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2" r:id="rId3"/>
    <p:sldId id="273" r:id="rId4"/>
    <p:sldId id="274" r:id="rId5"/>
    <p:sldId id="275" r:id="rId6"/>
    <p:sldId id="27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24818-304C-4D3E-9FD4-7E0EEA99EF2D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2C992-9780-481F-A8BD-95B2127B1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9533-7A12-4F6E-AAF7-023BD71135EC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BC380-03C6-4F26-938E-10860E7611B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66919-BCE6-421A-8A80-08F717118EF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DA989-3F3D-4CA7-A940-3AA099848D9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A0B8-3EFE-4885-918C-A69AF7EF571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3194B-5E1A-4FC8-9142-262B417ED4C3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72BF-E340-489D-8660-97E262B4C65A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59C1-62A3-46EC-ABF7-C1E99112F70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CACD3-EDB5-4FB3-9A7D-A330AFDB35D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D7F2-7E38-4177-A989-4BE7E1877EE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1270-06B5-4D12-9D2E-01EE36A35E95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B2936-51B9-415A-A42E-4460C170AEA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14535-CAE5-44EC-9B3B-CB559F7250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Revise lecture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/>
              <a:t>The nature of goodwill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Goodwill</a:t>
            </a:r>
            <a:r>
              <a:rPr lang="en-US" dirty="0" smtClean="0"/>
              <a:t> is the difference between the value of a business as a whole and the aggregate of the fair values of its separable net assets.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Separable net assets </a:t>
            </a:r>
            <a:r>
              <a:rPr lang="en-US" dirty="0" smtClean="0"/>
              <a:t>are those assets (and liabilities) which can be identifiable and sold off separately without necessarily disposing of the business as a whole. They include identifiable intangibles such as  patents, </a:t>
            </a:r>
            <a:r>
              <a:rPr lang="en-US" dirty="0" err="1" smtClean="0"/>
              <a:t>licences</a:t>
            </a:r>
            <a:r>
              <a:rPr lang="en-US" dirty="0" smtClean="0"/>
              <a:t> and trade marks.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Fair value </a:t>
            </a:r>
            <a:r>
              <a:rPr lang="en-US" dirty="0" smtClean="0"/>
              <a:t>is the amount at which an asset or liability could be exchanged in an arm’s length transaction between informed and willing parties, other than in a forced or liquidation sale.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Goodwill may exist because of any combination of a number of possible factors: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Reputation for quality or service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Technical expertise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Possession of </a:t>
            </a:r>
            <a:r>
              <a:rPr lang="en-US" dirty="0" err="1" smtClean="0"/>
              <a:t>favourable</a:t>
            </a:r>
            <a:r>
              <a:rPr lang="en-US" dirty="0" smtClean="0"/>
              <a:t> contracts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Good management and staff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Purchased and non-purchased goodwill</a:t>
            </a:r>
          </a:p>
          <a:p>
            <a:pPr>
              <a:buNone/>
            </a:pPr>
            <a:r>
              <a:rPr lang="en-US" u="sng" dirty="0" smtClean="0"/>
              <a:t>Purchased goodwill: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Arises when one business acquires another as a going concern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Includes goodwill arising on the consolidation of a subsidiary or associated company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Will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 as its value at a particular point in time is certain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Non-purchased goodwill:</a:t>
            </a:r>
          </a:p>
          <a:p>
            <a:pPr>
              <a:buNone/>
            </a:pPr>
            <a:endParaRPr lang="en-US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also known as inherent goodwill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Has no identifiable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 not </a:t>
            </a:r>
            <a:r>
              <a:rPr lang="en-US" dirty="0" err="1" smtClean="0"/>
              <a:t>recognised</a:t>
            </a:r>
            <a:r>
              <a:rPr lang="en-US" dirty="0" smtClean="0"/>
              <a:t> in the </a:t>
            </a:r>
            <a:r>
              <a:rPr lang="en-US" dirty="0" err="1" smtClean="0"/>
              <a:t>fianncial</a:t>
            </a:r>
            <a:r>
              <a:rPr lang="en-US" dirty="0" smtClean="0"/>
              <a:t> statement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4000" b="1" dirty="0" smtClean="0"/>
              <a:t>Research and development (IAS 38)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Definitions:</a:t>
            </a:r>
          </a:p>
          <a:p>
            <a:endParaRPr lang="en-US" dirty="0"/>
          </a:p>
          <a:p>
            <a:r>
              <a:rPr lang="en-US" b="1" dirty="0" smtClean="0"/>
              <a:t>Research</a:t>
            </a:r>
            <a:r>
              <a:rPr lang="en-US" dirty="0" smtClean="0"/>
              <a:t> can be defined as </a:t>
            </a:r>
            <a:r>
              <a:rPr lang="en-US" b="1" dirty="0" smtClean="0"/>
              <a:t>original</a:t>
            </a:r>
            <a:r>
              <a:rPr lang="en-US" dirty="0" smtClean="0"/>
              <a:t> and </a:t>
            </a:r>
            <a:r>
              <a:rPr lang="en-US" b="1" dirty="0" smtClean="0"/>
              <a:t>planned</a:t>
            </a:r>
            <a:r>
              <a:rPr lang="en-US" dirty="0" smtClean="0"/>
              <a:t> </a:t>
            </a:r>
            <a:r>
              <a:rPr lang="en-US" dirty="0"/>
              <a:t>i</a:t>
            </a:r>
            <a:r>
              <a:rPr lang="en-US" dirty="0" smtClean="0"/>
              <a:t>nvestigation undertaken with the prospect of gaining new scientific or technical knowledge and understanding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u="sng" dirty="0" smtClean="0"/>
              <a:t>Definitions:</a:t>
            </a:r>
          </a:p>
          <a:p>
            <a:endParaRPr lang="en-US" dirty="0"/>
          </a:p>
          <a:p>
            <a:r>
              <a:rPr lang="en-US" b="1" dirty="0" smtClean="0"/>
              <a:t>Development</a:t>
            </a:r>
            <a:r>
              <a:rPr lang="en-US" dirty="0" smtClean="0"/>
              <a:t> can be defined as the </a:t>
            </a:r>
            <a:r>
              <a:rPr lang="en-US" b="1" dirty="0" smtClean="0"/>
              <a:t>application</a:t>
            </a:r>
            <a:r>
              <a:rPr lang="en-US" dirty="0" smtClean="0"/>
              <a:t> of </a:t>
            </a:r>
            <a:r>
              <a:rPr lang="en-US" b="1" dirty="0" smtClean="0"/>
              <a:t>research findings </a:t>
            </a:r>
            <a:r>
              <a:rPr lang="en-US" dirty="0" smtClean="0"/>
              <a:t>or other knowledge to a plan or design for the production of new or substantially improved materials, devices, products, processes, systems or services before the start of commercial production or use.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Accounting treatment of research and development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    Where a company undertakes research and development, expenditure is being incurred with the intention of producing future benefits.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    The accounting issue is therefore whether these costs should be expensed to the income statement or </a:t>
            </a:r>
            <a:r>
              <a:rPr lang="en-US" dirty="0" err="1" smtClean="0"/>
              <a:t>capitalised</a:t>
            </a:r>
            <a:r>
              <a:rPr lang="en-US" dirty="0" smtClean="0"/>
              <a:t> as an intangible asset on the statement of financial position to match to future benefits arising.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                     </a:t>
            </a:r>
            <a:r>
              <a:rPr lang="en-US" b="1" u="sng" dirty="0" smtClean="0"/>
              <a:t>Accounting treatment of research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All research expenditure should be written off to the income statement as it is incurred. This is compliance with the prudence concept.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Research expenditure does not directly lead to future benefits and therefore it is not possible to follow the matching concept.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Any capital expenditure on research equipment should be </a:t>
            </a:r>
            <a:r>
              <a:rPr lang="en-US" dirty="0" err="1" smtClean="0"/>
              <a:t>capitalised</a:t>
            </a:r>
            <a:r>
              <a:rPr lang="en-US" dirty="0" smtClean="0"/>
              <a:t> and depreciated as normal.</a:t>
            </a:r>
          </a:p>
          <a:p>
            <a:pPr>
              <a:buNone/>
            </a:pPr>
            <a:endParaRPr lang="en-US" b="1" u="sng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     </a:t>
            </a:r>
            <a:r>
              <a:rPr lang="en-US" b="1" u="sng" dirty="0" smtClean="0"/>
              <a:t>Accounting treatment of development</a:t>
            </a:r>
          </a:p>
          <a:p>
            <a:pPr>
              <a:buNone/>
            </a:pPr>
            <a:r>
              <a:rPr lang="en-US" dirty="0" smtClean="0"/>
              <a:t>     Development expenditure must be </a:t>
            </a:r>
            <a:r>
              <a:rPr lang="en-US" dirty="0" err="1" smtClean="0"/>
              <a:t>capitalised</a:t>
            </a:r>
            <a:r>
              <a:rPr lang="en-US" dirty="0" smtClean="0"/>
              <a:t> as an intangible asset provided that certain criteria are met: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</a:t>
            </a:r>
            <a:r>
              <a:rPr lang="en-US" dirty="0" smtClean="0"/>
              <a:t>eparate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</a:t>
            </a:r>
            <a:r>
              <a:rPr lang="en-US" dirty="0" smtClean="0"/>
              <a:t>xpenditure identifiable and reliably measured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</a:t>
            </a:r>
            <a:r>
              <a:rPr lang="en-US" dirty="0" smtClean="0"/>
              <a:t>ommercially viable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</a:t>
            </a:r>
            <a:r>
              <a:rPr lang="en-US" dirty="0" smtClean="0"/>
              <a:t>echnically feasible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</a:t>
            </a:r>
            <a:r>
              <a:rPr lang="en-US" dirty="0" smtClean="0"/>
              <a:t>verall profitable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</a:t>
            </a:r>
            <a:r>
              <a:rPr lang="en-US" dirty="0" smtClean="0"/>
              <a:t>esources available to complete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 and development (IAS 38)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If the above criteria (SECTOR) are not met, development expenditure must be written off to the income statement as it is incurred.</a:t>
            </a:r>
          </a:p>
          <a:p>
            <a:endParaRPr lang="en-US" dirty="0"/>
          </a:p>
          <a:p>
            <a:r>
              <a:rPr lang="en-US" dirty="0" smtClean="0"/>
              <a:t>Once expenditure has been treated as an expense, it cannot be reinstated as an asset.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Subsequent treatment of </a:t>
            </a:r>
            <a:r>
              <a:rPr lang="en-US" sz="2800" b="1" dirty="0" err="1" smtClean="0"/>
              <a:t>capitalised</a:t>
            </a:r>
            <a:r>
              <a:rPr lang="en-US" sz="2800" b="1" dirty="0" smtClean="0"/>
              <a:t> development expenditure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asset should be </a:t>
            </a:r>
            <a:r>
              <a:rPr lang="en-US" dirty="0" err="1" smtClean="0"/>
              <a:t>amortised</a:t>
            </a:r>
            <a:r>
              <a:rPr lang="en-US" dirty="0" smtClean="0"/>
              <a:t> over the period that is expected to benefit. This ensures that costs are matched to the revenue in the income statement.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err="1" smtClean="0"/>
              <a:t>Amortisation</a:t>
            </a:r>
            <a:r>
              <a:rPr lang="en-US" dirty="0" smtClean="0"/>
              <a:t> should commence with commercial production. It should be charged over the period of benefit, and also in proportion to the revenue generated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b="1" dirty="0"/>
              <a:t/>
            </a:r>
            <a:br>
              <a:rPr lang="en-US" sz="3100" b="1" dirty="0"/>
            </a:br>
            <a:r>
              <a:rPr lang="en-US" sz="3100" b="1" dirty="0" smtClean="0"/>
              <a:t>Subsequent treatment of </a:t>
            </a:r>
            <a:r>
              <a:rPr lang="en-US" sz="3100" b="1" dirty="0" err="1" smtClean="0"/>
              <a:t>capitalised</a:t>
            </a:r>
            <a:r>
              <a:rPr lang="en-US" sz="3100" b="1" dirty="0" smtClean="0"/>
              <a:t> development expenditure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3. Each project should be reviewed at the year end to ensure that the ‘SECTOR’ criteria are still met. If they are no longer met, the previously </a:t>
            </a:r>
            <a:r>
              <a:rPr lang="en-US" dirty="0" err="1" smtClean="0"/>
              <a:t>capitalised</a:t>
            </a:r>
            <a:r>
              <a:rPr lang="en-US" dirty="0" smtClean="0"/>
              <a:t> expenditure must be written off to the income statement immediately.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If a policy of </a:t>
            </a:r>
            <a:r>
              <a:rPr lang="en-US" dirty="0" err="1" smtClean="0"/>
              <a:t>capitalisation</a:t>
            </a:r>
            <a:r>
              <a:rPr lang="en-US" dirty="0" smtClean="0"/>
              <a:t> is adopted, it should be applied to all projects that meet the criteria.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</a:t>
            </a:r>
            <a:r>
              <a:rPr lang="en-US" dirty="0" err="1" smtClean="0"/>
              <a:t>mortisation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expenditure should be </a:t>
            </a:r>
            <a:r>
              <a:rPr lang="en-US" dirty="0" err="1" smtClean="0"/>
              <a:t>amortised</a:t>
            </a:r>
            <a:r>
              <a:rPr lang="en-US" dirty="0" smtClean="0"/>
              <a:t> over its useful life as soon as commercial production begins.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the useful life of an intangible asset is finite, its </a:t>
            </a:r>
            <a:r>
              <a:rPr lang="en-US" dirty="0" err="1" smtClean="0"/>
              <a:t>capitalised</a:t>
            </a:r>
            <a:r>
              <a:rPr lang="en-US" dirty="0" smtClean="0"/>
              <a:t> development costs must be </a:t>
            </a:r>
            <a:r>
              <a:rPr lang="en-US" dirty="0" err="1" smtClean="0"/>
              <a:t>amortised</a:t>
            </a:r>
            <a:r>
              <a:rPr lang="en-US" dirty="0" smtClean="0"/>
              <a:t> once commercial exploitation begins.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Amortisation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amortisation</a:t>
            </a:r>
            <a:r>
              <a:rPr lang="en-US" dirty="0" smtClean="0"/>
              <a:t> method used should reflect the pattern in which the asset’s economic benefits are consumed by the enterprise. If that pattern cannot be determined reliably, the straight-line method should be used.</a:t>
            </a:r>
          </a:p>
          <a:p>
            <a:endParaRPr lang="en-US" dirty="0"/>
          </a:p>
          <a:p>
            <a:r>
              <a:rPr lang="en-US" dirty="0" smtClean="0"/>
              <a:t>An intangible asset with an indefinite useful life should not be </a:t>
            </a:r>
            <a:r>
              <a:rPr lang="en-US" dirty="0" err="1" smtClean="0"/>
              <a:t>amortised</a:t>
            </a:r>
            <a:r>
              <a:rPr lang="en-US" dirty="0" smtClean="0"/>
              <a:t>. An asset has an indefinite useful life if there is no foreseeable limit to the period over which the asset is expected to generate net cash inflows for the business.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The financial statements should disclose the following for </a:t>
            </a:r>
            <a:r>
              <a:rPr lang="en-US" dirty="0" err="1" smtClean="0"/>
              <a:t>capitalised</a:t>
            </a:r>
            <a:r>
              <a:rPr lang="en-US" dirty="0" smtClean="0"/>
              <a:t> development costs: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amortisation</a:t>
            </a:r>
            <a:r>
              <a:rPr lang="en-US" dirty="0" smtClean="0"/>
              <a:t> method used and the expected period of </a:t>
            </a:r>
            <a:r>
              <a:rPr lang="en-US" dirty="0" err="1" smtClean="0"/>
              <a:t>amortisation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reconciliation of the carrying amounts at the beginning and end of the period, showing new expenditure incurred, </a:t>
            </a:r>
            <a:r>
              <a:rPr lang="en-US" dirty="0" err="1" smtClean="0"/>
              <a:t>amortisation</a:t>
            </a:r>
            <a:r>
              <a:rPr lang="en-US" dirty="0" smtClean="0"/>
              <a:t> and amounts written off because a project no longer qualifies for </a:t>
            </a:r>
            <a:r>
              <a:rPr lang="en-US" dirty="0" err="1" smtClean="0"/>
              <a:t>capitalisation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Amortisation</a:t>
            </a:r>
            <a:r>
              <a:rPr lang="en-US" dirty="0" smtClean="0"/>
              <a:t> during the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Which of the following should be classified as development?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ABC Ltd has spent Rs300,000 investigating whether a particular substance, </a:t>
            </a:r>
            <a:r>
              <a:rPr lang="en-US" dirty="0" err="1" smtClean="0"/>
              <a:t>flubber</a:t>
            </a:r>
            <a:r>
              <a:rPr lang="en-US" dirty="0" smtClean="0"/>
              <a:t>, found in the Amazon rainforest is resistant to heat.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XYZ Ltd has incurred Rs 120,000 expenses in the course of making a new waterproof and windproof material with the idea that it may be used for ski-wear.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Apple Ltd has found that a chemical compound, known as TTT, is not harmful to the human body.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4. Boots Ltd has incurred a further Rs450,000 using </a:t>
            </a:r>
            <a:r>
              <a:rPr lang="en-US" dirty="0" err="1" smtClean="0"/>
              <a:t>flubber</a:t>
            </a:r>
            <a:r>
              <a:rPr lang="en-US" dirty="0" smtClean="0"/>
              <a:t> in creating prototypes of a new heat-resistant suit for stuntmen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Both 1 and 3 involve researching materials, without any form of commercial production in mind.</a:t>
            </a:r>
          </a:p>
          <a:p>
            <a:endParaRPr lang="en-US" dirty="0"/>
          </a:p>
          <a:p>
            <a:r>
              <a:rPr lang="en-US" dirty="0" smtClean="0"/>
              <a:t>Therefore 2 and 4 should be classified as 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4535-CAE5-44EC-9B3B-CB559F7250A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1015</Words>
  <Application>Microsoft Office PowerPoint</Application>
  <PresentationFormat>On-screen Show (4:3)</PresentationFormat>
  <Paragraphs>126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Revise lecture 11</vt:lpstr>
      <vt:lpstr>Revise lecture 11</vt:lpstr>
      <vt:lpstr>Revise lecture 11</vt:lpstr>
      <vt:lpstr>Revise lecture 11</vt:lpstr>
      <vt:lpstr>Revise lecture 11</vt:lpstr>
      <vt:lpstr>Revise lecture 11</vt:lpstr>
      <vt:lpstr>IAS 38</vt:lpstr>
      <vt:lpstr>Research and development (IAS 38)</vt:lpstr>
      <vt:lpstr>Research and development (IAS 38)</vt:lpstr>
      <vt:lpstr>Research and development (IAS 38)</vt:lpstr>
      <vt:lpstr>Research and development (IAS 38)</vt:lpstr>
      <vt:lpstr>Research and development (IAS 38)</vt:lpstr>
      <vt:lpstr>Research and development (IAS 38)</vt:lpstr>
      <vt:lpstr> Subsequent treatment of capitalised development expenditure </vt:lpstr>
      <vt:lpstr>  Subsequent treatment of capitalised development expenditure </vt:lpstr>
      <vt:lpstr>Amortisation</vt:lpstr>
      <vt:lpstr>Amortisation</vt:lpstr>
      <vt:lpstr>Disclosure</vt:lpstr>
      <vt:lpstr>Question </vt:lpstr>
      <vt:lpstr>Question</vt:lpstr>
      <vt:lpstr>Answer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11</dc:title>
  <dc:creator>CCCF10</dc:creator>
  <cp:lastModifiedBy>Administrator</cp:lastModifiedBy>
  <cp:revision>22</cp:revision>
  <dcterms:created xsi:type="dcterms:W3CDTF">2013-07-08T17:24:22Z</dcterms:created>
  <dcterms:modified xsi:type="dcterms:W3CDTF">2013-07-09T07:30:32Z</dcterms:modified>
</cp:coreProperties>
</file>