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4" r:id="rId3"/>
    <p:sldId id="286" r:id="rId4"/>
    <p:sldId id="288" r:id="rId5"/>
    <p:sldId id="289" r:id="rId6"/>
    <p:sldId id="290" r:id="rId7"/>
    <p:sldId id="291" r:id="rId8"/>
    <p:sldId id="298" r:id="rId9"/>
    <p:sldId id="297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76D66-DD08-4E7A-A87B-5FF84407161D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28965-E3B8-4E24-88A1-C83008CFF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F9F8C-F794-420B-A21B-455F7D0091A8}" type="datetime1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6D7C-45D9-4401-B837-8EA8E83D98F2}" type="datetime1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0BE0-76CF-412C-B9E2-CEA8FFB6E0A1}" type="datetime1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CA177-D232-44BF-8BED-5814BACD115B}" type="datetime1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BDC1-D824-466D-9BEA-89EFD80DBCB6}" type="datetime1">
              <a:rPr lang="en-US" smtClean="0"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1A54C-E68A-43F0-9367-1FC775511C32}" type="datetime1">
              <a:rPr lang="en-US" smtClean="0"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DFEF-C283-4A09-BABB-9A98421EB025}" type="datetime1">
              <a:rPr lang="en-US" smtClean="0"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78AB-FC15-4FFB-A4CD-F88B4430320A}" type="datetime1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ADE1-DA95-4A1B-85E0-82D5357F2DFA}" type="datetime1">
              <a:rPr lang="en-US" smtClean="0"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C82-41BA-47E5-9EB5-FC159ABF4FB3}" type="datetime1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E669-78C7-4B33-9A30-96BB4488D06D}" type="datetime1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3C659-5BA9-4290-8D28-DA5E94FB7864}" type="datetime1">
              <a:rPr lang="en-US" smtClean="0"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5400" dirty="0" smtClean="0"/>
              <a:t>           </a:t>
            </a:r>
            <a:r>
              <a:rPr lang="en-US" sz="5400" b="1" u="sng" dirty="0" smtClean="0"/>
              <a:t>Intangible assets</a:t>
            </a:r>
            <a:endParaRPr lang="en-US" sz="54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Definition</a:t>
            </a:r>
          </a:p>
          <a:p>
            <a:endParaRPr lang="en-US" dirty="0" smtClean="0"/>
          </a:p>
          <a:p>
            <a:r>
              <a:rPr lang="en-US" dirty="0" smtClean="0"/>
              <a:t>An intangible asset is an identifiable non-monetary asset without physical substance.</a:t>
            </a:r>
          </a:p>
          <a:p>
            <a:endParaRPr lang="en-US" dirty="0" smtClean="0"/>
          </a:p>
          <a:p>
            <a:r>
              <a:rPr lang="en-US" dirty="0" smtClean="0"/>
              <a:t>To meet the definition the asset must be identifiable, i.e. separable from the rest of the business or arising from legal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Recognition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To be </a:t>
            </a:r>
            <a:r>
              <a:rPr lang="en-US" dirty="0" err="1" smtClean="0"/>
              <a:t>recognised</a:t>
            </a:r>
            <a:r>
              <a:rPr lang="en-US" dirty="0" smtClean="0"/>
              <a:t> in the financial statements an intangible asset must</a:t>
            </a:r>
          </a:p>
          <a:p>
            <a:endParaRPr lang="en-US" dirty="0" smtClean="0"/>
          </a:p>
          <a:p>
            <a:r>
              <a:rPr lang="en-US" dirty="0" smtClean="0"/>
              <a:t>Meet the </a:t>
            </a:r>
            <a:r>
              <a:rPr lang="en-US" b="1" dirty="0" smtClean="0"/>
              <a:t>definition</a:t>
            </a:r>
            <a:r>
              <a:rPr lang="en-US" dirty="0" smtClean="0"/>
              <a:t> of an intangible asset, and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Meet the </a:t>
            </a:r>
            <a:r>
              <a:rPr lang="en-US" b="1" dirty="0" smtClean="0"/>
              <a:t>recognition criteria </a:t>
            </a:r>
            <a:r>
              <a:rPr lang="en-US" dirty="0" smtClean="0"/>
              <a:t>of the framework:</a:t>
            </a:r>
          </a:p>
          <a:p>
            <a:pPr marL="914400" lvl="1" indent="-514350"/>
            <a:r>
              <a:rPr lang="en-US" dirty="0" smtClean="0"/>
              <a:t>It is probable that future economic benefits attributable to the asset will flow to the entity.</a:t>
            </a:r>
          </a:p>
          <a:p>
            <a:pPr marL="914400" lvl="1" indent="-514350"/>
            <a:r>
              <a:rPr lang="en-US" dirty="0" smtClean="0"/>
              <a:t>The cost of the asset can be measured reliably.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Internally-generated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The following internally-generated items may never be </a:t>
            </a:r>
            <a:r>
              <a:rPr lang="en-US" b="1" dirty="0" err="1" smtClean="0"/>
              <a:t>recognised</a:t>
            </a:r>
            <a:r>
              <a:rPr lang="en-US" b="1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Goodwill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Brands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Mastheads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Publishing titles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Customer lists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5400" b="1" dirty="0" smtClean="0"/>
              <a:t>Purchased and internally-generated intangibles</a:t>
            </a:r>
            <a:endParaRPr lang="en-US" sz="5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If an intangible asset is </a:t>
            </a:r>
            <a:r>
              <a:rPr lang="en-US" b="1" dirty="0" smtClean="0"/>
              <a:t>acquired</a:t>
            </a:r>
            <a:r>
              <a:rPr lang="en-US" dirty="0" smtClean="0"/>
              <a:t> in a business combination, the </a:t>
            </a:r>
            <a:r>
              <a:rPr lang="en-US" b="1" dirty="0" smtClean="0"/>
              <a:t>fair value </a:t>
            </a:r>
            <a:r>
              <a:rPr lang="en-US" dirty="0" smtClean="0"/>
              <a:t>of that asset at the date of acquisition is taken.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The determination of that fair value is easy if an active market exists, otherwise it may be necessary to take the price the entity  would have paid in an </a:t>
            </a:r>
            <a:r>
              <a:rPr lang="en-US" b="1" dirty="0" smtClean="0"/>
              <a:t>arm’s length transaction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Any intangible which </a:t>
            </a:r>
            <a:r>
              <a:rPr lang="en-US" b="1" dirty="0" smtClean="0"/>
              <a:t>cannot be measured </a:t>
            </a:r>
            <a:r>
              <a:rPr lang="en-US" dirty="0" smtClean="0"/>
              <a:t>reliably in an acquisition has to be included in goodwill.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            </a:t>
            </a:r>
            <a:r>
              <a:rPr lang="en-US" sz="6000" b="1" dirty="0" smtClean="0"/>
              <a:t>Brands</a:t>
            </a:r>
            <a:endParaRPr lang="en-US" sz="6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Internally-generated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Brands:</a:t>
            </a:r>
          </a:p>
          <a:p>
            <a:pPr>
              <a:buNone/>
            </a:pP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accounting treatment of brands has been a matter of controversy for some years.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2.   IAS 38 intangible assets has now ended the controversy by stating that internally-generated brands and similar assets may never be </a:t>
            </a:r>
            <a:r>
              <a:rPr lang="en-US" dirty="0" err="1" smtClean="0"/>
              <a:t>recognised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</a:t>
            </a:r>
            <a:r>
              <a:rPr lang="en-US" b="1" u="sng" dirty="0" smtClean="0"/>
              <a:t>Measurement after initial recognition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There is a choice between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cost model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revaluation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   </a:t>
            </a:r>
            <a:r>
              <a:rPr lang="en-US" sz="4000" b="1" u="sng" dirty="0" err="1" smtClean="0"/>
              <a:t>Amortisation</a:t>
            </a:r>
            <a:endParaRPr lang="en-US" sz="40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Amortisation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 intangible asset with a finite useful life must be </a:t>
            </a:r>
            <a:r>
              <a:rPr lang="en-US" dirty="0" err="1" smtClean="0"/>
              <a:t>amortised</a:t>
            </a:r>
            <a:r>
              <a:rPr lang="en-US" dirty="0" smtClean="0"/>
              <a:t> over that life, normally using the straight-line method with a zero residual value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Amortisation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An intangible asset with an indefinite useful life:</a:t>
            </a:r>
          </a:p>
          <a:p>
            <a:r>
              <a:rPr lang="en-US" dirty="0" smtClean="0"/>
              <a:t>Should not be </a:t>
            </a:r>
            <a:r>
              <a:rPr lang="en-US" dirty="0" err="1" smtClean="0"/>
              <a:t>amortised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Should be tested for impairment annually, and more often if there is an actual indication of possible impairment.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        </a:t>
            </a:r>
            <a:r>
              <a:rPr lang="en-US" sz="6000" b="1" u="sng" dirty="0" smtClean="0"/>
              <a:t>Goodwill</a:t>
            </a:r>
            <a:endParaRPr lang="en-US" sz="60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b="1" u="sng" dirty="0" smtClean="0"/>
              <a:t>The nature of goodwill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Goodwill</a:t>
            </a:r>
            <a:r>
              <a:rPr lang="en-US" dirty="0" smtClean="0"/>
              <a:t> is the difference between the value of a business as a whole and the aggregate of the fair values of its separable net assets.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Separable net assets </a:t>
            </a:r>
            <a:r>
              <a:rPr lang="en-US" dirty="0" smtClean="0"/>
              <a:t>are those assets (and liabilities) which can be identifiable and sold off separately without necessarily disposing of the business as a whole. They include identifiable intangibles such as  patents, </a:t>
            </a:r>
            <a:r>
              <a:rPr lang="en-US" dirty="0" err="1" smtClean="0"/>
              <a:t>licences</a:t>
            </a:r>
            <a:r>
              <a:rPr lang="en-US" dirty="0" smtClean="0"/>
              <a:t> and trade marks.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Fair value </a:t>
            </a:r>
            <a:r>
              <a:rPr lang="en-US" dirty="0" smtClean="0"/>
              <a:t>is the amount at which an asset or liability could be exchanged in an arm’s length transaction between informed and willing parties, other than in a forced or liquidation sale.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Goodwill may exist because of any combination of a number of possible factors: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Reputation for quality or service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Technical expertise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Possession of </a:t>
            </a:r>
            <a:r>
              <a:rPr lang="en-US" dirty="0" err="1" smtClean="0"/>
              <a:t>favourable</a:t>
            </a:r>
            <a:r>
              <a:rPr lang="en-US" dirty="0" smtClean="0"/>
              <a:t> contracts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Good management and staff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</a:t>
            </a:r>
            <a:r>
              <a:rPr lang="en-US" b="1" u="sng" dirty="0" smtClean="0"/>
              <a:t>Purchased and non-purchased goodwill</a:t>
            </a:r>
          </a:p>
          <a:p>
            <a:pPr>
              <a:buNone/>
            </a:pPr>
            <a:r>
              <a:rPr lang="en-US" u="sng" dirty="0" smtClean="0"/>
              <a:t>Purchased goodwill: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Arises when one business acquires another as a going concern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Includes goodwill arising on the consolidation of a subsidiary or associated company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Will be </a:t>
            </a:r>
            <a:r>
              <a:rPr lang="en-US" dirty="0" err="1" smtClean="0"/>
              <a:t>recognised</a:t>
            </a:r>
            <a:r>
              <a:rPr lang="en-US" dirty="0" smtClean="0"/>
              <a:t> in the financial statements as its value at a particular point in time is certain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Non-purchased goodwill:</a:t>
            </a:r>
          </a:p>
          <a:p>
            <a:pPr>
              <a:buNone/>
            </a:pPr>
            <a:endParaRPr lang="en-US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also known as inherent goodwill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Has no identifiable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not </a:t>
            </a:r>
            <a:r>
              <a:rPr lang="en-US" dirty="0" err="1" smtClean="0"/>
              <a:t>recognised</a:t>
            </a:r>
            <a:r>
              <a:rPr lang="en-US" dirty="0" smtClean="0"/>
              <a:t> in the </a:t>
            </a:r>
            <a:r>
              <a:rPr lang="en-US" dirty="0" err="1" smtClean="0"/>
              <a:t>fianncial</a:t>
            </a:r>
            <a:r>
              <a:rPr lang="en-US" dirty="0" smtClean="0"/>
              <a:t> statement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000" b="1" dirty="0" smtClean="0"/>
              <a:t>IFRS 3 revised business combinations (Goodwill)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Goodwill</a:t>
            </a:r>
            <a:r>
              <a:rPr lang="en-US" dirty="0" smtClean="0"/>
              <a:t> is defined in IFRS 3 as an asset representing the future economic benefits arising from assets acquired in a business combination that are not individually identifiable and separately </a:t>
            </a:r>
            <a:r>
              <a:rPr lang="en-US" dirty="0" err="1" smtClean="0"/>
              <a:t>recognised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Purchased goodwill </a:t>
            </a:r>
            <a:r>
              <a:rPr lang="en-US" dirty="0" smtClean="0"/>
              <a:t>is </a:t>
            </a:r>
            <a:r>
              <a:rPr lang="en-US" dirty="0" err="1" smtClean="0"/>
              <a:t>recognised</a:t>
            </a:r>
            <a:r>
              <a:rPr lang="en-US" dirty="0" smtClean="0"/>
              <a:t> within the FS because at a specific point in time there was a market transaction by which it can be measured. The purchase has established the fair value for the business as a whole which can be compared with the fair value of the separable net assets of the </a:t>
            </a:r>
            <a:r>
              <a:rPr lang="en-US" dirty="0" err="1" smtClean="0"/>
              <a:t>acquiree</a:t>
            </a:r>
            <a:r>
              <a:rPr lang="en-US" dirty="0" smtClean="0"/>
              <a:t>. The difference is purchased goodwill.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Goodwill exists in any successful business. However, if the business has never changed hands, this goodwill should not be </a:t>
            </a:r>
            <a:r>
              <a:rPr lang="en-US" dirty="0" err="1" smtClean="0"/>
              <a:t>recognised</a:t>
            </a:r>
            <a:r>
              <a:rPr lang="en-US" dirty="0" smtClean="0"/>
              <a:t> in the financial statements because no event has occurred to identify its value. </a:t>
            </a:r>
            <a:endParaRPr lang="en-US" dirty="0" smtClean="0"/>
          </a:p>
          <a:p>
            <a:r>
              <a:rPr lang="en-US" dirty="0" smtClean="0"/>
              <a:t>It can only be subjectively estimate. This is described </a:t>
            </a:r>
            <a:r>
              <a:rPr lang="en-US" b="1" dirty="0" smtClean="0"/>
              <a:t>as inherent goodwill </a:t>
            </a:r>
            <a:r>
              <a:rPr lang="en-US" dirty="0" smtClean="0"/>
              <a:t>or </a:t>
            </a:r>
            <a:r>
              <a:rPr lang="en-US" b="1" dirty="0" smtClean="0"/>
              <a:t>non-purchased goodwill.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b="1" u="sng" dirty="0" smtClean="0"/>
              <a:t>Accounting for goodwill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     </a:t>
            </a:r>
            <a:r>
              <a:rPr lang="en-US" b="1" dirty="0" smtClean="0"/>
              <a:t>Non-purchased goodwill </a:t>
            </a:r>
            <a:r>
              <a:rPr lang="en-US" dirty="0" smtClean="0"/>
              <a:t>should not be </a:t>
            </a:r>
            <a:r>
              <a:rPr lang="en-US" dirty="0" err="1" smtClean="0"/>
              <a:t>recognised</a:t>
            </a:r>
            <a:r>
              <a:rPr lang="en-US" dirty="0" smtClean="0"/>
              <a:t> in the financial statement. It certainly exists, but fails to satisfy the recognition criteria in the framework, since it is not capable of being measured reliably.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Purchases goodwill </a:t>
            </a:r>
            <a:r>
              <a:rPr lang="en-US" dirty="0" smtClean="0"/>
              <a:t>is dealt with in two accounting standards, according to how it arose. </a:t>
            </a:r>
          </a:p>
          <a:p>
            <a:r>
              <a:rPr lang="en-US" dirty="0" smtClean="0"/>
              <a:t>Goodwill arising on the purchase of a subsidiary is covered by IFRS 3 revised, while all other goodwill is covered by IAS 38. </a:t>
            </a:r>
          </a:p>
          <a:p>
            <a:r>
              <a:rPr lang="en-US" dirty="0" smtClean="0"/>
              <a:t>When the purchased consideration is less than the value of the acquired identifiable net assets this is known as a bargain purchase (negative goodwill) and should be </a:t>
            </a:r>
            <a:r>
              <a:rPr lang="en-US" dirty="0" err="1" smtClean="0"/>
              <a:t>recognised</a:t>
            </a:r>
            <a:r>
              <a:rPr lang="en-US" dirty="0" smtClean="0"/>
              <a:t> as a credit in the IS and not taken to the SFP.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are the main characteristics of goodwill which distinguish it from other intangible assets?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balancing figure. Goodwill itself is not a valued but a comparison is made between the fair value of the whole business and the fair value of the separable net assets of the business. It cannot be valued on its own.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Goodwill cannot be disposed of as a separate asset.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factor contributing to the value of goodwill cannot be valued, e.g. how can one value the benefit of an experienced workforce?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value of goodwill is volatile. It can only be given a numerical value at the time of acquisition of the whole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994</Words>
  <Application>Microsoft Office PowerPoint</Application>
  <PresentationFormat>On-screen Show (4:3)</PresentationFormat>
  <Paragraphs>160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Revise lecture 10</vt:lpstr>
      <vt:lpstr>Slide 2</vt:lpstr>
      <vt:lpstr>Intangible assets</vt:lpstr>
      <vt:lpstr>Intangible assets</vt:lpstr>
      <vt:lpstr>Internally-generated intangibles</vt:lpstr>
      <vt:lpstr>Intangibles</vt:lpstr>
      <vt:lpstr>Purchased intangibles</vt:lpstr>
      <vt:lpstr>Slide 8</vt:lpstr>
      <vt:lpstr>Internally-generated intangibles</vt:lpstr>
      <vt:lpstr>Measurement of intangible assets</vt:lpstr>
      <vt:lpstr>Slide 11</vt:lpstr>
      <vt:lpstr>Amortisation</vt:lpstr>
      <vt:lpstr>Amortisation</vt:lpstr>
      <vt:lpstr>Slide 14</vt:lpstr>
      <vt:lpstr>Goodwill</vt:lpstr>
      <vt:lpstr>Goodwill</vt:lpstr>
      <vt:lpstr>Goodwill</vt:lpstr>
      <vt:lpstr>Goodwill</vt:lpstr>
      <vt:lpstr>Goodwill</vt:lpstr>
      <vt:lpstr>Slide 20</vt:lpstr>
      <vt:lpstr>IFRS 3</vt:lpstr>
      <vt:lpstr>IFRS 3</vt:lpstr>
      <vt:lpstr>IFRS 3</vt:lpstr>
      <vt:lpstr>IFRS 3</vt:lpstr>
      <vt:lpstr>IFRS 3</vt:lpstr>
      <vt:lpstr>Question</vt:lpstr>
      <vt:lpstr>Answer</vt:lpstr>
      <vt:lpstr>Answer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49</cp:revision>
  <dcterms:created xsi:type="dcterms:W3CDTF">2013-07-05T02:28:10Z</dcterms:created>
  <dcterms:modified xsi:type="dcterms:W3CDTF">2013-07-08T09:56:02Z</dcterms:modified>
</cp:coreProperties>
</file>