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03" r:id="rId2"/>
    <p:sldId id="304" r:id="rId3"/>
    <p:sldId id="269" r:id="rId4"/>
    <p:sldId id="274" r:id="rId5"/>
    <p:sldId id="275" r:id="rId6"/>
    <p:sldId id="276" r:id="rId7"/>
    <p:sldId id="277" r:id="rId8"/>
    <p:sldId id="281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8" r:id="rId20"/>
    <p:sldId id="297" r:id="rId21"/>
    <p:sldId id="293" r:id="rId22"/>
    <p:sldId id="294" r:id="rId23"/>
    <p:sldId id="295" r:id="rId24"/>
    <p:sldId id="296" r:id="rId25"/>
    <p:sldId id="299" r:id="rId26"/>
    <p:sldId id="300" r:id="rId27"/>
    <p:sldId id="301" r:id="rId28"/>
    <p:sldId id="30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76D66-DD08-4E7A-A87B-5FF84407161D}" type="datetimeFigureOut">
              <a:rPr lang="en-US" smtClean="0"/>
              <a:pPr/>
              <a:t>7/8/2013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28965-E3B8-4E24-88A1-C83008CFF6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442D9-B957-4F40-AD09-F59B05A202CC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8115C-9419-48B6-A9E4-4C15D48D2D08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70B3C-227F-4B32-B9E8-3A7887B0DFDD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AC48D-827E-4328-97C7-37D8C64C4BCA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B58D0-1BD0-4DA3-BFA0-FCA15D4E2369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BD71E-C7A4-4204-84F0-33310DBC69A2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66E38-084F-44CC-8BB6-C796FB7CBA0F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89596-6C21-4DBB-8829-4AF05962F292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46228-818C-4CBC-8AA7-D00023744C20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812D5-4AE0-414D-BB6D-6F28F46485B0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63AA7-AF01-431C-B277-9EE31D5118D0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7555-5EF1-4F95-B12A-224FDD88BA52}" type="datetime1">
              <a:rPr lang="en-US" smtClean="0"/>
              <a:pPr/>
              <a:t>7/8/2013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5C50D-694B-4370-8DF2-70CD5AA1B73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 to historical cost accounting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The alternative to historical cost accounting is a form of current value accounting, either: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Constant purchasing power (CPP)  or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Current cost accounting (CCA)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 to historical cost accounting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     </a:t>
            </a:r>
            <a:r>
              <a:rPr lang="en-US" b="1" u="sng" dirty="0" smtClean="0"/>
              <a:t>Constant purchasing power accounting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Accounts figures are adjusted to show all figures in terms of money with the same purchasing power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general price index is used for this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Figures in the IS and SFP are adjusted by the CPP factor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CPP factor =    Index at the reporting date / Index at the date of entry in accounts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 to historical cost accounting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</a:t>
            </a:r>
            <a:r>
              <a:rPr lang="en-US" b="1" u="sng" dirty="0" smtClean="0"/>
              <a:t>Advantages of CPP accounting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CPP accounting is both simple and objective. It relies on the standard index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 adjusts for changes in the unit of measurement and therefore is a true system of inflation accounting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 measures the impact on the company in terms of shareholders purchasing power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 to historical cost accounting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                       </a:t>
            </a:r>
            <a:r>
              <a:rPr lang="en-US" b="1" u="sng" dirty="0" smtClean="0"/>
              <a:t>Disadvantages of CPP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Its fails to capture economic substance when specific and general price movements diverge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unfamiliarity of information stated in terms of current purchasing power units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CPP does not show the current values (value to the business) of assets and liabilities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general price index used is not necessarily appropriate for all assets in all businesses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 to historical cost accounting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                         </a:t>
            </a:r>
            <a:r>
              <a:rPr lang="en-US" b="1" u="sng" dirty="0" smtClean="0"/>
              <a:t>Current cost accounting (CCA)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 is based on deprival values or value to the business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Stock and non-current assets are valued at deprival value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Monetary assets (cash, receivables, payables, loans) are not adjusted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Assets are stated at their value to the business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Holding gains are eliminated from profit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Users will be able to assess the current state or recent performance of the business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Alternative to historical cost accounting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 </a:t>
            </a:r>
            <a:r>
              <a:rPr lang="en-US" b="1" u="sng" dirty="0" smtClean="0"/>
              <a:t>Disadvantages of CCA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Possibility greater subjectivity and lower reliability than historical cost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Lack of familiarity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Complexity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CCA only adjust values for non-monetary asset not all assets and liabilities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Q: When do financial statements show fair presentation?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Financial statements will generally show a fair presentation when: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They conform with accounting standards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They conform with the any relevant legal requirements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They have applied the qualitative characteristics from the framework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sz="5400" dirty="0" smtClean="0"/>
              <a:t>           </a:t>
            </a:r>
            <a:r>
              <a:rPr lang="en-US" sz="5400" b="1" u="sng" dirty="0" smtClean="0"/>
              <a:t>Intangible assets</a:t>
            </a:r>
            <a:endParaRPr lang="en-US" sz="5400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Intangible assets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objective of </a:t>
            </a:r>
            <a:r>
              <a:rPr lang="en-US" b="1" dirty="0" smtClean="0"/>
              <a:t>IAS 38 </a:t>
            </a:r>
            <a:r>
              <a:rPr lang="en-US" dirty="0" smtClean="0"/>
              <a:t>is to prescribe the </a:t>
            </a:r>
            <a:r>
              <a:rPr lang="en-US" b="1" dirty="0" smtClean="0"/>
              <a:t>specific criteria </a:t>
            </a:r>
            <a:r>
              <a:rPr lang="en-US" dirty="0" smtClean="0"/>
              <a:t>that must be met before an intangible asset can be </a:t>
            </a:r>
            <a:r>
              <a:rPr lang="en-US" dirty="0" err="1" smtClean="0"/>
              <a:t>recognised</a:t>
            </a:r>
            <a:r>
              <a:rPr lang="en-US" dirty="0" smtClean="0"/>
              <a:t> in the accounts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Intangible assets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u="sng" dirty="0" smtClean="0"/>
              <a:t>Definition</a:t>
            </a:r>
          </a:p>
          <a:p>
            <a:endParaRPr lang="en-US" dirty="0" smtClean="0"/>
          </a:p>
          <a:p>
            <a:r>
              <a:rPr lang="en-US" dirty="0" smtClean="0"/>
              <a:t>An intangible asset is an identifiable non-monetary asset without physical substance.</a:t>
            </a:r>
          </a:p>
          <a:p>
            <a:endParaRPr lang="en-US" dirty="0" smtClean="0"/>
          </a:p>
          <a:p>
            <a:r>
              <a:rPr lang="en-US" dirty="0" smtClean="0"/>
              <a:t>To meet the definition the asset must be identifiable, i.e. separable from the rest of the business or arising from legal rights.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Intangible assets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 It must also meet the normal definition of an asset:</a:t>
            </a:r>
          </a:p>
          <a:p>
            <a:endParaRPr lang="en-US" dirty="0" smtClean="0"/>
          </a:p>
          <a:p>
            <a:r>
              <a:rPr lang="en-US" b="1" dirty="0" smtClean="0"/>
              <a:t>Controlled</a:t>
            </a:r>
            <a:r>
              <a:rPr lang="en-US" dirty="0" smtClean="0"/>
              <a:t> by the entity as a result of past events (normally by enforceable legal rights)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 resource from which </a:t>
            </a:r>
            <a:r>
              <a:rPr lang="en-US" b="1" dirty="0" smtClean="0"/>
              <a:t>future economic benefits</a:t>
            </a:r>
            <a:r>
              <a:rPr lang="en-US" dirty="0" smtClean="0"/>
              <a:t> are expected to flow (either from revenue or cost saving)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Intangible assets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u="sng" dirty="0" smtClean="0"/>
              <a:t>Recognition</a:t>
            </a:r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dirty="0" smtClean="0"/>
              <a:t>    To be </a:t>
            </a:r>
            <a:r>
              <a:rPr lang="en-US" dirty="0" err="1" smtClean="0"/>
              <a:t>recognised</a:t>
            </a:r>
            <a:r>
              <a:rPr lang="en-US" dirty="0" smtClean="0"/>
              <a:t> in the financial statements an intangible asset must</a:t>
            </a:r>
          </a:p>
          <a:p>
            <a:endParaRPr lang="en-US" dirty="0" smtClean="0"/>
          </a:p>
          <a:p>
            <a:r>
              <a:rPr lang="en-US" dirty="0" smtClean="0"/>
              <a:t>Meet the </a:t>
            </a:r>
            <a:r>
              <a:rPr lang="en-US" b="1" dirty="0" smtClean="0"/>
              <a:t>definition</a:t>
            </a:r>
            <a:r>
              <a:rPr lang="en-US" dirty="0" smtClean="0"/>
              <a:t> of an intangible asset, and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Meet the </a:t>
            </a:r>
            <a:r>
              <a:rPr lang="en-US" b="1" dirty="0" smtClean="0"/>
              <a:t>recognition criteria </a:t>
            </a:r>
            <a:r>
              <a:rPr lang="en-US" dirty="0" smtClean="0"/>
              <a:t>of the framework:</a:t>
            </a:r>
          </a:p>
          <a:p>
            <a:pPr marL="914400" lvl="1" indent="-514350"/>
            <a:r>
              <a:rPr lang="en-US" dirty="0" smtClean="0"/>
              <a:t>It is probable that future economic benefits attributable to the asset will flow to the entity.</a:t>
            </a:r>
          </a:p>
          <a:p>
            <a:pPr marL="914400" lvl="1" indent="-514350"/>
            <a:r>
              <a:rPr lang="en-US" dirty="0" smtClean="0"/>
              <a:t>The cost of the asset can be measured reliably.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Internally-generated intangibles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The following internally-generated items may never be </a:t>
            </a:r>
            <a:r>
              <a:rPr lang="en-US" b="1" dirty="0" err="1" smtClean="0"/>
              <a:t>recognised</a:t>
            </a:r>
            <a:r>
              <a:rPr lang="en-US" b="1" dirty="0" smtClean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Goodwill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Brands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Mastheads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Publishing titles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Customer lists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Intangibles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5400" b="1" dirty="0" smtClean="0"/>
              <a:t>Purchased and internally-generated intangibles</a:t>
            </a:r>
            <a:endParaRPr lang="en-US" sz="5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Purchased intangibles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If an intangible asset is </a:t>
            </a:r>
            <a:r>
              <a:rPr lang="en-US" b="1" dirty="0" smtClean="0"/>
              <a:t>acquired</a:t>
            </a:r>
            <a:r>
              <a:rPr lang="en-US" dirty="0" smtClean="0"/>
              <a:t> in a business combination, the </a:t>
            </a:r>
            <a:r>
              <a:rPr lang="en-US" b="1" dirty="0" smtClean="0"/>
              <a:t>fair value </a:t>
            </a:r>
            <a:r>
              <a:rPr lang="en-US" dirty="0" smtClean="0"/>
              <a:t>of that asset at the date of acquisition is taken.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The determination of that fair value is easy if an active market exists, otherwise it may be necessary to take the price the entity  would have paid in an </a:t>
            </a:r>
            <a:r>
              <a:rPr lang="en-US" b="1" dirty="0" smtClean="0"/>
              <a:t>arm’s length transaction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Any intangible which </a:t>
            </a:r>
            <a:r>
              <a:rPr lang="en-US" b="1" dirty="0" smtClean="0"/>
              <a:t>cannot be measured </a:t>
            </a:r>
            <a:r>
              <a:rPr lang="en-US" dirty="0" smtClean="0"/>
              <a:t>reliably in an acquisition has to be included in goodwill.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Internally-generated intangibles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It is impossible to separate the costs of internally-generated intangibles from the normal costs of running and developing a business, so these intangibles </a:t>
            </a:r>
            <a:r>
              <a:rPr lang="en-US" b="1" dirty="0" smtClean="0"/>
              <a:t>cannot be measured reliably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                           </a:t>
            </a:r>
            <a:r>
              <a:rPr lang="en-US" sz="6000" b="1" dirty="0" smtClean="0"/>
              <a:t>Brands</a:t>
            </a:r>
            <a:endParaRPr lang="en-US" sz="6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Internally-generated intangibles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Brands:</a:t>
            </a:r>
          </a:p>
          <a:p>
            <a:pPr>
              <a:buNone/>
            </a:pPr>
            <a:endParaRPr lang="en-US" b="1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accounting treatment of brands has been a matter of controversy for some years.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dirty="0" smtClean="0"/>
              <a:t>2.   IAS 38 intangible assets has now ended the controversy by stating that internally-generated brands and similar assets may never be </a:t>
            </a:r>
            <a:r>
              <a:rPr lang="en-US" dirty="0" err="1" smtClean="0"/>
              <a:t>recognised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Internally-generated intangibles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3. </a:t>
            </a:r>
            <a:r>
              <a:rPr lang="en-US" b="1" dirty="0" smtClean="0"/>
              <a:t>Expenditure</a:t>
            </a:r>
            <a:r>
              <a:rPr lang="en-US" dirty="0" smtClean="0"/>
              <a:t> in internally-generated brands </a:t>
            </a:r>
            <a:r>
              <a:rPr lang="en-US" b="1" dirty="0" smtClean="0"/>
              <a:t>cannot be distinguished </a:t>
            </a:r>
            <a:r>
              <a:rPr lang="en-US" dirty="0" smtClean="0"/>
              <a:t>from the cost of developing the business as a whole, so should be written off as incurred.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4. Where a brand name is </a:t>
            </a:r>
            <a:r>
              <a:rPr lang="en-US" b="1" dirty="0" smtClean="0"/>
              <a:t>separately acquired </a:t>
            </a:r>
            <a:r>
              <a:rPr lang="en-US" dirty="0" smtClean="0"/>
              <a:t>and can be measured reliably, then it should be separately </a:t>
            </a:r>
            <a:r>
              <a:rPr lang="en-US" dirty="0" err="1" smtClean="0"/>
              <a:t>recognised</a:t>
            </a:r>
            <a:r>
              <a:rPr lang="en-US" dirty="0" smtClean="0"/>
              <a:t> as an intangible non-current asset and accounted for in accordance with the general rules of IAS 38.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Intangible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Q</a:t>
            </a:r>
            <a:r>
              <a:rPr lang="en-US" b="1" dirty="0" smtClean="0"/>
              <a:t>: How should the following intangible assets be treated in the financial statements?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publishing title acquired as part of a subsidiary company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</a:t>
            </a:r>
            <a:r>
              <a:rPr lang="en-US" dirty="0" err="1" smtClean="0"/>
              <a:t>licence</a:t>
            </a:r>
            <a:r>
              <a:rPr lang="en-US" dirty="0" smtClean="0"/>
              <a:t> purchased in order to market a new product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Intangible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publishing title acquired as part of a subsidiary company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None/>
            </a:pPr>
            <a:r>
              <a:rPr lang="en-US" b="1" u="sng" dirty="0" smtClean="0"/>
              <a:t>Answer:</a:t>
            </a:r>
          </a:p>
          <a:p>
            <a:pPr marL="514350" indent="-514350">
              <a:buNone/>
            </a:pPr>
            <a:r>
              <a:rPr lang="en-US" dirty="0" smtClean="0"/>
              <a:t>      The answer depends on whether the asset can be valued reliably. If this is possible, the title will be </a:t>
            </a:r>
            <a:r>
              <a:rPr lang="en-US" dirty="0" err="1" smtClean="0"/>
              <a:t>recognised</a:t>
            </a:r>
            <a:r>
              <a:rPr lang="en-US" dirty="0" smtClean="0"/>
              <a:t> at its fair value, otherwise it will be treated as part of goodwill on </a:t>
            </a:r>
            <a:r>
              <a:rPr lang="en-US" dirty="0" err="1" smtClean="0"/>
              <a:t>acquistion</a:t>
            </a:r>
            <a:r>
              <a:rPr lang="en-US" dirty="0" smtClean="0"/>
              <a:t> of the subsidiary</a:t>
            </a:r>
          </a:p>
          <a:p>
            <a:pPr marL="514350" indent="-514350">
              <a:buNone/>
            </a:pPr>
            <a:r>
              <a:rPr lang="en-US" dirty="0" smtClean="0"/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Intangible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licence</a:t>
            </a:r>
            <a:r>
              <a:rPr lang="en-US" dirty="0" smtClean="0"/>
              <a:t> purchased in order to market a new product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</a:t>
            </a:r>
            <a:r>
              <a:rPr lang="en-US" b="1" u="sng" dirty="0" smtClean="0"/>
              <a:t>Answer: </a:t>
            </a:r>
          </a:p>
          <a:p>
            <a:r>
              <a:rPr lang="en-US" dirty="0" smtClean="0"/>
              <a:t>As the </a:t>
            </a:r>
            <a:r>
              <a:rPr lang="en-US" dirty="0" err="1" smtClean="0"/>
              <a:t>licence</a:t>
            </a:r>
            <a:r>
              <a:rPr lang="en-US" dirty="0" smtClean="0"/>
              <a:t> has been purchased separately from a business, it should be </a:t>
            </a:r>
            <a:r>
              <a:rPr lang="en-US" dirty="0" err="1" smtClean="0"/>
              <a:t>capitalised</a:t>
            </a:r>
            <a:r>
              <a:rPr lang="en-US" dirty="0" smtClean="0"/>
              <a:t> at cost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of intangible assets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</a:t>
            </a:r>
            <a:r>
              <a:rPr lang="en-US" b="1" u="sng" dirty="0" smtClean="0"/>
              <a:t>Measurement after initial recognition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There is a choice between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cost model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revaluation model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of intangible assets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     </a:t>
            </a:r>
            <a:r>
              <a:rPr lang="en-US" b="1" u="sng" dirty="0" smtClean="0"/>
              <a:t>The cost model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The intangible asset should be carried at cost less </a:t>
            </a:r>
            <a:r>
              <a:rPr lang="en-US" dirty="0" err="1" smtClean="0"/>
              <a:t>amortisation</a:t>
            </a:r>
            <a:r>
              <a:rPr lang="en-US" dirty="0" smtClean="0"/>
              <a:t> and any impairment losses</a:t>
            </a:r>
          </a:p>
          <a:p>
            <a:endParaRPr lang="en-US" dirty="0" smtClean="0"/>
          </a:p>
          <a:p>
            <a:r>
              <a:rPr lang="en-US" dirty="0" smtClean="0"/>
              <a:t>This model is more commonly used in practice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of intangible assets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</a:t>
            </a:r>
            <a:r>
              <a:rPr lang="en-US" b="1" u="sng" dirty="0" smtClean="0"/>
              <a:t>The revaluation model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The intangible asset may be revalued to a carrying value of fair value less subsequent </a:t>
            </a:r>
            <a:r>
              <a:rPr lang="en-US" dirty="0" err="1" smtClean="0"/>
              <a:t>amortisation</a:t>
            </a:r>
            <a:r>
              <a:rPr lang="en-US" dirty="0" smtClean="0"/>
              <a:t> and impairment losses.</a:t>
            </a:r>
          </a:p>
          <a:p>
            <a:endParaRPr lang="en-US" dirty="0" smtClean="0"/>
          </a:p>
          <a:p>
            <a:r>
              <a:rPr lang="en-US" dirty="0" smtClean="0"/>
              <a:t>Fair value should be determined by reference to an </a:t>
            </a:r>
            <a:r>
              <a:rPr lang="en-US" b="1" dirty="0" smtClean="0"/>
              <a:t>active market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of intangible assets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        </a:t>
            </a:r>
            <a:r>
              <a:rPr lang="en-US" b="1" u="sng" dirty="0" smtClean="0"/>
              <a:t>Features of an active market are that 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items traded within the market are homogeneous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Willing buyers and sellers can normally be found at any time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Prices are available to the public</a:t>
            </a:r>
          </a:p>
          <a:p>
            <a:r>
              <a:rPr lang="en-US" dirty="0" smtClean="0"/>
              <a:t>In practice such markets are rare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5C50D-694B-4370-8DF2-70CD5AA1B73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1102</Words>
  <Application>Microsoft Office PowerPoint</Application>
  <PresentationFormat>On-screen Show (4:3)</PresentationFormat>
  <Paragraphs>185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Revise lecture 9</vt:lpstr>
      <vt:lpstr>Alternative to historical cost accounting</vt:lpstr>
      <vt:lpstr>Alternative to historical cost accounting</vt:lpstr>
      <vt:lpstr>Alternative to historical cost accounting</vt:lpstr>
      <vt:lpstr>Alternative to historical cost accounting</vt:lpstr>
      <vt:lpstr>Alternative to historical cost accounting</vt:lpstr>
      <vt:lpstr>Alternative to historical cost accounting</vt:lpstr>
      <vt:lpstr>Fair presentation</vt:lpstr>
      <vt:lpstr>Solution</vt:lpstr>
      <vt:lpstr>Slide 10</vt:lpstr>
      <vt:lpstr>Intangible assets</vt:lpstr>
      <vt:lpstr>Intangible assets</vt:lpstr>
      <vt:lpstr>Intangible assets</vt:lpstr>
      <vt:lpstr>Intangible assets</vt:lpstr>
      <vt:lpstr>Internally-generated intangibles</vt:lpstr>
      <vt:lpstr>Intangibles</vt:lpstr>
      <vt:lpstr>Purchased intangibles</vt:lpstr>
      <vt:lpstr>Internally-generated intangibles</vt:lpstr>
      <vt:lpstr>Slide 19</vt:lpstr>
      <vt:lpstr>Internally-generated intangibles</vt:lpstr>
      <vt:lpstr>Internally-generated intangibles</vt:lpstr>
      <vt:lpstr>Example – Intangible classification</vt:lpstr>
      <vt:lpstr>Example – Intangible classification</vt:lpstr>
      <vt:lpstr>Example – Intangible classification</vt:lpstr>
      <vt:lpstr>Measurement of intangible assets</vt:lpstr>
      <vt:lpstr>Measurement of intangible assets</vt:lpstr>
      <vt:lpstr>Measurement of intangible assets</vt:lpstr>
      <vt:lpstr>Measurement of intangible assets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CCCF10</dc:creator>
  <cp:lastModifiedBy>NTS</cp:lastModifiedBy>
  <cp:revision>40</cp:revision>
  <dcterms:created xsi:type="dcterms:W3CDTF">2013-07-05T02:28:10Z</dcterms:created>
  <dcterms:modified xsi:type="dcterms:W3CDTF">2013-07-08T07:33:33Z</dcterms:modified>
</cp:coreProperties>
</file>