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FDFFB7-8C9F-42A3-8DC4-DD6CE51DC681}" type="datetimeFigureOut">
              <a:rPr lang="en-US" smtClean="0"/>
              <a:pPr/>
              <a:t>7/1/2013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D511F9-2715-4C53-92A6-BB36BEB90C7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6B8824C-50B2-4E23-9B54-E24EC2DC94B6}" type="datetime1">
              <a:rPr lang="en-US" smtClean="0"/>
              <a:pPr/>
              <a:t>7/1/2013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210A85-7852-4131-A98D-8CF4B02F1EBA}" type="datetime1">
              <a:rPr lang="en-US" smtClean="0"/>
              <a:pPr/>
              <a:t>7/1/2013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4A3BDA-C3D4-4C2D-BED6-A2028E656D44}" type="datetime1">
              <a:rPr lang="en-US" smtClean="0"/>
              <a:pPr/>
              <a:t>7/1/2013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455EFE-BE1C-4C28-95B9-ED8A1D7CDFD5}" type="datetime1">
              <a:rPr lang="en-US" smtClean="0"/>
              <a:pPr/>
              <a:t>7/1/2013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08D610-1307-444F-A950-D35ADA15AEF5}" type="datetime1">
              <a:rPr lang="en-US" smtClean="0"/>
              <a:pPr/>
              <a:t>7/1/2013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1B49D5-ACB7-4540-9CD5-ECB698EAF967}" type="datetime1">
              <a:rPr lang="en-US" smtClean="0"/>
              <a:pPr/>
              <a:t>7/1/2013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7D8CF5-6DB5-4136-8566-AE3080E01E65}" type="datetime1">
              <a:rPr lang="en-US" smtClean="0"/>
              <a:pPr/>
              <a:t>7/1/2013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88EA4C-2E33-480B-AB1F-E77A3D9B8287}" type="datetime1">
              <a:rPr lang="en-US" smtClean="0"/>
              <a:pPr/>
              <a:t>7/1/2013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4571C1-3C1A-4587-8ABB-859F9EE6A55E}" type="datetime1">
              <a:rPr lang="en-US" smtClean="0"/>
              <a:pPr/>
              <a:t>7/1/2013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598D7C-58EA-461D-A838-454329685C6A}" type="datetime1">
              <a:rPr lang="en-US" smtClean="0"/>
              <a:pPr/>
              <a:t>7/1/2013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0094C7-8CB3-4B7D-A950-AC41284DBB92}" type="datetime1">
              <a:rPr lang="en-US" smtClean="0"/>
              <a:pPr/>
              <a:t>7/1/2013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B4788-68C7-476D-A5A5-E58F62F7746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579360-B545-475D-A0C3-07AC2D414327}" type="datetime1">
              <a:rPr lang="en-US" smtClean="0"/>
              <a:pPr/>
              <a:t>7/1/2013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BB4788-68C7-476D-A5A5-E58F62F7746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5EBB4788-68C7-476D-A5A5-E58F62F7746E}"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GB" dirty="0" smtClean="0"/>
              <a:t>  </a:t>
            </a:r>
          </a:p>
          <a:p>
            <a:pPr>
              <a:buNone/>
            </a:pPr>
            <a:endParaRPr lang="en-GB" dirty="0"/>
          </a:p>
          <a:p>
            <a:pPr>
              <a:buNone/>
            </a:pPr>
            <a:r>
              <a:rPr lang="en-GB" dirty="0" smtClean="0"/>
              <a:t>                   </a:t>
            </a:r>
            <a:r>
              <a:rPr lang="en-GB" sz="5400" dirty="0" smtClean="0"/>
              <a:t>KAMAL MUSTAFA</a:t>
            </a:r>
          </a:p>
          <a:p>
            <a:pPr>
              <a:buNone/>
            </a:pPr>
            <a:r>
              <a:rPr lang="en-GB" dirty="0" smtClean="0"/>
              <a:t>      ACCA (UK),  MSC (University of Leicester -UK</a:t>
            </a:r>
            <a:r>
              <a:rPr lang="en-GB" dirty="0"/>
              <a:t>,</a:t>
            </a:r>
            <a:r>
              <a:rPr lang="en-GB" dirty="0" smtClean="0"/>
              <a:t>    </a:t>
            </a:r>
          </a:p>
          <a:p>
            <a:pPr>
              <a:buNone/>
            </a:pPr>
            <a:r>
              <a:rPr lang="en-GB" dirty="0"/>
              <a:t> </a:t>
            </a:r>
            <a:r>
              <a:rPr lang="en-GB" dirty="0" smtClean="0"/>
              <a:t>     MBA University of Hull –UK, DMS University </a:t>
            </a:r>
          </a:p>
          <a:p>
            <a:pPr>
              <a:buNone/>
            </a:pPr>
            <a:r>
              <a:rPr lang="en-GB" dirty="0"/>
              <a:t> </a:t>
            </a:r>
            <a:r>
              <a:rPr lang="en-GB" dirty="0" smtClean="0"/>
              <a:t>     of Hull -UK</a:t>
            </a:r>
            <a:r>
              <a:rPr lang="en-GB" dirty="0"/>
              <a:t>,</a:t>
            </a:r>
            <a:r>
              <a:rPr lang="en-GB" dirty="0" smtClean="0"/>
              <a:t> DEM The Institute of Export - UK</a:t>
            </a:r>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Reporting And Analysis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Course Outlines</a:t>
            </a:r>
          </a:p>
          <a:p>
            <a:pPr marL="514350" indent="-514350">
              <a:buFont typeface="+mj-lt"/>
              <a:buAutoNum type="arabicPeriod"/>
            </a:pPr>
            <a:r>
              <a:rPr lang="en-US" dirty="0"/>
              <a:t>A conceptual and regulatory </a:t>
            </a:r>
            <a:r>
              <a:rPr lang="en-US" dirty="0" smtClean="0"/>
              <a:t>framework</a:t>
            </a:r>
          </a:p>
          <a:p>
            <a:pPr marL="514350" indent="-514350">
              <a:buFont typeface="+mj-lt"/>
              <a:buAutoNum type="arabicPeriod"/>
            </a:pPr>
            <a:r>
              <a:rPr lang="en-US" dirty="0"/>
              <a:t>Introduction to published accounts</a:t>
            </a:r>
            <a:r>
              <a:rPr lang="en-US" dirty="0" smtClean="0"/>
              <a:t> </a:t>
            </a:r>
          </a:p>
          <a:p>
            <a:pPr marL="514350" indent="-514350">
              <a:buFont typeface="+mj-lt"/>
              <a:buAutoNum type="arabicPeriod"/>
            </a:pPr>
            <a:r>
              <a:rPr lang="en-US" dirty="0" smtClean="0"/>
              <a:t>Accounting </a:t>
            </a:r>
            <a:r>
              <a:rPr lang="en-US" dirty="0"/>
              <a:t>concepts and </a:t>
            </a:r>
            <a:r>
              <a:rPr lang="en-US" dirty="0" smtClean="0"/>
              <a:t>policies</a:t>
            </a:r>
          </a:p>
          <a:p>
            <a:pPr marL="514350" indent="-514350">
              <a:buFont typeface="+mj-lt"/>
              <a:buAutoNum type="arabicPeriod"/>
            </a:pPr>
            <a:r>
              <a:rPr lang="en-US" dirty="0"/>
              <a:t>Tangible non-current assets</a:t>
            </a:r>
            <a:r>
              <a:rPr lang="en-US" dirty="0" smtClean="0"/>
              <a:t> </a:t>
            </a:r>
          </a:p>
          <a:p>
            <a:pPr marL="514350" indent="-514350">
              <a:buFont typeface="+mj-lt"/>
              <a:buAutoNum type="arabicPeriod"/>
            </a:pPr>
            <a:r>
              <a:rPr lang="en-US" dirty="0" smtClean="0"/>
              <a:t>Intangible </a:t>
            </a:r>
            <a:r>
              <a:rPr lang="en-US" dirty="0"/>
              <a:t>assets</a:t>
            </a:r>
            <a:r>
              <a:rPr lang="en-US" dirty="0" smtClean="0"/>
              <a:t> </a:t>
            </a:r>
          </a:p>
          <a:p>
            <a:pPr marL="514350" indent="-514350">
              <a:buFont typeface="+mj-lt"/>
              <a:buAutoNum type="arabicPeriod"/>
            </a:pPr>
            <a:r>
              <a:rPr lang="en-US" dirty="0" smtClean="0"/>
              <a:t>Impairment </a:t>
            </a:r>
            <a:r>
              <a:rPr lang="en-US" dirty="0"/>
              <a:t>of assets</a:t>
            </a:r>
          </a:p>
        </p:txBody>
      </p:sp>
      <p:sp>
        <p:nvSpPr>
          <p:cNvPr id="4" name="Slide Number Placeholder 3"/>
          <p:cNvSpPr>
            <a:spLocks noGrp="1"/>
          </p:cNvSpPr>
          <p:nvPr>
            <p:ph type="sldNum" sz="quarter" idx="12"/>
          </p:nvPr>
        </p:nvSpPr>
        <p:spPr/>
        <p:txBody>
          <a:bodyPr/>
          <a:lstStyle/>
          <a:p>
            <a:fld id="{5EBB4788-68C7-476D-A5A5-E58F62F7746E}"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Reporting And Analysis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b="1" u="sng" dirty="0" smtClean="0"/>
              <a:t>Course Outlines</a:t>
            </a:r>
          </a:p>
          <a:p>
            <a:pPr>
              <a:buNone/>
            </a:pPr>
            <a:r>
              <a:rPr lang="en-US" dirty="0" smtClean="0"/>
              <a:t>7.   Reporting </a:t>
            </a:r>
            <a:r>
              <a:rPr lang="en-US" dirty="0"/>
              <a:t>financial performance</a:t>
            </a:r>
            <a:r>
              <a:rPr lang="en-US" dirty="0" smtClean="0"/>
              <a:t> </a:t>
            </a:r>
          </a:p>
          <a:p>
            <a:pPr>
              <a:buNone/>
            </a:pPr>
            <a:r>
              <a:rPr lang="en-US" dirty="0" smtClean="0"/>
              <a:t>8.   Leases </a:t>
            </a:r>
          </a:p>
          <a:p>
            <a:pPr>
              <a:buNone/>
            </a:pPr>
            <a:r>
              <a:rPr lang="en-US" dirty="0" smtClean="0"/>
              <a:t>9.   Substance </a:t>
            </a:r>
            <a:r>
              <a:rPr lang="en-US" dirty="0"/>
              <a:t>over form</a:t>
            </a:r>
            <a:r>
              <a:rPr lang="en-US" dirty="0" smtClean="0"/>
              <a:t> </a:t>
            </a:r>
          </a:p>
          <a:p>
            <a:pPr>
              <a:buNone/>
            </a:pPr>
            <a:r>
              <a:rPr lang="en-US" dirty="0" smtClean="0"/>
              <a:t>10. Financial </a:t>
            </a:r>
            <a:r>
              <a:rPr lang="en-US" dirty="0"/>
              <a:t>assets and financial </a:t>
            </a:r>
            <a:r>
              <a:rPr lang="en-US" dirty="0" smtClean="0"/>
              <a:t>liabilities</a:t>
            </a:r>
          </a:p>
          <a:p>
            <a:pPr>
              <a:buNone/>
            </a:pPr>
            <a:r>
              <a:rPr lang="en-US" dirty="0" smtClean="0"/>
              <a:t>11. Inventories </a:t>
            </a:r>
            <a:r>
              <a:rPr lang="en-US" dirty="0"/>
              <a:t>and construction </a:t>
            </a:r>
            <a:r>
              <a:rPr lang="en-US" dirty="0" smtClean="0"/>
              <a:t>contracts</a:t>
            </a:r>
          </a:p>
          <a:p>
            <a:pPr>
              <a:buNone/>
            </a:pPr>
            <a:r>
              <a:rPr lang="en-US" dirty="0" smtClean="0"/>
              <a:t>12. Provisions</a:t>
            </a:r>
            <a:r>
              <a:rPr lang="en-US" dirty="0"/>
              <a:t>, contingent liabilities and </a:t>
            </a:r>
            <a:r>
              <a:rPr lang="en-US" dirty="0" smtClean="0"/>
              <a:t> </a:t>
            </a:r>
          </a:p>
          <a:p>
            <a:pPr>
              <a:buNone/>
            </a:pPr>
            <a:r>
              <a:rPr lang="en-US" dirty="0"/>
              <a:t> </a:t>
            </a:r>
            <a:r>
              <a:rPr lang="en-US" dirty="0" smtClean="0"/>
              <a:t>      contingent </a:t>
            </a:r>
            <a:r>
              <a:rPr lang="en-US" dirty="0"/>
              <a:t>assets</a:t>
            </a:r>
            <a:r>
              <a:rPr lang="en-US" dirty="0" smtClean="0"/>
              <a:t> </a:t>
            </a:r>
            <a:endParaRPr lang="en-US" b="1" u="sng" dirty="0" smtClean="0"/>
          </a:p>
          <a:p>
            <a:pPr>
              <a:buNone/>
            </a:pPr>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Reporting And Analysis</a:t>
            </a:r>
            <a:endParaRPr lang="en-US" dirty="0"/>
          </a:p>
        </p:txBody>
      </p:sp>
      <p:sp>
        <p:nvSpPr>
          <p:cNvPr id="3" name="Content Placeholder 2"/>
          <p:cNvSpPr>
            <a:spLocks noGrp="1"/>
          </p:cNvSpPr>
          <p:nvPr>
            <p:ph idx="1"/>
          </p:nvPr>
        </p:nvSpPr>
        <p:spPr/>
        <p:txBody>
          <a:bodyPr>
            <a:normAutofit/>
          </a:bodyPr>
          <a:lstStyle/>
          <a:p>
            <a:pPr>
              <a:buNone/>
            </a:pPr>
            <a:r>
              <a:rPr lang="en-US" dirty="0" smtClean="0"/>
              <a:t>                              </a:t>
            </a:r>
            <a:r>
              <a:rPr lang="en-US" b="1" u="sng" dirty="0" smtClean="0"/>
              <a:t>Course Outlines</a:t>
            </a:r>
          </a:p>
          <a:p>
            <a:pPr>
              <a:buNone/>
            </a:pPr>
            <a:r>
              <a:rPr lang="en-US" dirty="0" smtClean="0"/>
              <a:t>13. EPS </a:t>
            </a:r>
          </a:p>
          <a:p>
            <a:pPr>
              <a:buNone/>
            </a:pPr>
            <a:r>
              <a:rPr lang="en-US" dirty="0" smtClean="0"/>
              <a:t>14. Interpretational </a:t>
            </a:r>
            <a:r>
              <a:rPr lang="en-US" dirty="0"/>
              <a:t>of financial </a:t>
            </a:r>
            <a:r>
              <a:rPr lang="en-US" dirty="0" smtClean="0"/>
              <a:t>statements </a:t>
            </a:r>
          </a:p>
          <a:p>
            <a:pPr>
              <a:buNone/>
            </a:pPr>
            <a:r>
              <a:rPr lang="en-US" dirty="0" smtClean="0"/>
              <a:t>15. Statement </a:t>
            </a:r>
            <a:r>
              <a:rPr lang="en-US" dirty="0"/>
              <a:t>of cash flows</a:t>
            </a:r>
            <a:r>
              <a:rPr lang="en-US" dirty="0" smtClean="0"/>
              <a:t> </a:t>
            </a:r>
          </a:p>
          <a:p>
            <a:pPr>
              <a:buNone/>
            </a:pPr>
            <a:r>
              <a:rPr lang="en-US" dirty="0" smtClean="0"/>
              <a:t>16. Principles </a:t>
            </a:r>
            <a:r>
              <a:rPr lang="en-US" dirty="0"/>
              <a:t>of consolidated </a:t>
            </a:r>
            <a:endParaRPr lang="en-US" dirty="0" smtClean="0"/>
          </a:p>
          <a:p>
            <a:pPr>
              <a:buNone/>
            </a:pPr>
            <a:r>
              <a:rPr lang="en-US" dirty="0" smtClean="0"/>
              <a:t>17. FS </a:t>
            </a:r>
            <a:r>
              <a:rPr lang="en-US" dirty="0"/>
              <a:t>Consolidated </a:t>
            </a:r>
            <a:endParaRPr lang="en-US" dirty="0" smtClean="0"/>
          </a:p>
          <a:p>
            <a:pPr>
              <a:buNone/>
            </a:pPr>
            <a:r>
              <a:rPr lang="en-US" dirty="0" smtClean="0"/>
              <a:t>18. SFP </a:t>
            </a:r>
            <a:r>
              <a:rPr lang="en-US" dirty="0"/>
              <a:t>Consolidated IS</a:t>
            </a:r>
          </a:p>
        </p:txBody>
      </p:sp>
      <p:sp>
        <p:nvSpPr>
          <p:cNvPr id="4" name="Slide Number Placeholder 3"/>
          <p:cNvSpPr>
            <a:spLocks noGrp="1"/>
          </p:cNvSpPr>
          <p:nvPr>
            <p:ph type="sldNum" sz="quarter" idx="12"/>
          </p:nvPr>
        </p:nvSpPr>
        <p:spPr/>
        <p:txBody>
          <a:bodyPr/>
          <a:lstStyle/>
          <a:p>
            <a:fld id="{5EBB4788-68C7-476D-A5A5-E58F62F7746E}"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Reporting And Analysis</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                          </a:t>
            </a:r>
            <a:r>
              <a:rPr lang="en-US" b="1" u="sng" dirty="0" smtClean="0"/>
              <a:t>Core areas of the syllabus</a:t>
            </a:r>
          </a:p>
          <a:p>
            <a:endParaRPr lang="en-US" dirty="0"/>
          </a:p>
          <a:p>
            <a:r>
              <a:rPr lang="en-US" dirty="0" smtClean="0"/>
              <a:t>A conceptual framework for financial reporting</a:t>
            </a:r>
          </a:p>
          <a:p>
            <a:r>
              <a:rPr lang="en-US" dirty="0" smtClean="0"/>
              <a:t>A regulatory framework for financial reporting</a:t>
            </a:r>
          </a:p>
          <a:p>
            <a:r>
              <a:rPr lang="en-US" dirty="0" smtClean="0"/>
              <a:t>Financial statements</a:t>
            </a:r>
          </a:p>
          <a:p>
            <a:r>
              <a:rPr lang="en-US" dirty="0" smtClean="0"/>
              <a:t>Business combinations</a:t>
            </a:r>
          </a:p>
          <a:p>
            <a:r>
              <a:rPr lang="en-US" dirty="0" err="1" smtClean="0"/>
              <a:t>Analysing</a:t>
            </a:r>
            <a:r>
              <a:rPr lang="en-US" dirty="0" smtClean="0"/>
              <a:t> and interpreting financial statements</a:t>
            </a:r>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Reporting And Analysis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Student’s Previous Knowledge</a:t>
            </a:r>
          </a:p>
          <a:p>
            <a:pPr>
              <a:buNone/>
            </a:pPr>
            <a:endParaRPr lang="en-US" dirty="0" smtClean="0"/>
          </a:p>
          <a:p>
            <a:r>
              <a:rPr lang="en-US" dirty="0" smtClean="0"/>
              <a:t>Financial Accounting</a:t>
            </a:r>
          </a:p>
          <a:p>
            <a:endParaRPr lang="en-US" dirty="0" smtClean="0"/>
          </a:p>
          <a:p>
            <a:endParaRPr lang="en-US" dirty="0"/>
          </a:p>
          <a:p>
            <a:r>
              <a:rPr lang="en-US" dirty="0" smtClean="0"/>
              <a:t>Management Accounting</a:t>
            </a:r>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Reporting And Analysis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b="1" dirty="0" smtClean="0"/>
              <a:t>What I expect from you in this course?</a:t>
            </a:r>
          </a:p>
          <a:p>
            <a:endParaRPr lang="en-US" dirty="0"/>
          </a:p>
          <a:p>
            <a:r>
              <a:rPr lang="en-US" b="1" dirty="0" smtClean="0"/>
              <a:t>Reading</a:t>
            </a:r>
            <a:r>
              <a:rPr lang="en-US" dirty="0" smtClean="0"/>
              <a:t> topic from relevant text book</a:t>
            </a:r>
          </a:p>
          <a:p>
            <a:r>
              <a:rPr lang="en-US" dirty="0" smtClean="0"/>
              <a:t>Reading </a:t>
            </a:r>
            <a:r>
              <a:rPr lang="en-US" b="1" dirty="0" smtClean="0"/>
              <a:t>articles</a:t>
            </a:r>
            <a:r>
              <a:rPr lang="en-US" dirty="0" smtClean="0"/>
              <a:t> from internet</a:t>
            </a:r>
          </a:p>
          <a:p>
            <a:r>
              <a:rPr lang="en-US" dirty="0" smtClean="0"/>
              <a:t>Clear your concept through group </a:t>
            </a:r>
            <a:r>
              <a:rPr lang="en-US" b="1" dirty="0" smtClean="0"/>
              <a:t>discussions</a:t>
            </a:r>
          </a:p>
          <a:p>
            <a:r>
              <a:rPr lang="en-US" b="1" dirty="0" smtClean="0"/>
              <a:t>Revise</a:t>
            </a:r>
            <a:r>
              <a:rPr lang="en-US" dirty="0" smtClean="0"/>
              <a:t> my lecture at home twice</a:t>
            </a:r>
          </a:p>
          <a:p>
            <a:r>
              <a:rPr lang="en-US" dirty="0" smtClean="0"/>
              <a:t>Before attending my new lecture revise the last lecture</a:t>
            </a:r>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Reporting And Analysis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r>
              <a:rPr lang="en-US" b="1" u="sng" dirty="0" smtClean="0"/>
              <a:t>Introduction of FRA</a:t>
            </a:r>
          </a:p>
          <a:p>
            <a:pPr algn="just">
              <a:buNone/>
            </a:pPr>
            <a:r>
              <a:rPr lang="en-US" dirty="0" smtClean="0"/>
              <a:t>     Financial reporting is presenting </a:t>
            </a:r>
            <a:r>
              <a:rPr lang="en-US" b="1" dirty="0" smtClean="0"/>
              <a:t>financial data </a:t>
            </a:r>
            <a:r>
              <a:rPr lang="en-US" dirty="0" smtClean="0"/>
              <a:t>of a company's position, operating performance, and funds flow for an accounting period.</a:t>
            </a:r>
          </a:p>
          <a:p>
            <a:pPr algn="just">
              <a:buNone/>
            </a:pPr>
            <a:r>
              <a:rPr lang="en-US" dirty="0" smtClean="0"/>
              <a:t>     Financial statements together with related information may be contained in </a:t>
            </a:r>
            <a:r>
              <a:rPr lang="en-US" b="1" dirty="0" smtClean="0"/>
              <a:t>various forms </a:t>
            </a:r>
            <a:r>
              <a:rPr lang="en-US" dirty="0" smtClean="0"/>
              <a:t>for </a:t>
            </a:r>
            <a:r>
              <a:rPr lang="en-US" b="1" dirty="0" smtClean="0"/>
              <a:t>external party use </a:t>
            </a:r>
            <a:r>
              <a:rPr lang="en-US" dirty="0" smtClean="0"/>
              <a:t>such as in the annual reports. It is basically financial information that companies give about their activities, including how they prepare and show it.</a:t>
            </a:r>
          </a:p>
          <a:p>
            <a:pPr>
              <a:buNone/>
            </a:pPr>
            <a:endParaRPr lang="en-US" b="1" u="sng" dirty="0" smtClean="0"/>
          </a:p>
          <a:p>
            <a:pPr>
              <a:buNone/>
            </a:pPr>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Reporting And Analysis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Objectives of FRA</a:t>
            </a:r>
          </a:p>
          <a:p>
            <a:r>
              <a:rPr lang="en-US" dirty="0" smtClean="0"/>
              <a:t>-Usefulness</a:t>
            </a:r>
          </a:p>
          <a:p>
            <a:r>
              <a:rPr lang="en-US" dirty="0" smtClean="0"/>
              <a:t>-Understandability</a:t>
            </a:r>
          </a:p>
          <a:p>
            <a:r>
              <a:rPr lang="en-US" dirty="0" smtClean="0"/>
              <a:t>-Target audience: investors and creditors</a:t>
            </a:r>
          </a:p>
          <a:p>
            <a:r>
              <a:rPr lang="en-US" dirty="0" smtClean="0"/>
              <a:t>-Assessing future cash flows</a:t>
            </a:r>
          </a:p>
          <a:p>
            <a:r>
              <a:rPr lang="en-US" dirty="0" smtClean="0"/>
              <a:t>-Evaluating economic resources</a:t>
            </a:r>
          </a:p>
          <a:p>
            <a:r>
              <a:rPr lang="en-US" dirty="0" smtClean="0"/>
              <a:t>-Primary focus on earnings</a:t>
            </a:r>
          </a:p>
          <a:p>
            <a:pPr>
              <a:buNone/>
            </a:pPr>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Reporting And Analysis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b="1" dirty="0" smtClean="0"/>
              <a:t>Meaning of the following accounting concepts;</a:t>
            </a:r>
          </a:p>
          <a:p>
            <a:endParaRPr lang="en-US" dirty="0" smtClean="0"/>
          </a:p>
          <a:p>
            <a:pPr marL="514350" indent="-514350">
              <a:buFont typeface="+mj-lt"/>
              <a:buAutoNum type="arabicPeriod"/>
            </a:pPr>
            <a:r>
              <a:rPr lang="en-US" dirty="0" smtClean="0"/>
              <a:t>Going concern</a:t>
            </a:r>
          </a:p>
          <a:p>
            <a:pPr marL="514350" indent="-514350">
              <a:buFont typeface="+mj-lt"/>
              <a:buAutoNum type="arabicPeriod"/>
            </a:pPr>
            <a:r>
              <a:rPr lang="en-US" dirty="0" smtClean="0"/>
              <a:t>Prudence</a:t>
            </a:r>
          </a:p>
          <a:p>
            <a:pPr marL="514350" indent="-514350">
              <a:buFont typeface="+mj-lt"/>
              <a:buAutoNum type="arabicPeriod"/>
            </a:pPr>
            <a:r>
              <a:rPr lang="en-US" dirty="0" smtClean="0"/>
              <a:t>Materiality</a:t>
            </a:r>
          </a:p>
          <a:p>
            <a:pPr marL="514350" indent="-514350">
              <a:buFont typeface="+mj-lt"/>
              <a:buAutoNum type="arabicPeriod"/>
            </a:pPr>
            <a:r>
              <a:rPr lang="en-US" dirty="0" smtClean="0"/>
              <a:t>Consistency</a:t>
            </a:r>
          </a:p>
          <a:p>
            <a:pPr marL="514350" indent="-514350">
              <a:buFont typeface="+mj-lt"/>
              <a:buAutoNum type="arabicPeriod"/>
            </a:pPr>
            <a:r>
              <a:rPr lang="en-US" dirty="0" smtClean="0"/>
              <a:t>Accruals</a:t>
            </a:r>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Reporting And Analysis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Going Concern</a:t>
            </a:r>
          </a:p>
          <a:p>
            <a:pPr>
              <a:buNone/>
            </a:pPr>
            <a:endParaRPr lang="en-US" b="1" u="sng" dirty="0" smtClean="0"/>
          </a:p>
          <a:p>
            <a:r>
              <a:rPr lang="en-US" dirty="0" smtClean="0"/>
              <a:t>The assumption that the business will continue in operation for the </a:t>
            </a:r>
            <a:r>
              <a:rPr lang="en-US" b="1" dirty="0" smtClean="0"/>
              <a:t>foreseeable future</a:t>
            </a:r>
            <a:r>
              <a:rPr lang="en-US" dirty="0" smtClean="0"/>
              <a:t> without significantly curtailing its activity.</a:t>
            </a:r>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Reporting And Analysis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Prudence</a:t>
            </a:r>
          </a:p>
          <a:p>
            <a:pPr>
              <a:buNone/>
            </a:pPr>
            <a:endParaRPr lang="en-US" dirty="0" smtClean="0"/>
          </a:p>
          <a:p>
            <a:r>
              <a:rPr lang="en-US" dirty="0" smtClean="0"/>
              <a:t>Prudence is the inclusion of a degree of caution when making estimates under conditions of uncertainty.</a:t>
            </a:r>
          </a:p>
          <a:p>
            <a:pPr>
              <a:buNone/>
            </a:pPr>
            <a:endParaRPr lang="en-US" dirty="0" smtClean="0"/>
          </a:p>
          <a:p>
            <a:r>
              <a:rPr lang="en-US" dirty="0" smtClean="0"/>
              <a:t>It ensures that assets and income are not </a:t>
            </a:r>
            <a:r>
              <a:rPr lang="en-US" b="1" dirty="0" smtClean="0"/>
              <a:t>overstated</a:t>
            </a:r>
            <a:r>
              <a:rPr lang="en-US" dirty="0" smtClean="0"/>
              <a:t> and liabilities are not </a:t>
            </a:r>
            <a:r>
              <a:rPr lang="en-US" b="1" dirty="0" smtClean="0"/>
              <a:t>understated</a:t>
            </a:r>
            <a:r>
              <a:rPr lang="en-US" dirty="0" smtClean="0"/>
              <a:t>.</a:t>
            </a:r>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Reporting And Analysis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Materiality</a:t>
            </a:r>
            <a:endParaRPr lang="en-US" dirty="0" smtClean="0"/>
          </a:p>
          <a:p>
            <a:pPr>
              <a:buNone/>
            </a:pPr>
            <a:endParaRPr lang="en-US" b="1" u="sng" dirty="0" smtClean="0"/>
          </a:p>
          <a:p>
            <a:r>
              <a:rPr lang="en-US" dirty="0" smtClean="0"/>
              <a:t> Materiality is a </a:t>
            </a:r>
            <a:r>
              <a:rPr lang="en-US" b="1" dirty="0" smtClean="0"/>
              <a:t>threshold quality </a:t>
            </a:r>
            <a:r>
              <a:rPr lang="en-US" dirty="0" smtClean="0"/>
              <a:t>that is demanded of all information given in the financial statements, i.e. information that is material should be given in the FS but information that is not material need not be given.</a:t>
            </a:r>
          </a:p>
          <a:p>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Reporting And Analysis</a:t>
            </a:r>
            <a:endParaRPr lang="en-US" dirty="0"/>
          </a:p>
        </p:txBody>
      </p:sp>
      <p:sp>
        <p:nvSpPr>
          <p:cNvPr id="3" name="Content Placeholder 2"/>
          <p:cNvSpPr>
            <a:spLocks noGrp="1"/>
          </p:cNvSpPr>
          <p:nvPr>
            <p:ph idx="1"/>
          </p:nvPr>
        </p:nvSpPr>
        <p:spPr/>
        <p:txBody>
          <a:bodyPr/>
          <a:lstStyle/>
          <a:p>
            <a:r>
              <a:rPr lang="en-US" dirty="0" smtClean="0"/>
              <a:t>Information is material if its </a:t>
            </a:r>
            <a:r>
              <a:rPr lang="en-US" b="1" dirty="0" smtClean="0"/>
              <a:t>omission or misstatement</a:t>
            </a:r>
            <a:r>
              <a:rPr lang="en-US" dirty="0" smtClean="0"/>
              <a:t> might reasonably be expected to influence the economic decisions of users. </a:t>
            </a:r>
          </a:p>
          <a:p>
            <a:pPr>
              <a:buNone/>
            </a:pPr>
            <a:endParaRPr lang="en-US" dirty="0" smtClean="0"/>
          </a:p>
          <a:p>
            <a:r>
              <a:rPr lang="en-US" dirty="0" smtClean="0"/>
              <a:t>Whether or not information is material will depend on the </a:t>
            </a:r>
            <a:r>
              <a:rPr lang="en-US" b="1" dirty="0" smtClean="0"/>
              <a:t>size and nature </a:t>
            </a:r>
            <a:r>
              <a:rPr lang="en-US" dirty="0" smtClean="0"/>
              <a:t>of the item and the size of the business</a:t>
            </a:r>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Reporting And Analysis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Consistency</a:t>
            </a:r>
          </a:p>
          <a:p>
            <a:pPr>
              <a:buNone/>
            </a:pPr>
            <a:r>
              <a:rPr lang="en-US" dirty="0" smtClean="0"/>
              <a:t>    Items should be </a:t>
            </a:r>
            <a:r>
              <a:rPr lang="en-US" b="1" dirty="0" smtClean="0"/>
              <a:t>treated</a:t>
            </a:r>
            <a:r>
              <a:rPr lang="en-US" dirty="0" smtClean="0"/>
              <a:t> in the same way </a:t>
            </a:r>
            <a:r>
              <a:rPr lang="en-US" b="1" dirty="0" smtClean="0"/>
              <a:t>year</a:t>
            </a:r>
            <a:r>
              <a:rPr lang="en-US" dirty="0" smtClean="0"/>
              <a:t> </a:t>
            </a:r>
            <a:r>
              <a:rPr lang="en-US" b="1" dirty="0" smtClean="0"/>
              <a:t>on year</a:t>
            </a:r>
            <a:r>
              <a:rPr lang="en-US" dirty="0" smtClean="0"/>
              <a:t>. This will enable valid comparisons to be made. However, if circumstances change then a business is allowed to change policies to give a fairer representation of the financial statements.</a:t>
            </a:r>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Reporting And Analysis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b="1" u="sng" dirty="0" smtClean="0"/>
              <a:t>Accruals / Matching</a:t>
            </a:r>
          </a:p>
          <a:p>
            <a:pPr>
              <a:buNone/>
            </a:pPr>
            <a:endParaRPr lang="en-US" b="1" u="sng" dirty="0" smtClean="0"/>
          </a:p>
          <a:p>
            <a:r>
              <a:rPr lang="en-US" dirty="0" smtClean="0"/>
              <a:t>To calculate the profit for the period, one </a:t>
            </a:r>
            <a:r>
              <a:rPr lang="en-US" b="1" dirty="0" smtClean="0"/>
              <a:t>must</a:t>
            </a:r>
            <a:r>
              <a:rPr lang="en-US" dirty="0" smtClean="0"/>
              <a:t> </a:t>
            </a:r>
            <a:r>
              <a:rPr lang="en-US" b="1" dirty="0" smtClean="0"/>
              <a:t>include</a:t>
            </a:r>
            <a:r>
              <a:rPr lang="en-US" dirty="0" smtClean="0"/>
              <a:t> all the revenue and expenditure relating to the period, whether or not the cash has been received or paid.</a:t>
            </a:r>
          </a:p>
          <a:p>
            <a:pPr>
              <a:buNone/>
            </a:pPr>
            <a:endParaRPr lang="en-US" dirty="0" smtClean="0"/>
          </a:p>
          <a:p>
            <a:r>
              <a:rPr lang="en-US" dirty="0" smtClean="0"/>
              <a:t>This concept also states that income and expenses </a:t>
            </a:r>
            <a:r>
              <a:rPr lang="en-US" b="1" dirty="0" smtClean="0"/>
              <a:t>should be matched </a:t>
            </a:r>
            <a:r>
              <a:rPr lang="en-US" dirty="0" smtClean="0"/>
              <a:t>against each other within an accounting period as far as possible</a:t>
            </a:r>
            <a:endParaRPr lang="en-US" dirty="0"/>
          </a:p>
        </p:txBody>
      </p:sp>
      <p:sp>
        <p:nvSpPr>
          <p:cNvPr id="4" name="Slide Number Placeholder 3"/>
          <p:cNvSpPr>
            <a:spLocks noGrp="1"/>
          </p:cNvSpPr>
          <p:nvPr>
            <p:ph type="sldNum" sz="quarter" idx="12"/>
          </p:nvPr>
        </p:nvSpPr>
        <p:spPr/>
        <p:txBody>
          <a:bodyPr/>
          <a:lstStyle/>
          <a:p>
            <a:fld id="{5EBB4788-68C7-476D-A5A5-E58F62F7746E}" type="slidenum">
              <a:rPr lang="en-US" smtClean="0"/>
              <a:pPr/>
              <a:t>17</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TotalTime>
  <Words>649</Words>
  <Application>Microsoft Office PowerPoint</Application>
  <PresentationFormat>On-screen Show (4:3)</PresentationFormat>
  <Paragraphs>119</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Introduction</vt:lpstr>
      <vt:lpstr>Slide 2</vt:lpstr>
      <vt:lpstr>Financial Reporting And Analysis</vt:lpstr>
      <vt:lpstr>Financial Reporting And Analysis</vt:lpstr>
      <vt:lpstr>Financial Reporting And Analysis</vt:lpstr>
      <vt:lpstr>Financial Reporting And Analysis</vt:lpstr>
      <vt:lpstr>Financial Reporting And Analysis</vt:lpstr>
      <vt:lpstr>Financial Reporting And Analysis</vt:lpstr>
      <vt:lpstr>Financial Reporting And Analysis</vt:lpstr>
      <vt:lpstr>Financial Reporting And Analysis</vt:lpstr>
      <vt:lpstr>Financial Reporting And Analysis</vt:lpstr>
      <vt:lpstr>Financial Reporting And Analysis</vt:lpstr>
      <vt:lpstr>Financial Reporting And Analysis</vt:lpstr>
      <vt:lpstr>Financial Reporting And Analysis</vt:lpstr>
      <vt:lpstr>Financial Reporting And Analysis</vt:lpstr>
      <vt:lpstr>Financial Reporting And Analysis</vt:lpstr>
      <vt:lpstr>Financial Reporting And Analysis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NTS</cp:lastModifiedBy>
  <cp:revision>21</cp:revision>
  <dcterms:created xsi:type="dcterms:W3CDTF">2013-06-30T20:19:52Z</dcterms:created>
  <dcterms:modified xsi:type="dcterms:W3CDTF">2013-07-01T05:39:14Z</dcterms:modified>
</cp:coreProperties>
</file>