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5"/>
  </p:notesMasterIdLst>
  <p:sldIdLst>
    <p:sldId id="278" r:id="rId2"/>
    <p:sldId id="279" r:id="rId3"/>
    <p:sldId id="257" r:id="rId4"/>
    <p:sldId id="290" r:id="rId5"/>
    <p:sldId id="277" r:id="rId6"/>
    <p:sldId id="282" r:id="rId7"/>
    <p:sldId id="289" r:id="rId8"/>
    <p:sldId id="292" r:id="rId9"/>
    <p:sldId id="259" r:id="rId10"/>
    <p:sldId id="261" r:id="rId11"/>
    <p:sldId id="288" r:id="rId12"/>
    <p:sldId id="269" r:id="rId13"/>
    <p:sldId id="268" r:id="rId14"/>
    <p:sldId id="267" r:id="rId15"/>
    <p:sldId id="285" r:id="rId16"/>
    <p:sldId id="284" r:id="rId17"/>
    <p:sldId id="280" r:id="rId18"/>
    <p:sldId id="265" r:id="rId19"/>
    <p:sldId id="264" r:id="rId20"/>
    <p:sldId id="287" r:id="rId21"/>
    <p:sldId id="263" r:id="rId22"/>
    <p:sldId id="266" r:id="rId23"/>
    <p:sldId id="281" r:id="rId24"/>
    <p:sldId id="286" r:id="rId25"/>
    <p:sldId id="262" r:id="rId26"/>
    <p:sldId id="272" r:id="rId27"/>
    <p:sldId id="270" r:id="rId28"/>
    <p:sldId id="273" r:id="rId29"/>
    <p:sldId id="271" r:id="rId30"/>
    <p:sldId id="274" r:id="rId31"/>
    <p:sldId id="283" r:id="rId32"/>
    <p:sldId id="291" r:id="rId33"/>
    <p:sldId id="27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D68B1C"/>
    <a:srgbClr val="E5A547"/>
    <a:srgbClr val="E28426"/>
    <a:srgbClr val="43CEFF"/>
    <a:srgbClr val="FF3399"/>
    <a:srgbClr val="CC3399"/>
    <a:srgbClr val="70AC2E"/>
    <a:srgbClr val="C19FFF"/>
    <a:srgbClr val="CAB4EA"/>
    <a:srgbClr val="D3B5E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773" autoAdjust="0"/>
  </p:normalViewPr>
  <p:slideViewPr>
    <p:cSldViewPr>
      <p:cViewPr>
        <p:scale>
          <a:sx n="76" d="100"/>
          <a:sy n="76" d="100"/>
        </p:scale>
        <p:origin x="-1122" y="258"/>
      </p:cViewPr>
      <p:guideLst>
        <p:guide orient="horz" pos="2160"/>
        <p:guide pos="2880"/>
      </p:guideLst>
    </p:cSldViewPr>
  </p:slideViewPr>
  <p:notesTextViewPr>
    <p:cViewPr>
      <p:scale>
        <a:sx n="1" d="1"/>
        <a:sy n="1" d="1"/>
      </p:scale>
      <p:origin x="0" y="0"/>
    </p:cViewPr>
  </p:notesTextViewPr>
  <p:gridSpacing cx="156370338" cy="1563703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700B40-6289-4B71-96E8-5E2D0B20702A}" type="datetimeFigureOut">
              <a:rPr lang="en-US" smtClean="0"/>
              <a:pPr/>
              <a:t>6/17/2014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97242A-AF44-4C53-B44B-0F819E56752D}" type="slidenum">
              <a:rPr lang="en-US" smtClean="0"/>
              <a:pPr/>
              <a:t>‹#›</a:t>
            </a:fld>
            <a:endParaRPr lang="en-US"/>
          </a:p>
        </p:txBody>
      </p:sp>
    </p:spTree>
    <p:extLst>
      <p:ext uri="{BB962C8B-B14F-4D97-AF65-F5344CB8AC3E}">
        <p14:creationId xmlns:p14="http://schemas.microsoft.com/office/powerpoint/2010/main" xmlns="" val="3243146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Q1) Define</a:t>
            </a:r>
            <a:r>
              <a:rPr lang="en-US" baseline="0" dirty="0" smtClean="0"/>
              <a:t> prospectus and write at least ten contents of prospectus. </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Q1) Define</a:t>
            </a:r>
            <a:r>
              <a:rPr lang="en-US" baseline="0" dirty="0" smtClean="0"/>
              <a:t> prospectus and write at least ten contents of prospectus. </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Q1) Define</a:t>
            </a:r>
            <a:r>
              <a:rPr lang="en-US" baseline="0" dirty="0" smtClean="0"/>
              <a:t> prospectus and write at least ten contents of prospectus. </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Q1) Define</a:t>
            </a:r>
            <a:r>
              <a:rPr lang="en-US" baseline="0" dirty="0" smtClean="0"/>
              <a:t> prospectus and write at least ten contents of prospectus. </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Q1) Define</a:t>
            </a:r>
            <a:r>
              <a:rPr lang="en-US" baseline="0" dirty="0" smtClean="0"/>
              <a:t> prospectus and write at least ten contents of prospectus. </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Q1) Define</a:t>
            </a:r>
            <a:r>
              <a:rPr lang="en-US" baseline="0" dirty="0" smtClean="0"/>
              <a:t> prospectus and write at least ten contents of prospectus. </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Q2) What are the general requirements of prospectus?</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Q3) What points are to be proved when a person</a:t>
            </a:r>
            <a:r>
              <a:rPr lang="en-US" baseline="0" dirty="0" smtClean="0"/>
              <a:t> is not liable for the damage caused due to untrue statement?</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Q4) In which case the expert</a:t>
            </a:r>
            <a:r>
              <a:rPr lang="en-US" baseline="0" dirty="0" smtClean="0"/>
              <a:t> would not be held liable  for the damage caused due to untrue statement?</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18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Q5) Explain all the cases in which the director</a:t>
            </a:r>
            <a:r>
              <a:rPr lang="en-US" baseline="0" dirty="0" smtClean="0"/>
              <a:t> can avoid liability caused due to untrue statement?</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Q5) Explain all the cases in which the director</a:t>
            </a:r>
            <a:r>
              <a:rPr lang="en-US" baseline="0" dirty="0" smtClean="0"/>
              <a:t> can avoid liability caused due to untrue statement?</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Q6) What is the criminal liability for the untrue</a:t>
            </a:r>
            <a:r>
              <a:rPr lang="en-US" baseline="0" dirty="0" smtClean="0"/>
              <a:t> statement in prospectus?</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Q3) What points are to be proved when a person</a:t>
            </a:r>
            <a:r>
              <a:rPr lang="en-US" baseline="0" dirty="0" smtClean="0"/>
              <a:t> is not liable for the damage caused due to untrue statement?</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Q3) What points are to be proved when a person</a:t>
            </a:r>
            <a:r>
              <a:rPr lang="en-US" baseline="0" dirty="0" smtClean="0"/>
              <a:t> is not liable for the damage caused due to untrue statement?</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Q6) What is the criminal liability for the untrue</a:t>
            </a:r>
            <a:r>
              <a:rPr lang="en-US" baseline="0" dirty="0" smtClean="0"/>
              <a:t> statement in prospectus?</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Q7) Write in detail all</a:t>
            </a:r>
            <a:r>
              <a:rPr lang="en-US" baseline="0" dirty="0" smtClean="0"/>
              <a:t> the difference between prospectus and SILOP.</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30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Q7) Write in detail all</a:t>
            </a:r>
            <a:r>
              <a:rPr lang="en-US" baseline="0" dirty="0" smtClean="0"/>
              <a:t> the difference between prospectus and SILOP.</a:t>
            </a:r>
            <a:endParaRPr lang="en-US" dirty="0"/>
          </a:p>
        </p:txBody>
      </p:sp>
      <p:sp>
        <p:nvSpPr>
          <p:cNvPr id="4" name="Slide Number Placeholder 3"/>
          <p:cNvSpPr>
            <a:spLocks noGrp="1"/>
          </p:cNvSpPr>
          <p:nvPr>
            <p:ph type="sldNum" sz="quarter" idx="10"/>
          </p:nvPr>
        </p:nvSpPr>
        <p:spPr/>
        <p:txBody>
          <a:bodyPr/>
          <a:lstStyle/>
          <a:p>
            <a:fld id="{F497242A-AF44-4C53-B44B-0F819E56752D}" type="slidenum">
              <a:rPr lang="en-US" smtClean="0"/>
              <a:pPr/>
              <a:t>31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Q7) Write in detail all</a:t>
            </a:r>
            <a:r>
              <a:rPr lang="en-US" baseline="0" dirty="0" smtClean="0"/>
              <a:t> the difference </a:t>
            </a:r>
            <a:r>
              <a:rPr lang="en-US" baseline="0" smtClean="0"/>
              <a:t>between prospectus and SILOP.</a:t>
            </a:r>
            <a:endParaRPr lang="en-US"/>
          </a:p>
        </p:txBody>
      </p:sp>
      <p:sp>
        <p:nvSpPr>
          <p:cNvPr id="4" name="Slide Number Placeholder 3"/>
          <p:cNvSpPr>
            <a:spLocks noGrp="1"/>
          </p:cNvSpPr>
          <p:nvPr>
            <p:ph type="sldNum" sz="quarter" idx="10"/>
          </p:nvPr>
        </p:nvSpPr>
        <p:spPr/>
        <p:txBody>
          <a:bodyPr/>
          <a:lstStyle/>
          <a:p>
            <a:fld id="{F497242A-AF44-4C53-B44B-0F819E56752D}"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074F12-AA26-4AC8-9962-C36BB8F32554}" type="datetimeFigureOut">
              <a:rPr lang="en-US" smtClean="0"/>
              <a:pPr/>
              <a:t>6/17/2014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6/17/2014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6/17/2014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6/17/2014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b="1" dirty="0"/>
          </a:p>
        </p:txBody>
      </p:sp>
      <p:sp>
        <p:nvSpPr>
          <p:cNvPr id="3" name="Content Placeholder 2"/>
          <p:cNvSpPr>
            <a:spLocks noGrp="1"/>
          </p:cNvSpPr>
          <p:nvPr>
            <p:ph idx="1"/>
          </p:nvPr>
        </p:nvSpPr>
        <p:spPr>
          <a:xfrm>
            <a:off x="601671" y="1443836"/>
            <a:ext cx="8076894" cy="5039264"/>
          </a:xfrm>
          <a:noFill/>
        </p:spPr>
        <p:txBody>
          <a:bodyPr/>
          <a:lstStyle/>
          <a:p>
            <a:pPr>
              <a:buNone/>
            </a:pPr>
            <a:r>
              <a:rPr lang="en-US" dirty="0" smtClean="0"/>
              <a:t>    IN PREVIOUS LECTURE WE HAVE LEARNT</a:t>
            </a:r>
            <a:endParaRPr lang="en-US" sz="2000" dirty="0" smtClean="0"/>
          </a:p>
          <a:p>
            <a:pPr>
              <a:buNone/>
            </a:pPr>
            <a:r>
              <a:rPr lang="en-US" sz="2000" dirty="0" smtClean="0"/>
              <a:t>      </a:t>
            </a:r>
            <a:endParaRPr lang="en-US" sz="2400" dirty="0" smtClean="0"/>
          </a:p>
          <a:p>
            <a:pPr marL="914400" lvl="1" indent="-457200" hangingPunct="0">
              <a:buFont typeface="+mj-lt"/>
              <a:buAutoNum type="arabicPeriod"/>
            </a:pPr>
            <a:r>
              <a:rPr lang="en-US" sz="2400" b="1" dirty="0"/>
              <a:t>REGISTERED </a:t>
            </a:r>
            <a:r>
              <a:rPr lang="en-US" sz="2400" b="1" dirty="0" smtClean="0"/>
              <a:t>OFFICE</a:t>
            </a:r>
          </a:p>
          <a:p>
            <a:pPr marL="1314450" lvl="2" indent="-457200" hangingPunct="0"/>
            <a:r>
              <a:rPr lang="en-US" sz="2000" dirty="0" smtClean="0"/>
              <a:t>Official address of an incorporated company where a company receives office correspondences and formal notices</a:t>
            </a:r>
            <a:endParaRPr lang="en-US" sz="2000" dirty="0"/>
          </a:p>
          <a:p>
            <a:pPr marL="914400" lvl="1" indent="-457200" hangingPunct="0">
              <a:buFont typeface="+mj-lt"/>
              <a:buAutoNum type="arabicPeriod"/>
            </a:pPr>
            <a:r>
              <a:rPr lang="en-US" sz="2400" b="1" dirty="0" smtClean="0"/>
              <a:t>PROMOTERS</a:t>
            </a:r>
          </a:p>
          <a:p>
            <a:pPr marL="1314450" lvl="2" indent="-457200" hangingPunct="0"/>
            <a:r>
              <a:rPr lang="en-US" sz="2000" dirty="0" smtClean="0"/>
              <a:t>The one who undertakes to form a company with reference to a given object and to set it going</a:t>
            </a:r>
            <a:endParaRPr lang="en-US" sz="2000" dirty="0"/>
          </a:p>
          <a:p>
            <a:pPr marL="914400" lvl="1" indent="-457200" hangingPunct="0">
              <a:buFont typeface="+mj-lt"/>
              <a:buAutoNum type="arabicPeriod"/>
            </a:pPr>
            <a:r>
              <a:rPr lang="en-US" sz="2400" b="1" dirty="0" smtClean="0"/>
              <a:t>CRO</a:t>
            </a:r>
          </a:p>
          <a:p>
            <a:pPr marL="1314450" lvl="2" indent="-457200" hangingPunct="0"/>
            <a:r>
              <a:rPr lang="en-US" sz="2000" dirty="0"/>
              <a:t>Company registration offices for the purpose of incorporation of companies</a:t>
            </a:r>
          </a:p>
          <a:p>
            <a:pPr marL="857250" lvl="2" indent="0" hangingPunct="0">
              <a:buNone/>
            </a:pPr>
            <a:endParaRPr lang="en-US" sz="2000" dirty="0"/>
          </a:p>
        </p:txBody>
      </p:sp>
    </p:spTree>
    <p:extLst>
      <p:ext uri="{BB962C8B-B14F-4D97-AF65-F5344CB8AC3E}">
        <p14:creationId xmlns:p14="http://schemas.microsoft.com/office/powerpoint/2010/main" xmlns="" val="11639510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rot="19505700">
            <a:off x="-202694" y="2249689"/>
            <a:ext cx="10797902" cy="2187008"/>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8800" b="1" i="1" u="none" strike="noStrike" kern="1200" cap="none" spc="-100" normalizeH="0" baseline="0" noProof="0" dirty="0">
              <a:ln w="3200">
                <a:solidFill>
                  <a:schemeClr val="bg2">
                    <a:shade val="75000"/>
                    <a:alpha val="25000"/>
                  </a:schemeClr>
                </a:solidFill>
                <a:prstDash val="solid"/>
                <a:round/>
              </a:ln>
              <a:solidFill>
                <a:srgbClr val="0070C0"/>
              </a:solidFill>
              <a:effectLst>
                <a:innerShdw blurRad="50800" dist="25400" dir="13500000">
                  <a:prstClr val="black">
                    <a:alpha val="70000"/>
                  </a:prstClr>
                </a:innerShdw>
              </a:effectLst>
              <a:uLnTx/>
              <a:uFillTx/>
              <a:latin typeface="Elephant" pitchFamily="18" charset="0"/>
              <a:ea typeface="+mj-ea"/>
              <a:cs typeface="+mj-cs"/>
            </a:endParaRPr>
          </a:p>
        </p:txBody>
      </p:sp>
      <p:pic>
        <p:nvPicPr>
          <p:cNvPr id="11" name="Picture 10" descr="What Is a Company Prospectus? thumbnail"/>
          <p:cNvPicPr/>
          <p:nvPr/>
        </p:nvPicPr>
        <p:blipFill>
          <a:blip r:embed="rId2" cstate="print"/>
          <a:srcRect/>
          <a:stretch>
            <a:fillRect/>
          </a:stretch>
        </p:blipFill>
        <p:spPr bwMode="auto">
          <a:xfrm rot="856199">
            <a:off x="472525" y="457602"/>
            <a:ext cx="4034158" cy="4181794"/>
          </a:xfrm>
          <a:prstGeom prst="rect">
            <a:avLst/>
          </a:prstGeom>
          <a:ln>
            <a:noFill/>
          </a:ln>
          <a:effectLst>
            <a:softEdge rad="112500"/>
          </a:effectLst>
        </p:spPr>
      </p:pic>
      <p:pic>
        <p:nvPicPr>
          <p:cNvPr id="1026" name="Picture 2" descr="C:\Users\NAZEEF-FARMAN\Desktop\Prospectus-1.gif"/>
          <p:cNvPicPr>
            <a:picLocks noChangeAspect="1" noChangeArrowheads="1"/>
          </p:cNvPicPr>
          <p:nvPr/>
        </p:nvPicPr>
        <p:blipFill>
          <a:blip r:embed="rId3" cstate="print"/>
          <a:srcRect/>
          <a:stretch>
            <a:fillRect/>
          </a:stretch>
        </p:blipFill>
        <p:spPr bwMode="auto">
          <a:xfrm rot="21023348">
            <a:off x="4828178" y="2415430"/>
            <a:ext cx="3998466" cy="4137825"/>
          </a:xfrm>
          <a:prstGeom prst="rect">
            <a:avLst/>
          </a:prstGeom>
          <a:ln>
            <a:noFill/>
          </a:ln>
          <a:effectLst>
            <a:softEdge rad="112500"/>
          </a:effectLst>
        </p:spPr>
      </p:pic>
      <p:sp>
        <p:nvSpPr>
          <p:cNvPr id="5" name="TextBox 4"/>
          <p:cNvSpPr txBox="1"/>
          <p:nvPr/>
        </p:nvSpPr>
        <p:spPr>
          <a:xfrm>
            <a:off x="4572000" y="928670"/>
            <a:ext cx="4143404" cy="1015663"/>
          </a:xfrm>
          <a:prstGeom prst="rect">
            <a:avLst/>
          </a:prstGeom>
          <a:noFill/>
        </p:spPr>
        <p:txBody>
          <a:bodyPr wrap="square" rtlCol="0">
            <a:spAutoFit/>
          </a:bodyPr>
          <a:lstStyle/>
          <a:p>
            <a:r>
              <a:rPr lang="en-US" sz="6000" dirty="0" smtClean="0">
                <a:latin typeface="Algerian" pitchFamily="82" charset="0"/>
              </a:rPr>
              <a:t>COMPANY</a:t>
            </a:r>
            <a:endParaRPr lang="en-US" sz="6000" dirty="0">
              <a:latin typeface="Algerian" pitchFamily="82" charset="0"/>
            </a:endParaRPr>
          </a:p>
        </p:txBody>
      </p:sp>
      <p:sp>
        <p:nvSpPr>
          <p:cNvPr id="6" name="TextBox 5"/>
          <p:cNvSpPr txBox="1"/>
          <p:nvPr/>
        </p:nvSpPr>
        <p:spPr>
          <a:xfrm>
            <a:off x="285720" y="5072074"/>
            <a:ext cx="5572164" cy="1015663"/>
          </a:xfrm>
          <a:prstGeom prst="rect">
            <a:avLst/>
          </a:prstGeom>
          <a:noFill/>
        </p:spPr>
        <p:txBody>
          <a:bodyPr wrap="square" rtlCol="0">
            <a:spAutoFit/>
          </a:bodyPr>
          <a:lstStyle/>
          <a:p>
            <a:r>
              <a:rPr lang="en-US" sz="6000" dirty="0" smtClean="0">
                <a:latin typeface="Algerian" pitchFamily="82" charset="0"/>
              </a:rPr>
              <a:t>PROSPECTUS</a:t>
            </a:r>
            <a:endParaRPr lang="en-US" sz="6000" dirty="0">
              <a:latin typeface="Algerian" pitchFamily="82" charset="0"/>
            </a:endParaRPr>
          </a:p>
        </p:txBody>
      </p:sp>
    </p:spTree>
    <p:extLst>
      <p:ext uri="{BB962C8B-B14F-4D97-AF65-F5344CB8AC3E}">
        <p14:creationId xmlns:p14="http://schemas.microsoft.com/office/powerpoint/2010/main" xmlns="" val="3100966938"/>
      </p:ext>
    </p:extLst>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7079" y="1749244"/>
            <a:ext cx="7771485" cy="4733855"/>
          </a:xfrm>
          <a:noFill/>
        </p:spPr>
        <p:txBody>
          <a:bodyPr/>
          <a:lstStyle/>
          <a:p>
            <a:pPr>
              <a:buNone/>
            </a:pPr>
            <a:r>
              <a:rPr lang="en-US" sz="2000" dirty="0" smtClean="0"/>
              <a:t>.</a:t>
            </a:r>
            <a:endParaRPr lang="en-US" sz="2000" dirty="0"/>
          </a:p>
        </p:txBody>
      </p:sp>
      <p:pic>
        <p:nvPicPr>
          <p:cNvPr id="5" name="Picture 2" descr="C:\Users\NAZEEF-FARMAN\Desktop\images.jpg"/>
          <p:cNvPicPr>
            <a:picLocks noChangeAspect="1" noChangeArrowheads="1"/>
          </p:cNvPicPr>
          <p:nvPr/>
        </p:nvPicPr>
        <p:blipFill>
          <a:blip r:embed="rId3" cstate="print"/>
          <a:srcRect/>
          <a:stretch>
            <a:fillRect/>
          </a:stretch>
        </p:blipFill>
        <p:spPr bwMode="auto">
          <a:xfrm rot="541810">
            <a:off x="1345298" y="568823"/>
            <a:ext cx="5300201" cy="5579175"/>
          </a:xfrm>
          <a:prstGeom prst="rect">
            <a:avLst/>
          </a:prstGeom>
          <a:noFill/>
          <a:effectLst>
            <a:softEdge rad="31750"/>
          </a:effectLst>
        </p:spPr>
      </p:pic>
    </p:spTree>
    <p:extLst>
      <p:ext uri="{BB962C8B-B14F-4D97-AF65-F5344CB8AC3E}">
        <p14:creationId xmlns:p14="http://schemas.microsoft.com/office/powerpoint/2010/main" xmlns="" val="41033094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PROSPECTUS</a:t>
            </a:r>
            <a:endParaRPr lang="en-US" b="1" dirty="0"/>
          </a:p>
        </p:txBody>
      </p:sp>
      <p:sp>
        <p:nvSpPr>
          <p:cNvPr id="3" name="Content Placeholder 2"/>
          <p:cNvSpPr>
            <a:spLocks noGrp="1"/>
          </p:cNvSpPr>
          <p:nvPr>
            <p:ph idx="1"/>
          </p:nvPr>
        </p:nvSpPr>
        <p:spPr>
          <a:xfrm>
            <a:off x="601671" y="1443836"/>
            <a:ext cx="8076894" cy="5039264"/>
          </a:xfrm>
          <a:noFill/>
        </p:spPr>
        <p:txBody>
          <a:bodyPr/>
          <a:lstStyle/>
          <a:p>
            <a:pPr>
              <a:buNone/>
            </a:pPr>
            <a:r>
              <a:rPr lang="en-US" dirty="0" smtClean="0"/>
              <a:t>    COMPANIES ORDINANCE, 1984 DEFINITION:</a:t>
            </a:r>
            <a:endParaRPr lang="en-US" sz="2000" dirty="0" smtClean="0"/>
          </a:p>
          <a:p>
            <a:pPr>
              <a:buNone/>
            </a:pPr>
            <a:r>
              <a:rPr lang="en-US" sz="2000" dirty="0" smtClean="0"/>
              <a:t>      </a:t>
            </a:r>
            <a:r>
              <a:rPr lang="en-US" sz="2400" dirty="0" smtClean="0"/>
              <a:t>Prospectus means any document described or issued as prospectus and includes </a:t>
            </a:r>
          </a:p>
          <a:p>
            <a:r>
              <a:rPr lang="en-US" sz="2400" dirty="0" smtClean="0"/>
              <a:t>any notice, circular, advertisement or any other communication, inviting offers from the public for the subscription or purchase of any shares in or debentures of, body corporate, inviting deposits from the public other than deposits invited by a banking company or a financial institution approved by the Federal Government whether described as prospectus or otherwise.</a:t>
            </a:r>
            <a:endParaRPr lang="en-US" sz="2400" dirty="0"/>
          </a:p>
        </p:txBody>
      </p:sp>
    </p:spTree>
    <p:extLst>
      <p:ext uri="{BB962C8B-B14F-4D97-AF65-F5344CB8AC3E}">
        <p14:creationId xmlns:p14="http://schemas.microsoft.com/office/powerpoint/2010/main" xmlns="" val="1122578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PROSPECTUS</a:t>
            </a:r>
            <a:endParaRPr lang="en-US" b="1" dirty="0"/>
          </a:p>
        </p:txBody>
      </p:sp>
      <p:sp>
        <p:nvSpPr>
          <p:cNvPr id="3" name="Content Placeholder 2"/>
          <p:cNvSpPr>
            <a:spLocks noGrp="1"/>
          </p:cNvSpPr>
          <p:nvPr>
            <p:ph idx="1"/>
          </p:nvPr>
        </p:nvSpPr>
        <p:spPr>
          <a:xfrm>
            <a:off x="907079" y="1443836"/>
            <a:ext cx="7771485" cy="5039264"/>
          </a:xfrm>
          <a:noFill/>
        </p:spPr>
        <p:txBody>
          <a:bodyPr>
            <a:normAutofit lnSpcReduction="10000"/>
          </a:bodyPr>
          <a:lstStyle/>
          <a:p>
            <a:pPr>
              <a:buNone/>
            </a:pPr>
            <a:r>
              <a:rPr lang="en-US" dirty="0" smtClean="0"/>
              <a:t>    </a:t>
            </a:r>
            <a:r>
              <a:rPr lang="en-US" b="1" dirty="0" smtClean="0"/>
              <a:t>MEANING:</a:t>
            </a:r>
            <a:endParaRPr lang="en-US" sz="2000" dirty="0" smtClean="0"/>
          </a:p>
          <a:p>
            <a:pPr algn="ctr"/>
            <a:r>
              <a:rPr lang="en-US" sz="2400" b="1" dirty="0"/>
              <a:t>Company prospectus is released by company to inform the public and investors of the various securities that are available. These documents describe about mutual funds, bonds, stocks and other forms of investments offered by the company. A prospectus is generally accompanied by basic performance and financial information </a:t>
            </a:r>
            <a:r>
              <a:rPr lang="en-US" sz="2400" b="1" dirty="0" smtClean="0"/>
              <a:t>about </a:t>
            </a:r>
            <a:r>
              <a:rPr lang="en-US" sz="2400" b="1" dirty="0"/>
              <a:t>the company. </a:t>
            </a:r>
          </a:p>
          <a:p>
            <a:pPr algn="ctr"/>
            <a:r>
              <a:rPr lang="en-US" sz="2400" b="1" dirty="0" smtClean="0"/>
              <a:t>Prospectus is a formal legal document, which is required by and filed with the SECP that provides details about an investment offering for sale to the public, it should contain the facts that an investor needs to make an informed investment decision</a:t>
            </a:r>
          </a:p>
        </p:txBody>
      </p:sp>
    </p:spTree>
    <p:extLst>
      <p:ext uri="{BB962C8B-B14F-4D97-AF65-F5344CB8AC3E}">
        <p14:creationId xmlns:p14="http://schemas.microsoft.com/office/powerpoint/2010/main" xmlns="" val="1633419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PROSPECTUS</a:t>
            </a:r>
            <a:endParaRPr lang="en-US" b="1" dirty="0"/>
          </a:p>
        </p:txBody>
      </p:sp>
      <p:sp>
        <p:nvSpPr>
          <p:cNvPr id="3" name="Content Placeholder 2"/>
          <p:cNvSpPr>
            <a:spLocks noGrp="1"/>
          </p:cNvSpPr>
          <p:nvPr>
            <p:ph idx="1"/>
          </p:nvPr>
        </p:nvSpPr>
        <p:spPr>
          <a:xfrm>
            <a:off x="907079" y="1443836"/>
            <a:ext cx="7771485" cy="5039264"/>
          </a:xfrm>
          <a:noFill/>
        </p:spPr>
        <p:txBody>
          <a:bodyPr>
            <a:normAutofit/>
          </a:bodyPr>
          <a:lstStyle/>
          <a:p>
            <a:pPr>
              <a:buNone/>
            </a:pPr>
            <a:r>
              <a:rPr lang="en-US" dirty="0" smtClean="0"/>
              <a:t>    </a:t>
            </a:r>
            <a:r>
              <a:rPr lang="en-US" b="1" u="sng" dirty="0" smtClean="0"/>
              <a:t>CONCLUSION:</a:t>
            </a:r>
            <a:endParaRPr lang="en-US" sz="2000" b="1" u="sng" dirty="0" smtClean="0"/>
          </a:p>
          <a:p>
            <a:pPr marL="609600" indent="-609600" algn="ctr">
              <a:lnSpc>
                <a:spcPct val="90000"/>
              </a:lnSpc>
              <a:buFontTx/>
              <a:buNone/>
            </a:pPr>
            <a:endParaRPr lang="en-US" sz="2400" dirty="0" smtClean="0"/>
          </a:p>
          <a:p>
            <a:pPr marL="609600" indent="-609600" algn="ctr">
              <a:lnSpc>
                <a:spcPct val="90000"/>
              </a:lnSpc>
              <a:buFontTx/>
              <a:buNone/>
            </a:pPr>
            <a:r>
              <a:rPr lang="en-US" sz="2400" dirty="0" smtClean="0"/>
              <a:t>Prospectus </a:t>
            </a:r>
            <a:r>
              <a:rPr lang="en-US" sz="2400" dirty="0"/>
              <a:t>is a mandatory document for limited organization to commence their business, but its complicated procedure delays the operation of any business,  therefore a no. of organizations hesitate to issue Prospectus to general public for subscription of share capital &amp; Debenture.</a:t>
            </a:r>
          </a:p>
        </p:txBody>
      </p:sp>
    </p:spTree>
    <p:extLst>
      <p:ext uri="{BB962C8B-B14F-4D97-AF65-F5344CB8AC3E}">
        <p14:creationId xmlns:p14="http://schemas.microsoft.com/office/powerpoint/2010/main" xmlns="" val="11058090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PROSPECTUS</a:t>
            </a:r>
            <a:endParaRPr lang="en-US" b="1" dirty="0"/>
          </a:p>
        </p:txBody>
      </p:sp>
      <p:sp>
        <p:nvSpPr>
          <p:cNvPr id="3" name="Content Placeholder 2"/>
          <p:cNvSpPr>
            <a:spLocks noGrp="1"/>
          </p:cNvSpPr>
          <p:nvPr>
            <p:ph idx="1"/>
          </p:nvPr>
        </p:nvSpPr>
        <p:spPr>
          <a:xfrm>
            <a:off x="907079" y="1443836"/>
            <a:ext cx="7771485" cy="5039264"/>
          </a:xfrm>
          <a:noFill/>
        </p:spPr>
        <p:txBody>
          <a:bodyPr>
            <a:normAutofit/>
          </a:bodyPr>
          <a:lstStyle/>
          <a:p>
            <a:pPr marL="609600" indent="-609600" algn="ctr">
              <a:lnSpc>
                <a:spcPct val="90000"/>
              </a:lnSpc>
              <a:buFontTx/>
              <a:buNone/>
            </a:pPr>
            <a:endParaRPr lang="en-US" sz="2400" dirty="0" smtClean="0"/>
          </a:p>
          <a:p>
            <a:pPr marL="112713" indent="3175" algn="just">
              <a:spcBef>
                <a:spcPts val="0"/>
              </a:spcBef>
              <a:buClr>
                <a:schemeClr val="tx1">
                  <a:shade val="95000"/>
                </a:schemeClr>
              </a:buClr>
              <a:buNone/>
              <a:defRPr/>
            </a:pPr>
            <a:r>
              <a:rPr lang="en-US" sz="2400" b="1" dirty="0"/>
              <a:t>WHICH COMPANIES ARE REQUIRED TO ISSUE PROSPECTUS</a:t>
            </a:r>
          </a:p>
          <a:p>
            <a:pPr marL="112713" indent="3175" algn="just">
              <a:spcBef>
                <a:spcPts val="0"/>
              </a:spcBef>
              <a:buClr>
                <a:schemeClr val="tx1">
                  <a:shade val="95000"/>
                </a:schemeClr>
              </a:buClr>
              <a:buNone/>
              <a:defRPr/>
            </a:pPr>
            <a:endParaRPr lang="en-US" sz="1100" dirty="0"/>
          </a:p>
          <a:p>
            <a:pPr marL="457200" algn="just">
              <a:spcBef>
                <a:spcPts val="0"/>
              </a:spcBef>
              <a:buClr>
                <a:schemeClr val="tx1">
                  <a:shade val="95000"/>
                </a:schemeClr>
              </a:buClr>
              <a:defRPr/>
            </a:pPr>
            <a:r>
              <a:rPr lang="en-US" sz="2400" dirty="0"/>
              <a:t>Every public listed company who intends to offer shares or debentures of the company to the public.</a:t>
            </a:r>
          </a:p>
          <a:p>
            <a:pPr marL="285750" indent="-171450" algn="just">
              <a:spcBef>
                <a:spcPts val="0"/>
              </a:spcBef>
              <a:buClr>
                <a:schemeClr val="tx1">
                  <a:shade val="95000"/>
                </a:schemeClr>
              </a:buClr>
              <a:defRPr/>
            </a:pPr>
            <a:endParaRPr lang="en-US" sz="1100" dirty="0"/>
          </a:p>
          <a:p>
            <a:pPr marL="457200" algn="just">
              <a:spcBef>
                <a:spcPts val="0"/>
              </a:spcBef>
              <a:buClr>
                <a:schemeClr val="tx1">
                  <a:shade val="95000"/>
                </a:schemeClr>
              </a:buClr>
              <a:defRPr/>
            </a:pPr>
            <a:r>
              <a:rPr lang="en-US" sz="2400" dirty="0"/>
              <a:t>Every private company who ceases to be a private company and converts into a public company and intends to offer shares or debentures of the company to the public.</a:t>
            </a:r>
          </a:p>
        </p:txBody>
      </p:sp>
    </p:spTree>
    <p:extLst>
      <p:ext uri="{BB962C8B-B14F-4D97-AF65-F5344CB8AC3E}">
        <p14:creationId xmlns:p14="http://schemas.microsoft.com/office/powerpoint/2010/main" xmlns="" val="3750621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CONTENTS OF PROSPECTUS</a:t>
            </a:r>
            <a:endParaRPr lang="en-US" b="1" dirty="0"/>
          </a:p>
        </p:txBody>
      </p:sp>
      <p:sp>
        <p:nvSpPr>
          <p:cNvPr id="5" name="Content Placeholder 4"/>
          <p:cNvSpPr>
            <a:spLocks noGrp="1"/>
          </p:cNvSpPr>
          <p:nvPr>
            <p:ph idx="1"/>
          </p:nvPr>
        </p:nvSpPr>
        <p:spPr>
          <a:xfrm>
            <a:off x="448965" y="1443835"/>
            <a:ext cx="8551480" cy="5191970"/>
          </a:xfrm>
        </p:spPr>
        <p:txBody>
          <a:bodyPr>
            <a:noAutofit/>
          </a:bodyPr>
          <a:lstStyle/>
          <a:p>
            <a:pPr marL="514350" indent="-514350">
              <a:buFont typeface="+mj-lt"/>
              <a:buAutoNum type="arabicPeriod"/>
            </a:pPr>
            <a:r>
              <a:rPr lang="en-US" sz="2400" dirty="0" smtClean="0"/>
              <a:t>The contents of the Memorandum with the particulars of signatories and number of shares subscribed by them.</a:t>
            </a:r>
          </a:p>
          <a:p>
            <a:pPr marL="514350" indent="-514350">
              <a:buFont typeface="+mj-lt"/>
              <a:buAutoNum type="arabicPeriod"/>
            </a:pPr>
            <a:endParaRPr lang="en-US" sz="2400" dirty="0" smtClean="0"/>
          </a:p>
          <a:p>
            <a:pPr marL="514350" indent="-514350">
              <a:buFont typeface="+mj-lt"/>
              <a:buAutoNum type="arabicPeriod"/>
            </a:pPr>
            <a:r>
              <a:rPr lang="en-US" sz="2400" dirty="0" smtClean="0"/>
              <a:t>The number and value of shares.</a:t>
            </a:r>
          </a:p>
          <a:p>
            <a:pPr marL="514350" indent="-514350">
              <a:buFont typeface="+mj-lt"/>
              <a:buAutoNum type="arabicPeriod"/>
            </a:pPr>
            <a:endParaRPr lang="en-US" sz="2400" dirty="0" smtClean="0"/>
          </a:p>
          <a:p>
            <a:pPr marL="514350" indent="-514350">
              <a:buFont typeface="+mj-lt"/>
              <a:buAutoNum type="arabicPeriod"/>
            </a:pPr>
            <a:r>
              <a:rPr lang="en-US" sz="2400" dirty="0" smtClean="0"/>
              <a:t>Description of business to be undertaken and its prospects.</a:t>
            </a:r>
          </a:p>
          <a:p>
            <a:pPr marL="514350" indent="-514350">
              <a:buFont typeface="+mj-lt"/>
              <a:buAutoNum type="arabicPeriod"/>
            </a:pPr>
            <a:endParaRPr lang="en-US" sz="2400" dirty="0" smtClean="0"/>
          </a:p>
          <a:p>
            <a:pPr marL="514350" indent="-514350">
              <a:buFont typeface="+mj-lt"/>
              <a:buAutoNum type="arabicPeriod"/>
            </a:pPr>
            <a:r>
              <a:rPr lang="en-US" sz="2400" dirty="0" smtClean="0"/>
              <a:t>Any provision in the articles relating to remuneration of directors and chief executives.</a:t>
            </a:r>
          </a:p>
          <a:p>
            <a:pPr marL="514350" indent="-514350">
              <a:buFont typeface="+mj-lt"/>
              <a:buAutoNum type="arabicPeriod"/>
            </a:pPr>
            <a:endParaRPr lang="en-US" sz="2400" dirty="0" smtClean="0"/>
          </a:p>
          <a:p>
            <a:pPr marL="514350" indent="-514350">
              <a:buFont typeface="+mj-lt"/>
              <a:buAutoNum type="arabicPeriod"/>
            </a:pPr>
            <a:r>
              <a:rPr lang="en-US" sz="2400" dirty="0" smtClean="0"/>
              <a:t>Particulars of the present and proposed directors, chief directors, managing agents and secretary.</a:t>
            </a:r>
          </a:p>
        </p:txBody>
      </p:sp>
    </p:spTree>
    <p:extLst>
      <p:ext uri="{BB962C8B-B14F-4D97-AF65-F5344CB8AC3E}">
        <p14:creationId xmlns:p14="http://schemas.microsoft.com/office/powerpoint/2010/main" xmlns="" val="7247308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CONTENTS OF PROSPECTUS</a:t>
            </a:r>
            <a:endParaRPr lang="en-US" b="1" dirty="0"/>
          </a:p>
        </p:txBody>
      </p:sp>
      <p:sp>
        <p:nvSpPr>
          <p:cNvPr id="5" name="Content Placeholder 4"/>
          <p:cNvSpPr>
            <a:spLocks noGrp="1"/>
          </p:cNvSpPr>
          <p:nvPr>
            <p:ph idx="1"/>
          </p:nvPr>
        </p:nvSpPr>
        <p:spPr>
          <a:xfrm>
            <a:off x="448965" y="1596540"/>
            <a:ext cx="8551480" cy="5039265"/>
          </a:xfrm>
        </p:spPr>
        <p:txBody>
          <a:bodyPr>
            <a:noAutofit/>
          </a:bodyPr>
          <a:lstStyle/>
          <a:p>
            <a:pPr marL="457200" indent="-457200">
              <a:buAutoNum type="arabicPeriod" startAt="6"/>
            </a:pPr>
            <a:endParaRPr lang="en-US" sz="2400" dirty="0" smtClean="0"/>
          </a:p>
          <a:p>
            <a:pPr marL="457200" indent="-457200">
              <a:buAutoNum type="arabicPeriod" startAt="6"/>
            </a:pPr>
            <a:r>
              <a:rPr lang="en-US" sz="2400" dirty="0" smtClean="0"/>
              <a:t>The amount of minimum subscription.</a:t>
            </a:r>
          </a:p>
          <a:p>
            <a:pPr marL="457200" indent="-457200">
              <a:buFont typeface="Arial" pitchFamily="34" charset="0"/>
              <a:buAutoNum type="arabicPeriod" startAt="6"/>
            </a:pPr>
            <a:r>
              <a:rPr lang="en-US" sz="2400" dirty="0"/>
              <a:t>The date and time of the opening and closing of the subscription list</a:t>
            </a:r>
            <a:r>
              <a:rPr lang="en-US" sz="2400" dirty="0" smtClean="0"/>
              <a:t>.</a:t>
            </a:r>
          </a:p>
          <a:p>
            <a:pPr marL="457200" indent="-457200">
              <a:buFont typeface="Arial" pitchFamily="34" charset="0"/>
              <a:buAutoNum type="arabicPeriod" startAt="6"/>
            </a:pPr>
            <a:r>
              <a:rPr lang="en-US" sz="2400" dirty="0"/>
              <a:t>The amount payable on application for each share</a:t>
            </a:r>
            <a:r>
              <a:rPr lang="en-US" sz="2400" dirty="0" smtClean="0"/>
              <a:t>.</a:t>
            </a:r>
          </a:p>
          <a:p>
            <a:pPr marL="457200" indent="-457200">
              <a:buFont typeface="Arial" pitchFamily="34" charset="0"/>
              <a:buAutoNum type="arabicPeriod" startAt="6"/>
            </a:pPr>
            <a:r>
              <a:rPr lang="en-US" sz="2400" dirty="0"/>
              <a:t>The number, description and amount of share capital issued within the two preceding years along with the amount of premium or discount, if any</a:t>
            </a:r>
            <a:r>
              <a:rPr lang="en-US" sz="2400" dirty="0" smtClean="0"/>
              <a:t>.</a:t>
            </a:r>
          </a:p>
          <a:p>
            <a:pPr marL="457200" indent="-457200">
              <a:buFont typeface="Arial" pitchFamily="34" charset="0"/>
              <a:buAutoNum type="arabicPeriod" startAt="6"/>
            </a:pPr>
            <a:r>
              <a:rPr lang="en-US" sz="2400" dirty="0"/>
              <a:t>Name of the underwriters, if any along with opinion of directors as to financial soundness of underwriters.</a:t>
            </a:r>
          </a:p>
          <a:p>
            <a:pPr marL="0" indent="0">
              <a:buNone/>
            </a:pPr>
            <a:endParaRPr lang="en-US" sz="2400" dirty="0"/>
          </a:p>
          <a:p>
            <a:pPr marL="457200" indent="-457200">
              <a:buFont typeface="Arial" pitchFamily="34" charset="0"/>
              <a:buAutoNum type="arabicPeriod" startAt="6"/>
            </a:pPr>
            <a:endParaRPr lang="en-US" sz="2400" dirty="0"/>
          </a:p>
          <a:p>
            <a:pPr marL="457200" indent="-457200">
              <a:buFont typeface="Arial" pitchFamily="34" charset="0"/>
              <a:buAutoNum type="arabicPeriod" startAt="6"/>
            </a:pPr>
            <a:endParaRPr lang="en-US" sz="2400" dirty="0"/>
          </a:p>
          <a:p>
            <a:pPr marL="457200" indent="-457200">
              <a:buAutoNum type="arabicPeriod" startAt="6"/>
            </a:pPr>
            <a:endParaRPr lang="en-US" sz="2400" dirty="0" smtClean="0"/>
          </a:p>
          <a:p>
            <a:pPr marL="457200" indent="-457200">
              <a:buAutoNum type="arabicPeriod" startAt="6"/>
            </a:pPr>
            <a:endParaRPr lang="en-US" sz="2400" dirty="0" smtClean="0"/>
          </a:p>
          <a:p>
            <a:pPr marL="0" indent="0">
              <a:buNone/>
            </a:pPr>
            <a:endParaRPr lang="en-US" sz="2000" dirty="0"/>
          </a:p>
          <a:p>
            <a:pPr marL="457200" indent="-457200">
              <a:buFont typeface="Arial" pitchFamily="34" charset="0"/>
              <a:buAutoNum type="arabicPeriod" startAt="5"/>
            </a:pPr>
            <a:endParaRPr lang="en-US" sz="2000" dirty="0"/>
          </a:p>
          <a:p>
            <a:pPr marL="457200" indent="-457200">
              <a:buFont typeface="Arial" pitchFamily="34" charset="0"/>
              <a:buAutoNum type="arabicPeriod" startAt="5"/>
            </a:pPr>
            <a:endParaRPr lang="en-US" sz="2000" dirty="0"/>
          </a:p>
          <a:p>
            <a:pPr marL="457200" indent="-457200">
              <a:buAutoNum type="arabicPeriod" startAt="5"/>
            </a:pPr>
            <a:endParaRPr lang="en-US" sz="2000" dirty="0" smtClean="0"/>
          </a:p>
          <a:p>
            <a:pPr marL="457200" indent="-457200">
              <a:buAutoNum type="arabicPeriod" startAt="5"/>
            </a:pPr>
            <a:endParaRPr lang="en-US" sz="2000" dirty="0" smtClean="0"/>
          </a:p>
          <a:p>
            <a:pPr marL="457200" indent="-457200">
              <a:buAutoNum type="arabicPeriod" startAt="5"/>
            </a:pPr>
            <a:endParaRPr lang="en-US" sz="2000" dirty="0" smtClean="0"/>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CONTENTS OF PROSPECTUS</a:t>
            </a:r>
            <a:endParaRPr lang="en-US" b="1" dirty="0"/>
          </a:p>
        </p:txBody>
      </p:sp>
      <p:sp>
        <p:nvSpPr>
          <p:cNvPr id="5" name="Content Placeholder 4"/>
          <p:cNvSpPr>
            <a:spLocks noGrp="1"/>
          </p:cNvSpPr>
          <p:nvPr>
            <p:ph idx="1"/>
          </p:nvPr>
        </p:nvSpPr>
        <p:spPr>
          <a:xfrm>
            <a:off x="448965" y="1291130"/>
            <a:ext cx="8237835" cy="5039265"/>
          </a:xfrm>
        </p:spPr>
        <p:txBody>
          <a:bodyPr>
            <a:normAutofit/>
          </a:bodyPr>
          <a:lstStyle/>
          <a:p>
            <a:pPr marL="514350" indent="-514350">
              <a:buAutoNum type="arabicPeriod" startAt="11"/>
            </a:pPr>
            <a:endParaRPr lang="en-US" sz="2400" dirty="0" smtClean="0"/>
          </a:p>
          <a:p>
            <a:pPr marL="514350" indent="-514350">
              <a:buAutoNum type="arabicPeriod" startAt="11"/>
            </a:pPr>
            <a:endParaRPr lang="en-US" sz="2400" dirty="0"/>
          </a:p>
          <a:p>
            <a:pPr marL="514350" indent="-514350">
              <a:buAutoNum type="arabicPeriod" startAt="11"/>
            </a:pPr>
            <a:r>
              <a:rPr lang="en-US" sz="2400" dirty="0" smtClean="0"/>
              <a:t>The name and address of auditors and legal advisors.</a:t>
            </a:r>
          </a:p>
          <a:p>
            <a:pPr marL="514350" indent="-514350">
              <a:buFont typeface="Arial" pitchFamily="34" charset="0"/>
              <a:buAutoNum type="arabicPeriod" startAt="11"/>
            </a:pPr>
            <a:r>
              <a:rPr lang="en-US" sz="2400" dirty="0"/>
              <a:t>The amount of preliminary expenses</a:t>
            </a:r>
            <a:r>
              <a:rPr lang="en-US" sz="2400" dirty="0" smtClean="0"/>
              <a:t>.</a:t>
            </a:r>
          </a:p>
          <a:p>
            <a:pPr marL="514350" indent="-514350">
              <a:buFont typeface="Arial" pitchFamily="34" charset="0"/>
              <a:buAutoNum type="arabicPeriod" startAt="11"/>
            </a:pPr>
            <a:r>
              <a:rPr lang="en-US" sz="2400" dirty="0"/>
              <a:t>The right of voting at meeting s of the company. </a:t>
            </a:r>
            <a:endParaRPr lang="en-US" sz="2400" dirty="0" smtClean="0"/>
          </a:p>
          <a:p>
            <a:pPr marL="514350" indent="-514350">
              <a:buFont typeface="Arial" pitchFamily="34" charset="0"/>
              <a:buAutoNum type="arabicPeriod" startAt="11"/>
            </a:pPr>
            <a:r>
              <a:rPr lang="en-US" sz="2400" dirty="0"/>
              <a:t>Particulars of  capitalization of any reserves or profits  if any</a:t>
            </a:r>
            <a:r>
              <a:rPr lang="en-US" sz="2400" dirty="0" smtClean="0"/>
              <a:t>.</a:t>
            </a:r>
          </a:p>
          <a:p>
            <a:pPr marL="514350" indent="-514350">
              <a:buFont typeface="Arial" pitchFamily="34" charset="0"/>
              <a:buAutoNum type="arabicPeriod" startAt="11"/>
            </a:pPr>
            <a:r>
              <a:rPr lang="en-US" sz="2400" dirty="0"/>
              <a:t>Particulars of surplus on revaluation of the assets and the manner in which such surplus has been applied, adjusted or treated.</a:t>
            </a:r>
          </a:p>
          <a:p>
            <a:pPr marL="514350" indent="-514350">
              <a:buFont typeface="Arial" pitchFamily="34" charset="0"/>
              <a:buAutoNum type="arabicPeriod" startAt="11"/>
            </a:pPr>
            <a:endParaRPr lang="en-US" sz="2400" dirty="0"/>
          </a:p>
          <a:p>
            <a:pPr marL="514350" indent="-514350">
              <a:buFont typeface="Arial" pitchFamily="34" charset="0"/>
              <a:buAutoNum type="arabicPeriod" startAt="11"/>
            </a:pPr>
            <a:endParaRPr lang="en-US" sz="2400" dirty="0"/>
          </a:p>
          <a:p>
            <a:pPr marL="514350" indent="-514350">
              <a:buFont typeface="Arial" pitchFamily="34" charset="0"/>
              <a:buAutoNum type="arabicPeriod" startAt="11"/>
            </a:pPr>
            <a:endParaRPr lang="en-US" sz="2400" dirty="0"/>
          </a:p>
          <a:p>
            <a:pPr marL="514350" indent="-514350">
              <a:buAutoNum type="arabicPeriod" startAt="11"/>
            </a:pPr>
            <a:endParaRPr lang="en-US" sz="2400" dirty="0" smtClean="0"/>
          </a:p>
          <a:p>
            <a:pPr marL="514350" indent="-514350">
              <a:buAutoNum type="arabicPeriod" startAt="11"/>
            </a:pPr>
            <a:endParaRPr lang="en-US" sz="2400" dirty="0" smtClean="0"/>
          </a:p>
          <a:p>
            <a:pPr marL="514350" indent="-514350">
              <a:buAutoNum type="arabicPlain" startAt="12"/>
            </a:pPr>
            <a:endParaRPr lang="en-US" sz="1600" dirty="0" smtClean="0"/>
          </a:p>
          <a:p>
            <a:pPr marL="514350" indent="-514350">
              <a:buNone/>
            </a:pPr>
            <a:endParaRPr lang="en-US" sz="1600" dirty="0" smtClean="0"/>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TYPES OF PROSPECTUS</a:t>
            </a:r>
            <a:endParaRPr lang="en-US" b="1" dirty="0"/>
          </a:p>
        </p:txBody>
      </p:sp>
      <p:sp>
        <p:nvSpPr>
          <p:cNvPr id="5" name="Content Placeholder 4"/>
          <p:cNvSpPr>
            <a:spLocks noGrp="1"/>
          </p:cNvSpPr>
          <p:nvPr>
            <p:ph idx="1"/>
          </p:nvPr>
        </p:nvSpPr>
        <p:spPr>
          <a:xfrm>
            <a:off x="448965" y="1901950"/>
            <a:ext cx="8237835" cy="4428445"/>
          </a:xfrm>
        </p:spPr>
        <p:txBody>
          <a:bodyPr>
            <a:normAutofit/>
          </a:bodyPr>
          <a:lstStyle/>
          <a:p>
            <a:r>
              <a:rPr lang="en-US" sz="2400" b="1" dirty="0" smtClean="0"/>
              <a:t>ABRIDGED </a:t>
            </a:r>
            <a:r>
              <a:rPr lang="en-US" sz="2400" b="1" dirty="0"/>
              <a:t>PROSPECTUS.</a:t>
            </a:r>
          </a:p>
          <a:p>
            <a:endParaRPr lang="en-US" sz="2400" b="1" dirty="0"/>
          </a:p>
          <a:p>
            <a:r>
              <a:rPr lang="en-US" sz="2400" b="1" dirty="0"/>
              <a:t>DEEMED PROSPECTUS.</a:t>
            </a:r>
          </a:p>
          <a:p>
            <a:endParaRPr lang="en-US" sz="2400" b="1" dirty="0"/>
          </a:p>
          <a:p>
            <a:r>
              <a:rPr lang="en-US" sz="2400" b="1" dirty="0"/>
              <a:t>SHELF PROSPECTUS.</a:t>
            </a:r>
          </a:p>
          <a:p>
            <a:endParaRPr lang="en-US" sz="2400" b="1" dirty="0"/>
          </a:p>
          <a:p>
            <a:r>
              <a:rPr lang="en-US" sz="2400" b="1" dirty="0"/>
              <a:t>RED HEARING PROSPECTUS</a:t>
            </a:r>
            <a:endParaRPr lang="en-US" sz="2400" b="1" dirty="0" smtClean="0"/>
          </a:p>
          <a:p>
            <a:pPr marL="514350" indent="-514350">
              <a:buNone/>
            </a:pPr>
            <a:endParaRPr lang="en-US" sz="2400" b="1" dirty="0" smtClean="0"/>
          </a:p>
        </p:txBody>
      </p:sp>
    </p:spTree>
    <p:extLst>
      <p:ext uri="{BB962C8B-B14F-4D97-AF65-F5344CB8AC3E}">
        <p14:creationId xmlns:p14="http://schemas.microsoft.com/office/powerpoint/2010/main" xmlns="" val="34617434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REQUIREMENTS OF PROSPECTUS</a:t>
            </a:r>
            <a:endParaRPr lang="en-US" b="1" dirty="0"/>
          </a:p>
        </p:txBody>
      </p:sp>
      <p:sp>
        <p:nvSpPr>
          <p:cNvPr id="5" name="Content Placeholder 4"/>
          <p:cNvSpPr>
            <a:spLocks noGrp="1"/>
          </p:cNvSpPr>
          <p:nvPr>
            <p:ph idx="1"/>
          </p:nvPr>
        </p:nvSpPr>
        <p:spPr>
          <a:xfrm>
            <a:off x="143555" y="1291130"/>
            <a:ext cx="8704185" cy="5191970"/>
          </a:xfrm>
        </p:spPr>
        <p:txBody>
          <a:bodyPr>
            <a:noAutofit/>
          </a:bodyPr>
          <a:lstStyle/>
          <a:p>
            <a:pPr marL="514350" indent="-514350">
              <a:buFont typeface="+mj-lt"/>
              <a:buAutoNum type="arabicPeriod"/>
            </a:pPr>
            <a:r>
              <a:rPr lang="en-US" sz="2000" dirty="0" smtClean="0"/>
              <a:t>Prospectus must be dated i.e. publication date. (Sec. 52)</a:t>
            </a:r>
          </a:p>
          <a:p>
            <a:pPr marL="514350" indent="-514350">
              <a:buFont typeface="+mj-lt"/>
              <a:buAutoNum type="arabicPeriod"/>
            </a:pPr>
            <a:r>
              <a:rPr lang="en-US" sz="2000" dirty="0" smtClean="0"/>
              <a:t> It must include an auditor’s report on last five years profit and loss account and on balance sheet at last date on which accounts were prepared being a date not more than 120 days before the date of issue of the prospectus.</a:t>
            </a:r>
          </a:p>
          <a:p>
            <a:pPr marL="514350" indent="-514350">
              <a:buFont typeface="+mj-lt"/>
              <a:buAutoNum type="arabicPeriod"/>
            </a:pPr>
            <a:r>
              <a:rPr lang="en-US" sz="2000" dirty="0" smtClean="0"/>
              <a:t>It must be issued/published not less than seven or more than thirty days before the subscription date. (sect.53(2))</a:t>
            </a:r>
          </a:p>
          <a:p>
            <a:pPr marL="514350" indent="-514350">
              <a:buFont typeface="+mj-lt"/>
              <a:buAutoNum type="arabicPeriod"/>
            </a:pPr>
            <a:r>
              <a:rPr lang="en-US" sz="2000" dirty="0" smtClean="0"/>
              <a:t>If prospectus includes a statement made by an expert, the expert must not be engaged or interested in the formation or promotion or in the management of the company. A written consent  of the expert should also be obtained before the issue of prospectus with the statement. (sect. 54 &amp; 55)</a:t>
            </a:r>
          </a:p>
          <a:p>
            <a:pPr marL="514350" indent="-514350">
              <a:buFont typeface="+mj-lt"/>
              <a:buAutoNum type="arabicPeriod"/>
            </a:pPr>
            <a:r>
              <a:rPr lang="en-US" sz="2000" dirty="0" smtClean="0"/>
              <a:t>In case of a listed company approval of the SECP must be obtained within sixty days before the date of issue of prospectus. However, Commission may</a:t>
            </a:r>
            <a:r>
              <a:rPr lang="en-US" sz="2000" smtClean="0"/>
              <a:t>,  </a:t>
            </a:r>
            <a:r>
              <a:rPr lang="en-US" sz="2000" dirty="0" smtClean="0"/>
              <a:t>impose such conditions as it may deem necessary. (sect 57 (1) &amp; (2))</a:t>
            </a:r>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dirty="0" smtClean="0"/>
              <a:t>Cont’d</a:t>
            </a:r>
            <a:endParaRPr lang="en-US" dirty="0"/>
          </a:p>
        </p:txBody>
      </p:sp>
      <p:sp>
        <p:nvSpPr>
          <p:cNvPr id="5" name="Content Placeholder 4"/>
          <p:cNvSpPr>
            <a:spLocks noGrp="1"/>
          </p:cNvSpPr>
          <p:nvPr>
            <p:ph idx="1"/>
          </p:nvPr>
        </p:nvSpPr>
        <p:spPr>
          <a:xfrm>
            <a:off x="296261" y="1138425"/>
            <a:ext cx="8390540" cy="5191970"/>
          </a:xfrm>
        </p:spPr>
        <p:txBody>
          <a:bodyPr>
            <a:normAutofit/>
          </a:bodyPr>
          <a:lstStyle/>
          <a:p>
            <a:pPr marL="514350" indent="-514350">
              <a:buNone/>
            </a:pPr>
            <a:endParaRPr lang="en-US" sz="1600" dirty="0" smtClean="0"/>
          </a:p>
          <a:p>
            <a:pPr marL="514350" indent="-514350">
              <a:buAutoNum type="arabicPeriod" startAt="6"/>
            </a:pPr>
            <a:r>
              <a:rPr lang="en-US" sz="2000" dirty="0" smtClean="0"/>
              <a:t>A copy of prospectus must be sent to the registrar before the issue of prospectus. (sect 57 (3))</a:t>
            </a:r>
          </a:p>
          <a:p>
            <a:pPr marL="514350" indent="-514350">
              <a:buAutoNum type="arabicPeriod" startAt="6"/>
            </a:pPr>
            <a:endParaRPr lang="en-US" sz="2000" dirty="0" smtClean="0"/>
          </a:p>
          <a:p>
            <a:pPr marL="514350" indent="-514350">
              <a:buNone/>
            </a:pPr>
            <a:r>
              <a:rPr lang="en-US" sz="2000" dirty="0" smtClean="0"/>
              <a:t>7 .      Registrar shall not  register the prospectus unless the above requirements have been complied with.</a:t>
            </a:r>
          </a:p>
          <a:p>
            <a:pPr marL="514350" indent="-514350">
              <a:buNone/>
            </a:pPr>
            <a:endParaRPr lang="en-US" sz="2000" dirty="0" smtClean="0"/>
          </a:p>
          <a:p>
            <a:pPr marL="514350" indent="-514350">
              <a:buNone/>
            </a:pPr>
            <a:r>
              <a:rPr lang="en-US" sz="2000" dirty="0" smtClean="0"/>
              <a:t>8 .       A sufficient number of copies of the prospectus issued under sub-section (1) of section 53 shall be made available at the registered office of the company with the stock exchange at which the company is listed or is proposed to be listed and with the bankers to the issue and the prospectus in its full text or in such abridged form as may be prescribed shall be published at least in one Urdu and one English daily newspaper having circulation in the province where stock exchange is situated at which the company is listed. (sect 53 (1A))</a:t>
            </a:r>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spcBef>
                <a:spcPts val="0"/>
              </a:spcBef>
            </a:pPr>
            <a:r>
              <a:rPr lang="en-US" b="1" dirty="0"/>
              <a:t>EXPERTS OPINION</a:t>
            </a:r>
          </a:p>
        </p:txBody>
      </p:sp>
      <p:sp>
        <p:nvSpPr>
          <p:cNvPr id="5" name="Content Placeholder 4"/>
          <p:cNvSpPr>
            <a:spLocks noGrp="1"/>
          </p:cNvSpPr>
          <p:nvPr>
            <p:ph idx="1"/>
          </p:nvPr>
        </p:nvSpPr>
        <p:spPr>
          <a:xfrm>
            <a:off x="296261" y="1291130"/>
            <a:ext cx="8390540" cy="5039265"/>
          </a:xfrm>
        </p:spPr>
        <p:txBody>
          <a:bodyPr>
            <a:normAutofit lnSpcReduction="10000"/>
          </a:bodyPr>
          <a:lstStyle/>
          <a:p>
            <a:pPr marL="514350" indent="-514350">
              <a:buNone/>
            </a:pPr>
            <a:r>
              <a:rPr lang="en-US" sz="2000" dirty="0" smtClean="0"/>
              <a:t> </a:t>
            </a:r>
          </a:p>
          <a:p>
            <a:pPr algn="just">
              <a:spcBef>
                <a:spcPts val="0"/>
              </a:spcBef>
              <a:buNone/>
            </a:pPr>
            <a:endParaRPr lang="en-US" sz="2400" dirty="0"/>
          </a:p>
          <a:p>
            <a:pPr marL="593725" indent="-457200" algn="just">
              <a:spcBef>
                <a:spcPts val="0"/>
              </a:spcBef>
              <a:buNone/>
            </a:pPr>
            <a:r>
              <a:rPr lang="en-US" sz="2400" dirty="0"/>
              <a:t>1.	Expert includes an engineer, a </a:t>
            </a:r>
            <a:r>
              <a:rPr lang="en-US" sz="2400" dirty="0" err="1"/>
              <a:t>valuer</a:t>
            </a:r>
            <a:r>
              <a:rPr lang="en-US" sz="2400" dirty="0"/>
              <a:t>, an accountant, or every other person whose profession gives authority to any statement made by him.</a:t>
            </a:r>
          </a:p>
          <a:p>
            <a:pPr marL="593725" indent="-457200" algn="just">
              <a:spcBef>
                <a:spcPts val="0"/>
              </a:spcBef>
              <a:buAutoNum type="arabicPeriod"/>
            </a:pPr>
            <a:endParaRPr lang="en-US" sz="2400" dirty="0"/>
          </a:p>
          <a:p>
            <a:pPr marL="593725" indent="-457200" algn="just">
              <a:spcBef>
                <a:spcPts val="0"/>
              </a:spcBef>
              <a:buNone/>
            </a:pPr>
            <a:r>
              <a:rPr lang="en-US" sz="2400" dirty="0"/>
              <a:t>2.	Experts written consents are required to be obtained which are not withdrawn before the issue of prospectus.</a:t>
            </a:r>
          </a:p>
          <a:p>
            <a:pPr marL="593725" indent="-457200" algn="just">
              <a:spcBef>
                <a:spcPts val="0"/>
              </a:spcBef>
              <a:buAutoNum type="arabicPeriod"/>
            </a:pPr>
            <a:endParaRPr lang="en-US" sz="2400" dirty="0"/>
          </a:p>
          <a:p>
            <a:pPr marL="593725" indent="-457200" algn="just">
              <a:spcBef>
                <a:spcPts val="0"/>
              </a:spcBef>
              <a:buNone/>
            </a:pPr>
            <a:r>
              <a:rPr lang="en-US" sz="2400" dirty="0"/>
              <a:t>3.	Statement is required to be included in the prospectus that experts have given and not withdrawn their consents.</a:t>
            </a:r>
          </a:p>
          <a:p>
            <a:pPr marL="593725" indent="-457200" algn="just">
              <a:spcBef>
                <a:spcPts val="0"/>
              </a:spcBef>
              <a:buNone/>
            </a:pPr>
            <a:endParaRPr lang="en-US" sz="2400" dirty="0"/>
          </a:p>
          <a:p>
            <a:pPr marL="593725" indent="-457200" algn="just">
              <a:spcBef>
                <a:spcPts val="0"/>
              </a:spcBef>
              <a:buNone/>
            </a:pPr>
            <a:r>
              <a:rPr lang="en-US" sz="2400" dirty="0"/>
              <a:t>4.	An expert shall not be a person engaged or interested in the formation or in the management of the company.</a:t>
            </a:r>
          </a:p>
          <a:p>
            <a:pPr marL="514350" indent="-514350">
              <a:buNone/>
            </a:pPr>
            <a:endParaRPr lang="en-US" sz="1600" dirty="0" smtClean="0"/>
          </a:p>
          <a:p>
            <a:pPr marL="514350" indent="-514350">
              <a:buNone/>
            </a:pPr>
            <a:endParaRPr lang="en-US" sz="1600" dirty="0" smtClean="0"/>
          </a:p>
          <a:p>
            <a:pPr marL="514350" indent="-514350">
              <a:buNone/>
            </a:pPr>
            <a:endParaRPr lang="en-US" sz="1600" dirty="0" smtClean="0"/>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DOCUMENTS REQUIRED</a:t>
            </a:r>
            <a:endParaRPr lang="en-US" b="1" dirty="0"/>
          </a:p>
        </p:txBody>
      </p:sp>
      <p:sp>
        <p:nvSpPr>
          <p:cNvPr id="5" name="Content Placeholder 4"/>
          <p:cNvSpPr>
            <a:spLocks noGrp="1"/>
          </p:cNvSpPr>
          <p:nvPr>
            <p:ph idx="1"/>
          </p:nvPr>
        </p:nvSpPr>
        <p:spPr>
          <a:xfrm>
            <a:off x="296261" y="1291130"/>
            <a:ext cx="8390540" cy="5039265"/>
          </a:xfrm>
        </p:spPr>
        <p:txBody>
          <a:bodyPr>
            <a:normAutofit/>
          </a:bodyPr>
          <a:lstStyle/>
          <a:p>
            <a:pPr marL="514350" indent="-514350">
              <a:buNone/>
            </a:pPr>
            <a:r>
              <a:rPr lang="en-US" sz="2000" dirty="0" smtClean="0"/>
              <a:t> </a:t>
            </a:r>
          </a:p>
          <a:p>
            <a:pPr marL="514350" indent="-514350">
              <a:buNone/>
            </a:pPr>
            <a:r>
              <a:rPr lang="en-US" sz="2400" b="1" u="sng" dirty="0" smtClean="0"/>
              <a:t>DOCUMENTS REQUIRED TO BE ATTACHED TO THE PROSPECTUS:</a:t>
            </a:r>
          </a:p>
          <a:p>
            <a:pPr marL="514350" indent="-514350">
              <a:buNone/>
            </a:pPr>
            <a:endParaRPr lang="en-US" sz="2000" dirty="0" smtClean="0"/>
          </a:p>
          <a:p>
            <a:pPr marL="514350" indent="-514350">
              <a:buFont typeface="+mj-lt"/>
              <a:buAutoNum type="arabicPeriod"/>
            </a:pPr>
            <a:r>
              <a:rPr lang="en-US" sz="2000" dirty="0" smtClean="0"/>
              <a:t>Consent of expert required under section 55; and</a:t>
            </a:r>
          </a:p>
          <a:p>
            <a:pPr marL="514350" indent="-514350">
              <a:buNone/>
            </a:pPr>
            <a:endParaRPr lang="en-US" sz="2000" dirty="0" smtClean="0"/>
          </a:p>
          <a:p>
            <a:pPr marL="514350" indent="-514350">
              <a:buNone/>
            </a:pPr>
            <a:r>
              <a:rPr lang="en-US" sz="2000" dirty="0" smtClean="0"/>
              <a:t>2.        In the case of a prospectus issued generally;</a:t>
            </a:r>
          </a:p>
          <a:p>
            <a:pPr marL="514350" indent="-514350">
              <a:buNone/>
            </a:pPr>
            <a:r>
              <a:rPr lang="en-US" sz="2000" dirty="0" smtClean="0"/>
              <a:t> a copy of contracts regarding remuneration of Chief Executive etc and in case of an unwritten contract, a memorandum thereof, and</a:t>
            </a:r>
          </a:p>
          <a:p>
            <a:pPr marL="514350" indent="-514350">
              <a:buNone/>
            </a:pPr>
            <a:r>
              <a:rPr lang="en-US" sz="2000" dirty="0" smtClean="0"/>
              <a:t> a report from the auditors regarding any adjustments to assets and liabilities of the company and reason thereof.</a:t>
            </a:r>
          </a:p>
          <a:p>
            <a:pPr marL="514350" indent="-514350">
              <a:buNone/>
            </a:pPr>
            <a:endParaRPr lang="en-US" sz="1600" dirty="0" smtClean="0"/>
          </a:p>
          <a:p>
            <a:pPr marL="514350" indent="-514350">
              <a:buNone/>
            </a:pPr>
            <a:endParaRPr lang="en-US" sz="1600" dirty="0" smtClean="0"/>
          </a:p>
          <a:p>
            <a:pPr marL="514350" indent="-514350">
              <a:buNone/>
            </a:pPr>
            <a:endParaRPr lang="en-US" sz="1600" dirty="0" smtClean="0"/>
          </a:p>
        </p:txBody>
      </p:sp>
    </p:spTree>
    <p:extLst>
      <p:ext uri="{BB962C8B-B14F-4D97-AF65-F5344CB8AC3E}">
        <p14:creationId xmlns:p14="http://schemas.microsoft.com/office/powerpoint/2010/main" xmlns="" val="28254590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LIABILITIES ARISING OUT OF UNTRUE STATEMENT</a:t>
            </a:r>
            <a:endParaRPr lang="en-US" b="1" dirty="0"/>
          </a:p>
        </p:txBody>
      </p:sp>
      <p:sp>
        <p:nvSpPr>
          <p:cNvPr id="5" name="Content Placeholder 4"/>
          <p:cNvSpPr>
            <a:spLocks noGrp="1"/>
          </p:cNvSpPr>
          <p:nvPr>
            <p:ph idx="1"/>
          </p:nvPr>
        </p:nvSpPr>
        <p:spPr>
          <a:xfrm>
            <a:off x="296261" y="1749245"/>
            <a:ext cx="8390540" cy="4581150"/>
          </a:xfrm>
        </p:spPr>
        <p:txBody>
          <a:bodyPr>
            <a:normAutofit/>
          </a:bodyPr>
          <a:lstStyle/>
          <a:p>
            <a:pPr marL="514350" indent="-514350">
              <a:buNone/>
            </a:pPr>
            <a:r>
              <a:rPr lang="en-US" sz="2400" dirty="0" smtClean="0"/>
              <a:t>           When there is any untrue statement in the prospectus, there arises two types of liabilities:</a:t>
            </a:r>
          </a:p>
          <a:p>
            <a:pPr marL="514350" indent="-514350">
              <a:buNone/>
            </a:pPr>
            <a:endParaRPr lang="en-US" sz="2400" dirty="0" smtClean="0"/>
          </a:p>
          <a:p>
            <a:pPr marL="514350" indent="-514350"/>
            <a:r>
              <a:rPr lang="en-US" sz="2400" dirty="0" smtClean="0"/>
              <a:t>Civil Liability</a:t>
            </a:r>
          </a:p>
          <a:p>
            <a:pPr marL="514350" indent="-514350"/>
            <a:r>
              <a:rPr lang="en-US" sz="2400" dirty="0" smtClean="0"/>
              <a:t>Criminal Liability</a:t>
            </a:r>
          </a:p>
          <a:p>
            <a:pPr marL="514350" indent="-514350">
              <a:buNone/>
            </a:pPr>
            <a:r>
              <a:rPr lang="en-US" sz="2400" dirty="0" smtClean="0"/>
              <a:t> </a:t>
            </a:r>
          </a:p>
          <a:p>
            <a:pPr marL="514350" indent="-514350">
              <a:buNone/>
            </a:pPr>
            <a:endParaRPr lang="en-US" sz="1600" dirty="0" smtClean="0"/>
          </a:p>
          <a:p>
            <a:pPr marL="514350" indent="-514350">
              <a:buNone/>
            </a:pPr>
            <a:endParaRPr lang="en-US" sz="1600" dirty="0" smtClean="0"/>
          </a:p>
          <a:p>
            <a:pPr marL="514350" indent="-514350">
              <a:buNone/>
            </a:pPr>
            <a:endParaRPr lang="en-US" sz="1600" dirty="0" smtClean="0"/>
          </a:p>
        </p:txBody>
      </p:sp>
    </p:spTree>
    <p:extLst>
      <p:ext uri="{BB962C8B-B14F-4D97-AF65-F5344CB8AC3E}">
        <p14:creationId xmlns:p14="http://schemas.microsoft.com/office/powerpoint/2010/main" xmlns="" val="15163040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LIABILITIES FOR MISSTATEMENT IN PROSPECTUS </a:t>
            </a:r>
            <a:endParaRPr lang="en-US" b="1" dirty="0"/>
          </a:p>
        </p:txBody>
      </p:sp>
      <p:sp>
        <p:nvSpPr>
          <p:cNvPr id="5" name="Content Placeholder 4"/>
          <p:cNvSpPr>
            <a:spLocks noGrp="1"/>
          </p:cNvSpPr>
          <p:nvPr>
            <p:ph idx="1"/>
          </p:nvPr>
        </p:nvSpPr>
        <p:spPr>
          <a:xfrm>
            <a:off x="296261" y="1749245"/>
            <a:ext cx="8390540" cy="4581150"/>
          </a:xfrm>
        </p:spPr>
        <p:txBody>
          <a:bodyPr>
            <a:normAutofit/>
          </a:bodyPr>
          <a:lstStyle/>
          <a:p>
            <a:pPr marL="514350" indent="-514350">
              <a:buNone/>
            </a:pPr>
            <a:r>
              <a:rPr lang="en-US" sz="2400" b="1" u="sng" dirty="0" smtClean="0"/>
              <a:t>CIVIL LIABILITY FOR MISSTATEMENT IN PROSPECTUS:</a:t>
            </a:r>
          </a:p>
          <a:p>
            <a:pPr marL="514350" indent="-514350">
              <a:buNone/>
            </a:pPr>
            <a:endParaRPr lang="en-US" sz="1600" u="sng" dirty="0" smtClean="0"/>
          </a:p>
          <a:p>
            <a:pPr marL="514350" indent="-514350">
              <a:buNone/>
            </a:pPr>
            <a:r>
              <a:rPr lang="en-US" sz="2000" dirty="0" smtClean="0"/>
              <a:t>No person shall be liable for compensation of loss or damage if he proves that:</a:t>
            </a:r>
          </a:p>
          <a:p>
            <a:pPr marL="514350" indent="-514350">
              <a:buNone/>
            </a:pPr>
            <a:endParaRPr lang="en-US" sz="2000" dirty="0" smtClean="0"/>
          </a:p>
          <a:p>
            <a:pPr marL="514350" indent="-514350">
              <a:buFont typeface="+mj-lt"/>
              <a:buAutoNum type="arabicPeriod"/>
            </a:pPr>
            <a:r>
              <a:rPr lang="en-US" sz="2000" dirty="0" smtClean="0"/>
              <a:t>He withdrew his consent to become the director before the issue of prospectus; or</a:t>
            </a:r>
          </a:p>
          <a:p>
            <a:pPr marL="514350" indent="-514350">
              <a:buFont typeface="+mj-lt"/>
              <a:buAutoNum type="arabicPeriod"/>
            </a:pPr>
            <a:r>
              <a:rPr lang="en-US" sz="2000" dirty="0" smtClean="0"/>
              <a:t>The prospectus was issued without his knowledge; or</a:t>
            </a:r>
          </a:p>
          <a:p>
            <a:pPr marL="514350" indent="-514350">
              <a:buFont typeface="+mj-lt"/>
              <a:buAutoNum type="arabicPeriod"/>
            </a:pPr>
            <a:r>
              <a:rPr lang="en-US" sz="2000" dirty="0" smtClean="0"/>
              <a:t>After the issue of prospectus and before allotment , he became aware that the prospectus was untrue and withdrew his consent and gave a public notice of the withdrawal; or</a:t>
            </a:r>
          </a:p>
          <a:p>
            <a:pPr marL="514350" indent="-514350">
              <a:buFont typeface="+mj-lt"/>
              <a:buAutoNum type="arabicPeriod"/>
            </a:pPr>
            <a:r>
              <a:rPr lang="en-US" sz="2000" dirty="0" smtClean="0"/>
              <a:t>As regards the untrue statement, the expert believes on reasonable grounds that the statement was true, correct and fair representation.</a:t>
            </a:r>
          </a:p>
          <a:p>
            <a:pPr marL="514350" indent="-514350">
              <a:buNone/>
            </a:pPr>
            <a:endParaRPr lang="en-US" sz="1600" dirty="0" smtClean="0"/>
          </a:p>
        </p:txBody>
      </p:sp>
    </p:spTree>
    <p:extLst>
      <p:ext uri="{BB962C8B-B14F-4D97-AF65-F5344CB8AC3E}">
        <p14:creationId xmlns:p14="http://schemas.microsoft.com/office/powerpoint/2010/main" xmlns="" val="29302595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dirty="0" smtClean="0"/>
              <a:t>Cont’d</a:t>
            </a:r>
            <a:endParaRPr lang="en-US" dirty="0"/>
          </a:p>
        </p:txBody>
      </p:sp>
      <p:sp>
        <p:nvSpPr>
          <p:cNvPr id="5" name="Content Placeholder 4"/>
          <p:cNvSpPr>
            <a:spLocks noGrp="1"/>
          </p:cNvSpPr>
          <p:nvPr>
            <p:ph idx="1"/>
          </p:nvPr>
        </p:nvSpPr>
        <p:spPr>
          <a:xfrm>
            <a:off x="296261" y="1443835"/>
            <a:ext cx="8085130" cy="4886560"/>
          </a:xfrm>
        </p:spPr>
        <p:txBody>
          <a:bodyPr>
            <a:normAutofit lnSpcReduction="10000"/>
          </a:bodyPr>
          <a:lstStyle/>
          <a:p>
            <a:pPr marL="514350" indent="-514350">
              <a:buNone/>
            </a:pPr>
            <a:r>
              <a:rPr lang="en-US" sz="2400" b="1" u="sng" dirty="0" smtClean="0"/>
              <a:t>CIVIL LIABILITY OF EXPERT (SECTION 59) :</a:t>
            </a:r>
          </a:p>
          <a:p>
            <a:pPr marL="514350" indent="-514350">
              <a:buNone/>
            </a:pPr>
            <a:endParaRPr lang="en-US" sz="2000" u="sng" dirty="0" smtClean="0"/>
          </a:p>
          <a:p>
            <a:pPr marL="514350" indent="-514350">
              <a:buNone/>
            </a:pPr>
            <a:r>
              <a:rPr lang="en-US" sz="2000" dirty="0" smtClean="0"/>
              <a:t>           Experts civil liability is limited to the opinion given by him in the prospectus. He is not considered to be a person who has authorized for issue the prospectus. The expert would not be held liable if he proves any of the following,</a:t>
            </a:r>
          </a:p>
          <a:p>
            <a:pPr marL="514350" indent="-514350">
              <a:buNone/>
            </a:pPr>
            <a:endParaRPr lang="en-US" sz="2000" dirty="0" smtClean="0"/>
          </a:p>
          <a:p>
            <a:pPr marL="514350" indent="-514350">
              <a:buFont typeface="+mj-lt"/>
              <a:buAutoNum type="arabicPeriod"/>
            </a:pPr>
            <a:r>
              <a:rPr lang="en-US" sz="2000" dirty="0" smtClean="0"/>
              <a:t>That he had given  the consent for the inclusion of his opinion in the prospectus but he withdrew the consent before the prospectus was filed for registration with the registrar.</a:t>
            </a:r>
          </a:p>
          <a:p>
            <a:pPr marL="514350" indent="-514350">
              <a:buFont typeface="+mj-lt"/>
              <a:buAutoNum type="arabicPeriod"/>
            </a:pPr>
            <a:r>
              <a:rPr lang="en-US" sz="2000" dirty="0" smtClean="0"/>
              <a:t>That after registration of prospectus  and before allotment of shares he became aware of any untrue statement in his opinion and he withdrew his consent and gave a reasonable public notice of such withdrawal.</a:t>
            </a:r>
          </a:p>
          <a:p>
            <a:pPr marL="514350" indent="-514350">
              <a:buFont typeface="+mj-lt"/>
              <a:buAutoNum type="arabicPeriod"/>
            </a:pPr>
            <a:r>
              <a:rPr lang="en-US" sz="2000" dirty="0" smtClean="0"/>
              <a:t>That he believed up to the date of allotment that the statement was true to the best of his competence.</a:t>
            </a:r>
          </a:p>
          <a:p>
            <a:pPr marL="514350" indent="-514350">
              <a:buNone/>
            </a:pPr>
            <a:endParaRPr lang="en-US" sz="1600" dirty="0" smtClean="0"/>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dirty="0" smtClean="0"/>
              <a:t>Cont’d</a:t>
            </a:r>
            <a:endParaRPr lang="en-US" dirty="0"/>
          </a:p>
        </p:txBody>
      </p:sp>
      <p:sp>
        <p:nvSpPr>
          <p:cNvPr id="5" name="Content Placeholder 4"/>
          <p:cNvSpPr>
            <a:spLocks noGrp="1"/>
          </p:cNvSpPr>
          <p:nvPr>
            <p:ph idx="1"/>
          </p:nvPr>
        </p:nvSpPr>
        <p:spPr>
          <a:xfrm>
            <a:off x="296260" y="1291130"/>
            <a:ext cx="8551479" cy="5344675"/>
          </a:xfrm>
        </p:spPr>
        <p:txBody>
          <a:bodyPr>
            <a:normAutofit/>
          </a:bodyPr>
          <a:lstStyle/>
          <a:p>
            <a:pPr marL="514350" indent="-514350">
              <a:buNone/>
            </a:pPr>
            <a:r>
              <a:rPr lang="en-US" sz="2600" b="1" u="sng" dirty="0" smtClean="0"/>
              <a:t>CIVIL LIABILITY OF DIRECTORS (SECTION 59)</a:t>
            </a:r>
          </a:p>
          <a:p>
            <a:pPr marL="514350" indent="-514350">
              <a:buNone/>
            </a:pPr>
            <a:endParaRPr lang="en-US" sz="1600" u="sng" dirty="0" smtClean="0"/>
          </a:p>
          <a:p>
            <a:pPr marL="514350" indent="-514350">
              <a:buNone/>
            </a:pPr>
            <a:r>
              <a:rPr lang="en-US" sz="2000" dirty="0" smtClean="0"/>
              <a:t>            Directors’ civil liability expands to the whole of the issue as those are the persons who have authorized for issue the prospectus. The directors shall be responsible even for the untrue statement made by the experts in the prospectus. A director can avoid civil liability if he proves any of the following, </a:t>
            </a:r>
          </a:p>
          <a:p>
            <a:pPr marL="514350" indent="-514350">
              <a:buNone/>
            </a:pPr>
            <a:endParaRPr lang="en-US" sz="2000" dirty="0" smtClean="0"/>
          </a:p>
          <a:p>
            <a:pPr marL="514350" indent="-514350">
              <a:buFont typeface="+mj-lt"/>
              <a:buAutoNum type="arabicPeriod"/>
            </a:pPr>
            <a:r>
              <a:rPr lang="en-US" sz="2200" dirty="0" smtClean="0"/>
              <a:t>That the director had withdrawn his consent to become the director and the prospectus was issued without his authority.</a:t>
            </a:r>
          </a:p>
          <a:p>
            <a:pPr marL="514350" indent="-514350">
              <a:buFont typeface="+mj-lt"/>
              <a:buAutoNum type="arabicPeriod"/>
            </a:pPr>
            <a:r>
              <a:rPr lang="en-US" sz="2200" dirty="0" smtClean="0"/>
              <a:t>That the prospectus was issued without his knowledge and when he became aware of the issuance of prospectus; he gave a reasonable public notice of the fact.</a:t>
            </a:r>
          </a:p>
          <a:p>
            <a:pPr marL="514350" indent="-514350">
              <a:buNone/>
            </a:pPr>
            <a:endParaRPr lang="en-US" sz="1600" dirty="0" smtClean="0"/>
          </a:p>
          <a:p>
            <a:pPr marL="514350" indent="-514350">
              <a:buNone/>
            </a:pPr>
            <a:endParaRPr lang="en-US" sz="1600" dirty="0" smtClean="0"/>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dirty="0" smtClean="0"/>
              <a:t>Cont’d</a:t>
            </a:r>
            <a:endParaRPr lang="en-US" dirty="0"/>
          </a:p>
        </p:txBody>
      </p:sp>
      <p:sp>
        <p:nvSpPr>
          <p:cNvPr id="5" name="Content Placeholder 4"/>
          <p:cNvSpPr>
            <a:spLocks noGrp="1"/>
          </p:cNvSpPr>
          <p:nvPr>
            <p:ph idx="1"/>
          </p:nvPr>
        </p:nvSpPr>
        <p:spPr>
          <a:xfrm>
            <a:off x="296261" y="1291130"/>
            <a:ext cx="8085130" cy="5344675"/>
          </a:xfrm>
        </p:spPr>
        <p:txBody>
          <a:bodyPr>
            <a:normAutofit/>
          </a:bodyPr>
          <a:lstStyle/>
          <a:p>
            <a:pPr marL="514350" indent="-514350">
              <a:buNone/>
            </a:pPr>
            <a:r>
              <a:rPr lang="en-US" sz="2600" b="1" u="sng" dirty="0" smtClean="0"/>
              <a:t>CIVIL LIABILITY OF DIRECTORS (SECTION 59)</a:t>
            </a:r>
          </a:p>
          <a:p>
            <a:pPr marL="514350" indent="-514350">
              <a:buNone/>
            </a:pPr>
            <a:endParaRPr lang="en-US" sz="1600" u="sng" dirty="0" smtClean="0"/>
          </a:p>
          <a:p>
            <a:pPr marL="457200" indent="-457200">
              <a:buAutoNum type="arabicPeriod" startAt="3"/>
            </a:pPr>
            <a:r>
              <a:rPr lang="en-US" sz="2000" dirty="0" smtClean="0"/>
              <a:t>That </a:t>
            </a:r>
            <a:r>
              <a:rPr lang="en-US" sz="2000" dirty="0"/>
              <a:t>he became aware of the untrue statement after issuance of prospectus and he gave a reasonable public notice regarding such untrue statement</a:t>
            </a:r>
            <a:r>
              <a:rPr lang="en-US" sz="2000" dirty="0" smtClean="0"/>
              <a:t>.</a:t>
            </a:r>
          </a:p>
          <a:p>
            <a:pPr marL="0" indent="0">
              <a:buNone/>
            </a:pPr>
            <a:endParaRPr lang="en-US" sz="2000" dirty="0" smtClean="0"/>
          </a:p>
          <a:p>
            <a:pPr marL="457200" indent="-457200">
              <a:buAutoNum type="arabicPeriod" startAt="4"/>
            </a:pPr>
            <a:r>
              <a:rPr lang="en-US" sz="2000" dirty="0" smtClean="0"/>
              <a:t>That the statement was true copy or true extract from the opinion made by any expert and the directors believe that the expert had sufficient knowledge and ability to express the opinion.</a:t>
            </a:r>
          </a:p>
          <a:p>
            <a:pPr marL="457200" indent="-457200">
              <a:buAutoNum type="arabicPeriod" startAt="4"/>
            </a:pPr>
            <a:endParaRPr lang="en-US" sz="2000" dirty="0"/>
          </a:p>
          <a:p>
            <a:pPr marL="457200" indent="-457200">
              <a:buAutoNum type="arabicPeriod" startAt="4"/>
            </a:pPr>
            <a:endParaRPr lang="en-US" sz="2000" dirty="0" smtClean="0"/>
          </a:p>
          <a:p>
            <a:pPr marL="457200" indent="-457200">
              <a:buFont typeface="Arial" pitchFamily="34" charset="0"/>
              <a:buAutoNum type="arabicPeriod" startAt="4"/>
            </a:pPr>
            <a:r>
              <a:rPr lang="en-US" sz="2000" dirty="0"/>
              <a:t>That the statement was true copy or true extract taken from any public official document.</a:t>
            </a:r>
          </a:p>
          <a:p>
            <a:pPr marL="0" indent="0">
              <a:buNone/>
            </a:pPr>
            <a:endParaRPr lang="en-US" sz="2000" dirty="0" smtClean="0"/>
          </a:p>
          <a:p>
            <a:pPr marL="457200" indent="-457200">
              <a:buAutoNum type="arabicPeriod" startAt="4"/>
            </a:pPr>
            <a:endParaRPr lang="en-US" sz="2000" dirty="0" smtClean="0"/>
          </a:p>
          <a:p>
            <a:pPr marL="514350" indent="-514350">
              <a:buNone/>
            </a:pPr>
            <a:endParaRPr lang="en-US" sz="1600" dirty="0" smtClean="0"/>
          </a:p>
          <a:p>
            <a:pPr marL="514350" indent="-514350">
              <a:buNone/>
            </a:pPr>
            <a:endParaRPr lang="en-US" sz="1600" dirty="0" smtClean="0"/>
          </a:p>
        </p:txBody>
      </p:sp>
    </p:spTree>
    <p:extLst>
      <p:ext uri="{BB962C8B-B14F-4D97-AF65-F5344CB8AC3E}">
        <p14:creationId xmlns:p14="http://schemas.microsoft.com/office/powerpoint/2010/main" xmlns="" val="17673813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b="1" dirty="0" smtClean="0"/>
              <a:t>CRIMINAL LIABILITY (SECTION 60)</a:t>
            </a:r>
            <a:endParaRPr lang="en-US" b="1" dirty="0"/>
          </a:p>
        </p:txBody>
      </p:sp>
      <p:sp>
        <p:nvSpPr>
          <p:cNvPr id="5" name="Content Placeholder 4"/>
          <p:cNvSpPr>
            <a:spLocks noGrp="1"/>
          </p:cNvSpPr>
          <p:nvPr>
            <p:ph idx="1"/>
          </p:nvPr>
        </p:nvSpPr>
        <p:spPr>
          <a:xfrm>
            <a:off x="143555" y="1291130"/>
            <a:ext cx="8543245" cy="5039265"/>
          </a:xfrm>
        </p:spPr>
        <p:txBody>
          <a:bodyPr>
            <a:normAutofit/>
          </a:bodyPr>
          <a:lstStyle/>
          <a:p>
            <a:pPr marL="514350" indent="-514350">
              <a:buNone/>
            </a:pPr>
            <a:r>
              <a:rPr lang="en-US" sz="2000" dirty="0" smtClean="0"/>
              <a:t>           </a:t>
            </a:r>
          </a:p>
          <a:p>
            <a:pPr marL="514350" indent="-514350">
              <a:buNone/>
            </a:pPr>
            <a:endParaRPr lang="en-US" sz="2000" dirty="0"/>
          </a:p>
          <a:p>
            <a:pPr marL="514350" indent="-514350" algn="ctr">
              <a:buNone/>
            </a:pPr>
            <a:r>
              <a:rPr lang="en-US" sz="2800" b="1" dirty="0" smtClean="0"/>
              <a:t>Where a prospectus includes any untrue statement,</a:t>
            </a:r>
            <a:r>
              <a:rPr lang="en-US" sz="2800" dirty="0" smtClean="0"/>
              <a:t> </a:t>
            </a:r>
          </a:p>
          <a:p>
            <a:r>
              <a:rPr lang="en-US" sz="2800" dirty="0" smtClean="0"/>
              <a:t>every person who signed or authorized the issue of prospectus shall be punishable </a:t>
            </a:r>
          </a:p>
          <a:p>
            <a:pPr lvl="1"/>
            <a:r>
              <a:rPr lang="en-US" sz="2400" dirty="0" smtClean="0"/>
              <a:t>with imprisonment for a term which may extend to TWO years or a fine which may extend to TEN THOUSAND rupees, or BOTH.</a:t>
            </a:r>
          </a:p>
          <a:p>
            <a:pPr marL="514350" indent="-514350">
              <a:buNone/>
            </a:pPr>
            <a:endParaRPr lang="en-US" sz="2000" dirty="0" smtClean="0"/>
          </a:p>
          <a:p>
            <a:pPr marL="514350" indent="-514350">
              <a:buNone/>
            </a:pPr>
            <a:r>
              <a:rPr lang="en-US" sz="2000" dirty="0" smtClean="0"/>
              <a:t>           </a:t>
            </a:r>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8965" y="222195"/>
            <a:ext cx="8229600" cy="711082"/>
          </a:xfrm>
        </p:spPr>
        <p:txBody>
          <a:bodyPr>
            <a:normAutofit fontScale="90000"/>
          </a:bodyPr>
          <a:lstStyle/>
          <a:p>
            <a:r>
              <a:rPr lang="en-US" b="1" dirty="0" smtClean="0"/>
              <a:t>AVAILABLE DEFENCES</a:t>
            </a:r>
            <a:r>
              <a:rPr lang="en-US" dirty="0" smtClean="0"/>
              <a:t> </a:t>
            </a:r>
            <a:endParaRPr lang="en-US" dirty="0"/>
          </a:p>
        </p:txBody>
      </p:sp>
      <p:sp>
        <p:nvSpPr>
          <p:cNvPr id="5" name="Content Placeholder 4"/>
          <p:cNvSpPr>
            <a:spLocks noGrp="1"/>
          </p:cNvSpPr>
          <p:nvPr>
            <p:ph idx="1"/>
          </p:nvPr>
        </p:nvSpPr>
        <p:spPr>
          <a:xfrm>
            <a:off x="448965" y="985720"/>
            <a:ext cx="8237835" cy="5344675"/>
          </a:xfrm>
        </p:spPr>
        <p:txBody>
          <a:bodyPr>
            <a:normAutofit fontScale="92500" lnSpcReduction="20000"/>
          </a:bodyPr>
          <a:lstStyle/>
          <a:p>
            <a:pPr algn="just">
              <a:spcBef>
                <a:spcPts val="0"/>
              </a:spcBef>
              <a:buNone/>
            </a:pPr>
            <a:r>
              <a:rPr lang="en-US" sz="2400" b="1" dirty="0"/>
              <a:t>DEFENCES AVAILABLE AGAINST CIVIL AND CRIMINAL LIABILITY</a:t>
            </a:r>
          </a:p>
          <a:p>
            <a:pPr algn="just">
              <a:spcBef>
                <a:spcPts val="0"/>
              </a:spcBef>
              <a:buNone/>
            </a:pPr>
            <a:endParaRPr lang="en-US" sz="2400" b="1" dirty="0"/>
          </a:p>
          <a:p>
            <a:pPr marL="593725" indent="-457200" algn="just">
              <a:spcBef>
                <a:spcPts val="0"/>
              </a:spcBef>
              <a:buNone/>
            </a:pPr>
            <a:r>
              <a:rPr lang="en-US" sz="2400" dirty="0"/>
              <a:t>1.	A person is not liable for civil or criminal liability if he proves that:</a:t>
            </a:r>
          </a:p>
          <a:p>
            <a:pPr marL="593725" indent="-457200" algn="just">
              <a:spcBef>
                <a:spcPts val="0"/>
              </a:spcBef>
              <a:buNone/>
            </a:pPr>
            <a:endParaRPr lang="en-US" sz="2400" dirty="0"/>
          </a:p>
          <a:p>
            <a:pPr marL="917575" algn="just">
              <a:spcBef>
                <a:spcPts val="0"/>
              </a:spcBef>
            </a:pPr>
            <a:r>
              <a:rPr lang="en-US" sz="2400" dirty="0"/>
              <a:t>the untrue statement was immaterial</a:t>
            </a:r>
          </a:p>
          <a:p>
            <a:pPr marL="917575" algn="just">
              <a:spcBef>
                <a:spcPts val="0"/>
              </a:spcBef>
            </a:pPr>
            <a:r>
              <a:rPr lang="en-US" sz="2400" dirty="0"/>
              <a:t>he had reasonable ground to believe that the statement was true</a:t>
            </a:r>
          </a:p>
          <a:p>
            <a:pPr marL="917575" algn="just">
              <a:spcBef>
                <a:spcPts val="0"/>
              </a:spcBef>
            </a:pPr>
            <a:r>
              <a:rPr lang="en-US" sz="2400" dirty="0"/>
              <a:t>as regards any matter not disclosed he proves that he had no knowledge thereof</a:t>
            </a:r>
          </a:p>
          <a:p>
            <a:pPr marL="917575" algn="just">
              <a:spcBef>
                <a:spcPts val="0"/>
              </a:spcBef>
            </a:pPr>
            <a:r>
              <a:rPr lang="en-US" sz="2400" dirty="0"/>
              <a:t>non-compliance arose from an honest mistake of fact on his part</a:t>
            </a:r>
          </a:p>
          <a:p>
            <a:pPr marL="917575" algn="just">
              <a:spcBef>
                <a:spcPts val="0"/>
              </a:spcBef>
            </a:pPr>
            <a:r>
              <a:rPr lang="en-US" sz="2400" dirty="0"/>
              <a:t>the prospectus was issued without his knowledge or consent and on becoming aware of its issue, he forthwith gave a reasonable public notice of the fact</a:t>
            </a:r>
          </a:p>
          <a:p>
            <a:pPr marL="917575" algn="just">
              <a:spcBef>
                <a:spcPts val="0"/>
              </a:spcBef>
            </a:pPr>
            <a:r>
              <a:rPr lang="en-US" sz="2400" dirty="0"/>
              <a:t>after the issue of prospectus but before the allotment he withdrew his consent and he gave a reasonable public notice</a:t>
            </a:r>
          </a:p>
          <a:p>
            <a:pPr marL="593725" indent="-457200" algn="just">
              <a:spcBef>
                <a:spcPts val="0"/>
              </a:spcBef>
              <a:buNone/>
            </a:pPr>
            <a:endParaRPr lang="en-US" sz="2400" dirty="0"/>
          </a:p>
          <a:p>
            <a:pPr marL="593725" indent="-457200" algn="just">
              <a:spcBef>
                <a:spcPts val="0"/>
              </a:spcBef>
              <a:buNone/>
            </a:pPr>
            <a:r>
              <a:rPr lang="en-US" sz="2400" dirty="0"/>
              <a:t>2.	Experts, bankers etc. are not liable merely on the basis of their consents unless any material misstatement is there on their part. </a:t>
            </a:r>
          </a:p>
          <a:p>
            <a:pPr marL="514350" indent="-514350">
              <a:buNone/>
            </a:pPr>
            <a:endParaRPr lang="en-US" sz="1600" dirty="0" smtClean="0"/>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11082"/>
          </a:xfrm>
        </p:spPr>
        <p:txBody>
          <a:bodyPr>
            <a:normAutofit fontScale="90000"/>
          </a:bodyPr>
          <a:lstStyle/>
          <a:p>
            <a:r>
              <a:rPr lang="en-US" b="1" dirty="0" smtClean="0"/>
              <a:t>PENALTY</a:t>
            </a:r>
            <a:endParaRPr lang="en-US" b="1" dirty="0"/>
          </a:p>
        </p:txBody>
      </p:sp>
      <p:sp>
        <p:nvSpPr>
          <p:cNvPr id="5" name="Content Placeholder 4"/>
          <p:cNvSpPr>
            <a:spLocks noGrp="1"/>
          </p:cNvSpPr>
          <p:nvPr>
            <p:ph idx="1"/>
          </p:nvPr>
        </p:nvSpPr>
        <p:spPr>
          <a:xfrm>
            <a:off x="448965" y="1901950"/>
            <a:ext cx="8237835" cy="4428445"/>
          </a:xfrm>
        </p:spPr>
        <p:txBody>
          <a:bodyPr>
            <a:normAutofit/>
          </a:bodyPr>
          <a:lstStyle/>
          <a:p>
            <a:pPr algn="just">
              <a:spcBef>
                <a:spcPts val="0"/>
              </a:spcBef>
              <a:buNone/>
            </a:pPr>
            <a:r>
              <a:rPr lang="en-US" sz="2400" b="1" dirty="0"/>
              <a:t>PENALTY FOR FRAUDULENTLY INDUCING PERSONS TO INVEST MONEY</a:t>
            </a:r>
          </a:p>
          <a:p>
            <a:pPr marL="109538" indent="4763" algn="just">
              <a:spcBef>
                <a:spcPts val="0"/>
              </a:spcBef>
              <a:buNone/>
            </a:pPr>
            <a:endParaRPr lang="en-US" sz="2400" dirty="0"/>
          </a:p>
          <a:p>
            <a:pPr marL="109538" indent="4763" algn="just">
              <a:spcBef>
                <a:spcPts val="0"/>
              </a:spcBef>
              <a:buNone/>
            </a:pPr>
            <a:r>
              <a:rPr lang="en-US" sz="2400" dirty="0"/>
              <a:t>Any person who induces any other person by making false statement to make investment in shares or debentures of a company shall be liable to imprisonment up to  three years or with a fine up to </a:t>
            </a:r>
            <a:r>
              <a:rPr lang="en-US" sz="2400" dirty="0" err="1"/>
              <a:t>Rs</a:t>
            </a:r>
            <a:r>
              <a:rPr lang="en-US" sz="2400" dirty="0"/>
              <a:t> 20,000 or with both</a:t>
            </a:r>
            <a:endParaRPr lang="en-US" sz="1600" dirty="0" smtClean="0"/>
          </a:p>
        </p:txBody>
      </p:sp>
    </p:spTree>
    <p:extLst>
      <p:ext uri="{BB962C8B-B14F-4D97-AF65-F5344CB8AC3E}">
        <p14:creationId xmlns:p14="http://schemas.microsoft.com/office/powerpoint/2010/main" xmlns="" val="4724066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UNAUTHORIZED PERSONS</a:t>
            </a:r>
            <a:endParaRPr lang="en-US" b="1" dirty="0"/>
          </a:p>
        </p:txBody>
      </p:sp>
      <p:sp>
        <p:nvSpPr>
          <p:cNvPr id="5" name="Content Placeholder 4"/>
          <p:cNvSpPr>
            <a:spLocks noGrp="1"/>
          </p:cNvSpPr>
          <p:nvPr>
            <p:ph idx="1"/>
          </p:nvPr>
        </p:nvSpPr>
        <p:spPr>
          <a:xfrm>
            <a:off x="143555" y="1291130"/>
            <a:ext cx="8543245" cy="5039265"/>
          </a:xfrm>
        </p:spPr>
        <p:txBody>
          <a:bodyPr>
            <a:normAutofit/>
          </a:bodyPr>
          <a:lstStyle/>
          <a:p>
            <a:pPr marL="514350" indent="-514350">
              <a:buNone/>
            </a:pPr>
            <a:r>
              <a:rPr lang="en-US" sz="2000" dirty="0" smtClean="0"/>
              <a:t>.</a:t>
            </a:r>
          </a:p>
          <a:p>
            <a:pPr marL="514350" indent="-514350">
              <a:buNone/>
            </a:pPr>
            <a:endParaRPr lang="en-US" sz="2000" dirty="0" smtClean="0"/>
          </a:p>
          <a:p>
            <a:pPr marL="514350" indent="-514350">
              <a:buNone/>
            </a:pPr>
            <a:r>
              <a:rPr lang="en-US" sz="2000" dirty="0" smtClean="0"/>
              <a:t>           </a:t>
            </a:r>
            <a:r>
              <a:rPr lang="en-US" sz="2400" b="1" u="sng" dirty="0" smtClean="0"/>
              <a:t>FOLLOWING PERSONS SHALL NOT BE DEEMED TO HAVE AUTHORIZED THE ISSUE OF PROSPECTUS:</a:t>
            </a:r>
          </a:p>
          <a:p>
            <a:pPr marL="514350" indent="-514350">
              <a:buNone/>
            </a:pPr>
            <a:endParaRPr lang="en-US" sz="2000" u="sng" dirty="0" smtClean="0"/>
          </a:p>
          <a:p>
            <a:pPr marL="514350" indent="-514350">
              <a:buFont typeface="+mj-lt"/>
              <a:buAutoNum type="arabicPeriod"/>
            </a:pPr>
            <a:r>
              <a:rPr lang="en-US" sz="2400" dirty="0" smtClean="0"/>
              <a:t>An expert who has given his consent to issue prospectus with his statement and</a:t>
            </a:r>
          </a:p>
          <a:p>
            <a:pPr marL="514350" indent="-514350">
              <a:buFont typeface="+mj-lt"/>
              <a:buAutoNum type="arabicPeriod"/>
            </a:pPr>
            <a:r>
              <a:rPr lang="en-US" sz="2400" dirty="0" smtClean="0"/>
              <a:t>The auditor, legal advisor, attorney, solicitor, banker and broker. </a:t>
            </a:r>
          </a:p>
        </p:txBody>
      </p:sp>
    </p:spTree>
    <p:extLst>
      <p:ext uri="{BB962C8B-B14F-4D97-AF65-F5344CB8AC3E}">
        <p14:creationId xmlns:p14="http://schemas.microsoft.com/office/powerpoint/2010/main" xmlns="" val="7899972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OFFER FOR SALE DOCUMENTS (SECTION 61 &amp; 62)</a:t>
            </a:r>
            <a:endParaRPr lang="en-US" b="1" dirty="0"/>
          </a:p>
        </p:txBody>
      </p:sp>
      <p:sp>
        <p:nvSpPr>
          <p:cNvPr id="5" name="Content Placeholder 4"/>
          <p:cNvSpPr>
            <a:spLocks noGrp="1"/>
          </p:cNvSpPr>
          <p:nvPr>
            <p:ph idx="1"/>
          </p:nvPr>
        </p:nvSpPr>
        <p:spPr>
          <a:xfrm>
            <a:off x="448965" y="1749245"/>
            <a:ext cx="8237835" cy="4581150"/>
          </a:xfrm>
        </p:spPr>
        <p:txBody>
          <a:bodyPr>
            <a:normAutofit/>
          </a:bodyPr>
          <a:lstStyle/>
          <a:p>
            <a:pPr marL="514350" indent="-514350">
              <a:buNone/>
            </a:pPr>
            <a:endParaRPr lang="en-US" sz="1600" dirty="0" smtClean="0"/>
          </a:p>
          <a:p>
            <a:pPr marL="514350" indent="-514350">
              <a:buFont typeface="+mj-lt"/>
              <a:buAutoNum type="arabicPeriod"/>
            </a:pPr>
            <a:r>
              <a:rPr lang="en-US" sz="2000" dirty="0" smtClean="0"/>
              <a:t>Owner of 10 percent or more shares of the company can make an offer to the general public for divesting his shares to the public with prior approval of Commission.</a:t>
            </a:r>
          </a:p>
          <a:p>
            <a:pPr marL="514350" indent="-514350">
              <a:buFont typeface="+mj-lt"/>
              <a:buAutoNum type="arabicPeriod"/>
            </a:pPr>
            <a:r>
              <a:rPr lang="en-US" sz="2000" dirty="0" smtClean="0"/>
              <a:t>Such offer can be made only by issuing a document in the nature of prospectus. This document is named as “Offer for Sale Document” and all the provisions of law as applicable to the prospectus apply to this document as if it is a prospectus issued by any company.</a:t>
            </a:r>
          </a:p>
          <a:p>
            <a:pPr marL="514350" indent="-514350">
              <a:buFont typeface="+mj-lt"/>
              <a:buAutoNum type="arabicPeriod"/>
            </a:pPr>
            <a:r>
              <a:rPr lang="en-US" sz="2000" dirty="0" smtClean="0"/>
              <a:t>The person making the offer shall be considered to be a director of the company for the purpose of this document. </a:t>
            </a:r>
          </a:p>
          <a:p>
            <a:pPr marL="514350" indent="-514350">
              <a:buFont typeface="+mj-lt"/>
              <a:buAutoNum type="arabicPeriod"/>
            </a:pPr>
            <a:r>
              <a:rPr lang="en-US" sz="2000" dirty="0" smtClean="0"/>
              <a:t>The directors of the company shall be responsible to the same extent in case of this offering document as they are responsible in case of a prospectus.</a:t>
            </a:r>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GENERAL PROVISIONS REGARDING PROSPECTUS (63 &amp; 65)</a:t>
            </a:r>
            <a:endParaRPr lang="en-US" b="1" dirty="0"/>
          </a:p>
        </p:txBody>
      </p:sp>
      <p:sp>
        <p:nvSpPr>
          <p:cNvPr id="5" name="Content Placeholder 4"/>
          <p:cNvSpPr>
            <a:spLocks noGrp="1"/>
          </p:cNvSpPr>
          <p:nvPr>
            <p:ph idx="1"/>
          </p:nvPr>
        </p:nvSpPr>
        <p:spPr>
          <a:xfrm>
            <a:off x="296261" y="1749245"/>
            <a:ext cx="8390540" cy="4581150"/>
          </a:xfrm>
        </p:spPr>
        <p:txBody>
          <a:bodyPr>
            <a:normAutofit lnSpcReduction="10000"/>
          </a:bodyPr>
          <a:lstStyle/>
          <a:p>
            <a:pPr marL="514350" indent="-514350">
              <a:buNone/>
            </a:pPr>
            <a:endParaRPr lang="en-US" sz="1600" dirty="0" smtClean="0"/>
          </a:p>
          <a:p>
            <a:pPr marL="514350" indent="-514350">
              <a:buFont typeface="+mj-lt"/>
              <a:buAutoNum type="arabicPeriod"/>
            </a:pPr>
            <a:r>
              <a:rPr lang="en-US" sz="2000" dirty="0" smtClean="0"/>
              <a:t>Untrue statement in context of prospectus includes a statement  which in misleading in the context in which it is used in the prospectus. If the omission of any statement from a prospectus can be concluded as misleading; then the prospectus would be considered as a prospectus having untrue statement. (section 63 (1))</a:t>
            </a:r>
          </a:p>
          <a:p>
            <a:pPr marL="514350" indent="-514350">
              <a:buFont typeface="+mj-lt"/>
              <a:buAutoNum type="arabicPeriod"/>
            </a:pPr>
            <a:endParaRPr lang="en-US" sz="2000" dirty="0" smtClean="0"/>
          </a:p>
          <a:p>
            <a:pPr marL="514350" indent="-514350">
              <a:buFont typeface="+mj-lt"/>
              <a:buAutoNum type="arabicPeriod"/>
            </a:pPr>
            <a:r>
              <a:rPr lang="en-US" sz="2000" dirty="0" smtClean="0"/>
              <a:t>General public in context of offer for sale or invitation for subscription of shares includes any section of public, including the existing shareholders or debenture holders of the company. However section of the public will not be taken as public when it is assured that the shares or debentures shall not be available for subscription by anybody other than those person to whom offer is made. Also section of public would not be considered as public when the offer can be proved to be domestic concern of the person making the offer. (section 65(1) &amp; (2))</a:t>
            </a:r>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l"/>
            <a:r>
              <a:rPr lang="en-US" b="1" dirty="0" smtClean="0"/>
              <a:t>STATEMENT IN LIEU OF PROSPECTUS</a:t>
            </a:r>
            <a:endParaRPr lang="en-US" b="1" dirty="0"/>
          </a:p>
        </p:txBody>
      </p:sp>
      <p:sp>
        <p:nvSpPr>
          <p:cNvPr id="5" name="Content Placeholder 4"/>
          <p:cNvSpPr>
            <a:spLocks noGrp="1"/>
          </p:cNvSpPr>
          <p:nvPr>
            <p:ph idx="1"/>
          </p:nvPr>
        </p:nvSpPr>
        <p:spPr>
          <a:xfrm>
            <a:off x="296261" y="1443835"/>
            <a:ext cx="8390540" cy="5039265"/>
          </a:xfrm>
        </p:spPr>
        <p:txBody>
          <a:bodyPr>
            <a:normAutofit/>
          </a:bodyPr>
          <a:lstStyle/>
          <a:p>
            <a:pPr marL="514350" indent="-514350">
              <a:buFont typeface="+mj-lt"/>
              <a:buAutoNum type="arabicPeriod"/>
            </a:pPr>
            <a:r>
              <a:rPr lang="en-US" sz="2000" dirty="0" smtClean="0"/>
              <a:t>It is a statement which is delivered by a company, having share capital to the Registrar for registration, at least three days before the first allotment of shares or debentures under the following conditions:</a:t>
            </a:r>
          </a:p>
          <a:p>
            <a:pPr marL="514350" indent="-514350">
              <a:buNone/>
            </a:pPr>
            <a:endParaRPr lang="en-US" sz="2000" dirty="0" smtClean="0"/>
          </a:p>
          <a:p>
            <a:pPr marL="514350" indent="-514350"/>
            <a:r>
              <a:rPr lang="en-US" sz="2000" dirty="0" smtClean="0"/>
              <a:t>Where a company does not issue prospectus; or</a:t>
            </a:r>
          </a:p>
          <a:p>
            <a:pPr marL="514350" indent="-514350"/>
            <a:r>
              <a:rPr lang="en-US" sz="2000" dirty="0" smtClean="0"/>
              <a:t>Where a company has issued a prospectus but has not proceeded to allot any of its shares offered to the public for subscription.</a:t>
            </a:r>
          </a:p>
          <a:p>
            <a:pPr marL="514350" indent="-514350">
              <a:buNone/>
            </a:pPr>
            <a:endParaRPr lang="en-US" sz="2000" dirty="0" smtClean="0"/>
          </a:p>
          <a:p>
            <a:pPr marL="514350" indent="-514350">
              <a:buAutoNum type="arabicPeriod" startAt="2"/>
            </a:pPr>
            <a:r>
              <a:rPr lang="en-US" sz="2000" dirty="0" smtClean="0"/>
              <a:t>SILOP is to be signed by every person who is named therein as a director or a proposed director of a company.</a:t>
            </a:r>
          </a:p>
          <a:p>
            <a:pPr marL="514350" indent="-514350">
              <a:buAutoNum type="arabicPeriod" startAt="2"/>
            </a:pPr>
            <a:endParaRPr lang="en-US" sz="2000" dirty="0" smtClean="0"/>
          </a:p>
          <a:p>
            <a:pPr marL="514350" indent="-514350">
              <a:buAutoNum type="arabicPeriod" startAt="2"/>
            </a:pPr>
            <a:r>
              <a:rPr lang="en-US" sz="2000" dirty="0" smtClean="0"/>
              <a:t>Where a company which is required to submit a SILOP does not comply with the requirement, it can not allot shares. (section 69(1))</a:t>
            </a:r>
          </a:p>
          <a:p>
            <a:pPr marL="514350" indent="-514350">
              <a:buNone/>
            </a:pPr>
            <a:endParaRPr lang="en-US" sz="2000" dirty="0" smtClean="0"/>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CONTENTS OF STATEMENT IN LIEU OF PROSPECTUS</a:t>
            </a:r>
            <a:endParaRPr lang="en-US" b="1" dirty="0"/>
          </a:p>
        </p:txBody>
      </p:sp>
      <p:sp>
        <p:nvSpPr>
          <p:cNvPr id="5" name="Content Placeholder 4"/>
          <p:cNvSpPr>
            <a:spLocks noGrp="1"/>
          </p:cNvSpPr>
          <p:nvPr>
            <p:ph idx="1"/>
          </p:nvPr>
        </p:nvSpPr>
        <p:spPr>
          <a:xfrm>
            <a:off x="296261" y="1749245"/>
            <a:ext cx="8390540" cy="4581150"/>
          </a:xfrm>
        </p:spPr>
        <p:txBody>
          <a:bodyPr>
            <a:normAutofit/>
          </a:bodyPr>
          <a:lstStyle/>
          <a:p>
            <a:pPr marL="514350" indent="-514350">
              <a:buNone/>
            </a:pPr>
            <a:endParaRPr lang="en-US" sz="1600" dirty="0" smtClean="0"/>
          </a:p>
          <a:p>
            <a:pPr marL="514350" indent="-514350">
              <a:buFont typeface="+mj-lt"/>
              <a:buAutoNum type="arabicPeriod"/>
            </a:pPr>
            <a:r>
              <a:rPr lang="en-US" sz="2000" dirty="0" smtClean="0"/>
              <a:t>The name of the company.</a:t>
            </a:r>
          </a:p>
          <a:p>
            <a:pPr marL="514350" indent="-514350">
              <a:buFont typeface="+mj-lt"/>
              <a:buAutoNum type="arabicPeriod"/>
            </a:pPr>
            <a:r>
              <a:rPr lang="en-US" sz="2000" dirty="0" smtClean="0"/>
              <a:t>The nominal share capital of the company divided into number of ordinary shares and par value per share.</a:t>
            </a:r>
          </a:p>
          <a:p>
            <a:pPr marL="514350" indent="-514350">
              <a:buFont typeface="+mj-lt"/>
              <a:buAutoNum type="arabicPeriod"/>
            </a:pPr>
            <a:r>
              <a:rPr lang="en-US" sz="2000" dirty="0" smtClean="0"/>
              <a:t>Description of the business to be undertaken and its prospects.</a:t>
            </a:r>
          </a:p>
          <a:p>
            <a:pPr marL="514350" indent="-514350">
              <a:buFont typeface="+mj-lt"/>
              <a:buAutoNum type="arabicPeriod"/>
            </a:pPr>
            <a:r>
              <a:rPr lang="en-US" sz="2000" dirty="0" smtClean="0"/>
              <a:t>Names, addresses, description and occupations of the proposed or appointed directors , chief executive, managing agent and secretary of the company.</a:t>
            </a:r>
          </a:p>
          <a:p>
            <a:pPr marL="514350" indent="-514350">
              <a:buFont typeface="+mj-lt"/>
              <a:buAutoNum type="arabicPeriod"/>
            </a:pPr>
            <a:r>
              <a:rPr lang="en-US" sz="2000" dirty="0" smtClean="0"/>
              <a:t>Provisions regarding the appointment and remuneration of the above officers of the company.</a:t>
            </a:r>
          </a:p>
          <a:p>
            <a:pPr marL="514350" indent="-514350">
              <a:buNone/>
            </a:pPr>
            <a:endParaRPr lang="en-US" sz="1600" dirty="0" smtClean="0"/>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dirty="0" smtClean="0"/>
              <a:t>Cont’d</a:t>
            </a:r>
            <a:endParaRPr lang="en-US" dirty="0"/>
          </a:p>
        </p:txBody>
      </p:sp>
      <p:sp>
        <p:nvSpPr>
          <p:cNvPr id="5" name="Content Placeholder 4"/>
          <p:cNvSpPr>
            <a:spLocks noGrp="1"/>
          </p:cNvSpPr>
          <p:nvPr>
            <p:ph idx="1"/>
          </p:nvPr>
        </p:nvSpPr>
        <p:spPr>
          <a:xfrm>
            <a:off x="448965" y="1749245"/>
            <a:ext cx="8237835" cy="4581150"/>
          </a:xfrm>
        </p:spPr>
        <p:txBody>
          <a:bodyPr>
            <a:normAutofit/>
          </a:bodyPr>
          <a:lstStyle/>
          <a:p>
            <a:pPr marL="514350" indent="-514350">
              <a:buNone/>
            </a:pPr>
            <a:endParaRPr lang="en-US" sz="2000" dirty="0" smtClean="0"/>
          </a:p>
          <a:p>
            <a:pPr marL="514350" indent="-514350">
              <a:buNone/>
            </a:pPr>
            <a:r>
              <a:rPr lang="en-US" sz="2000" dirty="0" smtClean="0"/>
              <a:t>5.     Voting rights in the meetings of the company.</a:t>
            </a:r>
          </a:p>
          <a:p>
            <a:pPr marL="514350" indent="-514350">
              <a:buNone/>
            </a:pPr>
            <a:r>
              <a:rPr lang="en-US" sz="2000" dirty="0" smtClean="0"/>
              <a:t>6.     Numbers and the amount of shares and debentures agreed to be issued.</a:t>
            </a:r>
          </a:p>
          <a:p>
            <a:pPr marL="514350" indent="-514350">
              <a:buNone/>
            </a:pPr>
            <a:r>
              <a:rPr lang="en-US" sz="2000" dirty="0" smtClean="0"/>
              <a:t>7.      Names, occupation and addresses of vendors of property purchased or proposed to be purchased by the company.</a:t>
            </a:r>
          </a:p>
          <a:p>
            <a:pPr marL="514350" indent="-514350">
              <a:buNone/>
            </a:pPr>
            <a:r>
              <a:rPr lang="en-US" sz="2000" dirty="0" smtClean="0"/>
              <a:t>8.      Amount payable in cash, shares or debentures, to each vendor of the property.</a:t>
            </a:r>
          </a:p>
          <a:p>
            <a:pPr marL="514350" indent="-514350">
              <a:buNone/>
            </a:pPr>
            <a:endParaRPr lang="en-US" sz="1600" dirty="0" smtClean="0"/>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9785" y="527605"/>
            <a:ext cx="7321605" cy="1068935"/>
          </a:xfrm>
        </p:spPr>
        <p:txBody>
          <a:bodyPr>
            <a:noAutofit/>
          </a:bodyPr>
          <a:lstStyle/>
          <a:p>
            <a:r>
              <a:rPr lang="en-US" sz="4000" b="1" dirty="0" smtClean="0"/>
              <a:t>DIFFERENCES B/W </a:t>
            </a:r>
            <a:br>
              <a:rPr lang="en-US" sz="4000" b="1" dirty="0" smtClean="0"/>
            </a:br>
            <a:r>
              <a:rPr lang="en-US" sz="4000" b="1" dirty="0" smtClean="0"/>
              <a:t>PROSPECTUS AND SILOP</a:t>
            </a:r>
            <a:endParaRPr lang="en-US" sz="4000" b="1" dirty="0"/>
          </a:p>
        </p:txBody>
      </p:sp>
      <p:sp>
        <p:nvSpPr>
          <p:cNvPr id="5" name="Content Placeholder 4"/>
          <p:cNvSpPr>
            <a:spLocks noGrp="1"/>
          </p:cNvSpPr>
          <p:nvPr>
            <p:ph idx="1"/>
          </p:nvPr>
        </p:nvSpPr>
        <p:spPr>
          <a:xfrm>
            <a:off x="448965" y="1749245"/>
            <a:ext cx="4198334" cy="4581150"/>
          </a:xfrm>
          <a:ln>
            <a:solidFill>
              <a:schemeClr val="tx1"/>
            </a:solidFill>
          </a:ln>
        </p:spPr>
        <p:txBody>
          <a:bodyPr numCol="1">
            <a:normAutofit/>
          </a:bodyPr>
          <a:lstStyle/>
          <a:p>
            <a:pPr marL="514350" indent="-514350">
              <a:buNone/>
            </a:pPr>
            <a:endParaRPr lang="en-US" sz="2000" u="sng" dirty="0" smtClean="0"/>
          </a:p>
          <a:p>
            <a:pPr marL="514350" indent="-514350">
              <a:buNone/>
            </a:pPr>
            <a:r>
              <a:rPr lang="en-US" sz="2000" b="1" u="sng" dirty="0" smtClean="0"/>
              <a:t>PROSPECTUS :</a:t>
            </a:r>
          </a:p>
          <a:p>
            <a:pPr marL="514350" indent="-514350">
              <a:buNone/>
            </a:pPr>
            <a:endParaRPr lang="en-US" sz="2000" u="sng" dirty="0" smtClean="0"/>
          </a:p>
          <a:p>
            <a:pPr marL="514350" indent="-514350">
              <a:buFont typeface="+mj-lt"/>
              <a:buAutoNum type="arabicPeriod"/>
            </a:pPr>
            <a:r>
              <a:rPr lang="en-US" sz="2000" dirty="0" smtClean="0"/>
              <a:t>Filed by a public listed company.</a:t>
            </a:r>
          </a:p>
          <a:p>
            <a:pPr marL="514350" indent="-514350">
              <a:buFont typeface="+mj-lt"/>
              <a:buAutoNum type="arabicPeriod"/>
            </a:pPr>
            <a:r>
              <a:rPr lang="en-US" sz="2000" dirty="0" smtClean="0"/>
              <a:t>Has been defined in definitions Sec. 2 (29)</a:t>
            </a:r>
          </a:p>
          <a:p>
            <a:pPr marL="514350" indent="-514350">
              <a:buFont typeface="+mj-lt"/>
              <a:buAutoNum type="arabicPeriod"/>
            </a:pPr>
            <a:r>
              <a:rPr lang="en-US" sz="2000" dirty="0" smtClean="0"/>
              <a:t>Submitted to registrar, commission and shareholders.</a:t>
            </a:r>
          </a:p>
          <a:p>
            <a:pPr marL="514350" indent="-514350">
              <a:buFont typeface="+mj-lt"/>
              <a:buAutoNum type="arabicPeriod"/>
            </a:pPr>
            <a:r>
              <a:rPr lang="en-US" sz="2000" dirty="0" smtClean="0"/>
              <a:t>Is a document containing an advertisement for invitation of subscription from the public.</a:t>
            </a:r>
            <a:r>
              <a:rPr lang="en-US" sz="1600" dirty="0" smtClean="0"/>
              <a:t>                                                     </a:t>
            </a:r>
          </a:p>
        </p:txBody>
      </p:sp>
      <p:sp>
        <p:nvSpPr>
          <p:cNvPr id="6" name="Content Placeholder 4"/>
          <p:cNvSpPr txBox="1">
            <a:spLocks/>
          </p:cNvSpPr>
          <p:nvPr/>
        </p:nvSpPr>
        <p:spPr>
          <a:xfrm>
            <a:off x="4647299" y="1744846"/>
            <a:ext cx="4114800" cy="4581150"/>
          </a:xfrm>
          <a:prstGeom prst="rect">
            <a:avLst/>
          </a:prstGeom>
          <a:ln>
            <a:solidFill>
              <a:schemeClr val="tx1"/>
            </a:solidFill>
          </a:ln>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None/>
            </a:pPr>
            <a:endParaRPr lang="en-US" sz="2000" u="sng" dirty="0" smtClean="0"/>
          </a:p>
          <a:p>
            <a:pPr marL="514350" indent="-514350">
              <a:buFont typeface="Arial" pitchFamily="34" charset="0"/>
              <a:buNone/>
            </a:pPr>
            <a:r>
              <a:rPr lang="en-US" sz="2000" b="1" u="sng" dirty="0" smtClean="0"/>
              <a:t>STATEMENT IN LIEU OF PROSPECTUS:</a:t>
            </a:r>
          </a:p>
          <a:p>
            <a:pPr marL="514350" indent="-514350">
              <a:buFont typeface="Arial" pitchFamily="34" charset="0"/>
              <a:buNone/>
            </a:pPr>
            <a:endParaRPr lang="en-US" sz="2000" u="sng" dirty="0" smtClean="0"/>
          </a:p>
          <a:p>
            <a:pPr marL="514350" indent="-514350">
              <a:buFont typeface="+mj-lt"/>
              <a:buAutoNum type="arabicPeriod"/>
            </a:pPr>
            <a:r>
              <a:rPr lang="en-US" sz="2000" dirty="0" smtClean="0"/>
              <a:t>Filed by a public unlisted company.</a:t>
            </a:r>
          </a:p>
          <a:p>
            <a:pPr marL="514350" indent="-514350">
              <a:buFont typeface="+mj-lt"/>
              <a:buAutoNum type="arabicPeriod"/>
            </a:pPr>
            <a:r>
              <a:rPr lang="en-US" sz="2000" dirty="0" smtClean="0"/>
              <a:t>Has NOT been defined in definitions.</a:t>
            </a:r>
          </a:p>
          <a:p>
            <a:pPr marL="514350" indent="-514350">
              <a:buFont typeface="+mj-lt"/>
              <a:buAutoNum type="arabicPeriod"/>
            </a:pPr>
            <a:r>
              <a:rPr lang="en-US" sz="2000" dirty="0" smtClean="0"/>
              <a:t>Submitted only to registrar.</a:t>
            </a:r>
          </a:p>
          <a:p>
            <a:pPr marL="514350" indent="-514350">
              <a:buFont typeface="+mj-lt"/>
              <a:buAutoNum type="arabicPeriod"/>
            </a:pPr>
            <a:r>
              <a:rPr lang="en-US" sz="2000" dirty="0" smtClean="0"/>
              <a:t>Is not an invitation of subscription.</a:t>
            </a:r>
            <a:endParaRPr lang="en-US" sz="1600" dirty="0" smtClean="0"/>
          </a:p>
          <a:p>
            <a:pPr marL="514350" indent="-514350">
              <a:buFont typeface="Arial" pitchFamily="34" charset="0"/>
              <a:buNone/>
            </a:pPr>
            <a:r>
              <a:rPr lang="en-US" sz="1600" dirty="0" smtClean="0"/>
              <a:t>                                                     </a:t>
            </a:r>
          </a:p>
        </p:txBody>
      </p:sp>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65195" y="527605"/>
            <a:ext cx="7016195" cy="1068935"/>
          </a:xfrm>
        </p:spPr>
        <p:txBody>
          <a:bodyPr>
            <a:normAutofit fontScale="90000"/>
          </a:bodyPr>
          <a:lstStyle/>
          <a:p>
            <a:r>
              <a:rPr lang="en-US" b="1" dirty="0"/>
              <a:t>DIFFERENCES B/W </a:t>
            </a:r>
            <a:br>
              <a:rPr lang="en-US" b="1" dirty="0"/>
            </a:br>
            <a:r>
              <a:rPr lang="en-US" b="1" dirty="0"/>
              <a:t>PROSPECTUS AND SILOP</a:t>
            </a:r>
            <a:endParaRPr lang="en-US" dirty="0"/>
          </a:p>
        </p:txBody>
      </p:sp>
      <p:sp>
        <p:nvSpPr>
          <p:cNvPr id="5" name="Content Placeholder 4"/>
          <p:cNvSpPr>
            <a:spLocks noGrp="1"/>
          </p:cNvSpPr>
          <p:nvPr>
            <p:ph idx="1"/>
          </p:nvPr>
        </p:nvSpPr>
        <p:spPr>
          <a:xfrm>
            <a:off x="296260" y="1744846"/>
            <a:ext cx="4275740" cy="4581150"/>
          </a:xfrm>
          <a:ln>
            <a:solidFill>
              <a:schemeClr val="tx1"/>
            </a:solidFill>
          </a:ln>
        </p:spPr>
        <p:txBody>
          <a:bodyPr numCol="1">
            <a:normAutofit/>
          </a:bodyPr>
          <a:lstStyle/>
          <a:p>
            <a:pPr marL="514350" indent="-514350">
              <a:buNone/>
            </a:pPr>
            <a:r>
              <a:rPr lang="en-US" sz="2000" b="1" u="sng" dirty="0" smtClean="0"/>
              <a:t>PROSPECTUS :</a:t>
            </a:r>
          </a:p>
          <a:p>
            <a:pPr marL="457200" indent="-457200">
              <a:buFont typeface="Arial" pitchFamily="34" charset="0"/>
              <a:buAutoNum type="arabicPeriod" startAt="5"/>
            </a:pPr>
            <a:endParaRPr lang="en-US" sz="2000" dirty="0" smtClean="0"/>
          </a:p>
          <a:p>
            <a:pPr marL="457200" indent="-457200">
              <a:buFont typeface="Arial" pitchFamily="34" charset="0"/>
              <a:buAutoNum type="arabicPeriod" startAt="5"/>
            </a:pPr>
            <a:r>
              <a:rPr lang="en-US" sz="2000" dirty="0" smtClean="0"/>
              <a:t>Approval </a:t>
            </a:r>
            <a:r>
              <a:rPr lang="en-US" sz="2000" dirty="0"/>
              <a:t>of commission must 	be obtained within 60 days </a:t>
            </a:r>
            <a:r>
              <a:rPr lang="en-US" sz="2000" dirty="0" smtClean="0"/>
              <a:t>before </a:t>
            </a:r>
            <a:r>
              <a:rPr lang="en-US" sz="2000" dirty="0"/>
              <a:t>the issue of </a:t>
            </a:r>
            <a:r>
              <a:rPr lang="en-US" sz="2000" dirty="0" smtClean="0"/>
              <a:t>prospectus</a:t>
            </a:r>
            <a:r>
              <a:rPr lang="en-US" sz="2000" dirty="0"/>
              <a:t>. </a:t>
            </a:r>
            <a:endParaRPr lang="en-US" sz="2000" dirty="0" smtClean="0"/>
          </a:p>
          <a:p>
            <a:pPr marL="457200" indent="-457200">
              <a:buAutoNum type="arabicPeriod" startAt="6"/>
            </a:pPr>
            <a:r>
              <a:rPr lang="en-US" sz="2000" dirty="0" smtClean="0"/>
              <a:t>No prescribed form is 	specified in this Ordinance. </a:t>
            </a:r>
          </a:p>
          <a:p>
            <a:pPr marL="457200" indent="-457200">
              <a:buAutoNum type="arabicPeriod" startAt="6"/>
            </a:pPr>
            <a:r>
              <a:rPr lang="en-US" sz="2000" dirty="0" smtClean="0"/>
              <a:t>No prospectus shall be issued unless before the date of its publication, a copy signed by the directors or their agent has been delivered to the registrar</a:t>
            </a:r>
            <a:r>
              <a:rPr lang="en-US" sz="1600" dirty="0" smtClean="0"/>
              <a:t>                                                     </a:t>
            </a:r>
          </a:p>
        </p:txBody>
      </p:sp>
      <p:sp>
        <p:nvSpPr>
          <p:cNvPr id="6" name="Content Placeholder 4"/>
          <p:cNvSpPr txBox="1">
            <a:spLocks/>
          </p:cNvSpPr>
          <p:nvPr/>
        </p:nvSpPr>
        <p:spPr>
          <a:xfrm>
            <a:off x="4572000" y="1744846"/>
            <a:ext cx="4190099" cy="4581150"/>
          </a:xfrm>
          <a:prstGeom prst="rect">
            <a:avLst/>
          </a:prstGeom>
          <a:ln>
            <a:solidFill>
              <a:schemeClr val="tx1"/>
            </a:solidFill>
          </a:ln>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Arial" pitchFamily="34" charset="0"/>
              <a:buNone/>
            </a:pPr>
            <a:r>
              <a:rPr lang="en-US" sz="2000" b="1" u="sng" dirty="0" smtClean="0"/>
              <a:t>STATEMENT IN LIEU OF PROSPECTUS:</a:t>
            </a:r>
          </a:p>
          <a:p>
            <a:pPr marL="0" indent="0">
              <a:buNone/>
            </a:pPr>
            <a:endParaRPr lang="en-US" sz="2000" dirty="0" smtClean="0"/>
          </a:p>
          <a:p>
            <a:pPr marL="457200" indent="-457200">
              <a:buAutoNum type="arabicPeriod" startAt="5"/>
            </a:pPr>
            <a:r>
              <a:rPr lang="en-US" sz="2000" dirty="0" smtClean="0"/>
              <a:t>Is not a kind of advertisement for invitation of subscription. </a:t>
            </a:r>
          </a:p>
          <a:p>
            <a:pPr marL="0" indent="0">
              <a:buNone/>
            </a:pPr>
            <a:endParaRPr lang="en-US" sz="2000" dirty="0" smtClean="0"/>
          </a:p>
          <a:p>
            <a:pPr marL="457200" indent="-457200">
              <a:buAutoNum type="arabicPeriod" startAt="6"/>
            </a:pPr>
            <a:r>
              <a:rPr lang="en-US" sz="2000" dirty="0" smtClean="0"/>
              <a:t>Is filed on prescribed form.</a:t>
            </a:r>
          </a:p>
          <a:p>
            <a:pPr marL="457200" indent="-457200">
              <a:buAutoNum type="arabicPeriod" startAt="6"/>
            </a:pPr>
            <a:endParaRPr lang="en-US" sz="2000" dirty="0"/>
          </a:p>
          <a:p>
            <a:pPr marL="457200" indent="-457200">
              <a:buFont typeface="Arial" pitchFamily="34" charset="0"/>
              <a:buAutoNum type="arabicPeriod" startAt="6"/>
            </a:pPr>
            <a:r>
              <a:rPr lang="en-US" sz="2000" dirty="0"/>
              <a:t>It is filed with the registrar concerned at least 3 days before the first allotment of shares</a:t>
            </a:r>
            <a:endParaRPr lang="en-US" sz="1600" dirty="0"/>
          </a:p>
          <a:p>
            <a:pPr marL="0" indent="0">
              <a:buNone/>
            </a:pPr>
            <a:endParaRPr lang="en-US" sz="2000" dirty="0" smtClean="0"/>
          </a:p>
          <a:p>
            <a:pPr marL="0" indent="0">
              <a:buNone/>
            </a:pPr>
            <a:endParaRPr lang="en-US" sz="2000" dirty="0" smtClean="0"/>
          </a:p>
          <a:p>
            <a:pPr marL="514350" indent="-514350">
              <a:buFont typeface="Arial" pitchFamily="34" charset="0"/>
              <a:buNone/>
            </a:pPr>
            <a:r>
              <a:rPr lang="en-US" sz="1600" dirty="0" smtClean="0"/>
              <a:t>                                                     </a:t>
            </a:r>
          </a:p>
        </p:txBody>
      </p:sp>
    </p:spTree>
    <p:extLst>
      <p:ext uri="{BB962C8B-B14F-4D97-AF65-F5344CB8AC3E}">
        <p14:creationId xmlns:p14="http://schemas.microsoft.com/office/powerpoint/2010/main" xmlns="" val="28898273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UPCOMING LECTURE</a:t>
            </a:r>
            <a:endParaRPr lang="en-US" b="1" dirty="0"/>
          </a:p>
        </p:txBody>
      </p:sp>
      <p:sp>
        <p:nvSpPr>
          <p:cNvPr id="5" name="Content Placeholder 4"/>
          <p:cNvSpPr>
            <a:spLocks noGrp="1"/>
          </p:cNvSpPr>
          <p:nvPr>
            <p:ph idx="1"/>
          </p:nvPr>
        </p:nvSpPr>
        <p:spPr>
          <a:xfrm>
            <a:off x="448965" y="1749245"/>
            <a:ext cx="8237835" cy="4581150"/>
          </a:xfrm>
        </p:spPr>
        <p:txBody>
          <a:bodyPr>
            <a:normAutofit/>
          </a:bodyPr>
          <a:lstStyle/>
          <a:p>
            <a:pPr marL="514350" indent="-514350">
              <a:buNone/>
            </a:pPr>
            <a:endParaRPr lang="en-US" sz="2000" dirty="0" smtClean="0"/>
          </a:p>
          <a:p>
            <a:pPr marL="514350" indent="-514350">
              <a:buAutoNum type="arabicPeriod"/>
            </a:pPr>
            <a:r>
              <a:rPr lang="en-US" sz="2800" b="1" dirty="0" smtClean="0"/>
              <a:t>SHARE</a:t>
            </a:r>
          </a:p>
          <a:p>
            <a:pPr marL="514350" indent="-514350">
              <a:buAutoNum type="arabicPeriod"/>
            </a:pPr>
            <a:r>
              <a:rPr lang="en-US" sz="2800" b="1" dirty="0" smtClean="0"/>
              <a:t>TYPES OF SHARES</a:t>
            </a:r>
          </a:p>
          <a:p>
            <a:pPr marL="514350" indent="-514350">
              <a:buAutoNum type="arabicPeriod"/>
            </a:pPr>
            <a:r>
              <a:rPr lang="en-US" sz="2800" b="1" dirty="0" smtClean="0"/>
              <a:t>SHARE CAPITAL</a:t>
            </a:r>
          </a:p>
          <a:p>
            <a:pPr marL="514350" indent="-514350">
              <a:buAutoNum type="arabicPeriod"/>
            </a:pPr>
            <a:r>
              <a:rPr lang="en-US" sz="2800" b="1" dirty="0" smtClean="0"/>
              <a:t>CLASSES AND KINDS OF SHARE CAPITAL</a:t>
            </a:r>
          </a:p>
          <a:p>
            <a:pPr marL="0" indent="0">
              <a:buNone/>
            </a:pPr>
            <a:endParaRPr lang="en-US" sz="1600" dirty="0" smtClean="0"/>
          </a:p>
        </p:txBody>
      </p:sp>
    </p:spTree>
    <p:extLst>
      <p:ext uri="{BB962C8B-B14F-4D97-AF65-F5344CB8AC3E}">
        <p14:creationId xmlns:p14="http://schemas.microsoft.com/office/powerpoint/2010/main" xmlns="" val="26959698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365195" y="1749245"/>
            <a:ext cx="7321605" cy="4581150"/>
          </a:xfrm>
        </p:spPr>
        <p:txBody>
          <a:bodyPr numCol="1">
            <a:normAutofit/>
          </a:bodyPr>
          <a:lstStyle/>
          <a:p>
            <a:pPr marL="514350" indent="-514350">
              <a:buNone/>
            </a:pPr>
            <a:endParaRPr lang="en-US" sz="1600" dirty="0" smtClean="0"/>
          </a:p>
          <a:p>
            <a:pPr marL="514350" indent="-514350">
              <a:buNone/>
            </a:pPr>
            <a:endParaRPr lang="en-US" sz="1600" dirty="0" smtClean="0"/>
          </a:p>
          <a:p>
            <a:pPr marL="514350" indent="-514350">
              <a:buNone/>
            </a:pPr>
            <a:r>
              <a:rPr lang="en-US" sz="7200" dirty="0" smtClean="0"/>
              <a:t>                                                                     </a:t>
            </a:r>
          </a:p>
        </p:txBody>
      </p:sp>
      <p:pic>
        <p:nvPicPr>
          <p:cNvPr id="6" name="Picture 2" descr="https://encrypted-tbn0.gstatic.com/images?q=tbn:ANd9GcQA1h0SxT0ukrS3pZ2WO5ylcGKWlxX1umnha25ZoOgPQ0wXpuG1gw"/>
          <p:cNvPicPr>
            <a:picLocks noChangeAspect="1" noChangeArrowheads="1"/>
          </p:cNvPicPr>
          <p:nvPr/>
        </p:nvPicPr>
        <p:blipFill>
          <a:blip r:embed="rId3" cstate="print"/>
          <a:srcRect/>
          <a:stretch>
            <a:fillRect/>
          </a:stretch>
        </p:blipFill>
        <p:spPr bwMode="auto">
          <a:xfrm>
            <a:off x="304800" y="680310"/>
            <a:ext cx="8542940" cy="5497380"/>
          </a:xfrm>
          <a:prstGeom prst="rect">
            <a:avLst/>
          </a:prstGeom>
          <a:noFill/>
        </p:spPr>
      </p:pic>
    </p:spTree>
    <p:extLst>
      <p:ext uri="{BB962C8B-B14F-4D97-AF65-F5344CB8AC3E}">
        <p14:creationId xmlns:p14="http://schemas.microsoft.com/office/powerpoint/2010/main" xmlns="" val="1101633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2970</TotalTime>
  <Words>2655</Words>
  <Application>Microsoft Office PowerPoint</Application>
  <PresentationFormat>On-screen Show (4:3)</PresentationFormat>
  <Paragraphs>297</Paragraphs>
  <Slides>33</Slides>
  <Notes>19</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RECAP</vt:lpstr>
      <vt:lpstr>Slide 2</vt:lpstr>
      <vt:lpstr>Slide 3</vt:lpstr>
      <vt:lpstr>PROSPECTUS</vt:lpstr>
      <vt:lpstr>PROSPECTUS</vt:lpstr>
      <vt:lpstr>PROSPECTUS</vt:lpstr>
      <vt:lpstr>PROSPECTUS</vt:lpstr>
      <vt:lpstr>CONTENTS OF PROSPECTUS</vt:lpstr>
      <vt:lpstr>CONTENTS OF PROSPECTUS</vt:lpstr>
      <vt:lpstr>CONTENTS OF PROSPECTUS</vt:lpstr>
      <vt:lpstr>TYPES OF PROSPECTUS</vt:lpstr>
      <vt:lpstr>REQUIREMENTS OF PROSPECTUS</vt:lpstr>
      <vt:lpstr>Cont’d</vt:lpstr>
      <vt:lpstr>EXPERTS OPINION</vt:lpstr>
      <vt:lpstr>DOCUMENTS REQUIRED</vt:lpstr>
      <vt:lpstr>LIABILITIES ARISING OUT OF UNTRUE STATEMENT</vt:lpstr>
      <vt:lpstr>LIABILITIES FOR MISSTATEMENT IN PROSPECTUS </vt:lpstr>
      <vt:lpstr>Cont’d</vt:lpstr>
      <vt:lpstr>Cont’d</vt:lpstr>
      <vt:lpstr>Cont’d</vt:lpstr>
      <vt:lpstr>CRIMINAL LIABILITY (SECTION 60)</vt:lpstr>
      <vt:lpstr>AVAILABLE DEFENCES </vt:lpstr>
      <vt:lpstr>PENALTY</vt:lpstr>
      <vt:lpstr>UNAUTHORIZED PERSONS</vt:lpstr>
      <vt:lpstr>OFFER FOR SALE DOCUMENTS (SECTION 61 &amp; 62)</vt:lpstr>
      <vt:lpstr>GENERAL PROVISIONS REGARDING PROSPECTUS (63 &amp; 65)</vt:lpstr>
      <vt:lpstr>STATEMENT IN LIEU OF PROSPECTUS</vt:lpstr>
      <vt:lpstr>CONTENTS OF STATEMENT IN LIEU OF PROSPECTUS</vt:lpstr>
      <vt:lpstr>Cont’d</vt:lpstr>
      <vt:lpstr>DIFFERENCES B/W  PROSPECTUS AND SILOP</vt:lpstr>
      <vt:lpstr>DIFFERENCES B/W  PROSPECTUS AND SILOP</vt:lpstr>
      <vt:lpstr>UPCOMING LECTURE</vt:lpstr>
      <vt:lpstr>Slide 33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NTS</cp:lastModifiedBy>
  <cp:revision>57</cp:revision>
  <dcterms:created xsi:type="dcterms:W3CDTF">2013-08-21T19:17:07Z</dcterms:created>
  <dcterms:modified xsi:type="dcterms:W3CDTF">2014-06-17T09:24:59Z</dcterms:modified>
</cp:coreProperties>
</file>