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2"/>
  </p:notesMasterIdLst>
  <p:sldIdLst>
    <p:sldId id="256" r:id="rId2"/>
    <p:sldId id="258" r:id="rId3"/>
    <p:sldId id="259" r:id="rId4"/>
    <p:sldId id="263" r:id="rId5"/>
    <p:sldId id="287" r:id="rId6"/>
    <p:sldId id="275" r:id="rId7"/>
    <p:sldId id="276" r:id="rId8"/>
    <p:sldId id="277" r:id="rId9"/>
    <p:sldId id="260" r:id="rId10"/>
    <p:sldId id="262" r:id="rId11"/>
    <p:sldId id="274" r:id="rId12"/>
    <p:sldId id="265" r:id="rId13"/>
    <p:sldId id="266" r:id="rId14"/>
    <p:sldId id="268" r:id="rId15"/>
    <p:sldId id="288" r:id="rId16"/>
    <p:sldId id="289" r:id="rId17"/>
    <p:sldId id="290" r:id="rId18"/>
    <p:sldId id="291" r:id="rId19"/>
    <p:sldId id="292" r:id="rId20"/>
    <p:sldId id="269" r:id="rId21"/>
    <p:sldId id="278" r:id="rId22"/>
    <p:sldId id="279" r:id="rId23"/>
    <p:sldId id="280" r:id="rId24"/>
    <p:sldId id="281" r:id="rId25"/>
    <p:sldId id="282" r:id="rId26"/>
    <p:sldId id="283" r:id="rId27"/>
    <p:sldId id="284" r:id="rId28"/>
    <p:sldId id="285" r:id="rId29"/>
    <p:sldId id="286" r:id="rId30"/>
    <p:sldId id="27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68" autoAdjust="0"/>
    <p:restoredTop sz="94671" autoAdjust="0"/>
  </p:normalViewPr>
  <p:slideViewPr>
    <p:cSldViewPr>
      <p:cViewPr>
        <p:scale>
          <a:sx n="78" d="100"/>
          <a:sy n="78" d="100"/>
        </p:scale>
        <p:origin x="-1026" y="28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73E5C0-7004-4FD2-9E6C-54061A129E3A}" type="datetimeFigureOut">
              <a:rPr lang="en-US" smtClean="0"/>
              <a:pPr/>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16809C-AD00-433A-BFB9-A81968A09D36}" type="slidenum">
              <a:rPr lang="en-US" smtClean="0"/>
              <a:pPr/>
              <a:t>‹#›</a:t>
            </a:fld>
            <a:endParaRPr lang="en-US"/>
          </a:p>
        </p:txBody>
      </p:sp>
    </p:spTree>
    <p:extLst>
      <p:ext uri="{BB962C8B-B14F-4D97-AF65-F5344CB8AC3E}">
        <p14:creationId xmlns:p14="http://schemas.microsoft.com/office/powerpoint/2010/main" xmlns="" val="1358858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D441D5-F92F-47B6-80B0-1299C37C3DE4}"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7026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41D5-F92F-47B6-80B0-1299C37C3DE4}"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2491521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441D5-F92F-47B6-80B0-1299C37C3DE4}"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395855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D441D5-F92F-47B6-80B0-1299C37C3DE4}"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1320392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D441D5-F92F-47B6-80B0-1299C37C3DE4}" type="datetimeFigureOut">
              <a:rPr lang="en-US" smtClean="0"/>
              <a:pPr/>
              <a:t>6/8/2014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4126630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D441D5-F92F-47B6-80B0-1299C37C3DE4}" type="datetimeFigureOut">
              <a:rPr lang="en-US" smtClean="0"/>
              <a:pPr/>
              <a:t>6/8/2014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74318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D441D5-F92F-47B6-80B0-1299C37C3DE4}" type="datetimeFigureOut">
              <a:rPr lang="en-US" smtClean="0"/>
              <a:pPr/>
              <a:t>6/8/2014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832365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41D5-F92F-47B6-80B0-1299C37C3DE4}"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135457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41D5-F92F-47B6-80B0-1299C37C3DE4}"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1986619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41D5-F92F-47B6-80B0-1299C37C3DE4}"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22927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41D5-F92F-47B6-80B0-1299C37C3DE4}"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3303212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D441D5-F92F-47B6-80B0-1299C37C3DE4}" type="datetimeFigureOut">
              <a:rPr lang="en-US" smtClean="0"/>
              <a:pPr/>
              <a:t>6/8/2014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0424E-87B1-4149-B551-BC401747B770}" type="slidenum">
              <a:rPr lang="en-US" smtClean="0"/>
              <a:pPr/>
              <a:t>‹#›</a:t>
            </a:fld>
            <a:endParaRPr lang="en-US"/>
          </a:p>
        </p:txBody>
      </p:sp>
    </p:spTree>
    <p:extLst>
      <p:ext uri="{BB962C8B-B14F-4D97-AF65-F5344CB8AC3E}">
        <p14:creationId xmlns:p14="http://schemas.microsoft.com/office/powerpoint/2010/main" xmlns="" val="141252852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7406640" cy="1143000"/>
          </a:xfrm>
        </p:spPr>
        <p:txBody>
          <a:bodyPr>
            <a:noAutofit/>
          </a:bodyPr>
          <a:lstStyle/>
          <a:p>
            <a:pPr algn="ctr"/>
            <a:r>
              <a:rPr lang="en-US" b="1" spc="300" dirty="0" smtClean="0">
                <a:ln w="11430" cmpd="sng">
                  <a:solidFill>
                    <a:schemeClr val="accent1">
                      <a:tint val="10000"/>
                    </a:schemeClr>
                  </a:solidFill>
                  <a:prstDash val="solid"/>
                  <a:miter lim="800000"/>
                </a:ln>
                <a:solidFill>
                  <a:schemeClr val="tx1">
                    <a:lumMod val="75000"/>
                    <a:lumOff val="25000"/>
                  </a:schemeClr>
                </a:solidFill>
                <a:effectLst>
                  <a:glow rad="101600">
                    <a:schemeClr val="accent1">
                      <a:satMod val="175000"/>
                      <a:alpha val="40000"/>
                    </a:schemeClr>
                  </a:glow>
                </a:effectLst>
                <a:latin typeface="Berlin Sans FB" pitchFamily="34" charset="0"/>
              </a:rPr>
              <a:t>RECAP</a:t>
            </a:r>
          </a:p>
        </p:txBody>
      </p:sp>
      <p:sp>
        <p:nvSpPr>
          <p:cNvPr id="3" name="Subtitle 2"/>
          <p:cNvSpPr>
            <a:spLocks noGrp="1"/>
          </p:cNvSpPr>
          <p:nvPr>
            <p:ph type="subTitle" idx="1"/>
          </p:nvPr>
        </p:nvSpPr>
        <p:spPr>
          <a:xfrm>
            <a:off x="457200" y="1524000"/>
            <a:ext cx="7696200" cy="4495800"/>
          </a:xfrm>
        </p:spPr>
        <p:txBody>
          <a:bodyPr>
            <a:normAutofit fontScale="25000" lnSpcReduction="20000"/>
          </a:bodyPr>
          <a:lstStyle/>
          <a:p>
            <a:pPr algn="ctr"/>
            <a:r>
              <a:rPr lang="en-US" sz="3600" dirty="0" smtClean="0"/>
              <a:t> </a:t>
            </a:r>
            <a:endParaRPr lang="en-US" sz="11200" dirty="0"/>
          </a:p>
          <a:p>
            <a:pPr marL="1143000" indent="-1143000" algn="l">
              <a:buFont typeface="Arial" pitchFamily="34" charset="0"/>
              <a:buChar char="•"/>
            </a:pPr>
            <a:r>
              <a:rPr lang="en-US" sz="11200" b="1" dirty="0" smtClean="0">
                <a:solidFill>
                  <a:schemeClr val="tx1"/>
                </a:solidFill>
                <a:effectLst>
                  <a:outerShdw blurRad="50800" dist="38100" dir="8100000" algn="tr" rotWithShape="0">
                    <a:prstClr val="black">
                      <a:alpha val="40000"/>
                    </a:prstClr>
                  </a:outerShdw>
                </a:effectLst>
                <a:latin typeface="+mj-lt"/>
              </a:rPr>
              <a:t>SELECTION OF THE NAME</a:t>
            </a:r>
          </a:p>
          <a:p>
            <a:pPr marL="1143000" indent="-1143000" algn="l">
              <a:buFont typeface="Arial" pitchFamily="34" charset="0"/>
              <a:buChar char="•"/>
            </a:pPr>
            <a:r>
              <a:rPr lang="en-US" sz="11200" b="1" dirty="0" smtClean="0">
                <a:solidFill>
                  <a:schemeClr val="tx1"/>
                </a:solidFill>
                <a:effectLst>
                  <a:outerShdw blurRad="50800" dist="38100" dir="8100000" algn="tr" rotWithShape="0">
                    <a:prstClr val="black">
                      <a:alpha val="40000"/>
                    </a:prstClr>
                  </a:outerShdw>
                </a:effectLst>
                <a:latin typeface="+mj-lt"/>
              </a:rPr>
              <a:t>TO BE CONSIDERED WHILE SELECTING THE NAME OF A COMPANY</a:t>
            </a:r>
          </a:p>
          <a:p>
            <a:pPr marL="1143000" indent="-1143000" algn="l">
              <a:buFont typeface="Arial" pitchFamily="34" charset="0"/>
              <a:buChar char="•"/>
            </a:pPr>
            <a:r>
              <a:rPr lang="en-US" sz="11200" b="1" dirty="0" smtClean="0">
                <a:solidFill>
                  <a:schemeClr val="tx1"/>
                </a:solidFill>
                <a:effectLst>
                  <a:outerShdw blurRad="50800" dist="38100" dir="8100000" algn="tr" rotWithShape="0">
                    <a:prstClr val="black">
                      <a:alpha val="40000"/>
                    </a:prstClr>
                  </a:outerShdw>
                </a:effectLst>
                <a:latin typeface="+mj-lt"/>
              </a:rPr>
              <a:t>PRIOR APPROVAL OF SECP</a:t>
            </a:r>
          </a:p>
          <a:p>
            <a:pPr marL="1143000" indent="-1143000" algn="l">
              <a:buFont typeface="Arial" pitchFamily="34" charset="0"/>
              <a:buChar char="•"/>
            </a:pPr>
            <a:r>
              <a:rPr lang="en-US" sz="11200" b="1" dirty="0" smtClean="0">
                <a:solidFill>
                  <a:schemeClr val="tx1"/>
                </a:solidFill>
                <a:effectLst>
                  <a:outerShdw blurRad="50800" dist="38100" dir="8100000" algn="tr" rotWithShape="0">
                    <a:prstClr val="black">
                      <a:alpha val="40000"/>
                    </a:prstClr>
                  </a:outerShdw>
                </a:effectLst>
                <a:latin typeface="+mj-lt"/>
              </a:rPr>
              <a:t>RECTIFICATION OF NAME OF A COMPANY</a:t>
            </a:r>
          </a:p>
          <a:p>
            <a:pPr marL="1143000" indent="-1143000" algn="l">
              <a:buFont typeface="Arial" pitchFamily="34" charset="0"/>
              <a:buChar char="•"/>
            </a:pPr>
            <a:r>
              <a:rPr lang="en-US" sz="11200" b="1" dirty="0" smtClean="0">
                <a:solidFill>
                  <a:schemeClr val="tx1"/>
                </a:solidFill>
                <a:effectLst>
                  <a:outerShdw blurRad="50800" dist="38100" dir="8100000" algn="tr" rotWithShape="0">
                    <a:prstClr val="black">
                      <a:alpha val="40000"/>
                    </a:prstClr>
                  </a:outerShdw>
                </a:effectLst>
                <a:latin typeface="+mj-lt"/>
              </a:rPr>
              <a:t>CHANGE OF NAME BY A COMPANY</a:t>
            </a:r>
          </a:p>
          <a:p>
            <a:pPr marL="1143000" indent="-1143000" algn="l">
              <a:buFont typeface="Arial" pitchFamily="34" charset="0"/>
              <a:buChar char="•"/>
            </a:pPr>
            <a:r>
              <a:rPr lang="en-US" sz="11200" b="1" dirty="0" smtClean="0">
                <a:solidFill>
                  <a:schemeClr val="tx1"/>
                </a:solidFill>
                <a:effectLst>
                  <a:outerShdw blurRad="50800" dist="38100" dir="8100000" algn="tr" rotWithShape="0">
                    <a:prstClr val="black">
                      <a:alpha val="40000"/>
                    </a:prstClr>
                  </a:outerShdw>
                </a:effectLst>
                <a:latin typeface="+mj-lt"/>
              </a:rPr>
              <a:t>REGISTRATION OF CHANGE OF NAME</a:t>
            </a:r>
          </a:p>
          <a:p>
            <a:pPr marL="1143000" indent="-1143000" algn="l">
              <a:buFont typeface="Arial" pitchFamily="34" charset="0"/>
              <a:buChar char="•"/>
            </a:pPr>
            <a:r>
              <a:rPr lang="en-US" sz="11200" b="1" dirty="0" smtClean="0">
                <a:solidFill>
                  <a:schemeClr val="tx1"/>
                </a:solidFill>
                <a:effectLst>
                  <a:outerShdw blurRad="50800" dist="38100" dir="8100000" algn="tr" rotWithShape="0">
                    <a:prstClr val="black">
                      <a:alpha val="40000"/>
                    </a:prstClr>
                  </a:outerShdw>
                </a:effectLst>
                <a:latin typeface="+mj-lt"/>
              </a:rPr>
              <a:t>AFFIXING, MENTIONING ETC OF COMPANY’S NAME</a:t>
            </a:r>
          </a:p>
          <a:p>
            <a:pPr marL="1143000" indent="-1143000" algn="l">
              <a:buFont typeface="Arial" pitchFamily="34" charset="0"/>
              <a:buChar char="•"/>
            </a:pPr>
            <a:endParaRPr lang="en-US" sz="11200" b="1" dirty="0" smtClean="0">
              <a:solidFill>
                <a:schemeClr val="tx1"/>
              </a:solidFill>
              <a:effectLst>
                <a:outerShdw blurRad="50800" dist="38100" dir="8100000" algn="tr" rotWithShape="0">
                  <a:prstClr val="black">
                    <a:alpha val="40000"/>
                  </a:prstClr>
                </a:outerShdw>
              </a:effectLst>
              <a:latin typeface="+mj-lt"/>
            </a:endParaRPr>
          </a:p>
          <a:p>
            <a:pPr marL="1143000" indent="-1143000" algn="l">
              <a:buFont typeface="Arial" pitchFamily="34" charset="0"/>
              <a:buChar char="•"/>
            </a:pPr>
            <a:endParaRPr lang="en-US" sz="11200" b="1" dirty="0">
              <a:solidFill>
                <a:schemeClr val="tx1"/>
              </a:solidFill>
              <a:effectLst>
                <a:outerShdw blurRad="50800" dist="38100" dir="8100000" algn="tr" rotWithShape="0">
                  <a:prstClr val="black">
                    <a:alpha val="40000"/>
                  </a:prstClr>
                </a:outerShdw>
              </a:effectLst>
              <a:latin typeface="Segoe Script" pitchFamily="34" charset="0"/>
            </a:endParaRPr>
          </a:p>
        </p:txBody>
      </p:sp>
    </p:spTree>
    <p:extLst>
      <p:ext uri="{BB962C8B-B14F-4D97-AF65-F5344CB8AC3E}">
        <p14:creationId xmlns:p14="http://schemas.microsoft.com/office/powerpoint/2010/main" xmlns="" val="28901889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7620000" cy="1219200"/>
          </a:xfrm>
        </p:spPr>
        <p:txBody>
          <a:bodyPr>
            <a:normAutofit/>
          </a:bodyPr>
          <a:lstStyle/>
          <a:p>
            <a:pPr algn="ctr"/>
            <a:r>
              <a:rPr lang="en-US" sz="5400" b="1" dirty="0" smtClean="0">
                <a:effectLst>
                  <a:glow rad="101600">
                    <a:schemeClr val="accent1">
                      <a:satMod val="175000"/>
                      <a:alpha val="40000"/>
                    </a:schemeClr>
                  </a:glow>
                </a:effectLst>
              </a:rPr>
              <a:t>TODAYS TOPIC</a:t>
            </a:r>
            <a:endParaRPr lang="en-US" sz="5400" b="1" dirty="0">
              <a:effectLst>
                <a:glow rad="101600">
                  <a:schemeClr val="accent1">
                    <a:satMod val="175000"/>
                    <a:alpha val="40000"/>
                  </a:schemeClr>
                </a:glow>
              </a:effectLst>
            </a:endParaRPr>
          </a:p>
        </p:txBody>
      </p:sp>
      <p:sp>
        <p:nvSpPr>
          <p:cNvPr id="4" name="Subtitle 3"/>
          <p:cNvSpPr>
            <a:spLocks noGrp="1"/>
          </p:cNvSpPr>
          <p:nvPr>
            <p:ph type="subTitle" idx="1"/>
          </p:nvPr>
        </p:nvSpPr>
        <p:spPr>
          <a:xfrm>
            <a:off x="457200" y="5029200"/>
            <a:ext cx="7772400" cy="1600200"/>
          </a:xfrm>
        </p:spPr>
        <p:txBody>
          <a:bodyPr>
            <a:normAutofit/>
          </a:bodyPr>
          <a:lstStyle/>
          <a:p>
            <a:pPr algn="ctr"/>
            <a:r>
              <a:rPr lang="en-US" sz="4400" b="1" dirty="0" smtClean="0">
                <a:solidFill>
                  <a:schemeClr val="tx1"/>
                </a:solidFill>
                <a:effectLst>
                  <a:outerShdw blurRad="38100" dist="38100" dir="2700000" algn="tl">
                    <a:srgbClr val="000000">
                      <a:alpha val="43137"/>
                    </a:srgbClr>
                  </a:outerShdw>
                </a:effectLst>
                <a:latin typeface="Segoe Script" pitchFamily="34" charset="0"/>
              </a:rPr>
              <a:t>“PROMOTERS”</a:t>
            </a:r>
          </a:p>
        </p:txBody>
      </p:sp>
      <p:pic>
        <p:nvPicPr>
          <p:cNvPr id="6" name="Picture 2" descr="http://economictimes.indiatimes.com/photo/24453922.cms"/>
          <p:cNvPicPr>
            <a:picLocks noChangeAspect="1" noChangeArrowheads="1"/>
          </p:cNvPicPr>
          <p:nvPr/>
        </p:nvPicPr>
        <p:blipFill>
          <a:blip r:embed="rId2" cstate="print"/>
          <a:srcRect/>
          <a:stretch>
            <a:fillRect/>
          </a:stretch>
        </p:blipFill>
        <p:spPr bwMode="auto">
          <a:xfrm>
            <a:off x="1524000" y="1295400"/>
            <a:ext cx="5562600" cy="3505200"/>
          </a:xfrm>
          <a:prstGeom prst="rect">
            <a:avLst/>
          </a:prstGeom>
          <a:noFill/>
        </p:spPr>
      </p:pic>
    </p:spTree>
    <p:extLst>
      <p:ext uri="{BB962C8B-B14F-4D97-AF65-F5344CB8AC3E}">
        <p14:creationId xmlns:p14="http://schemas.microsoft.com/office/powerpoint/2010/main" xmlns="" val="360740686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7848600" cy="1219200"/>
          </a:xfrm>
        </p:spPr>
        <p:txBody>
          <a:bodyPr>
            <a:normAutofit/>
          </a:bodyPr>
          <a:lstStyle/>
          <a:p>
            <a:pPr algn="ctr"/>
            <a:r>
              <a:rPr sz="6000" b="1" dirty="0" smtClean="0">
                <a:effectLst>
                  <a:glow rad="101600">
                    <a:schemeClr val="accent1">
                      <a:satMod val="175000"/>
                      <a:alpha val="40000"/>
                    </a:schemeClr>
                  </a:glow>
                  <a:outerShdw blurRad="50800" dist="38100" algn="l" rotWithShape="0">
                    <a:prstClr val="black">
                      <a:alpha val="40000"/>
                    </a:prstClr>
                  </a:outerShdw>
                </a:effectLst>
                <a:latin typeface="+mn-lt"/>
              </a:rPr>
              <a:t>DEFINITION</a:t>
            </a:r>
            <a:endParaRPr lang="en-US" sz="6000" b="1" dirty="0">
              <a:effectLst>
                <a:glow rad="101600">
                  <a:schemeClr val="accent1">
                    <a:satMod val="175000"/>
                    <a:alpha val="40000"/>
                  </a:schemeClr>
                </a:glow>
                <a:outerShdw blurRad="50800" dist="38100" algn="l" rotWithShape="0">
                  <a:prstClr val="black">
                    <a:alpha val="40000"/>
                  </a:prstClr>
                </a:outerShdw>
              </a:effectLst>
              <a:latin typeface="+mn-lt"/>
            </a:endParaRPr>
          </a:p>
        </p:txBody>
      </p:sp>
      <p:sp>
        <p:nvSpPr>
          <p:cNvPr id="3" name="Subtitle 2"/>
          <p:cNvSpPr>
            <a:spLocks noGrp="1"/>
          </p:cNvSpPr>
          <p:nvPr>
            <p:ph type="subTitle" idx="1"/>
          </p:nvPr>
        </p:nvSpPr>
        <p:spPr>
          <a:xfrm>
            <a:off x="533400" y="1981200"/>
            <a:ext cx="7543800" cy="4419600"/>
          </a:xfrm>
        </p:spPr>
        <p:txBody>
          <a:bodyPr>
            <a:normAutofit fontScale="92500" lnSpcReduction="20000"/>
          </a:bodyPr>
          <a:lstStyle/>
          <a:p>
            <a:pPr marL="285750" indent="-285750">
              <a:buFont typeface="Wingdings" pitchFamily="2" charset="2"/>
              <a:buChar char="Ø"/>
            </a:pPr>
            <a:r>
              <a:rPr lang="en-US" sz="2400" b="1" dirty="0" smtClean="0">
                <a:solidFill>
                  <a:schemeClr val="tx1"/>
                </a:solidFill>
                <a:latin typeface="+mj-lt"/>
              </a:rPr>
              <a:t>Promoters may be an individual ,a firm, or a company and can be defined as:</a:t>
            </a:r>
          </a:p>
          <a:p>
            <a:pPr marL="285750" indent="-285750">
              <a:buFont typeface="Wingdings" pitchFamily="2" charset="2"/>
              <a:buChar char="v"/>
            </a:pPr>
            <a:endParaRPr lang="en-US" sz="2400" b="1" dirty="0" smtClean="0">
              <a:solidFill>
                <a:schemeClr val="tx1"/>
              </a:solidFill>
              <a:latin typeface="+mj-lt"/>
            </a:endParaRPr>
          </a:p>
          <a:p>
            <a:pPr marL="285750" indent="-285750"/>
            <a:r>
              <a:rPr lang="en-US" sz="2400" b="1" dirty="0" smtClean="0">
                <a:solidFill>
                  <a:schemeClr val="tx1"/>
                </a:solidFill>
                <a:latin typeface="+mj-lt"/>
              </a:rPr>
              <a:t>“The one who undertakes to form a company, </a:t>
            </a:r>
            <a:r>
              <a:rPr lang="en-US" sz="2400" b="1" dirty="0" smtClean="0">
                <a:solidFill>
                  <a:schemeClr val="tx1"/>
                </a:solidFill>
                <a:latin typeface="+mj-lt"/>
              </a:rPr>
              <a:t>with </a:t>
            </a:r>
            <a:r>
              <a:rPr lang="en-US" sz="2400" b="1" dirty="0" smtClean="0">
                <a:solidFill>
                  <a:schemeClr val="tx1"/>
                </a:solidFill>
                <a:latin typeface="+mj-lt"/>
              </a:rPr>
              <a:t>reference to a given object and to set it going and who takes the necessary steps to accomplish that purpose.”</a:t>
            </a:r>
          </a:p>
          <a:p>
            <a:pPr marL="285750" indent="-285750"/>
            <a:endParaRPr lang="en-US" b="1" dirty="0" smtClean="0">
              <a:solidFill>
                <a:schemeClr val="tx1"/>
              </a:solidFill>
              <a:latin typeface="Segoe Script" pitchFamily="34" charset="0"/>
            </a:endParaRPr>
          </a:p>
          <a:p>
            <a:pPr marL="285750" indent="-285750"/>
            <a:endParaRPr lang="en-US" b="1" dirty="0" smtClean="0">
              <a:latin typeface="Segoe Script" pitchFamily="34" charset="0"/>
            </a:endParaRPr>
          </a:p>
          <a:p>
            <a:pPr marL="285750" indent="-285750"/>
            <a:endParaRPr lang="en-US" b="1" dirty="0" smtClean="0">
              <a:latin typeface="Segoe Script" pitchFamily="34" charset="0"/>
            </a:endParaRPr>
          </a:p>
          <a:p>
            <a:pPr marL="285750" indent="-285750"/>
            <a:endParaRPr lang="en-US" b="1" dirty="0" smtClean="0">
              <a:solidFill>
                <a:schemeClr val="tx1"/>
              </a:solidFill>
              <a:latin typeface="Segoe Script" pitchFamily="34" charset="0"/>
            </a:endParaRPr>
          </a:p>
          <a:p>
            <a:pPr marL="285750" indent="-285750"/>
            <a:r>
              <a:rPr lang="en-US" b="1" dirty="0" smtClean="0">
                <a:solidFill>
                  <a:schemeClr val="tx1"/>
                </a:solidFill>
                <a:latin typeface="Segoe Script" pitchFamily="34" charset="0"/>
              </a:rPr>
              <a:t> </a:t>
            </a:r>
            <a:endParaRPr lang="en-US" b="1" dirty="0">
              <a:solidFill>
                <a:schemeClr val="tx1"/>
              </a:solidFill>
              <a:latin typeface="Segoe Script" pitchFamily="34" charset="0"/>
            </a:endParaRPr>
          </a:p>
        </p:txBody>
      </p:sp>
    </p:spTree>
    <p:extLst>
      <p:ext uri="{BB962C8B-B14F-4D97-AF65-F5344CB8AC3E}">
        <p14:creationId xmlns:p14="http://schemas.microsoft.com/office/powerpoint/2010/main" xmlns="" val="4155116204"/>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81000"/>
            <a:ext cx="7467600" cy="990600"/>
          </a:xfrm>
        </p:spPr>
        <p:txBody>
          <a:bodyPr>
            <a:normAutofit/>
          </a:bodyPr>
          <a:lstStyle/>
          <a:p>
            <a:pPr algn="ctr"/>
            <a:r>
              <a:rPr lang="en-US" b="1" dirty="0" smtClean="0">
                <a:effectLst>
                  <a:glow rad="101600">
                    <a:schemeClr val="accent1">
                      <a:satMod val="175000"/>
                      <a:alpha val="40000"/>
                    </a:schemeClr>
                  </a:glow>
                </a:effectLst>
                <a:latin typeface="+mn-lt"/>
              </a:rPr>
              <a:t>O</a:t>
            </a:r>
            <a:r>
              <a:rPr b="1" dirty="0" smtClean="0">
                <a:effectLst>
                  <a:glow rad="101600">
                    <a:schemeClr val="accent1">
                      <a:satMod val="175000"/>
                      <a:alpha val="40000"/>
                    </a:schemeClr>
                  </a:glow>
                </a:effectLst>
                <a:latin typeface="+mn-lt"/>
              </a:rPr>
              <a:t>ther definition:</a:t>
            </a:r>
            <a:endParaRPr lang="en-US" b="1" dirty="0">
              <a:effectLst>
                <a:glow rad="101600">
                  <a:schemeClr val="accent1">
                    <a:satMod val="175000"/>
                    <a:alpha val="40000"/>
                  </a:schemeClr>
                </a:glow>
              </a:effectLst>
              <a:latin typeface="+mn-lt"/>
            </a:endParaRPr>
          </a:p>
        </p:txBody>
      </p:sp>
      <p:sp>
        <p:nvSpPr>
          <p:cNvPr id="5" name="Subtitle 4"/>
          <p:cNvSpPr>
            <a:spLocks noGrp="1"/>
          </p:cNvSpPr>
          <p:nvPr>
            <p:ph type="subTitle" idx="1"/>
          </p:nvPr>
        </p:nvSpPr>
        <p:spPr>
          <a:xfrm>
            <a:off x="533400" y="1447800"/>
            <a:ext cx="7696200" cy="4876800"/>
          </a:xfrm>
        </p:spPr>
        <p:txBody>
          <a:bodyPr>
            <a:noAutofit/>
          </a:bodyPr>
          <a:lstStyle/>
          <a:p>
            <a:pPr algn="ctr">
              <a:buFont typeface="Wingdings" pitchFamily="2" charset="2"/>
              <a:buChar char="Ø"/>
            </a:pPr>
            <a:r>
              <a:rPr lang="en-US" sz="2400" b="1" dirty="0" smtClean="0">
                <a:solidFill>
                  <a:schemeClr val="tx1"/>
                </a:solidFill>
                <a:latin typeface="+mj-lt"/>
              </a:rPr>
              <a:t>  </a:t>
            </a:r>
            <a:r>
              <a:rPr lang="en-US" sz="2800" b="1" dirty="0" smtClean="0">
                <a:solidFill>
                  <a:schemeClr val="tx1"/>
                </a:solidFill>
                <a:latin typeface="+mj-lt"/>
              </a:rPr>
              <a:t>Promoters is one who is responsible for the formation of the company.</a:t>
            </a:r>
          </a:p>
          <a:p>
            <a:pPr algn="ctr"/>
            <a:r>
              <a:rPr lang="en-US" sz="2800" b="1" dirty="0" smtClean="0">
                <a:solidFill>
                  <a:schemeClr val="tx1"/>
                </a:solidFill>
                <a:latin typeface="+mj-lt"/>
              </a:rPr>
              <a:t> </a:t>
            </a:r>
          </a:p>
          <a:p>
            <a:pPr algn="ctr"/>
            <a:endParaRPr lang="en-US" sz="2800" b="1" dirty="0" smtClean="0">
              <a:solidFill>
                <a:schemeClr val="tx1"/>
              </a:solidFill>
              <a:latin typeface="+mj-lt"/>
            </a:endParaRPr>
          </a:p>
          <a:p>
            <a:pPr marL="342900" indent="-342900" algn="ctr">
              <a:buFont typeface="Wingdings" pitchFamily="2" charset="2"/>
              <a:buChar char="Ø"/>
            </a:pPr>
            <a:r>
              <a:rPr lang="en-US" sz="2800" b="1" dirty="0" smtClean="0">
                <a:solidFill>
                  <a:schemeClr val="tx1"/>
                </a:solidFill>
                <a:latin typeface="+mj-lt"/>
              </a:rPr>
              <a:t> He is the one who is responsible for the preliminary </a:t>
            </a:r>
            <a:r>
              <a:rPr lang="en-US" sz="2800" b="1" dirty="0" smtClean="0">
                <a:solidFill>
                  <a:schemeClr val="tx1"/>
                </a:solidFill>
                <a:latin typeface="+mj-lt"/>
              </a:rPr>
              <a:t>steps </a:t>
            </a:r>
            <a:r>
              <a:rPr lang="en-US" sz="2800" b="1" dirty="0" smtClean="0">
                <a:solidFill>
                  <a:schemeClr val="tx1"/>
                </a:solidFill>
                <a:latin typeface="+mj-lt"/>
              </a:rPr>
              <a:t>taken in the formation of the company</a:t>
            </a:r>
            <a:r>
              <a:rPr lang="en-US" sz="2400" b="1" dirty="0" smtClean="0">
                <a:solidFill>
                  <a:schemeClr val="tx1"/>
                </a:solidFill>
                <a:latin typeface="+mj-lt"/>
              </a:rPr>
              <a:t>.  </a:t>
            </a:r>
          </a:p>
          <a:p>
            <a:pPr algn="ctr">
              <a:buFont typeface="Wingdings" pitchFamily="2" charset="2"/>
              <a:buChar char="Ø"/>
            </a:pPr>
            <a:endParaRPr lang="en-US" sz="2400" b="1" dirty="0" smtClean="0">
              <a:solidFill>
                <a:schemeClr val="tx1"/>
              </a:solidFill>
              <a:latin typeface="Segoe Print" pitchFamily="2" charset="0"/>
            </a:endParaRPr>
          </a:p>
          <a:p>
            <a:pPr algn="ctr">
              <a:buFont typeface="Wingdings" pitchFamily="2" charset="2"/>
              <a:buChar char="Ø"/>
            </a:pPr>
            <a:endParaRPr lang="en-US" sz="2400" b="1" dirty="0" smtClean="0">
              <a:latin typeface="Segoe Print" pitchFamily="2" charset="0"/>
            </a:endParaRPr>
          </a:p>
        </p:txBody>
      </p:sp>
    </p:spTree>
    <p:extLst>
      <p:ext uri="{BB962C8B-B14F-4D97-AF65-F5344CB8AC3E}">
        <p14:creationId xmlns:p14="http://schemas.microsoft.com/office/powerpoint/2010/main" xmlns="" val="265111462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81000"/>
            <a:ext cx="7467600" cy="990600"/>
          </a:xfrm>
        </p:spPr>
        <p:txBody>
          <a:bodyPr>
            <a:normAutofit/>
          </a:bodyPr>
          <a:lstStyle/>
          <a:p>
            <a:pPr algn="ctr"/>
            <a:r>
              <a:rPr lang="en-US" b="1" dirty="0" smtClean="0">
                <a:effectLst>
                  <a:glow rad="101600">
                    <a:schemeClr val="accent1">
                      <a:satMod val="175000"/>
                      <a:alpha val="40000"/>
                    </a:schemeClr>
                  </a:glow>
                </a:effectLst>
                <a:latin typeface="+mn-lt"/>
              </a:rPr>
              <a:t>Promoter</a:t>
            </a:r>
            <a:endParaRPr lang="en-US" b="1" dirty="0">
              <a:effectLst>
                <a:glow rad="101600">
                  <a:schemeClr val="accent1">
                    <a:satMod val="175000"/>
                    <a:alpha val="40000"/>
                  </a:schemeClr>
                </a:glow>
              </a:effectLst>
              <a:latin typeface="+mn-lt"/>
            </a:endParaRPr>
          </a:p>
        </p:txBody>
      </p:sp>
      <p:sp>
        <p:nvSpPr>
          <p:cNvPr id="5" name="Subtitle 4"/>
          <p:cNvSpPr>
            <a:spLocks noGrp="1"/>
          </p:cNvSpPr>
          <p:nvPr>
            <p:ph type="subTitle" idx="1"/>
          </p:nvPr>
        </p:nvSpPr>
        <p:spPr>
          <a:xfrm>
            <a:off x="533400" y="1447800"/>
            <a:ext cx="7696200" cy="4876800"/>
          </a:xfrm>
        </p:spPr>
        <p:txBody>
          <a:bodyPr>
            <a:noAutofit/>
          </a:bodyPr>
          <a:lstStyle/>
          <a:p>
            <a:r>
              <a:rPr lang="en-US" sz="2400" b="1" dirty="0" smtClean="0">
                <a:solidFill>
                  <a:schemeClr val="tx1"/>
                </a:solidFill>
                <a:latin typeface="+mj-lt"/>
              </a:rPr>
              <a:t> </a:t>
            </a:r>
            <a:r>
              <a:rPr lang="en-US" sz="2800" b="1" dirty="0" smtClean="0">
                <a:solidFill>
                  <a:schemeClr val="tx1"/>
                </a:solidFill>
              </a:rPr>
              <a:t>Before a Company is incorporated, or in the process of incorporation, it is common for someone lay the groundwork of the Company</a:t>
            </a:r>
            <a:r>
              <a:rPr lang="en-US" sz="2800" b="1" dirty="0" smtClean="0">
                <a:solidFill>
                  <a:schemeClr val="tx1"/>
                </a:solidFill>
              </a:rPr>
              <a:t>. In </a:t>
            </a:r>
            <a:r>
              <a:rPr lang="en-US" sz="2800" b="1" dirty="0" smtClean="0">
                <a:solidFill>
                  <a:schemeClr val="tx1"/>
                </a:solidFill>
              </a:rPr>
              <a:t>practice, one does not always wait to receive the Certificate of Incorporation before commencing business</a:t>
            </a:r>
            <a:r>
              <a:rPr lang="en-US" sz="2800" b="1" dirty="0" smtClean="0">
                <a:solidFill>
                  <a:schemeClr val="tx1"/>
                </a:solidFill>
              </a:rPr>
              <a:t>.</a:t>
            </a:r>
          </a:p>
          <a:p>
            <a:r>
              <a:rPr lang="en-US" sz="2800" b="1" dirty="0" smtClean="0">
                <a:solidFill>
                  <a:schemeClr val="tx1"/>
                </a:solidFill>
              </a:rPr>
              <a:t>Negotiations </a:t>
            </a:r>
            <a:r>
              <a:rPr lang="en-US" sz="2800" b="1" dirty="0" smtClean="0">
                <a:solidFill>
                  <a:schemeClr val="tx1"/>
                </a:solidFill>
              </a:rPr>
              <a:t>for the purchase of material or land would already have commenced. The people who take the responsibility of starting the Company are referred to as Promoters.</a:t>
            </a:r>
            <a:endParaRPr lang="en-US" sz="2400" b="1" dirty="0" smtClean="0">
              <a:solidFill>
                <a:schemeClr val="tx1"/>
              </a:solidFill>
              <a:latin typeface="Segoe Print" pitchFamily="2" charset="0"/>
            </a:endParaRPr>
          </a:p>
          <a:p>
            <a:pPr algn="ctr">
              <a:buFont typeface="Wingdings" pitchFamily="2" charset="2"/>
              <a:buChar char="Ø"/>
            </a:pPr>
            <a:endParaRPr lang="en-US" sz="2400" b="1" dirty="0" smtClean="0">
              <a:latin typeface="Segoe Print" pitchFamily="2" charset="0"/>
            </a:endParaRPr>
          </a:p>
        </p:txBody>
      </p:sp>
    </p:spTree>
    <p:extLst>
      <p:ext uri="{BB962C8B-B14F-4D97-AF65-F5344CB8AC3E}">
        <p14:creationId xmlns:p14="http://schemas.microsoft.com/office/powerpoint/2010/main" xmlns="" val="265111462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81000"/>
            <a:ext cx="7467600" cy="990600"/>
          </a:xfrm>
        </p:spPr>
        <p:txBody>
          <a:bodyPr>
            <a:normAutofit/>
          </a:bodyPr>
          <a:lstStyle/>
          <a:p>
            <a:pPr algn="ctr"/>
            <a:r>
              <a:rPr lang="en-US" b="1" dirty="0" smtClean="0">
                <a:effectLst>
                  <a:glow rad="101600">
                    <a:schemeClr val="accent1">
                      <a:satMod val="175000"/>
                      <a:alpha val="40000"/>
                    </a:schemeClr>
                  </a:glow>
                </a:effectLst>
                <a:latin typeface="+mn-lt"/>
              </a:rPr>
              <a:t>Corporate Promoter</a:t>
            </a:r>
            <a:endParaRPr lang="en-US" b="1" dirty="0">
              <a:effectLst>
                <a:glow rad="101600">
                  <a:schemeClr val="accent1">
                    <a:satMod val="175000"/>
                    <a:alpha val="40000"/>
                  </a:schemeClr>
                </a:glow>
              </a:effectLst>
              <a:latin typeface="+mn-lt"/>
            </a:endParaRPr>
          </a:p>
        </p:txBody>
      </p:sp>
      <p:sp>
        <p:nvSpPr>
          <p:cNvPr id="5" name="Subtitle 4"/>
          <p:cNvSpPr>
            <a:spLocks noGrp="1"/>
          </p:cNvSpPr>
          <p:nvPr>
            <p:ph type="subTitle" idx="1"/>
          </p:nvPr>
        </p:nvSpPr>
        <p:spPr>
          <a:xfrm>
            <a:off x="533400" y="1447800"/>
            <a:ext cx="7696200" cy="4876800"/>
          </a:xfrm>
        </p:spPr>
        <p:txBody>
          <a:bodyPr>
            <a:noAutofit/>
          </a:bodyPr>
          <a:lstStyle/>
          <a:p>
            <a:pPr algn="l"/>
            <a:r>
              <a:rPr lang="en-US" sz="2800" b="1" dirty="0" smtClean="0">
                <a:solidFill>
                  <a:schemeClr val="tx1"/>
                </a:solidFill>
              </a:rPr>
              <a:t>A</a:t>
            </a:r>
            <a:r>
              <a:rPr lang="en-US" sz="2800" b="1" dirty="0">
                <a:solidFill>
                  <a:schemeClr val="tx1"/>
                </a:solidFill>
              </a:rPr>
              <a:t> corporate </a:t>
            </a:r>
            <a:r>
              <a:rPr lang="en-US" sz="2800" b="1" dirty="0" smtClean="0">
                <a:solidFill>
                  <a:schemeClr val="tx1"/>
                </a:solidFill>
              </a:rPr>
              <a:t>promoter </a:t>
            </a:r>
            <a:r>
              <a:rPr lang="en-US" sz="2800" b="1" dirty="0">
                <a:solidFill>
                  <a:schemeClr val="tx1"/>
                </a:solidFill>
              </a:rPr>
              <a:t>is a person who </a:t>
            </a:r>
            <a:endParaRPr lang="en-US" sz="2800" b="1" dirty="0" smtClean="0">
              <a:solidFill>
                <a:schemeClr val="tx1"/>
              </a:solidFill>
            </a:endParaRPr>
          </a:p>
          <a:p>
            <a:pPr marL="457200" indent="-457200" algn="l">
              <a:buFont typeface="Wingdings" pitchFamily="2" charset="2"/>
              <a:buChar char="Ø"/>
            </a:pPr>
            <a:r>
              <a:rPr lang="en-US" sz="2800" b="1" dirty="0" smtClean="0">
                <a:solidFill>
                  <a:schemeClr val="tx1"/>
                </a:solidFill>
              </a:rPr>
              <a:t>solicits </a:t>
            </a:r>
            <a:r>
              <a:rPr lang="en-US" sz="2800" b="1" dirty="0">
                <a:solidFill>
                  <a:schemeClr val="tx1"/>
                </a:solidFill>
              </a:rPr>
              <a:t>people to invest money into a corporation, usually when it is being formed</a:t>
            </a:r>
            <a:r>
              <a:rPr lang="en-US" sz="2800" b="1" dirty="0" smtClean="0">
                <a:solidFill>
                  <a:schemeClr val="tx1"/>
                </a:solidFill>
              </a:rPr>
              <a:t>.</a:t>
            </a:r>
          </a:p>
          <a:p>
            <a:pPr marL="457200" indent="-457200" algn="l">
              <a:buFont typeface="Wingdings" pitchFamily="2" charset="2"/>
              <a:buChar char="Ø"/>
            </a:pPr>
            <a:r>
              <a:rPr lang="en-US" sz="2800" b="1" dirty="0" smtClean="0">
                <a:solidFill>
                  <a:schemeClr val="tx1"/>
                </a:solidFill>
              </a:rPr>
              <a:t> </a:t>
            </a:r>
            <a:r>
              <a:rPr lang="en-US" sz="2800" b="1" dirty="0">
                <a:solidFill>
                  <a:schemeClr val="tx1"/>
                </a:solidFill>
              </a:rPr>
              <a:t>An investment banker, an underwriter, or a stock promoter may, wholly or in part, perform the role of a promoter. </a:t>
            </a:r>
            <a:endParaRPr lang="en-US" sz="2800" b="1" dirty="0" smtClean="0">
              <a:solidFill>
                <a:schemeClr val="tx1"/>
              </a:solidFill>
            </a:endParaRPr>
          </a:p>
          <a:p>
            <a:pPr marL="457200" indent="-457200" algn="l">
              <a:buFont typeface="Wingdings" pitchFamily="2" charset="2"/>
              <a:buChar char="Ø"/>
            </a:pPr>
            <a:r>
              <a:rPr lang="en-US" sz="2800" b="1" dirty="0" smtClean="0">
                <a:solidFill>
                  <a:schemeClr val="tx1"/>
                </a:solidFill>
              </a:rPr>
              <a:t>Promoters </a:t>
            </a:r>
            <a:r>
              <a:rPr lang="en-US" sz="2800" b="1" dirty="0">
                <a:solidFill>
                  <a:schemeClr val="tx1"/>
                </a:solidFill>
              </a:rPr>
              <a:t>generally owe a duty of utmost good faith, so </a:t>
            </a:r>
            <a:r>
              <a:rPr lang="en-US" sz="2800" b="1" dirty="0" smtClean="0">
                <a:solidFill>
                  <a:schemeClr val="tx1"/>
                </a:solidFill>
              </a:rPr>
              <a:t>as not to </a:t>
            </a:r>
            <a:r>
              <a:rPr lang="en-US" sz="2800" b="1" dirty="0">
                <a:solidFill>
                  <a:schemeClr val="tx1"/>
                </a:solidFill>
              </a:rPr>
              <a:t>mislead any potential investors, and disclose all material facts about the company's business</a:t>
            </a:r>
          </a:p>
          <a:p>
            <a:pPr lvl="0"/>
            <a:r>
              <a:rPr lang="en-US" sz="2800" b="1" dirty="0" smtClean="0">
                <a:solidFill>
                  <a:schemeClr val="tx1"/>
                </a:solidFill>
              </a:rPr>
              <a:t>.</a:t>
            </a:r>
            <a:endParaRPr lang="en-US" sz="2800" b="1" dirty="0">
              <a:solidFill>
                <a:schemeClr val="tx1"/>
              </a:solidFill>
            </a:endParaRPr>
          </a:p>
          <a:p>
            <a:pPr algn="ctr">
              <a:buFont typeface="Wingdings" pitchFamily="2" charset="2"/>
              <a:buChar char="Ø"/>
            </a:pPr>
            <a:endParaRPr lang="en-US" sz="2400" b="1" dirty="0" smtClean="0">
              <a:solidFill>
                <a:schemeClr val="tx1"/>
              </a:solidFill>
              <a:latin typeface="Segoe Print" pitchFamily="2" charset="0"/>
            </a:endParaRPr>
          </a:p>
          <a:p>
            <a:pPr algn="ctr">
              <a:buFont typeface="Wingdings" pitchFamily="2" charset="2"/>
              <a:buChar char="Ø"/>
            </a:pPr>
            <a:endParaRPr lang="en-US" sz="2400" b="1" dirty="0" smtClean="0">
              <a:latin typeface="Segoe Print" pitchFamily="2" charset="0"/>
            </a:endParaRPr>
          </a:p>
        </p:txBody>
      </p:sp>
    </p:spTree>
    <p:extLst>
      <p:ext uri="{BB962C8B-B14F-4D97-AF65-F5344CB8AC3E}">
        <p14:creationId xmlns:p14="http://schemas.microsoft.com/office/powerpoint/2010/main" xmlns="" val="311700532"/>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81000"/>
            <a:ext cx="7467600" cy="990600"/>
          </a:xfrm>
        </p:spPr>
        <p:txBody>
          <a:bodyPr>
            <a:normAutofit/>
          </a:bodyPr>
          <a:lstStyle/>
          <a:p>
            <a:pPr algn="ctr"/>
            <a:r>
              <a:rPr lang="en-US" b="1" dirty="0" smtClean="0">
                <a:effectLst>
                  <a:glow rad="101600">
                    <a:schemeClr val="accent1">
                      <a:satMod val="175000"/>
                      <a:alpha val="40000"/>
                    </a:schemeClr>
                  </a:glow>
                </a:effectLst>
                <a:latin typeface="+mn-lt"/>
              </a:rPr>
              <a:t>Types of Promoters</a:t>
            </a:r>
            <a:endParaRPr lang="en-US" b="1" dirty="0">
              <a:effectLst>
                <a:glow rad="101600">
                  <a:schemeClr val="accent1">
                    <a:satMod val="175000"/>
                    <a:alpha val="40000"/>
                  </a:schemeClr>
                </a:glow>
              </a:effectLst>
              <a:latin typeface="+mn-lt"/>
            </a:endParaRPr>
          </a:p>
        </p:txBody>
      </p:sp>
      <p:sp>
        <p:nvSpPr>
          <p:cNvPr id="5" name="Subtitle 4"/>
          <p:cNvSpPr>
            <a:spLocks noGrp="1"/>
          </p:cNvSpPr>
          <p:nvPr>
            <p:ph type="subTitle" idx="1"/>
          </p:nvPr>
        </p:nvSpPr>
        <p:spPr>
          <a:xfrm>
            <a:off x="533400" y="1447800"/>
            <a:ext cx="8305800" cy="4876800"/>
          </a:xfrm>
        </p:spPr>
        <p:txBody>
          <a:bodyPr>
            <a:noAutofit/>
          </a:bodyPr>
          <a:lstStyle/>
          <a:p>
            <a:pPr lvl="0" algn="l"/>
            <a:r>
              <a:rPr lang="en-US" sz="2800" dirty="0" smtClean="0">
                <a:solidFill>
                  <a:schemeClr val="tx1"/>
                </a:solidFill>
              </a:rPr>
              <a:t>Promoters </a:t>
            </a:r>
            <a:r>
              <a:rPr lang="en-US" sz="2800" dirty="0">
                <a:solidFill>
                  <a:schemeClr val="tx1"/>
                </a:solidFill>
              </a:rPr>
              <a:t>may be classified into the following types</a:t>
            </a:r>
            <a:r>
              <a:rPr lang="en-US" sz="2800" dirty="0" smtClean="0">
                <a:solidFill>
                  <a:schemeClr val="tx1"/>
                </a:solidFill>
              </a:rPr>
              <a:t>.</a:t>
            </a:r>
            <a:r>
              <a:rPr lang="en-US" sz="2800" b="1" dirty="0">
                <a:solidFill>
                  <a:schemeClr val="tx1"/>
                </a:solidFill>
              </a:rPr>
              <a:t> </a:t>
            </a:r>
            <a:endParaRPr lang="en-US" sz="2800" dirty="0">
              <a:solidFill>
                <a:schemeClr val="tx1"/>
              </a:solidFill>
            </a:endParaRPr>
          </a:p>
          <a:p>
            <a:pPr lvl="0" algn="just"/>
            <a:r>
              <a:rPr lang="en-US" sz="2800" b="1" dirty="0">
                <a:solidFill>
                  <a:schemeClr val="tx1"/>
                </a:solidFill>
              </a:rPr>
              <a:t> Professional </a:t>
            </a:r>
            <a:r>
              <a:rPr lang="en-US" sz="2800" b="1" dirty="0" smtClean="0">
                <a:solidFill>
                  <a:schemeClr val="tx1"/>
                </a:solidFill>
              </a:rPr>
              <a:t>Promoter</a:t>
            </a:r>
            <a:endParaRPr lang="en-US" sz="2800" dirty="0">
              <a:solidFill>
                <a:schemeClr val="tx1"/>
              </a:solidFill>
            </a:endParaRPr>
          </a:p>
          <a:p>
            <a:pPr lvl="0" algn="just"/>
            <a:r>
              <a:rPr lang="en-US" sz="2400" dirty="0">
                <a:solidFill>
                  <a:schemeClr val="tx1"/>
                </a:solidFill>
              </a:rPr>
              <a:t>They are experts who specialize in company promotion. They float the company and hand it over to the shareholders or their representatives. Promotion is their main profession or occupation.</a:t>
            </a:r>
          </a:p>
          <a:p>
            <a:pPr algn="just"/>
            <a:r>
              <a:rPr lang="en-US" sz="2800" b="1" dirty="0">
                <a:solidFill>
                  <a:schemeClr val="tx1"/>
                </a:solidFill>
              </a:rPr>
              <a:t>Occasional Promoters</a:t>
            </a:r>
          </a:p>
          <a:p>
            <a:pPr algn="just"/>
            <a:r>
              <a:rPr lang="en-US" sz="2400" dirty="0" smtClean="0">
                <a:solidFill>
                  <a:schemeClr val="tx1"/>
                </a:solidFill>
              </a:rPr>
              <a:t>These </a:t>
            </a:r>
            <a:r>
              <a:rPr lang="en-US" sz="2400" dirty="0">
                <a:solidFill>
                  <a:schemeClr val="tx1"/>
                </a:solidFill>
              </a:rPr>
              <a:t>promoters take interest in floating some </a:t>
            </a:r>
            <a:r>
              <a:rPr lang="en-US" sz="2400" dirty="0" smtClean="0">
                <a:solidFill>
                  <a:schemeClr val="tx1"/>
                </a:solidFill>
              </a:rPr>
              <a:t>companies. They </a:t>
            </a:r>
            <a:r>
              <a:rPr lang="en-US" sz="2400" dirty="0" smtClean="0">
                <a:solidFill>
                  <a:schemeClr val="tx1"/>
                </a:solidFill>
              </a:rPr>
              <a:t>are</a:t>
            </a:r>
            <a:r>
              <a:rPr lang="en-US" sz="2400" dirty="0" smtClean="0">
                <a:solidFill>
                  <a:schemeClr val="tx1"/>
                </a:solidFill>
              </a:rPr>
              <a:t> </a:t>
            </a:r>
            <a:r>
              <a:rPr lang="en-US" sz="2400" dirty="0">
                <a:solidFill>
                  <a:schemeClr val="tx1"/>
                </a:solidFill>
              </a:rPr>
              <a:t>not engaged in promotion work on a regular basis. They take up the promotion of some company and once it is over they go to their original profession. For instance, engineers, lawyers etc. may float some companies.</a:t>
            </a:r>
          </a:p>
          <a:p>
            <a:pPr algn="ctr">
              <a:buFont typeface="Wingdings" pitchFamily="2" charset="2"/>
              <a:buChar char="Ø"/>
            </a:pPr>
            <a:endParaRPr lang="en-US" sz="2400" b="1" dirty="0" smtClean="0">
              <a:solidFill>
                <a:schemeClr val="tx1"/>
              </a:solidFill>
              <a:latin typeface="Segoe Print" pitchFamily="2" charset="0"/>
            </a:endParaRPr>
          </a:p>
          <a:p>
            <a:pPr algn="ctr">
              <a:buFont typeface="Wingdings" pitchFamily="2" charset="2"/>
              <a:buChar char="Ø"/>
            </a:pPr>
            <a:endParaRPr lang="en-US" sz="2400" b="1" dirty="0" smtClean="0">
              <a:latin typeface="Segoe Print" pitchFamily="2" charset="0"/>
            </a:endParaRPr>
          </a:p>
        </p:txBody>
      </p:sp>
    </p:spTree>
    <p:extLst>
      <p:ext uri="{BB962C8B-B14F-4D97-AF65-F5344CB8AC3E}">
        <p14:creationId xmlns:p14="http://schemas.microsoft.com/office/powerpoint/2010/main" xmlns="" val="387983538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81000"/>
            <a:ext cx="7467600" cy="990600"/>
          </a:xfrm>
        </p:spPr>
        <p:txBody>
          <a:bodyPr>
            <a:normAutofit/>
          </a:bodyPr>
          <a:lstStyle/>
          <a:p>
            <a:pPr algn="ctr"/>
            <a:r>
              <a:rPr lang="en-US" b="1" dirty="0" smtClean="0">
                <a:effectLst>
                  <a:glow rad="101600">
                    <a:schemeClr val="accent1">
                      <a:satMod val="175000"/>
                      <a:alpha val="40000"/>
                    </a:schemeClr>
                  </a:glow>
                </a:effectLst>
                <a:latin typeface="+mn-lt"/>
              </a:rPr>
              <a:t>Types of Promoters</a:t>
            </a:r>
            <a:endParaRPr lang="en-US" b="1" dirty="0">
              <a:effectLst>
                <a:glow rad="101600">
                  <a:schemeClr val="accent1">
                    <a:satMod val="175000"/>
                    <a:alpha val="40000"/>
                  </a:schemeClr>
                </a:glow>
              </a:effectLst>
              <a:latin typeface="+mn-lt"/>
            </a:endParaRPr>
          </a:p>
        </p:txBody>
      </p:sp>
      <p:sp>
        <p:nvSpPr>
          <p:cNvPr id="5" name="Subtitle 4"/>
          <p:cNvSpPr>
            <a:spLocks noGrp="1"/>
          </p:cNvSpPr>
          <p:nvPr>
            <p:ph type="subTitle" idx="1"/>
          </p:nvPr>
        </p:nvSpPr>
        <p:spPr>
          <a:xfrm>
            <a:off x="533400" y="1447800"/>
            <a:ext cx="8305800" cy="4876800"/>
          </a:xfrm>
        </p:spPr>
        <p:txBody>
          <a:bodyPr>
            <a:noAutofit/>
          </a:bodyPr>
          <a:lstStyle/>
          <a:p>
            <a:pPr algn="just"/>
            <a:r>
              <a:rPr lang="en-US" sz="2800" b="1" dirty="0" smtClean="0">
                <a:solidFill>
                  <a:schemeClr val="tx1"/>
                </a:solidFill>
              </a:rPr>
              <a:t>Entrepreneur Promoters</a:t>
            </a:r>
          </a:p>
          <a:p>
            <a:pPr algn="just"/>
            <a:r>
              <a:rPr lang="en-US" sz="2400" dirty="0" smtClean="0">
                <a:solidFill>
                  <a:schemeClr val="tx1"/>
                </a:solidFill>
              </a:rPr>
              <a:t>They are both promoters and entrepreneurs. They conceive idea of a new business unit, do the groundwork to establish it and subsequently become a part of the management</a:t>
            </a:r>
            <a:r>
              <a:rPr lang="en-US" sz="2800" b="1" dirty="0" smtClean="0">
                <a:solidFill>
                  <a:schemeClr val="tx1"/>
                </a:solidFill>
              </a:rPr>
              <a:t>.</a:t>
            </a:r>
          </a:p>
          <a:p>
            <a:pPr algn="just"/>
            <a:endParaRPr lang="en-US" sz="2800" b="1" dirty="0" smtClean="0">
              <a:solidFill>
                <a:schemeClr val="tx1"/>
              </a:solidFill>
            </a:endParaRPr>
          </a:p>
          <a:p>
            <a:pPr algn="just"/>
            <a:r>
              <a:rPr lang="en-US" sz="2800" b="1" dirty="0" smtClean="0">
                <a:solidFill>
                  <a:schemeClr val="tx1"/>
                </a:solidFill>
              </a:rPr>
              <a:t>Financial </a:t>
            </a:r>
            <a:r>
              <a:rPr lang="en-US" sz="2800" b="1" dirty="0" smtClean="0">
                <a:solidFill>
                  <a:schemeClr val="tx1"/>
                </a:solidFill>
              </a:rPr>
              <a:t>Promoters</a:t>
            </a:r>
          </a:p>
          <a:p>
            <a:pPr algn="just"/>
            <a:r>
              <a:rPr lang="en-US" sz="2400" dirty="0" smtClean="0">
                <a:solidFill>
                  <a:schemeClr val="tx1"/>
                </a:solidFill>
              </a:rPr>
              <a:t>Some financial institutions, like investment banks or industrial banks, may take up the promotion of a company with a view to finding opportunities for investment.</a:t>
            </a:r>
          </a:p>
          <a:p>
            <a:pPr algn="ctr">
              <a:buFont typeface="Wingdings" pitchFamily="2" charset="2"/>
              <a:buChar char="Ø"/>
            </a:pPr>
            <a:endParaRPr lang="en-US" sz="2400" b="1" dirty="0" smtClean="0">
              <a:solidFill>
                <a:schemeClr val="tx1"/>
              </a:solidFill>
              <a:latin typeface="Segoe Print" pitchFamily="2" charset="0"/>
            </a:endParaRPr>
          </a:p>
          <a:p>
            <a:pPr algn="ctr">
              <a:buFont typeface="Wingdings" pitchFamily="2" charset="2"/>
              <a:buChar char="Ø"/>
            </a:pPr>
            <a:endParaRPr lang="en-US" sz="2400" b="1" dirty="0" smtClean="0">
              <a:latin typeface="Segoe Print" pitchFamily="2" charset="0"/>
            </a:endParaRPr>
          </a:p>
        </p:txBody>
      </p:sp>
    </p:spTree>
    <p:extLst>
      <p:ext uri="{BB962C8B-B14F-4D97-AF65-F5344CB8AC3E}">
        <p14:creationId xmlns:p14="http://schemas.microsoft.com/office/powerpoint/2010/main" xmlns="" val="2265833616"/>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620000" cy="609600"/>
          </a:xfrm>
        </p:spPr>
        <p:txBody>
          <a:bodyPr>
            <a:normAutofit fontScale="90000"/>
          </a:bodyPr>
          <a:lstStyle/>
          <a:p>
            <a:pPr algn="ctr"/>
            <a:r>
              <a:rPr lang="en-US" b="1" dirty="0" smtClean="0">
                <a:effectLst>
                  <a:glow rad="101600">
                    <a:schemeClr val="accent1">
                      <a:satMod val="175000"/>
                      <a:alpha val="40000"/>
                    </a:schemeClr>
                  </a:glow>
                </a:effectLst>
                <a:latin typeface="+mn-lt"/>
              </a:rPr>
              <a:t>Function of promoters</a:t>
            </a:r>
            <a:endParaRPr lang="en-US"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381000" y="1371600"/>
            <a:ext cx="7543800" cy="4648200"/>
          </a:xfrm>
        </p:spPr>
        <p:txBody>
          <a:bodyPr>
            <a:normAutofit fontScale="25000" lnSpcReduction="20000"/>
          </a:bodyPr>
          <a:lstStyle/>
          <a:p>
            <a:pPr algn="ctr"/>
            <a:endParaRPr lang="en-US" sz="8000" b="1" dirty="0" smtClean="0">
              <a:latin typeface="Segoe Print" pitchFamily="2" charset="0"/>
            </a:endParaRPr>
          </a:p>
          <a:p>
            <a:pPr algn="l">
              <a:spcBef>
                <a:spcPts val="600"/>
              </a:spcBef>
              <a:spcAft>
                <a:spcPts val="600"/>
              </a:spcAft>
              <a:buFont typeface="Wingdings" pitchFamily="2" charset="2"/>
              <a:buChar char="Ø"/>
            </a:pPr>
            <a:r>
              <a:rPr lang="en-US" sz="8000" b="1" dirty="0" smtClean="0">
                <a:latin typeface="Segoe Print" pitchFamily="2" charset="0"/>
              </a:rPr>
              <a:t> </a:t>
            </a:r>
            <a:r>
              <a:rPr lang="en-US" sz="11200" b="1" dirty="0" smtClean="0">
                <a:solidFill>
                  <a:schemeClr val="tx1"/>
                </a:solidFill>
                <a:latin typeface="+mj-lt"/>
              </a:rPr>
              <a:t>To conceive the idea of forming a company.</a:t>
            </a:r>
          </a:p>
          <a:p>
            <a:pPr algn="l">
              <a:spcBef>
                <a:spcPts val="600"/>
              </a:spcBef>
              <a:spcAft>
                <a:spcPts val="600"/>
              </a:spcAft>
              <a:buFont typeface="Wingdings" pitchFamily="2" charset="2"/>
              <a:buChar char="Ø"/>
            </a:pPr>
            <a:r>
              <a:rPr lang="en-US" sz="11200" b="1" dirty="0" smtClean="0">
                <a:solidFill>
                  <a:schemeClr val="tx1"/>
                </a:solidFill>
                <a:latin typeface="+mj-lt"/>
              </a:rPr>
              <a:t> To select the name of the company.</a:t>
            </a:r>
          </a:p>
          <a:p>
            <a:pPr algn="l">
              <a:spcBef>
                <a:spcPts val="600"/>
              </a:spcBef>
              <a:spcAft>
                <a:spcPts val="600"/>
              </a:spcAft>
              <a:buFont typeface="Wingdings" pitchFamily="2" charset="2"/>
              <a:buChar char="Ø"/>
            </a:pPr>
            <a:r>
              <a:rPr lang="en-US" sz="11200" b="1" dirty="0" smtClean="0">
                <a:solidFill>
                  <a:schemeClr val="tx1"/>
                </a:solidFill>
                <a:latin typeface="+mj-lt"/>
              </a:rPr>
              <a:t>  To settle the amount and form of its capital.</a:t>
            </a:r>
          </a:p>
          <a:p>
            <a:pPr algn="l">
              <a:spcBef>
                <a:spcPts val="600"/>
              </a:spcBef>
              <a:spcAft>
                <a:spcPts val="600"/>
              </a:spcAft>
              <a:buFont typeface="Wingdings" pitchFamily="2" charset="2"/>
              <a:buChar char="Ø"/>
            </a:pPr>
            <a:r>
              <a:rPr lang="en-US" sz="11200" b="1" dirty="0" smtClean="0">
                <a:solidFill>
                  <a:schemeClr val="tx1"/>
                </a:solidFill>
                <a:latin typeface="+mj-lt"/>
              </a:rPr>
              <a:t> To get the company registered.</a:t>
            </a:r>
          </a:p>
          <a:p>
            <a:pPr algn="l">
              <a:spcBef>
                <a:spcPts val="600"/>
              </a:spcBef>
              <a:spcAft>
                <a:spcPts val="600"/>
              </a:spcAft>
              <a:buFont typeface="Wingdings" pitchFamily="2" charset="2"/>
              <a:buChar char="Ø"/>
            </a:pPr>
            <a:r>
              <a:rPr lang="en-US" sz="11200" b="1" dirty="0" smtClean="0">
                <a:solidFill>
                  <a:schemeClr val="tx1"/>
                </a:solidFill>
                <a:latin typeface="+mj-lt"/>
              </a:rPr>
              <a:t>To get together a number of person who may 	sign the memorandum of association and 	to act as first directors</a:t>
            </a:r>
            <a:r>
              <a:rPr lang="en-US" sz="8000" b="1" dirty="0" smtClean="0">
                <a:solidFill>
                  <a:schemeClr val="tx1"/>
                </a:solidFill>
                <a:latin typeface="Segoe Print" pitchFamily="2" charset="0"/>
              </a:rPr>
              <a:t>.</a:t>
            </a:r>
          </a:p>
        </p:txBody>
      </p:sp>
    </p:spTree>
    <p:extLst>
      <p:ext uri="{BB962C8B-B14F-4D97-AF65-F5344CB8AC3E}">
        <p14:creationId xmlns:p14="http://schemas.microsoft.com/office/powerpoint/2010/main" xmlns="" val="26175019"/>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2700" dirty="0" smtClean="0"/>
              <a:t/>
            </a:r>
            <a:br>
              <a:rPr lang="en-US" sz="2700" dirty="0" smtClean="0"/>
            </a:br>
            <a:r>
              <a:rPr lang="en-US" sz="2700" dirty="0" smtClean="0"/>
              <a:t>.</a:t>
            </a:r>
            <a:r>
              <a:rPr lang="en-US" dirty="0" smtClean="0"/>
              <a:t/>
            </a:r>
            <a:br>
              <a:rPr lang="en-US" dirty="0" smtClean="0"/>
            </a:br>
            <a:endParaRPr lang="en-US" dirty="0"/>
          </a:p>
        </p:txBody>
      </p:sp>
      <p:sp>
        <p:nvSpPr>
          <p:cNvPr id="3" name="Subtitle 2"/>
          <p:cNvSpPr>
            <a:spLocks noGrp="1"/>
          </p:cNvSpPr>
          <p:nvPr>
            <p:ph type="subTitle" idx="4294967295"/>
          </p:nvPr>
        </p:nvSpPr>
        <p:spPr>
          <a:xfrm>
            <a:off x="152400" y="1447800"/>
            <a:ext cx="8610600" cy="4572000"/>
          </a:xfrm>
        </p:spPr>
        <p:txBody>
          <a:bodyPr>
            <a:normAutofit fontScale="85000" lnSpcReduction="20000"/>
          </a:bodyPr>
          <a:lstStyle/>
          <a:p>
            <a:pPr marL="971550" lvl="1" indent="-457200">
              <a:buFont typeface="Wingdings" pitchFamily="2" charset="2"/>
              <a:buChar char="Ø"/>
            </a:pPr>
            <a:r>
              <a:rPr lang="en-US" dirty="0" smtClean="0">
                <a:latin typeface="Segoe Script" pitchFamily="34" charset="0"/>
              </a:rPr>
              <a:t> </a:t>
            </a:r>
            <a:r>
              <a:rPr lang="en-US" sz="3000" b="1" dirty="0" smtClean="0">
                <a:latin typeface="+mj-lt"/>
              </a:rPr>
              <a:t>To arrange for underwriting.</a:t>
            </a:r>
          </a:p>
          <a:p>
            <a:pPr lvl="8">
              <a:buFont typeface="Wingdings" pitchFamily="2" charset="2"/>
              <a:buChar char="Ø"/>
            </a:pPr>
            <a:endParaRPr lang="en-US" sz="3000" b="1" dirty="0" smtClean="0">
              <a:latin typeface="+mj-lt"/>
            </a:endParaRPr>
          </a:p>
          <a:p>
            <a:pPr lvl="1">
              <a:buFont typeface="Wingdings" pitchFamily="2" charset="2"/>
              <a:buChar char="Ø"/>
            </a:pPr>
            <a:r>
              <a:rPr lang="en-US" sz="3000" b="1" dirty="0" smtClean="0">
                <a:latin typeface="+mj-lt"/>
              </a:rPr>
              <a:t>    To  select banks, auditors, brokers and legal       		  advisors.</a:t>
            </a:r>
          </a:p>
          <a:p>
            <a:pPr lvl="1">
              <a:buFont typeface="Wingdings" pitchFamily="2" charset="2"/>
              <a:buChar char="Ø"/>
            </a:pPr>
            <a:endParaRPr lang="en-US" sz="3000" b="1" dirty="0" smtClean="0">
              <a:latin typeface="+mj-lt"/>
            </a:endParaRPr>
          </a:p>
          <a:p>
            <a:pPr lvl="1">
              <a:buFont typeface="Wingdings" pitchFamily="2" charset="2"/>
              <a:buChar char="Ø"/>
            </a:pPr>
            <a:r>
              <a:rPr lang="en-US" sz="3000" b="1" dirty="0" smtClean="0">
                <a:latin typeface="+mj-lt"/>
              </a:rPr>
              <a:t>    To pay preliminary expenses.</a:t>
            </a:r>
          </a:p>
          <a:p>
            <a:pPr lvl="1">
              <a:buFont typeface="Wingdings" pitchFamily="2" charset="2"/>
              <a:buChar char="Ø"/>
            </a:pPr>
            <a:endParaRPr lang="en-US" sz="3000" b="1" dirty="0" smtClean="0">
              <a:latin typeface="+mj-lt"/>
            </a:endParaRPr>
          </a:p>
          <a:p>
            <a:pPr lvl="1">
              <a:buFont typeface="Wingdings" pitchFamily="2" charset="2"/>
              <a:buChar char="Ø"/>
            </a:pPr>
            <a:r>
              <a:rPr lang="en-US" sz="3000" b="1" dirty="0" smtClean="0">
                <a:latin typeface="+mj-lt"/>
              </a:rPr>
              <a:t>    To prepare the memorandum and articles of 	     		  association and prospectus.</a:t>
            </a:r>
          </a:p>
          <a:p>
            <a:pPr lvl="1">
              <a:buFont typeface="Wingdings" pitchFamily="2" charset="2"/>
              <a:buChar char="Ø"/>
            </a:pPr>
            <a:endParaRPr lang="en-US" sz="3000" b="1" dirty="0" smtClean="0">
              <a:latin typeface="+mj-lt"/>
            </a:endParaRPr>
          </a:p>
          <a:p>
            <a:pPr lvl="1">
              <a:buFont typeface="Wingdings" pitchFamily="2" charset="2"/>
              <a:buChar char="Ø"/>
            </a:pPr>
            <a:r>
              <a:rPr lang="en-US" sz="3000" b="1" dirty="0" smtClean="0">
                <a:latin typeface="+mj-lt"/>
              </a:rPr>
              <a:t>    To obtain certificate of commencement of business</a:t>
            </a:r>
            <a:r>
              <a:rPr lang="en-US" sz="3000" b="1" dirty="0" smtClean="0">
                <a:solidFill>
                  <a:schemeClr val="tx1"/>
                </a:solidFill>
                <a:latin typeface="+mj-lt"/>
              </a:rPr>
              <a:t>.</a:t>
            </a:r>
            <a:endParaRPr lang="en-US" sz="3000" b="1" dirty="0">
              <a:solidFill>
                <a:schemeClr val="tx1"/>
              </a:solidFill>
              <a:latin typeface="+mj-lt"/>
            </a:endParaRPr>
          </a:p>
        </p:txBody>
      </p:sp>
    </p:spTree>
    <p:extLst>
      <p:ext uri="{BB962C8B-B14F-4D97-AF65-F5344CB8AC3E}">
        <p14:creationId xmlns:p14="http://schemas.microsoft.com/office/powerpoint/2010/main" xmlns="" val="3413888949"/>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81000"/>
            <a:ext cx="8077200" cy="5638800"/>
          </a:xfrm>
        </p:spPr>
        <p:txBody>
          <a:bodyPr>
            <a:normAutofit fontScale="25000" lnSpcReduction="20000"/>
          </a:bodyPr>
          <a:lstStyle/>
          <a:p>
            <a:pPr marL="285750" indent="-285750">
              <a:buFont typeface="Wingdings" pitchFamily="2" charset="2"/>
              <a:buChar char="Ø"/>
            </a:pPr>
            <a:endParaRPr lang="en-US" sz="5000" dirty="0" smtClean="0">
              <a:latin typeface="Segoe Print" pitchFamily="2" charset="0"/>
            </a:endParaRPr>
          </a:p>
          <a:p>
            <a:pPr marL="285750" indent="-285750">
              <a:buFont typeface="Wingdings" pitchFamily="2" charset="2"/>
              <a:buChar char="Ø"/>
            </a:pPr>
            <a:endParaRPr lang="en-US" sz="5000" dirty="0" smtClean="0">
              <a:solidFill>
                <a:schemeClr val="tx1"/>
              </a:solidFill>
              <a:latin typeface="Segoe Print" pitchFamily="2" charset="0"/>
            </a:endParaRPr>
          </a:p>
          <a:p>
            <a:endParaRPr lang="en-US" sz="5000" dirty="0" smtClean="0">
              <a:latin typeface="Segoe Print" pitchFamily="2" charset="0"/>
            </a:endParaRPr>
          </a:p>
          <a:p>
            <a:pPr marL="285750" indent="-285750" algn="l">
              <a:buFont typeface="Wingdings" pitchFamily="2" charset="2"/>
              <a:buChar char="Ø"/>
            </a:pPr>
            <a:r>
              <a:rPr lang="en-US" sz="9600" b="1" dirty="0" smtClean="0">
                <a:solidFill>
                  <a:schemeClr val="tx1"/>
                </a:solidFill>
                <a:latin typeface="+mj-lt"/>
              </a:rPr>
              <a:t>To make arrangement for the issuance of share capital.</a:t>
            </a:r>
          </a:p>
          <a:p>
            <a:pPr marL="285750" indent="-285750" algn="l">
              <a:buFont typeface="Wingdings" pitchFamily="2" charset="2"/>
              <a:buChar char="Ø"/>
            </a:pPr>
            <a:endParaRPr lang="en-US" sz="9600" b="1" dirty="0" smtClean="0">
              <a:solidFill>
                <a:schemeClr val="tx1"/>
              </a:solidFill>
              <a:latin typeface="+mj-lt"/>
            </a:endParaRPr>
          </a:p>
          <a:p>
            <a:pPr marL="285750" indent="-285750" algn="l">
              <a:buFont typeface="Wingdings" pitchFamily="2" charset="2"/>
              <a:buChar char="Ø"/>
            </a:pPr>
            <a:endParaRPr lang="en-US" sz="9600" b="1" dirty="0" smtClean="0">
              <a:solidFill>
                <a:schemeClr val="tx1"/>
              </a:solidFill>
              <a:latin typeface="+mj-lt"/>
            </a:endParaRPr>
          </a:p>
          <a:p>
            <a:pPr marL="285750" indent="-285750" algn="l">
              <a:buFont typeface="Wingdings" pitchFamily="2" charset="2"/>
              <a:buChar char="Ø"/>
            </a:pPr>
            <a:r>
              <a:rPr lang="en-US" sz="9600" b="1" dirty="0" smtClean="0">
                <a:solidFill>
                  <a:schemeClr val="tx1"/>
                </a:solidFill>
                <a:latin typeface="+mj-lt"/>
              </a:rPr>
              <a:t>To secure allotment of shares and debentures</a:t>
            </a:r>
          </a:p>
          <a:p>
            <a:pPr marL="285750" indent="-285750" algn="l"/>
            <a:endParaRPr lang="en-US" sz="9600" b="1" dirty="0" smtClean="0">
              <a:solidFill>
                <a:schemeClr val="tx1"/>
              </a:solidFill>
              <a:latin typeface="+mj-lt"/>
            </a:endParaRPr>
          </a:p>
          <a:p>
            <a:pPr marL="285750" indent="-285750" algn="l">
              <a:buFont typeface="Wingdings" pitchFamily="2" charset="2"/>
              <a:buChar char="Ø"/>
            </a:pPr>
            <a:r>
              <a:rPr lang="en-US" sz="9600" b="1" dirty="0" smtClean="0">
                <a:solidFill>
                  <a:schemeClr val="tx1"/>
                </a:solidFill>
                <a:latin typeface="+mj-lt"/>
              </a:rPr>
              <a:t>To make arrangement for officers, factory, machinery and staff etc</a:t>
            </a:r>
          </a:p>
          <a:p>
            <a:pPr marL="285750" indent="-285750" algn="l"/>
            <a:endParaRPr lang="en-US" sz="9600" b="1" dirty="0" smtClean="0">
              <a:solidFill>
                <a:schemeClr val="tx1"/>
              </a:solidFill>
              <a:latin typeface="+mj-lt"/>
            </a:endParaRPr>
          </a:p>
          <a:p>
            <a:pPr marL="285750" indent="-285750" algn="l">
              <a:buFont typeface="Wingdings" pitchFamily="2" charset="2"/>
              <a:buChar char="Ø"/>
            </a:pPr>
            <a:r>
              <a:rPr lang="en-US" sz="9600" b="1" dirty="0" smtClean="0">
                <a:solidFill>
                  <a:schemeClr val="tx1"/>
                </a:solidFill>
                <a:latin typeface="+mj-lt"/>
              </a:rPr>
              <a:t>To arrange for the compliance of contracts with vendors and underwriters.</a:t>
            </a:r>
          </a:p>
          <a:p>
            <a:pPr marL="285750" indent="-285750" algn="l"/>
            <a:endParaRPr lang="en-US" sz="9600" b="1" dirty="0" smtClean="0">
              <a:solidFill>
                <a:schemeClr val="tx1"/>
              </a:solidFill>
              <a:latin typeface="+mj-lt"/>
            </a:endParaRPr>
          </a:p>
          <a:p>
            <a:pPr marL="285750" indent="-285750" algn="l">
              <a:buFont typeface="Wingdings" pitchFamily="2" charset="2"/>
              <a:buChar char="Ø"/>
            </a:pPr>
            <a:r>
              <a:rPr lang="en-US" sz="9600" b="1" dirty="0" smtClean="0">
                <a:solidFill>
                  <a:schemeClr val="tx1"/>
                </a:solidFill>
                <a:latin typeface="+mj-lt"/>
              </a:rPr>
              <a:t>To  make filing, issue and advertising of prospectus</a:t>
            </a:r>
            <a:r>
              <a:rPr lang="en-US" sz="8000" dirty="0" smtClean="0">
                <a:solidFill>
                  <a:schemeClr val="tx1"/>
                </a:solidFill>
                <a:latin typeface="Segoe Print" pitchFamily="2" charset="0"/>
              </a:rPr>
              <a:t>.</a:t>
            </a:r>
          </a:p>
          <a:p>
            <a:pPr marL="285750" indent="-285750">
              <a:buFont typeface="Wingdings" pitchFamily="2" charset="2"/>
              <a:buChar char="Ø"/>
            </a:pPr>
            <a:endParaRPr lang="en-US" sz="8000" dirty="0" smtClean="0">
              <a:solidFill>
                <a:schemeClr val="tx1"/>
              </a:solidFill>
              <a:latin typeface="Segoe Print" pitchFamily="2" charset="0"/>
            </a:endParaRPr>
          </a:p>
          <a:p>
            <a:pPr marL="285750" indent="-285750">
              <a:buFont typeface="Wingdings" pitchFamily="2" charset="2"/>
              <a:buChar char="Ø"/>
            </a:pPr>
            <a:endParaRPr lang="en-US" sz="8000" dirty="0" smtClean="0">
              <a:solidFill>
                <a:schemeClr val="tx1"/>
              </a:solidFill>
              <a:latin typeface="Segoe Print" pitchFamily="2" charset="0"/>
            </a:endParaRPr>
          </a:p>
          <a:p>
            <a:pPr marL="285750" indent="-285750"/>
            <a:endParaRPr lang="en-US" dirty="0">
              <a:solidFill>
                <a:schemeClr val="tx1"/>
              </a:solidFill>
              <a:latin typeface="Segoe Print" pitchFamily="2" charset="0"/>
            </a:endParaRPr>
          </a:p>
        </p:txBody>
      </p:sp>
    </p:spTree>
    <p:extLst>
      <p:ext uri="{BB962C8B-B14F-4D97-AF65-F5344CB8AC3E}">
        <p14:creationId xmlns:p14="http://schemas.microsoft.com/office/powerpoint/2010/main" xmlns="" val="227145265"/>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696200" cy="4267200"/>
          </a:xfrm>
        </p:spPr>
        <p:txBody>
          <a:bodyPr>
            <a:normAutofit/>
          </a:bodyPr>
          <a:lstStyle/>
          <a:p>
            <a:pPr algn="ctr"/>
            <a:r>
              <a:rPr lang="en-US" sz="5400" b="1" dirty="0" smtClean="0">
                <a:effectLst>
                  <a:glow rad="101600">
                    <a:schemeClr val="accent1">
                      <a:satMod val="175000"/>
                      <a:alpha val="40000"/>
                    </a:schemeClr>
                  </a:glow>
                </a:effectLst>
                <a:latin typeface="+mn-lt"/>
              </a:rPr>
              <a:t>D</a:t>
            </a:r>
            <a:r>
              <a:rPr sz="5400" b="1" dirty="0" smtClean="0">
                <a:effectLst>
                  <a:glow rad="101600">
                    <a:schemeClr val="accent1">
                      <a:satMod val="175000"/>
                      <a:alpha val="40000"/>
                    </a:schemeClr>
                  </a:glow>
                </a:effectLst>
                <a:latin typeface="+mn-lt"/>
              </a:rPr>
              <a:t>uties</a:t>
            </a:r>
            <a:r>
              <a:rPr lang="en-US" sz="5400" b="1" dirty="0" smtClean="0">
                <a:effectLst>
                  <a:glow rad="101600">
                    <a:schemeClr val="accent1">
                      <a:satMod val="175000"/>
                      <a:alpha val="40000"/>
                    </a:schemeClr>
                  </a:glow>
                </a:effectLst>
                <a:latin typeface="+mn-lt"/>
              </a:rPr>
              <a:t/>
            </a:r>
            <a:br>
              <a:rPr lang="en-US" sz="5400" b="1" dirty="0" smtClean="0">
                <a:effectLst>
                  <a:glow rad="101600">
                    <a:schemeClr val="accent1">
                      <a:satMod val="175000"/>
                      <a:alpha val="40000"/>
                    </a:schemeClr>
                  </a:glow>
                </a:effectLst>
                <a:latin typeface="+mn-lt"/>
              </a:rPr>
            </a:br>
            <a:r>
              <a:rPr sz="5400" b="1" dirty="0" smtClean="0">
                <a:effectLst>
                  <a:glow rad="101600">
                    <a:schemeClr val="accent1">
                      <a:satMod val="175000"/>
                      <a:alpha val="40000"/>
                    </a:schemeClr>
                  </a:glow>
                </a:effectLst>
                <a:latin typeface="+mn-lt"/>
              </a:rPr>
              <a:t> liabilities</a:t>
            </a:r>
            <a:r>
              <a:rPr lang="en-US" sz="5400" b="1" dirty="0" smtClean="0">
                <a:effectLst>
                  <a:glow rad="101600">
                    <a:schemeClr val="accent1">
                      <a:satMod val="175000"/>
                      <a:alpha val="40000"/>
                    </a:schemeClr>
                  </a:glow>
                </a:effectLst>
                <a:latin typeface="+mn-lt"/>
              </a:rPr>
              <a:t/>
            </a:r>
            <a:br>
              <a:rPr lang="en-US" sz="5400" b="1" dirty="0" smtClean="0">
                <a:effectLst>
                  <a:glow rad="101600">
                    <a:schemeClr val="accent1">
                      <a:satMod val="175000"/>
                      <a:alpha val="40000"/>
                    </a:schemeClr>
                  </a:glow>
                </a:effectLst>
                <a:latin typeface="+mn-lt"/>
              </a:rPr>
            </a:br>
            <a:r>
              <a:rPr sz="5400" b="1" dirty="0" smtClean="0">
                <a:effectLst>
                  <a:glow rad="101600">
                    <a:schemeClr val="accent1">
                      <a:satMod val="175000"/>
                      <a:alpha val="40000"/>
                    </a:schemeClr>
                  </a:glow>
                </a:effectLst>
                <a:latin typeface="+mn-lt"/>
              </a:rPr>
              <a:t> and responsibility </a:t>
            </a:r>
            <a:r>
              <a:rPr lang="en-US" sz="5400" b="1" dirty="0" smtClean="0">
                <a:effectLst>
                  <a:glow rad="101600">
                    <a:schemeClr val="accent1">
                      <a:satMod val="175000"/>
                      <a:alpha val="40000"/>
                    </a:schemeClr>
                  </a:glow>
                </a:effectLst>
                <a:latin typeface="+mn-lt"/>
              </a:rPr>
              <a:t/>
            </a:r>
            <a:br>
              <a:rPr lang="en-US" sz="5400" b="1" dirty="0" smtClean="0">
                <a:effectLst>
                  <a:glow rad="101600">
                    <a:schemeClr val="accent1">
                      <a:satMod val="175000"/>
                      <a:alpha val="40000"/>
                    </a:schemeClr>
                  </a:glow>
                </a:effectLst>
                <a:latin typeface="+mn-lt"/>
              </a:rPr>
            </a:br>
            <a:r>
              <a:rPr sz="5400" b="1" dirty="0" smtClean="0">
                <a:effectLst>
                  <a:glow rad="101600">
                    <a:schemeClr val="accent1">
                      <a:satMod val="175000"/>
                      <a:alpha val="40000"/>
                    </a:schemeClr>
                  </a:glow>
                </a:effectLst>
                <a:latin typeface="+mn-lt"/>
              </a:rPr>
              <a:t>of </a:t>
            </a:r>
            <a:r>
              <a:rPr lang="en-US" sz="5400" b="1" dirty="0" smtClean="0">
                <a:effectLst>
                  <a:glow rad="101600">
                    <a:schemeClr val="accent1">
                      <a:satMod val="175000"/>
                      <a:alpha val="40000"/>
                    </a:schemeClr>
                  </a:glow>
                </a:effectLst>
                <a:latin typeface="+mn-lt"/>
              </a:rPr>
              <a:t/>
            </a:r>
            <a:br>
              <a:rPr lang="en-US" sz="5400" b="1" dirty="0" smtClean="0">
                <a:effectLst>
                  <a:glow rad="101600">
                    <a:schemeClr val="accent1">
                      <a:satMod val="175000"/>
                      <a:alpha val="40000"/>
                    </a:schemeClr>
                  </a:glow>
                </a:effectLst>
                <a:latin typeface="+mn-lt"/>
              </a:rPr>
            </a:br>
            <a:r>
              <a:rPr sz="5400" b="1" dirty="0" smtClean="0">
                <a:effectLst>
                  <a:glow rad="101600">
                    <a:schemeClr val="accent1">
                      <a:satMod val="175000"/>
                      <a:alpha val="40000"/>
                    </a:schemeClr>
                  </a:glow>
                </a:effectLst>
                <a:latin typeface="+mn-lt"/>
              </a:rPr>
              <a:t>promoters:</a:t>
            </a:r>
            <a:endParaRPr lang="en-US" sz="54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85800" y="914400"/>
            <a:ext cx="8001000" cy="5715000"/>
          </a:xfrm>
        </p:spPr>
        <p:txBody>
          <a:bodyPr/>
          <a:lstStyle/>
          <a:p>
            <a:endParaRPr lang="en-US" dirty="0" smtClean="0">
              <a:solidFill>
                <a:schemeClr val="tx1"/>
              </a:solidFill>
              <a:latin typeface="Segoe Script" pitchFamily="34" charset="0"/>
            </a:endParaRPr>
          </a:p>
          <a:p>
            <a:pPr marL="342900" indent="-342900"/>
            <a:r>
              <a:rPr lang="en-US" sz="2400" b="1" dirty="0" smtClean="0">
                <a:solidFill>
                  <a:schemeClr val="tx1"/>
                </a:solidFill>
                <a:latin typeface="Segoe Print" pitchFamily="2" charset="0"/>
              </a:rPr>
              <a:t> </a:t>
            </a:r>
            <a:endParaRPr lang="en-US" sz="2400" b="1" dirty="0">
              <a:solidFill>
                <a:schemeClr val="tx1"/>
              </a:solidFill>
              <a:latin typeface="Segoe Print" pitchFamily="2" charset="0"/>
            </a:endParaRPr>
          </a:p>
        </p:txBody>
      </p:sp>
    </p:spTree>
    <p:extLst>
      <p:ext uri="{BB962C8B-B14F-4D97-AF65-F5344CB8AC3E}">
        <p14:creationId xmlns:p14="http://schemas.microsoft.com/office/powerpoint/2010/main" xmlns="" val="1161707973"/>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0"/>
            <a:ext cx="8077200" cy="990600"/>
          </a:xfrm>
        </p:spPr>
        <p:txBody>
          <a:bodyPr>
            <a:normAutofit/>
          </a:bodyPr>
          <a:lstStyle/>
          <a:p>
            <a:pPr algn="ctr"/>
            <a:r>
              <a:rPr lang="en-US" sz="4000" b="1" dirty="0" smtClean="0">
                <a:effectLst>
                  <a:glow rad="101600">
                    <a:schemeClr val="accent1">
                      <a:satMod val="175000"/>
                      <a:alpha val="40000"/>
                    </a:schemeClr>
                  </a:glow>
                </a:effectLst>
                <a:latin typeface="+mn-lt"/>
              </a:rPr>
              <a:t>D</a:t>
            </a:r>
            <a:r>
              <a:rPr lang="en-US" sz="4000" dirty="0" smtClean="0">
                <a:effectLst>
                  <a:glow rad="101600">
                    <a:schemeClr val="accent1">
                      <a:satMod val="175000"/>
                      <a:alpha val="40000"/>
                    </a:schemeClr>
                  </a:glow>
                </a:effectLst>
                <a:latin typeface="+mn-lt"/>
              </a:rPr>
              <a:t>u</a:t>
            </a:r>
            <a:r>
              <a:rPr sz="4000" b="1" dirty="0" smtClean="0">
                <a:effectLst>
                  <a:glow rad="101600">
                    <a:schemeClr val="accent1">
                      <a:satMod val="175000"/>
                      <a:alpha val="40000"/>
                    </a:schemeClr>
                  </a:glow>
                </a:effectLst>
                <a:latin typeface="+mn-lt"/>
              </a:rPr>
              <a:t>ty to disclose material facts:</a:t>
            </a:r>
            <a:endParaRPr lang="en-US" sz="40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457200" y="2209800"/>
            <a:ext cx="7696200" cy="4495800"/>
          </a:xfrm>
        </p:spPr>
        <p:txBody>
          <a:bodyPr>
            <a:normAutofit fontScale="62500" lnSpcReduction="20000"/>
          </a:bodyPr>
          <a:lstStyle/>
          <a:p>
            <a:pPr marL="285750" indent="-285750"/>
            <a:endParaRPr lang="en-US" sz="2400" dirty="0" smtClean="0">
              <a:latin typeface="Segoe Script" pitchFamily="34" charset="0"/>
            </a:endParaRPr>
          </a:p>
          <a:p>
            <a:pPr marL="285750" indent="-285750"/>
            <a:r>
              <a:rPr lang="en-US" sz="4500" b="1" dirty="0" smtClean="0">
                <a:solidFill>
                  <a:schemeClr val="tx1"/>
                </a:solidFill>
              </a:rPr>
              <a:t>It is the duty of promoters to disclose all the material facts regarding the formation of the company.</a:t>
            </a:r>
          </a:p>
          <a:p>
            <a:pPr marL="285750" indent="-285750"/>
            <a:endParaRPr lang="en-US" sz="4000" dirty="0" smtClean="0">
              <a:solidFill>
                <a:schemeClr val="tx1"/>
              </a:solidFill>
              <a:latin typeface="+mj-lt"/>
            </a:endParaRPr>
          </a:p>
          <a:p>
            <a:pPr marL="285750" indent="-285750"/>
            <a:endParaRPr lang="en-US" dirty="0" smtClean="0">
              <a:latin typeface="Segoe Script" pitchFamily="34" charset="0"/>
            </a:endParaRPr>
          </a:p>
          <a:p>
            <a:pPr marL="285750" indent="-285750"/>
            <a:endParaRPr lang="en-US" dirty="0" smtClean="0">
              <a:latin typeface="Segoe Script" pitchFamily="34" charset="0"/>
            </a:endParaRPr>
          </a:p>
          <a:p>
            <a:pPr marL="285750" indent="-285750"/>
            <a:endParaRPr lang="en-US" dirty="0" smtClean="0">
              <a:latin typeface="Segoe Script" pitchFamily="34" charset="0"/>
            </a:endParaRPr>
          </a:p>
          <a:p>
            <a:pPr marL="285750" indent="-285750"/>
            <a:endParaRPr lang="en-US" dirty="0" smtClean="0">
              <a:latin typeface="Segoe Script" pitchFamily="34" charset="0"/>
            </a:endParaRPr>
          </a:p>
          <a:p>
            <a:pPr marL="285750" indent="-285750"/>
            <a:endParaRPr lang="en-US" dirty="0" smtClean="0">
              <a:latin typeface="Segoe Script" pitchFamily="34" charset="0"/>
            </a:endParaRPr>
          </a:p>
          <a:p>
            <a:pPr marL="285750" indent="-285750"/>
            <a:endParaRPr lang="en-US" dirty="0" smtClean="0">
              <a:latin typeface="Segoe Script" pitchFamily="34" charset="0"/>
            </a:endParaRPr>
          </a:p>
          <a:p>
            <a:pPr marL="285750" indent="-285750"/>
            <a:endParaRPr lang="en-US" dirty="0" smtClean="0">
              <a:latin typeface="Segoe Script" pitchFamily="34" charset="0"/>
            </a:endParaRPr>
          </a:p>
          <a:p>
            <a:pPr marL="285750" indent="-285750"/>
            <a:r>
              <a:rPr lang="en-US" dirty="0" smtClean="0">
                <a:latin typeface="Segoe Script" pitchFamily="34" charset="0"/>
              </a:rPr>
              <a:t> </a:t>
            </a:r>
            <a:endParaRPr lang="en-US" dirty="0">
              <a:solidFill>
                <a:schemeClr val="tx1"/>
              </a:solidFill>
              <a:latin typeface="Segoe Script" pitchFamily="34" charset="0"/>
            </a:endParaRPr>
          </a:p>
        </p:txBody>
      </p:sp>
    </p:spTree>
    <p:extLst>
      <p:ext uri="{BB962C8B-B14F-4D97-AF65-F5344CB8AC3E}">
        <p14:creationId xmlns:p14="http://schemas.microsoft.com/office/powerpoint/2010/main" xmlns="" val="171198250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924800" cy="1371600"/>
          </a:xfrm>
        </p:spPr>
        <p:txBody>
          <a:bodyPr>
            <a:normAutofit/>
          </a:bodyPr>
          <a:lstStyle/>
          <a:p>
            <a:pPr algn="ctr"/>
            <a:r>
              <a:rPr lang="en-US" sz="4000" b="1" dirty="0" smtClean="0">
                <a:effectLst>
                  <a:glow rad="101600">
                    <a:schemeClr val="accent1">
                      <a:satMod val="175000"/>
                      <a:alpha val="40000"/>
                    </a:schemeClr>
                  </a:glow>
                </a:effectLst>
                <a:latin typeface="+mn-lt"/>
              </a:rPr>
              <a:t>L</a:t>
            </a:r>
            <a:r>
              <a:rPr sz="4000" b="1" dirty="0" smtClean="0">
                <a:effectLst>
                  <a:glow rad="101600">
                    <a:schemeClr val="accent1">
                      <a:satMod val="175000"/>
                      <a:alpha val="40000"/>
                    </a:schemeClr>
                  </a:glow>
                </a:effectLst>
                <a:latin typeface="+mn-lt"/>
              </a:rPr>
              <a:t>iability for </a:t>
            </a:r>
            <a:r>
              <a:rPr lang="en-US" sz="4000" b="1" dirty="0">
                <a:effectLst>
                  <a:glow rad="101600">
                    <a:schemeClr val="accent1">
                      <a:satMod val="175000"/>
                      <a:alpha val="40000"/>
                    </a:schemeClr>
                  </a:glow>
                </a:effectLst>
                <a:latin typeface="+mn-lt"/>
              </a:rPr>
              <a:t>S</a:t>
            </a:r>
            <a:r>
              <a:rPr sz="4000" b="1" dirty="0" smtClean="0">
                <a:effectLst>
                  <a:glow rad="101600">
                    <a:schemeClr val="accent1">
                      <a:satMod val="175000"/>
                      <a:alpha val="40000"/>
                    </a:schemeClr>
                  </a:glow>
                </a:effectLst>
                <a:latin typeface="+mn-lt"/>
              </a:rPr>
              <a:t>ec</a:t>
            </a:r>
            <a:r>
              <a:rPr lang="en-US" sz="4000" b="1" dirty="0" smtClean="0">
                <a:effectLst>
                  <a:glow rad="101600">
                    <a:schemeClr val="accent1">
                      <a:satMod val="175000"/>
                      <a:alpha val="40000"/>
                    </a:schemeClr>
                  </a:glow>
                </a:effectLst>
                <a:latin typeface="+mn-lt"/>
              </a:rPr>
              <a:t>r</a:t>
            </a:r>
            <a:r>
              <a:rPr sz="4000" b="1" dirty="0" smtClean="0">
                <a:effectLst>
                  <a:glow rad="101600">
                    <a:schemeClr val="accent1">
                      <a:satMod val="175000"/>
                      <a:alpha val="40000"/>
                    </a:schemeClr>
                  </a:glow>
                </a:effectLst>
                <a:latin typeface="+mn-lt"/>
              </a:rPr>
              <a:t>et profits:</a:t>
            </a:r>
            <a:endParaRPr lang="en-US" sz="40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304800" y="2438400"/>
            <a:ext cx="8610600" cy="2286000"/>
          </a:xfrm>
        </p:spPr>
        <p:txBody>
          <a:bodyPr>
            <a:normAutofit fontScale="25000" lnSpcReduction="20000"/>
          </a:bodyPr>
          <a:lstStyle/>
          <a:p>
            <a:r>
              <a:rPr lang="en-US" sz="11200" b="1" dirty="0" smtClean="0">
                <a:solidFill>
                  <a:schemeClr val="tx1"/>
                </a:solidFill>
              </a:rPr>
              <a:t>If the company comes in to existence a promoter is liable for all his acts and for all the secret profits, if any, made during the formation of company. </a:t>
            </a:r>
          </a:p>
          <a:p>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r>
              <a:rPr lang="en-US" b="1" dirty="0" smtClean="0">
                <a:solidFill>
                  <a:schemeClr val="tx2"/>
                </a:solidFill>
                <a:latin typeface="Segoe Print" pitchFamily="2" charset="0"/>
              </a:rPr>
              <a:t> </a:t>
            </a:r>
          </a:p>
          <a:p>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r>
              <a:rPr lang="en-US" b="1" dirty="0" smtClean="0">
                <a:solidFill>
                  <a:schemeClr val="tx2"/>
                </a:solidFill>
                <a:latin typeface="Segoe Print" pitchFamily="2" charset="0"/>
              </a:rPr>
              <a:t>  </a:t>
            </a:r>
            <a:endParaRPr lang="en-US" b="1" dirty="0">
              <a:solidFill>
                <a:schemeClr val="tx2"/>
              </a:solidFill>
              <a:latin typeface="Segoe Print" pitchFamily="2" charset="0"/>
            </a:endParaRPr>
          </a:p>
        </p:txBody>
      </p:sp>
    </p:spTree>
    <p:extLst>
      <p:ext uri="{BB962C8B-B14F-4D97-AF65-F5344CB8AC3E}">
        <p14:creationId xmlns:p14="http://schemas.microsoft.com/office/powerpoint/2010/main" xmlns="" val="759082141"/>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924800" cy="990600"/>
          </a:xfrm>
        </p:spPr>
        <p:txBody>
          <a:bodyPr>
            <a:normAutofit/>
          </a:bodyPr>
          <a:lstStyle/>
          <a:p>
            <a:r>
              <a:rPr lang="en-US" sz="4000" b="1" dirty="0" smtClean="0">
                <a:effectLst>
                  <a:glow rad="101600">
                    <a:schemeClr val="accent1">
                      <a:satMod val="175000"/>
                      <a:alpha val="40000"/>
                    </a:schemeClr>
                  </a:glow>
                </a:effectLst>
                <a:latin typeface="+mn-lt"/>
              </a:rPr>
              <a:t>THE </a:t>
            </a:r>
            <a:r>
              <a:rPr lang="en-US" sz="4000" b="1" dirty="0" smtClean="0">
                <a:effectLst>
                  <a:glow rad="101600">
                    <a:schemeClr val="accent1">
                      <a:satMod val="175000"/>
                      <a:alpha val="40000"/>
                    </a:schemeClr>
                  </a:glow>
                </a:effectLst>
                <a:latin typeface="+mn-lt"/>
              </a:rPr>
              <a:t>FIDUCIARY DUTIES</a:t>
            </a:r>
            <a:endParaRPr lang="en-US" sz="40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304800" y="1219200"/>
            <a:ext cx="8610600" cy="5410200"/>
          </a:xfrm>
        </p:spPr>
        <p:txBody>
          <a:bodyPr>
            <a:normAutofit fontScale="25000" lnSpcReduction="20000"/>
          </a:bodyPr>
          <a:lstStyle/>
          <a:p>
            <a:pPr algn="l"/>
            <a:r>
              <a:rPr lang="en-US" sz="9600" dirty="0" smtClean="0">
                <a:solidFill>
                  <a:schemeClr val="tx1"/>
                </a:solidFill>
              </a:rPr>
              <a:t>The promoter lays the foundations for a Company in terms of </a:t>
            </a:r>
            <a:r>
              <a:rPr lang="en-US" sz="9600" dirty="0" smtClean="0">
                <a:solidFill>
                  <a:schemeClr val="tx1"/>
                </a:solidFill>
              </a:rPr>
              <a:t>negotiations, registration </a:t>
            </a:r>
            <a:r>
              <a:rPr lang="en-US" sz="9600" dirty="0" smtClean="0">
                <a:solidFill>
                  <a:schemeClr val="tx1"/>
                </a:solidFill>
              </a:rPr>
              <a:t>of the Company, obtaining directors and shareholders and preparing all the paperwork</a:t>
            </a:r>
            <a:r>
              <a:rPr lang="en-US" sz="9600" dirty="0" smtClean="0">
                <a:solidFill>
                  <a:schemeClr val="tx1"/>
                </a:solidFill>
              </a:rPr>
              <a:t>.</a:t>
            </a:r>
            <a:r>
              <a:rPr lang="en-US" sz="9600" dirty="0" smtClean="0">
                <a:solidFill>
                  <a:schemeClr val="tx1"/>
                </a:solidFill>
              </a:rPr>
              <a:t/>
            </a:r>
            <a:br>
              <a:rPr lang="en-US" sz="9600" dirty="0" smtClean="0">
                <a:solidFill>
                  <a:schemeClr val="tx1"/>
                </a:solidFill>
              </a:rPr>
            </a:br>
            <a:r>
              <a:rPr lang="en-US" sz="9600" dirty="0" smtClean="0">
                <a:solidFill>
                  <a:schemeClr val="tx1"/>
                </a:solidFill>
              </a:rPr>
              <a:t>However, because the Promoter is such an important person in the formation of the company, the law places several responsibilities on him. These are known as fiduciary duties.</a:t>
            </a:r>
            <a:br>
              <a:rPr lang="en-US" sz="9600" dirty="0" smtClean="0">
                <a:solidFill>
                  <a:schemeClr val="tx1"/>
                </a:solidFill>
              </a:rPr>
            </a:br>
            <a:r>
              <a:rPr lang="en-US" sz="9600" dirty="0" smtClean="0">
                <a:solidFill>
                  <a:schemeClr val="tx1"/>
                </a:solidFill>
              </a:rPr>
              <a:t/>
            </a:r>
            <a:br>
              <a:rPr lang="en-US" sz="9600" dirty="0" smtClean="0">
                <a:solidFill>
                  <a:schemeClr val="tx1"/>
                </a:solidFill>
              </a:rPr>
            </a:br>
            <a:r>
              <a:rPr lang="en-US" sz="9600" b="1" dirty="0" smtClean="0">
                <a:solidFill>
                  <a:schemeClr val="tx1"/>
                </a:solidFill>
              </a:rPr>
              <a:t>THE FIDUCIARY DUTIES</a:t>
            </a:r>
            <a:r>
              <a:rPr lang="en-US" sz="9600" dirty="0" smtClean="0">
                <a:solidFill>
                  <a:schemeClr val="tx1"/>
                </a:solidFill>
              </a:rPr>
              <a:t/>
            </a:r>
            <a:br>
              <a:rPr lang="en-US" sz="9600" dirty="0" smtClean="0">
                <a:solidFill>
                  <a:schemeClr val="tx1"/>
                </a:solidFill>
              </a:rPr>
            </a:br>
            <a:r>
              <a:rPr lang="en-US" sz="9600" dirty="0" smtClean="0">
                <a:solidFill>
                  <a:schemeClr val="tx1"/>
                </a:solidFill>
              </a:rPr>
              <a:t/>
            </a:r>
            <a:br>
              <a:rPr lang="en-US" sz="9600" dirty="0" smtClean="0">
                <a:solidFill>
                  <a:schemeClr val="tx1"/>
                </a:solidFill>
              </a:rPr>
            </a:br>
            <a:r>
              <a:rPr lang="en-US" sz="9600" dirty="0" smtClean="0">
                <a:solidFill>
                  <a:schemeClr val="tx1"/>
                </a:solidFill>
              </a:rPr>
              <a:t>The following are some of the fiduciary duties that the Courts will insist that a Company promoter has to observe.</a:t>
            </a:r>
            <a:br>
              <a:rPr lang="en-US" sz="9600" dirty="0" smtClean="0">
                <a:solidFill>
                  <a:schemeClr val="tx1"/>
                </a:solidFill>
              </a:rPr>
            </a:br>
            <a:r>
              <a:rPr lang="en-US" sz="9600" dirty="0" smtClean="0">
                <a:solidFill>
                  <a:schemeClr val="tx1"/>
                </a:solidFill>
              </a:rPr>
              <a:t/>
            </a:r>
            <a:br>
              <a:rPr lang="en-US" sz="9600" dirty="0" smtClean="0">
                <a:solidFill>
                  <a:schemeClr val="tx1"/>
                </a:solidFill>
              </a:rPr>
            </a:br>
            <a:r>
              <a:rPr lang="en-US" sz="9600" dirty="0" smtClean="0">
                <a:solidFill>
                  <a:schemeClr val="tx1"/>
                </a:solidFill>
              </a:rPr>
              <a:t>1.Top of the list is not to make a secret profit at the expense of the company</a:t>
            </a:r>
            <a:br>
              <a:rPr lang="en-US" sz="9600" dirty="0" smtClean="0">
                <a:solidFill>
                  <a:schemeClr val="tx1"/>
                </a:solidFill>
              </a:rPr>
            </a:br>
            <a:r>
              <a:rPr lang="en-US" sz="7400" dirty="0" smtClean="0">
                <a:solidFill>
                  <a:schemeClr val="tx1"/>
                </a:solidFill>
              </a:rPr>
              <a:t/>
            </a:r>
            <a:br>
              <a:rPr lang="en-US" sz="7400" dirty="0" smtClean="0">
                <a:solidFill>
                  <a:schemeClr val="tx1"/>
                </a:solidFill>
              </a:rPr>
            </a:br>
            <a:endParaRPr lang="en-US" sz="4200" b="1" dirty="0" smtClean="0">
              <a:solidFill>
                <a:schemeClr val="tx1"/>
              </a:solidFill>
              <a:latin typeface="Segoe Print" pitchFamily="2" charset="0"/>
            </a:endParaRPr>
          </a:p>
          <a:p>
            <a:pPr algn="l"/>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r>
              <a:rPr lang="en-US" b="1" dirty="0" smtClean="0">
                <a:solidFill>
                  <a:schemeClr val="tx2"/>
                </a:solidFill>
                <a:latin typeface="Segoe Print" pitchFamily="2" charset="0"/>
              </a:rPr>
              <a:t> </a:t>
            </a:r>
          </a:p>
          <a:p>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r>
              <a:rPr lang="en-US" b="1" dirty="0" smtClean="0">
                <a:solidFill>
                  <a:schemeClr val="tx2"/>
                </a:solidFill>
                <a:latin typeface="Segoe Print" pitchFamily="2" charset="0"/>
              </a:rPr>
              <a:t>  </a:t>
            </a:r>
            <a:endParaRPr lang="en-US" b="1" dirty="0">
              <a:solidFill>
                <a:schemeClr val="tx2"/>
              </a:solidFill>
              <a:latin typeface="Segoe Print" pitchFamily="2" charset="0"/>
            </a:endParaRPr>
          </a:p>
        </p:txBody>
      </p:sp>
    </p:spTree>
    <p:extLst>
      <p:ext uri="{BB962C8B-B14F-4D97-AF65-F5344CB8AC3E}">
        <p14:creationId xmlns:p14="http://schemas.microsoft.com/office/powerpoint/2010/main" xmlns="" val="75908214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924800" cy="990600"/>
          </a:xfrm>
        </p:spPr>
        <p:txBody>
          <a:bodyPr>
            <a:normAutofit/>
          </a:bodyPr>
          <a:lstStyle/>
          <a:p>
            <a:r>
              <a:rPr lang="en-US" sz="4000" b="1" dirty="0" smtClean="0">
                <a:effectLst>
                  <a:glow rad="101600">
                    <a:schemeClr val="accent1">
                      <a:satMod val="175000"/>
                      <a:alpha val="40000"/>
                    </a:schemeClr>
                  </a:glow>
                </a:effectLst>
                <a:latin typeface="+mn-lt"/>
              </a:rPr>
              <a:t>THE </a:t>
            </a:r>
            <a:r>
              <a:rPr lang="en-US" sz="4000" b="1" dirty="0" smtClean="0">
                <a:effectLst>
                  <a:glow rad="101600">
                    <a:schemeClr val="accent1">
                      <a:satMod val="175000"/>
                      <a:alpha val="40000"/>
                    </a:schemeClr>
                  </a:glow>
                </a:effectLst>
                <a:latin typeface="+mn-lt"/>
              </a:rPr>
              <a:t>FIDUCIARY DUTIES</a:t>
            </a:r>
            <a:endParaRPr lang="en-US" sz="40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304800" y="1600200"/>
            <a:ext cx="8610600" cy="5029200"/>
          </a:xfrm>
        </p:spPr>
        <p:txBody>
          <a:bodyPr>
            <a:normAutofit fontScale="25000" lnSpcReduction="20000"/>
          </a:bodyPr>
          <a:lstStyle/>
          <a:p>
            <a:pPr algn="l"/>
            <a:r>
              <a:rPr lang="en-US" sz="8000" dirty="0" smtClean="0">
                <a:solidFill>
                  <a:schemeClr val="tx1"/>
                </a:solidFill>
              </a:rPr>
              <a:t>2.  A </a:t>
            </a:r>
            <a:r>
              <a:rPr lang="en-US" sz="8000" dirty="0" smtClean="0">
                <a:solidFill>
                  <a:schemeClr val="tx1"/>
                </a:solidFill>
              </a:rPr>
              <a:t>duty to account to the company for the benefit for any property he </a:t>
            </a:r>
            <a:r>
              <a:rPr lang="en-US" sz="8000" dirty="0" smtClean="0">
                <a:solidFill>
                  <a:schemeClr val="tx1"/>
                </a:solidFill>
              </a:rPr>
              <a:t>might purchase </a:t>
            </a:r>
            <a:r>
              <a:rPr lang="en-US" sz="8000" dirty="0" smtClean="0">
                <a:solidFill>
                  <a:schemeClr val="tx1"/>
                </a:solidFill>
              </a:rPr>
              <a:t>with the intent of selling the property to Company for a </a:t>
            </a:r>
            <a:r>
              <a:rPr lang="en-US" sz="8000" dirty="0" smtClean="0">
                <a:solidFill>
                  <a:schemeClr val="tx1"/>
                </a:solidFill>
              </a:rPr>
              <a:t>profit </a:t>
            </a:r>
            <a:r>
              <a:rPr lang="en-US" sz="8000" dirty="0" smtClean="0">
                <a:solidFill>
                  <a:schemeClr val="tx1"/>
                </a:solidFill>
              </a:rPr>
              <a:t>later.</a:t>
            </a:r>
            <a:br>
              <a:rPr lang="en-US" sz="8000" dirty="0" smtClean="0">
                <a:solidFill>
                  <a:schemeClr val="tx1"/>
                </a:solidFill>
              </a:rPr>
            </a:br>
            <a:r>
              <a:rPr lang="en-US" sz="8000" dirty="0" smtClean="0">
                <a:solidFill>
                  <a:schemeClr val="tx1"/>
                </a:solidFill>
              </a:rPr>
              <a:t/>
            </a:r>
            <a:br>
              <a:rPr lang="en-US" sz="8000" dirty="0" smtClean="0">
                <a:solidFill>
                  <a:schemeClr val="tx1"/>
                </a:solidFill>
              </a:rPr>
            </a:br>
            <a:r>
              <a:rPr lang="en-US" sz="8000" dirty="0" smtClean="0">
                <a:solidFill>
                  <a:schemeClr val="tx1"/>
                </a:solidFill>
              </a:rPr>
              <a:t>3.a duty not to defraud the Company by active concealment of any affairs relating </a:t>
            </a:r>
            <a:r>
              <a:rPr lang="en-US" sz="8000" dirty="0" smtClean="0">
                <a:solidFill>
                  <a:schemeClr val="tx1"/>
                </a:solidFill>
              </a:rPr>
              <a:t>to the </a:t>
            </a:r>
            <a:r>
              <a:rPr lang="en-US" sz="8000" dirty="0" smtClean="0">
                <a:solidFill>
                  <a:schemeClr val="tx1"/>
                </a:solidFill>
              </a:rPr>
              <a:t>company</a:t>
            </a:r>
            <a:br>
              <a:rPr lang="en-US" sz="8000" dirty="0" smtClean="0">
                <a:solidFill>
                  <a:schemeClr val="tx1"/>
                </a:solidFill>
              </a:rPr>
            </a:br>
            <a:r>
              <a:rPr lang="en-US" sz="8000" dirty="0" smtClean="0">
                <a:solidFill>
                  <a:schemeClr val="tx1"/>
                </a:solidFill>
              </a:rPr>
              <a:t/>
            </a:r>
            <a:br>
              <a:rPr lang="en-US" sz="8000" dirty="0" smtClean="0">
                <a:solidFill>
                  <a:schemeClr val="tx1"/>
                </a:solidFill>
              </a:rPr>
            </a:br>
            <a:r>
              <a:rPr lang="en-US" sz="8000" dirty="0" smtClean="0">
                <a:solidFill>
                  <a:schemeClr val="tx1"/>
                </a:solidFill>
              </a:rPr>
              <a:t>4. a duty not to disclose confidential information to outsiders</a:t>
            </a:r>
            <a:br>
              <a:rPr lang="en-US" sz="8000" dirty="0" smtClean="0">
                <a:solidFill>
                  <a:schemeClr val="tx1"/>
                </a:solidFill>
              </a:rPr>
            </a:br>
            <a:r>
              <a:rPr lang="en-US" sz="8000" dirty="0" smtClean="0">
                <a:solidFill>
                  <a:schemeClr val="tx1"/>
                </a:solidFill>
              </a:rPr>
              <a:t/>
            </a:r>
            <a:br>
              <a:rPr lang="en-US" sz="8000" dirty="0" smtClean="0">
                <a:solidFill>
                  <a:schemeClr val="tx1"/>
                </a:solidFill>
              </a:rPr>
            </a:br>
            <a:r>
              <a:rPr lang="en-US" sz="8000" dirty="0" smtClean="0">
                <a:solidFill>
                  <a:schemeClr val="tx1"/>
                </a:solidFill>
              </a:rPr>
              <a:t>5. a duty not to hide his personal interests through a nominee</a:t>
            </a:r>
            <a:r>
              <a:rPr lang="en-US" sz="8000" dirty="0" smtClean="0">
                <a:solidFill>
                  <a:schemeClr val="tx1"/>
                </a:solidFill>
              </a:rPr>
              <a:t>.</a:t>
            </a:r>
          </a:p>
          <a:p>
            <a:pPr algn="l"/>
            <a:endParaRPr lang="en-US" sz="8000" dirty="0" smtClean="0">
              <a:solidFill>
                <a:schemeClr val="tx1"/>
              </a:solidFill>
              <a:latin typeface="+mj-lt"/>
            </a:endParaRPr>
          </a:p>
          <a:p>
            <a:pPr algn="l"/>
            <a:r>
              <a:rPr lang="en-US" sz="8000" dirty="0" smtClean="0">
                <a:solidFill>
                  <a:schemeClr val="tx1"/>
                </a:solidFill>
                <a:latin typeface="+mj-lt"/>
              </a:rPr>
              <a:t>A </a:t>
            </a:r>
            <a:r>
              <a:rPr lang="en-US" sz="8000" dirty="0" smtClean="0">
                <a:solidFill>
                  <a:schemeClr val="tx1"/>
                </a:solidFill>
                <a:latin typeface="+mj-lt"/>
              </a:rPr>
              <a:t>Promoter is in a fiduciary relationship with the Company he promotes and as such he owes fiduciary duties towards </a:t>
            </a:r>
            <a:r>
              <a:rPr lang="en-US" sz="8000" dirty="0" smtClean="0">
                <a:solidFill>
                  <a:schemeClr val="tx1"/>
                </a:solidFill>
                <a:latin typeface="+mj-lt"/>
              </a:rPr>
              <a:t>it. This </a:t>
            </a:r>
            <a:r>
              <a:rPr lang="en-US" sz="8000" dirty="0" smtClean="0">
                <a:solidFill>
                  <a:schemeClr val="tx1"/>
                </a:solidFill>
                <a:latin typeface="+mj-lt"/>
              </a:rPr>
              <a:t>means that he is in a position of trust and must at all times act honestly and in good faith for the Company as a whole.</a:t>
            </a:r>
            <a:br>
              <a:rPr lang="en-US" sz="8000" dirty="0" smtClean="0">
                <a:solidFill>
                  <a:schemeClr val="tx1"/>
                </a:solidFill>
                <a:latin typeface="+mj-lt"/>
              </a:rPr>
            </a:br>
            <a:r>
              <a:rPr lang="en-US" sz="8000" dirty="0" smtClean="0">
                <a:solidFill>
                  <a:schemeClr val="tx1"/>
                </a:solidFill>
                <a:latin typeface="+mj-lt"/>
              </a:rPr>
              <a:t/>
            </a:r>
            <a:br>
              <a:rPr lang="en-US" sz="8000" dirty="0" smtClean="0">
                <a:solidFill>
                  <a:schemeClr val="tx1"/>
                </a:solidFill>
                <a:latin typeface="+mj-lt"/>
              </a:rPr>
            </a:br>
            <a:r>
              <a:rPr lang="en-US" sz="8000" dirty="0" smtClean="0">
                <a:solidFill>
                  <a:schemeClr val="tx1"/>
                </a:solidFill>
                <a:latin typeface="+mj-lt"/>
              </a:rPr>
              <a:t>However, the most important aspect of his duty is not to make a secret profit at the expense of the Company.</a:t>
            </a:r>
            <a:endParaRPr lang="en-US" sz="8000" b="1" dirty="0" smtClean="0">
              <a:solidFill>
                <a:schemeClr val="tx1"/>
              </a:solidFill>
              <a:latin typeface="+mj-lt"/>
            </a:endParaRPr>
          </a:p>
          <a:p>
            <a:endParaRPr lang="en-US" sz="7400" b="1" dirty="0" smtClean="0">
              <a:solidFill>
                <a:schemeClr val="tx1"/>
              </a:solidFill>
              <a:latin typeface="+mj-lt"/>
            </a:endParaRPr>
          </a:p>
          <a:p>
            <a:endParaRPr lang="en-US" sz="7400" b="1" dirty="0" smtClean="0">
              <a:solidFill>
                <a:schemeClr val="tx1"/>
              </a:solidFill>
              <a:latin typeface="+mj-lt"/>
            </a:endParaRPr>
          </a:p>
          <a:p>
            <a:r>
              <a:rPr lang="en-US" sz="7400" b="1" dirty="0" smtClean="0">
                <a:solidFill>
                  <a:schemeClr val="tx1"/>
                </a:solidFill>
                <a:latin typeface="+mj-lt"/>
              </a:rPr>
              <a:t> </a:t>
            </a:r>
          </a:p>
          <a:p>
            <a:endParaRPr lang="en-US" b="1" dirty="0" smtClean="0">
              <a:solidFill>
                <a:schemeClr val="tx2"/>
              </a:solidFill>
              <a:latin typeface="Segoe Print" pitchFamily="2" charset="0"/>
            </a:endParaRPr>
          </a:p>
          <a:p>
            <a:endParaRPr lang="en-US" b="1" dirty="0" smtClean="0">
              <a:solidFill>
                <a:schemeClr val="tx2"/>
              </a:solidFill>
              <a:latin typeface="Segoe Print" pitchFamily="2" charset="0"/>
            </a:endParaRPr>
          </a:p>
          <a:p>
            <a:r>
              <a:rPr lang="en-US" b="1" dirty="0" smtClean="0">
                <a:solidFill>
                  <a:schemeClr val="tx2"/>
                </a:solidFill>
                <a:latin typeface="Segoe Print" pitchFamily="2" charset="0"/>
              </a:rPr>
              <a:t>  </a:t>
            </a:r>
            <a:endParaRPr lang="en-US" b="1" dirty="0">
              <a:solidFill>
                <a:schemeClr val="tx2"/>
              </a:solidFill>
              <a:latin typeface="Segoe Print" pitchFamily="2" charset="0"/>
            </a:endParaRPr>
          </a:p>
        </p:txBody>
      </p:sp>
    </p:spTree>
    <p:extLst>
      <p:ext uri="{BB962C8B-B14F-4D97-AF65-F5344CB8AC3E}">
        <p14:creationId xmlns:p14="http://schemas.microsoft.com/office/powerpoint/2010/main" xmlns="" val="75908214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924800" cy="990600"/>
          </a:xfrm>
        </p:spPr>
        <p:txBody>
          <a:bodyPr>
            <a:normAutofit/>
          </a:bodyPr>
          <a:lstStyle/>
          <a:p>
            <a:r>
              <a:rPr lang="en-US" sz="4000" b="1" dirty="0" smtClean="0">
                <a:effectLst>
                  <a:glow rad="101600">
                    <a:schemeClr val="accent1">
                      <a:satMod val="175000"/>
                      <a:alpha val="40000"/>
                    </a:schemeClr>
                  </a:glow>
                </a:effectLst>
                <a:latin typeface="+mn-lt"/>
              </a:rPr>
              <a:t>THE </a:t>
            </a:r>
            <a:r>
              <a:rPr lang="en-US" sz="4000" b="1" dirty="0" smtClean="0">
                <a:effectLst>
                  <a:glow rad="101600">
                    <a:schemeClr val="accent1">
                      <a:satMod val="175000"/>
                      <a:alpha val="40000"/>
                    </a:schemeClr>
                  </a:glow>
                </a:effectLst>
                <a:latin typeface="+mn-lt"/>
              </a:rPr>
              <a:t>FIDUCIARY DUTIES</a:t>
            </a:r>
            <a:endParaRPr lang="en-US" sz="40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304800" y="1600200"/>
            <a:ext cx="8610600" cy="5029200"/>
          </a:xfrm>
        </p:spPr>
        <p:txBody>
          <a:bodyPr>
            <a:normAutofit fontScale="40000" lnSpcReduction="20000"/>
          </a:bodyPr>
          <a:lstStyle/>
          <a:p>
            <a:pPr algn="l"/>
            <a:r>
              <a:rPr lang="en-US" sz="5500" dirty="0" smtClean="0">
                <a:solidFill>
                  <a:schemeClr val="tx1"/>
                </a:solidFill>
                <a:latin typeface="+mj-lt"/>
              </a:rPr>
              <a:t> "Promoters </a:t>
            </a:r>
            <a:r>
              <a:rPr lang="en-US" sz="5500" dirty="0" smtClean="0">
                <a:solidFill>
                  <a:schemeClr val="tx1"/>
                </a:solidFill>
                <a:latin typeface="+mj-lt"/>
              </a:rPr>
              <a:t>have a legal duty not to make a secret profit out of the promotion of </a:t>
            </a:r>
            <a:r>
              <a:rPr lang="en-US" sz="5500" dirty="0" smtClean="0">
                <a:solidFill>
                  <a:schemeClr val="tx1"/>
                </a:solidFill>
                <a:latin typeface="+mj-lt"/>
              </a:rPr>
              <a:t>the </a:t>
            </a:r>
            <a:r>
              <a:rPr lang="en-US" sz="5500" dirty="0" smtClean="0">
                <a:solidFill>
                  <a:schemeClr val="tx1"/>
                </a:solidFill>
                <a:latin typeface="+mj-lt"/>
              </a:rPr>
              <a:t>Company without the Company's consent and also to disclose to the Company any </a:t>
            </a:r>
            <a:r>
              <a:rPr lang="en-US" sz="5500" dirty="0" smtClean="0">
                <a:solidFill>
                  <a:schemeClr val="tx1"/>
                </a:solidFill>
                <a:latin typeface="+mj-lt"/>
              </a:rPr>
              <a:t>interests </a:t>
            </a:r>
            <a:r>
              <a:rPr lang="en-US" sz="5500" dirty="0" smtClean="0">
                <a:solidFill>
                  <a:schemeClr val="tx1"/>
                </a:solidFill>
                <a:latin typeface="+mj-lt"/>
              </a:rPr>
              <a:t>the promoters have in any transaction proposed to be entered into by</a:t>
            </a:r>
            <a:br>
              <a:rPr lang="en-US" sz="5500" dirty="0" smtClean="0">
                <a:solidFill>
                  <a:schemeClr val="tx1"/>
                </a:solidFill>
                <a:latin typeface="+mj-lt"/>
              </a:rPr>
            </a:br>
            <a:r>
              <a:rPr lang="en-US" sz="5500" dirty="0" smtClean="0">
                <a:solidFill>
                  <a:schemeClr val="tx1"/>
                </a:solidFill>
                <a:latin typeface="+mj-lt"/>
              </a:rPr>
              <a:t>the </a:t>
            </a:r>
            <a:r>
              <a:rPr lang="en-US" sz="5500" dirty="0" smtClean="0">
                <a:solidFill>
                  <a:schemeClr val="tx1"/>
                </a:solidFill>
                <a:latin typeface="+mj-lt"/>
              </a:rPr>
              <a:t>Company“</a:t>
            </a:r>
          </a:p>
          <a:p>
            <a:pPr algn="l"/>
            <a:r>
              <a:rPr lang="en-US" sz="5500" dirty="0" smtClean="0">
                <a:solidFill>
                  <a:schemeClr val="tx1"/>
                </a:solidFill>
                <a:latin typeface="+mj-lt"/>
              </a:rPr>
              <a:t/>
            </a:r>
            <a:br>
              <a:rPr lang="en-US" sz="5500" dirty="0" smtClean="0">
                <a:solidFill>
                  <a:schemeClr val="tx1"/>
                </a:solidFill>
                <a:latin typeface="+mj-lt"/>
              </a:rPr>
            </a:br>
            <a:r>
              <a:rPr lang="en-US" sz="5500" dirty="0" smtClean="0">
                <a:solidFill>
                  <a:schemeClr val="tx1"/>
                </a:solidFill>
                <a:latin typeface="+mj-lt"/>
              </a:rPr>
              <a:t>There </a:t>
            </a:r>
            <a:r>
              <a:rPr lang="en-US" sz="5500" dirty="0" smtClean="0">
                <a:solidFill>
                  <a:schemeClr val="tx1"/>
                </a:solidFill>
                <a:latin typeface="+mj-lt"/>
              </a:rPr>
              <a:t>are many cases where Promoters did not remain true to their fiduciary duties. The </a:t>
            </a:r>
            <a:r>
              <a:rPr lang="en-US" sz="5500" dirty="0" err="1" smtClean="0">
                <a:solidFill>
                  <a:schemeClr val="tx1"/>
                </a:solidFill>
                <a:latin typeface="+mj-lt"/>
              </a:rPr>
              <a:t>bottomline</a:t>
            </a:r>
            <a:r>
              <a:rPr lang="en-US" sz="5500" dirty="0" smtClean="0">
                <a:solidFill>
                  <a:schemeClr val="tx1"/>
                </a:solidFill>
                <a:latin typeface="+mj-lt"/>
              </a:rPr>
              <a:t> requirement from Promoters is that they must be transparent in their dealings with the Company.</a:t>
            </a:r>
            <a:br>
              <a:rPr lang="en-US" sz="5500" dirty="0" smtClean="0">
                <a:solidFill>
                  <a:schemeClr val="tx1"/>
                </a:solidFill>
                <a:latin typeface="+mj-lt"/>
              </a:rPr>
            </a:br>
            <a:r>
              <a:rPr lang="en-US" sz="5500" dirty="0" smtClean="0">
                <a:solidFill>
                  <a:schemeClr val="tx1"/>
                </a:solidFill>
                <a:latin typeface="+mj-lt"/>
              </a:rPr>
              <a:t/>
            </a:r>
            <a:br>
              <a:rPr lang="en-US" sz="5500" dirty="0" smtClean="0">
                <a:solidFill>
                  <a:schemeClr val="tx1"/>
                </a:solidFill>
                <a:latin typeface="+mj-lt"/>
              </a:rPr>
            </a:br>
            <a:r>
              <a:rPr lang="en-US" sz="5500" dirty="0" smtClean="0">
                <a:solidFill>
                  <a:schemeClr val="tx1"/>
                </a:solidFill>
                <a:latin typeface="+mj-lt"/>
              </a:rPr>
              <a:t>There are three remedies in situations where the Promoters have breached the Fiduciary Duties.</a:t>
            </a:r>
            <a:br>
              <a:rPr lang="en-US" sz="5500" dirty="0" smtClean="0">
                <a:solidFill>
                  <a:schemeClr val="tx1"/>
                </a:solidFill>
                <a:latin typeface="+mj-lt"/>
              </a:rPr>
            </a:br>
            <a:r>
              <a:rPr lang="en-US" sz="5500" dirty="0" smtClean="0">
                <a:solidFill>
                  <a:schemeClr val="tx1"/>
                </a:solidFill>
                <a:latin typeface="+mj-lt"/>
              </a:rPr>
              <a:t/>
            </a:r>
            <a:br>
              <a:rPr lang="en-US" sz="5500" dirty="0" smtClean="0">
                <a:solidFill>
                  <a:schemeClr val="tx1"/>
                </a:solidFill>
                <a:latin typeface="+mj-lt"/>
              </a:rPr>
            </a:br>
            <a:r>
              <a:rPr lang="en-US" sz="5500" dirty="0" smtClean="0">
                <a:solidFill>
                  <a:schemeClr val="tx1"/>
                </a:solidFill>
                <a:latin typeface="+mj-lt"/>
              </a:rPr>
              <a:t>1. Rescission </a:t>
            </a:r>
            <a:endParaRPr lang="en-US" sz="5500" dirty="0" smtClean="0">
              <a:solidFill>
                <a:schemeClr val="tx1"/>
              </a:solidFill>
              <a:latin typeface="+mj-lt"/>
            </a:endParaRPr>
          </a:p>
          <a:p>
            <a:pPr algn="l"/>
            <a:r>
              <a:rPr lang="en-US" sz="5500" dirty="0" smtClean="0">
                <a:solidFill>
                  <a:schemeClr val="tx1"/>
                </a:solidFill>
                <a:latin typeface="+mj-lt"/>
              </a:rPr>
              <a:t>2</a:t>
            </a:r>
            <a:r>
              <a:rPr lang="en-US" sz="5500" dirty="0" smtClean="0">
                <a:solidFill>
                  <a:schemeClr val="tx1"/>
                </a:solidFill>
                <a:latin typeface="+mj-lt"/>
              </a:rPr>
              <a:t>. Recovery of the Secret Profit. </a:t>
            </a:r>
            <a:br>
              <a:rPr lang="en-US" sz="5500" dirty="0" smtClean="0">
                <a:solidFill>
                  <a:schemeClr val="tx1"/>
                </a:solidFill>
                <a:latin typeface="+mj-lt"/>
              </a:rPr>
            </a:br>
            <a:r>
              <a:rPr lang="en-US" sz="5500" dirty="0" smtClean="0">
                <a:solidFill>
                  <a:schemeClr val="tx1"/>
                </a:solidFill>
                <a:latin typeface="+mj-lt"/>
              </a:rPr>
              <a:t>3. Damages for breach of FD or </a:t>
            </a:r>
            <a:r>
              <a:rPr lang="en-US" sz="5500" dirty="0" smtClean="0">
                <a:solidFill>
                  <a:schemeClr val="tx1"/>
                </a:solidFill>
                <a:latin typeface="+mj-lt"/>
              </a:rPr>
              <a:t>deceit</a:t>
            </a:r>
            <a:endParaRPr lang="en-US" b="1" dirty="0">
              <a:solidFill>
                <a:schemeClr val="tx2"/>
              </a:solidFill>
              <a:latin typeface="Segoe Print" pitchFamily="2" charset="0"/>
            </a:endParaRPr>
          </a:p>
        </p:txBody>
      </p:sp>
    </p:spTree>
    <p:extLst>
      <p:ext uri="{BB962C8B-B14F-4D97-AF65-F5344CB8AC3E}">
        <p14:creationId xmlns:p14="http://schemas.microsoft.com/office/powerpoint/2010/main" xmlns="" val="759082141"/>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924800" cy="990600"/>
          </a:xfrm>
        </p:spPr>
        <p:txBody>
          <a:bodyPr>
            <a:normAutofit/>
          </a:bodyPr>
          <a:lstStyle/>
          <a:p>
            <a:r>
              <a:rPr lang="en-US" sz="4000" b="1" dirty="0" smtClean="0">
                <a:effectLst>
                  <a:glow rad="101600">
                    <a:schemeClr val="accent1">
                      <a:satMod val="175000"/>
                      <a:alpha val="40000"/>
                    </a:schemeClr>
                  </a:glow>
                </a:effectLst>
                <a:latin typeface="+mn-lt"/>
              </a:rPr>
              <a:t>THE </a:t>
            </a:r>
            <a:r>
              <a:rPr lang="en-US" sz="4000" b="1" dirty="0" smtClean="0">
                <a:effectLst>
                  <a:glow rad="101600">
                    <a:schemeClr val="accent1">
                      <a:satMod val="175000"/>
                      <a:alpha val="40000"/>
                    </a:schemeClr>
                  </a:glow>
                </a:effectLst>
                <a:latin typeface="+mn-lt"/>
              </a:rPr>
              <a:t>FIDUCIARY DUTIES</a:t>
            </a:r>
            <a:endParaRPr lang="en-US" sz="40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304800" y="1600200"/>
            <a:ext cx="8610600" cy="5029200"/>
          </a:xfrm>
        </p:spPr>
        <p:txBody>
          <a:bodyPr>
            <a:normAutofit/>
          </a:bodyPr>
          <a:lstStyle/>
          <a:p>
            <a:pPr algn="l"/>
            <a:r>
              <a:rPr lang="en-US" sz="5500" dirty="0" smtClean="0">
                <a:solidFill>
                  <a:schemeClr val="tx1"/>
                </a:solidFill>
                <a:latin typeface="+mj-lt"/>
              </a:rPr>
              <a:t> </a:t>
            </a:r>
            <a:r>
              <a:rPr lang="en-US" sz="2400" b="1" dirty="0" smtClean="0">
                <a:solidFill>
                  <a:schemeClr val="tx1"/>
                </a:solidFill>
              </a:rPr>
              <a:t>RESCISSION</a:t>
            </a:r>
            <a:r>
              <a:rPr lang="en-US" sz="2400" dirty="0" smtClean="0">
                <a:solidFill>
                  <a:schemeClr val="tx1"/>
                </a:solidFill>
              </a:rPr>
              <a:t/>
            </a:r>
            <a:br>
              <a:rPr lang="en-US" sz="2400" dirty="0" smtClean="0">
                <a:solidFill>
                  <a:schemeClr val="tx1"/>
                </a:solidFill>
              </a:rPr>
            </a:br>
            <a:r>
              <a:rPr lang="en-US" sz="2400" dirty="0" smtClean="0">
                <a:solidFill>
                  <a:schemeClr val="tx1"/>
                </a:solidFill>
              </a:rPr>
              <a:t>If the Company has entered into a Contract with the promoter and it is later discovered there had been no transparency, the Company is entitled to rescind the contract</a:t>
            </a:r>
            <a:r>
              <a:rPr lang="en-US" sz="2400" dirty="0" smtClean="0">
                <a:solidFill>
                  <a:schemeClr val="tx1"/>
                </a:solidFill>
              </a:rPr>
              <a:t>.</a:t>
            </a:r>
          </a:p>
          <a:p>
            <a:pPr algn="l"/>
            <a:endParaRPr lang="en-US" sz="2400" dirty="0" smtClean="0">
              <a:solidFill>
                <a:schemeClr val="tx1"/>
              </a:solidFill>
            </a:endParaRPr>
          </a:p>
          <a:p>
            <a:pPr algn="l"/>
            <a:r>
              <a:rPr lang="en-US" sz="2400" dirty="0" smtClean="0">
                <a:solidFill>
                  <a:schemeClr val="tx1"/>
                </a:solidFill>
              </a:rPr>
              <a:t> It </a:t>
            </a:r>
            <a:r>
              <a:rPr lang="en-US" sz="2400" dirty="0" smtClean="0">
                <a:solidFill>
                  <a:schemeClr val="tx1"/>
                </a:solidFill>
              </a:rPr>
              <a:t>is irrelevant that the promoter has made no profit from the contract.</a:t>
            </a:r>
            <a:endParaRPr lang="en-US" sz="2400" b="1" dirty="0">
              <a:solidFill>
                <a:schemeClr val="tx1"/>
              </a:solidFill>
              <a:latin typeface="Segoe Print" pitchFamily="2" charset="0"/>
            </a:endParaRPr>
          </a:p>
        </p:txBody>
      </p:sp>
    </p:spTree>
    <p:extLst>
      <p:ext uri="{BB962C8B-B14F-4D97-AF65-F5344CB8AC3E}">
        <p14:creationId xmlns:p14="http://schemas.microsoft.com/office/powerpoint/2010/main" xmlns="" val="759082141"/>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924800" cy="990600"/>
          </a:xfrm>
        </p:spPr>
        <p:txBody>
          <a:bodyPr>
            <a:normAutofit/>
          </a:bodyPr>
          <a:lstStyle/>
          <a:p>
            <a:r>
              <a:rPr lang="en-US" sz="4000" b="1" dirty="0" smtClean="0">
                <a:effectLst>
                  <a:glow rad="101600">
                    <a:schemeClr val="accent1">
                      <a:satMod val="175000"/>
                      <a:alpha val="40000"/>
                    </a:schemeClr>
                  </a:glow>
                </a:effectLst>
                <a:latin typeface="+mn-lt"/>
              </a:rPr>
              <a:t>THE </a:t>
            </a:r>
            <a:r>
              <a:rPr lang="en-US" sz="4000" b="1" dirty="0" smtClean="0">
                <a:effectLst>
                  <a:glow rad="101600">
                    <a:schemeClr val="accent1">
                      <a:satMod val="175000"/>
                      <a:alpha val="40000"/>
                    </a:schemeClr>
                  </a:glow>
                </a:effectLst>
                <a:latin typeface="+mn-lt"/>
              </a:rPr>
              <a:t>FIDUCIARY DUTIES</a:t>
            </a:r>
            <a:endParaRPr lang="en-US" sz="4000" b="1" dirty="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304800" y="1600200"/>
            <a:ext cx="8610600" cy="5029200"/>
          </a:xfrm>
        </p:spPr>
        <p:txBody>
          <a:bodyPr>
            <a:normAutofit lnSpcReduction="10000"/>
          </a:bodyPr>
          <a:lstStyle/>
          <a:p>
            <a:pPr algn="l"/>
            <a:r>
              <a:rPr lang="en-US" sz="2600" b="1" dirty="0" smtClean="0">
                <a:solidFill>
                  <a:schemeClr val="tx1"/>
                </a:solidFill>
              </a:rPr>
              <a:t>DAMAGES </a:t>
            </a:r>
            <a:r>
              <a:rPr lang="en-US" sz="2600" b="1" dirty="0" smtClean="0">
                <a:solidFill>
                  <a:schemeClr val="tx1"/>
                </a:solidFill>
              </a:rPr>
              <a:t>FOR BREACH OF FIDUCIARY DUTIES.</a:t>
            </a:r>
            <a:r>
              <a:rPr lang="en-US" sz="2600" dirty="0" smtClean="0">
                <a:solidFill>
                  <a:schemeClr val="tx1"/>
                </a:solidFill>
              </a:rPr>
              <a:t/>
            </a:r>
            <a:br>
              <a:rPr lang="en-US" sz="2600" dirty="0" smtClean="0">
                <a:solidFill>
                  <a:schemeClr val="tx1"/>
                </a:solidFill>
              </a:rPr>
            </a:br>
            <a:r>
              <a:rPr lang="en-US" sz="2600" dirty="0" smtClean="0">
                <a:solidFill>
                  <a:schemeClr val="tx1"/>
                </a:solidFill>
              </a:rPr>
              <a:t/>
            </a:r>
            <a:br>
              <a:rPr lang="en-US" sz="2600" dirty="0" smtClean="0">
                <a:solidFill>
                  <a:schemeClr val="tx1"/>
                </a:solidFill>
              </a:rPr>
            </a:br>
            <a:r>
              <a:rPr lang="en-US" sz="2600" dirty="0" smtClean="0">
                <a:solidFill>
                  <a:schemeClr val="tx1"/>
                </a:solidFill>
              </a:rPr>
              <a:t>In the case of </a:t>
            </a:r>
            <a:endParaRPr lang="en-US" sz="2600" dirty="0" smtClean="0">
              <a:solidFill>
                <a:schemeClr val="tx1"/>
              </a:solidFill>
            </a:endParaRPr>
          </a:p>
          <a:p>
            <a:pPr algn="l"/>
            <a:r>
              <a:rPr lang="en-US" sz="2600" b="1" dirty="0" smtClean="0">
                <a:solidFill>
                  <a:schemeClr val="tx1"/>
                </a:solidFill>
              </a:rPr>
              <a:t>RE </a:t>
            </a:r>
            <a:r>
              <a:rPr lang="en-US" sz="2600" b="1" dirty="0" smtClean="0">
                <a:solidFill>
                  <a:schemeClr val="tx1"/>
                </a:solidFill>
              </a:rPr>
              <a:t>LEEDS &amp; HANLEY THEATRES OF VARIETIES LTD.(1902)</a:t>
            </a:r>
            <a:r>
              <a:rPr lang="en-US" sz="2600" dirty="0" smtClean="0">
                <a:solidFill>
                  <a:schemeClr val="tx1"/>
                </a:solidFill>
              </a:rPr>
              <a:t> </a:t>
            </a:r>
            <a:endParaRPr lang="en-US" sz="2600" dirty="0" smtClean="0">
              <a:solidFill>
                <a:schemeClr val="tx1"/>
              </a:solidFill>
            </a:endParaRPr>
          </a:p>
          <a:p>
            <a:pPr algn="l"/>
            <a:r>
              <a:rPr lang="en-US" sz="2600" dirty="0" smtClean="0">
                <a:solidFill>
                  <a:schemeClr val="tx1"/>
                </a:solidFill>
              </a:rPr>
              <a:t/>
            </a:r>
            <a:br>
              <a:rPr lang="en-US" sz="2600" dirty="0" smtClean="0">
                <a:solidFill>
                  <a:schemeClr val="tx1"/>
                </a:solidFill>
              </a:rPr>
            </a:br>
            <a:r>
              <a:rPr lang="en-US" sz="2600" dirty="0" smtClean="0">
                <a:solidFill>
                  <a:schemeClr val="tx1"/>
                </a:solidFill>
              </a:rPr>
              <a:t>The Court ordered the Promoter to pay damages to the Company. </a:t>
            </a:r>
            <a:endParaRPr lang="en-US" sz="2600" dirty="0" smtClean="0">
              <a:solidFill>
                <a:schemeClr val="tx1"/>
              </a:solidFill>
            </a:endParaRPr>
          </a:p>
          <a:p>
            <a:pPr algn="l"/>
            <a:r>
              <a:rPr lang="en-US" sz="2600" dirty="0" smtClean="0">
                <a:solidFill>
                  <a:schemeClr val="tx1"/>
                </a:solidFill>
              </a:rPr>
              <a:t>The </a:t>
            </a:r>
            <a:r>
              <a:rPr lang="en-US" sz="2600" dirty="0" smtClean="0">
                <a:solidFill>
                  <a:schemeClr val="tx1"/>
                </a:solidFill>
              </a:rPr>
              <a:t>Court held that the Promoters had fraudulently omitted to disclose the profit made by </a:t>
            </a:r>
            <a:r>
              <a:rPr lang="en-US" sz="2600" dirty="0" smtClean="0">
                <a:solidFill>
                  <a:schemeClr val="tx1"/>
                </a:solidFill>
              </a:rPr>
              <a:t>them </a:t>
            </a:r>
            <a:r>
              <a:rPr lang="en-US" sz="2600" dirty="0" smtClean="0">
                <a:solidFill>
                  <a:schemeClr val="tx1"/>
                </a:solidFill>
              </a:rPr>
              <a:t>on the sale of the property to the Company</a:t>
            </a:r>
            <a:r>
              <a:rPr lang="en-US" sz="2600" dirty="0" smtClean="0">
                <a:solidFill>
                  <a:schemeClr val="tx1"/>
                </a:solidFill>
              </a:rPr>
              <a:t>. </a:t>
            </a:r>
          </a:p>
          <a:p>
            <a:pPr algn="l"/>
            <a:r>
              <a:rPr lang="en-US" sz="2600" dirty="0" smtClean="0">
                <a:solidFill>
                  <a:schemeClr val="tx1"/>
                </a:solidFill>
              </a:rPr>
              <a:t>The </a:t>
            </a:r>
            <a:r>
              <a:rPr lang="en-US" sz="2600" dirty="0" smtClean="0">
                <a:solidFill>
                  <a:schemeClr val="tx1"/>
                </a:solidFill>
              </a:rPr>
              <a:t>amount of damages was equivalent to the amount of profit made by the promoters.</a:t>
            </a:r>
            <a:endParaRPr lang="en-US" sz="2600" b="1" dirty="0">
              <a:solidFill>
                <a:schemeClr val="tx1"/>
              </a:solidFill>
              <a:latin typeface="Segoe Print" pitchFamily="2" charset="0"/>
            </a:endParaRPr>
          </a:p>
        </p:txBody>
      </p:sp>
    </p:spTree>
    <p:extLst>
      <p:ext uri="{BB962C8B-B14F-4D97-AF65-F5344CB8AC3E}">
        <p14:creationId xmlns:p14="http://schemas.microsoft.com/office/powerpoint/2010/main" xmlns="" val="759082141"/>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81000"/>
            <a:ext cx="8077200" cy="914400"/>
          </a:xfrm>
        </p:spPr>
        <p:txBody>
          <a:bodyPr>
            <a:normAutofit/>
          </a:bodyPr>
          <a:lstStyle/>
          <a:p>
            <a:pPr algn="ctr"/>
            <a:r>
              <a:rPr lang="en-US" sz="4400" b="1" dirty="0" smtClean="0">
                <a:effectLst>
                  <a:glow rad="101600">
                    <a:schemeClr val="accent1">
                      <a:satMod val="175000"/>
                      <a:alpha val="40000"/>
                    </a:schemeClr>
                  </a:glow>
                </a:effectLst>
                <a:latin typeface="+mn-lt"/>
              </a:rPr>
              <a:t>M</a:t>
            </a:r>
            <a:r>
              <a:rPr sz="4400" b="1" dirty="0" smtClean="0">
                <a:effectLst>
                  <a:glow rad="101600">
                    <a:schemeClr val="accent1">
                      <a:satMod val="175000"/>
                      <a:alpha val="40000"/>
                    </a:schemeClr>
                  </a:glow>
                </a:effectLst>
                <a:latin typeface="+mn-lt"/>
              </a:rPr>
              <a:t>odes of payment:</a:t>
            </a:r>
            <a:endParaRPr lang="en-US" sz="4400" b="1" dirty="0" smtClean="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457200" y="1447800"/>
            <a:ext cx="8229600" cy="4876800"/>
          </a:xfrm>
        </p:spPr>
        <p:txBody>
          <a:bodyPr>
            <a:normAutofit fontScale="92500" lnSpcReduction="10000"/>
          </a:bodyPr>
          <a:lstStyle/>
          <a:p>
            <a:pPr marL="285750" indent="-285750" algn="l"/>
            <a:r>
              <a:rPr lang="en-US" sz="2400" b="1" dirty="0" smtClean="0">
                <a:solidFill>
                  <a:schemeClr val="tx1"/>
                </a:solidFill>
                <a:latin typeface="+mj-lt"/>
              </a:rPr>
              <a:t>A promoter is entitle to a reasonable remuneration…</a:t>
            </a:r>
          </a:p>
          <a:p>
            <a:pPr marL="285750" indent="-285750" algn="l"/>
            <a:r>
              <a:rPr lang="en-US" sz="2400" b="1" dirty="0" smtClean="0">
                <a:solidFill>
                  <a:schemeClr val="tx1"/>
                </a:solidFill>
                <a:latin typeface="+mj-lt"/>
              </a:rPr>
              <a:t>The following could be the modes of payment:</a:t>
            </a:r>
          </a:p>
          <a:p>
            <a:pPr marL="457200" indent="-457200" algn="l">
              <a:buAutoNum type="arabicPeriod"/>
            </a:pPr>
            <a:endParaRPr lang="en-US" sz="2400" b="1" dirty="0" smtClean="0">
              <a:solidFill>
                <a:schemeClr val="tx1"/>
              </a:solidFill>
              <a:latin typeface="+mj-lt"/>
            </a:endParaRPr>
          </a:p>
          <a:p>
            <a:pPr marL="457200" indent="-457200" algn="l">
              <a:buAutoNum type="arabicPeriod"/>
            </a:pPr>
            <a:r>
              <a:rPr lang="en-US" sz="2400" b="1" dirty="0" smtClean="0">
                <a:solidFill>
                  <a:schemeClr val="tx1"/>
                </a:solidFill>
                <a:latin typeface="+mj-lt"/>
              </a:rPr>
              <a:t>The vendors may agree to pay him a commission on sale of their property to the company.</a:t>
            </a:r>
          </a:p>
          <a:p>
            <a:pPr algn="l"/>
            <a:endParaRPr lang="en-US" sz="2400" b="1" dirty="0" smtClean="0">
              <a:solidFill>
                <a:schemeClr val="tx1"/>
              </a:solidFill>
              <a:latin typeface="+mj-lt"/>
            </a:endParaRPr>
          </a:p>
          <a:p>
            <a:pPr marL="457200" indent="-457200" algn="l">
              <a:buAutoNum type="arabicPeriod"/>
            </a:pPr>
            <a:r>
              <a:rPr lang="en-US" sz="2400" b="1" dirty="0" smtClean="0">
                <a:solidFill>
                  <a:schemeClr val="tx1"/>
                </a:solidFill>
                <a:latin typeface="+mj-lt"/>
              </a:rPr>
              <a:t>The promoter may purchase a property and sell it to the company at a profit</a:t>
            </a:r>
          </a:p>
          <a:p>
            <a:pPr marL="457200" indent="-457200" algn="l">
              <a:buAutoNum type="arabicPeriod"/>
            </a:pPr>
            <a:endParaRPr lang="en-US" sz="2400" b="1" dirty="0" smtClean="0">
              <a:solidFill>
                <a:schemeClr val="tx1"/>
              </a:solidFill>
              <a:latin typeface="+mj-lt"/>
            </a:endParaRPr>
          </a:p>
          <a:p>
            <a:pPr marL="457200" indent="-457200" algn="l">
              <a:buAutoNum type="arabicPeriod"/>
            </a:pPr>
            <a:r>
              <a:rPr lang="en-US" sz="2400" b="1" dirty="0" smtClean="0">
                <a:solidFill>
                  <a:schemeClr val="tx1"/>
                </a:solidFill>
                <a:latin typeface="+mj-lt"/>
              </a:rPr>
              <a:t>The promoter may be given deferred of founder’s shares as fully paid up.</a:t>
            </a:r>
          </a:p>
          <a:p>
            <a:pPr marL="457200" indent="-457200" algn="l">
              <a:buAutoNum type="arabicPeriod"/>
            </a:pPr>
            <a:endParaRPr lang="en-US" sz="2400" b="1" dirty="0" smtClean="0">
              <a:solidFill>
                <a:schemeClr val="tx1"/>
              </a:solidFill>
              <a:latin typeface="+mj-lt"/>
            </a:endParaRPr>
          </a:p>
          <a:p>
            <a:pPr marL="457200" indent="-457200" algn="l">
              <a:buAutoNum type="arabicPeriod"/>
            </a:pPr>
            <a:r>
              <a:rPr lang="en-US" sz="2400" b="1" dirty="0" smtClean="0">
                <a:solidFill>
                  <a:schemeClr val="tx1"/>
                </a:solidFill>
                <a:latin typeface="+mj-lt"/>
              </a:rPr>
              <a:t>A lump sum amount may also be paid as remuneration</a:t>
            </a:r>
            <a:r>
              <a:rPr lang="en-US" sz="2200" b="1" dirty="0" smtClean="0">
                <a:solidFill>
                  <a:schemeClr val="tx1"/>
                </a:solidFill>
                <a:latin typeface="+mj-lt"/>
              </a:rPr>
              <a:t>.</a:t>
            </a:r>
          </a:p>
          <a:p>
            <a:pPr marL="285750" indent="-285750">
              <a:buFont typeface="Wingdings" pitchFamily="2" charset="2"/>
              <a:buChar char="ü"/>
            </a:pPr>
            <a:endParaRPr lang="en-US" dirty="0">
              <a:latin typeface="Segoe Script" pitchFamily="34" charset="0"/>
            </a:endParaRPr>
          </a:p>
        </p:txBody>
      </p:sp>
    </p:spTree>
    <p:extLst>
      <p:ext uri="{BB962C8B-B14F-4D97-AF65-F5344CB8AC3E}">
        <p14:creationId xmlns:p14="http://schemas.microsoft.com/office/powerpoint/2010/main" xmlns="" val="2441004114"/>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a:bodyPr>
          <a:lstStyle/>
          <a:p>
            <a:pPr algn="ctr"/>
            <a:r>
              <a:rPr lang="en-US" sz="4400" b="1" dirty="0" smtClean="0">
                <a:effectLst>
                  <a:glow rad="101600">
                    <a:schemeClr val="accent1">
                      <a:satMod val="175000"/>
                      <a:alpha val="40000"/>
                    </a:schemeClr>
                  </a:glow>
                </a:effectLst>
                <a:latin typeface="+mn-lt"/>
              </a:rPr>
              <a:t>Registered Office</a:t>
            </a:r>
          </a:p>
        </p:txBody>
      </p:sp>
      <p:sp>
        <p:nvSpPr>
          <p:cNvPr id="3" name="Subtitle 2"/>
          <p:cNvSpPr>
            <a:spLocks noGrp="1"/>
          </p:cNvSpPr>
          <p:nvPr>
            <p:ph type="subTitle" idx="1"/>
          </p:nvPr>
        </p:nvSpPr>
        <p:spPr>
          <a:xfrm>
            <a:off x="457200" y="1447800"/>
            <a:ext cx="8229600" cy="4876800"/>
          </a:xfrm>
        </p:spPr>
        <p:txBody>
          <a:bodyPr>
            <a:normAutofit fontScale="92500"/>
          </a:bodyPr>
          <a:lstStyle/>
          <a:p>
            <a:pPr marL="457200" indent="-457200" algn="l">
              <a:buFont typeface="Wingdings" pitchFamily="2" charset="2"/>
              <a:buChar char="Ø"/>
            </a:pPr>
            <a:r>
              <a:rPr lang="en-US" b="1" dirty="0" smtClean="0">
                <a:solidFill>
                  <a:schemeClr val="tx1"/>
                </a:solidFill>
              </a:rPr>
              <a:t>A Registered office is the official address of an incorporated company, association or any other legal entity</a:t>
            </a:r>
          </a:p>
          <a:p>
            <a:pPr marL="457200" indent="-457200" algn="l">
              <a:buFont typeface="Wingdings" pitchFamily="2" charset="2"/>
              <a:buChar char="Ø"/>
            </a:pPr>
            <a:r>
              <a:rPr lang="en-US" b="1" dirty="0" smtClean="0">
                <a:solidFill>
                  <a:schemeClr val="tx1"/>
                </a:solidFill>
              </a:rPr>
              <a:t>Generally it will form part of the public record and is required in most countries where the registered organization is incorporated</a:t>
            </a:r>
          </a:p>
          <a:p>
            <a:pPr marL="457200" indent="-457200" algn="l">
              <a:buFont typeface="Wingdings" pitchFamily="2" charset="2"/>
              <a:buChar char="Ø"/>
            </a:pPr>
            <a:r>
              <a:rPr lang="en-US" b="1" dirty="0" smtClean="0">
                <a:solidFill>
                  <a:schemeClr val="tx1"/>
                </a:solidFill>
              </a:rPr>
              <a:t>A Registered physical office address is required for incorporated organization to receive office correspondence and formal notices</a:t>
            </a:r>
            <a:endParaRPr lang="en-US" b="1" dirty="0">
              <a:solidFill>
                <a:schemeClr val="tx1"/>
              </a:solidFill>
            </a:endParaRPr>
          </a:p>
        </p:txBody>
      </p:sp>
    </p:spTree>
    <p:extLst>
      <p:ext uri="{BB962C8B-B14F-4D97-AF65-F5344CB8AC3E}">
        <p14:creationId xmlns:p14="http://schemas.microsoft.com/office/powerpoint/2010/main" xmlns="" val="4007529974"/>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fontScale="90000"/>
          </a:bodyPr>
          <a:lstStyle/>
          <a:p>
            <a:pPr algn="ctr"/>
            <a:r>
              <a:rPr lang="en-US" sz="4400" b="1" dirty="0" smtClean="0">
                <a:effectLst>
                  <a:glow rad="101600">
                    <a:schemeClr val="accent1">
                      <a:satMod val="175000"/>
                      <a:alpha val="40000"/>
                    </a:schemeClr>
                  </a:glow>
                </a:effectLst>
                <a:latin typeface="+mn-lt"/>
              </a:rPr>
              <a:t>Registered Office</a:t>
            </a:r>
            <a:br>
              <a:rPr lang="en-US" sz="4400" b="1" dirty="0" smtClean="0">
                <a:effectLst>
                  <a:glow rad="101600">
                    <a:schemeClr val="accent1">
                      <a:satMod val="175000"/>
                      <a:alpha val="40000"/>
                    </a:schemeClr>
                  </a:glow>
                </a:effectLst>
                <a:latin typeface="+mn-lt"/>
              </a:rPr>
            </a:br>
            <a:r>
              <a:rPr lang="en-US" b="1" dirty="0" smtClean="0">
                <a:effectLst>
                  <a:glow rad="101600">
                    <a:schemeClr val="accent1">
                      <a:satMod val="175000"/>
                      <a:alpha val="40000"/>
                    </a:schemeClr>
                  </a:glow>
                </a:effectLst>
                <a:latin typeface="+mn-lt"/>
              </a:rPr>
              <a:t>Section 142</a:t>
            </a:r>
            <a:endParaRPr lang="en-US" sz="4400" b="1" dirty="0" smtClean="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457200" y="1447800"/>
            <a:ext cx="8229600" cy="4876800"/>
          </a:xfrm>
        </p:spPr>
        <p:txBody>
          <a:bodyPr>
            <a:normAutofit/>
          </a:bodyPr>
          <a:lstStyle/>
          <a:p>
            <a:pPr algn="l"/>
            <a:r>
              <a:rPr lang="en-US" sz="2800" b="1" dirty="0" smtClean="0">
                <a:solidFill>
                  <a:schemeClr val="tx1"/>
                </a:solidFill>
              </a:rPr>
              <a:t>Under companies ordinance 1984 following </a:t>
            </a:r>
            <a:r>
              <a:rPr lang="en-US" sz="2800" b="1" dirty="0" smtClean="0">
                <a:solidFill>
                  <a:schemeClr val="tx1"/>
                </a:solidFill>
              </a:rPr>
              <a:t>are the </a:t>
            </a:r>
            <a:r>
              <a:rPr lang="en-US" sz="2800" b="1" dirty="0" smtClean="0">
                <a:solidFill>
                  <a:schemeClr val="tx1"/>
                </a:solidFill>
              </a:rPr>
              <a:t>provisions </a:t>
            </a:r>
          </a:p>
          <a:p>
            <a:pPr marL="514350" indent="-514350" algn="l">
              <a:buFont typeface="+mj-lt"/>
              <a:buAutoNum type="alphaLcParenR"/>
            </a:pPr>
            <a:r>
              <a:rPr lang="en-US" sz="2800" b="1" dirty="0" smtClean="0">
                <a:solidFill>
                  <a:schemeClr val="tx1"/>
                </a:solidFill>
              </a:rPr>
              <a:t>A company shall have a registered office to which all communications and notices may be addressed </a:t>
            </a:r>
          </a:p>
          <a:p>
            <a:pPr marL="971550" lvl="1" indent="-514350" algn="l">
              <a:buFont typeface="Wingdings" pitchFamily="2" charset="2"/>
              <a:buChar char="Ø"/>
            </a:pPr>
            <a:r>
              <a:rPr lang="en-US" sz="2400" b="1" dirty="0" smtClean="0">
                <a:solidFill>
                  <a:schemeClr val="tx1"/>
                </a:solidFill>
              </a:rPr>
              <a:t>With in 28 day from the date of Incorporation or date of commencement of business</a:t>
            </a:r>
          </a:p>
          <a:p>
            <a:pPr marL="514350" indent="-514350" algn="l">
              <a:buFont typeface="+mj-lt"/>
              <a:buAutoNum type="alphaLcParenR"/>
            </a:pPr>
            <a:r>
              <a:rPr lang="en-US" sz="2800" b="1" dirty="0" smtClean="0">
                <a:solidFill>
                  <a:schemeClr val="tx1"/>
                </a:solidFill>
              </a:rPr>
              <a:t>A Company shall file, with the registrar, a notice of change of its registered office </a:t>
            </a:r>
          </a:p>
          <a:p>
            <a:pPr marL="971550" lvl="1" indent="-514350" algn="l">
              <a:buFont typeface="Wingdings" pitchFamily="2" charset="2"/>
              <a:buChar char="Ø"/>
            </a:pPr>
            <a:r>
              <a:rPr lang="en-US" sz="2400" b="1" dirty="0" smtClean="0">
                <a:solidFill>
                  <a:schemeClr val="tx1"/>
                </a:solidFill>
              </a:rPr>
              <a:t>with in 28 days from the date of change</a:t>
            </a:r>
            <a:endParaRPr lang="en-US" sz="2400" b="1" dirty="0">
              <a:solidFill>
                <a:schemeClr val="tx1"/>
              </a:solidFill>
            </a:endParaRPr>
          </a:p>
        </p:txBody>
      </p:sp>
    </p:spTree>
    <p:extLst>
      <p:ext uri="{BB962C8B-B14F-4D97-AF65-F5344CB8AC3E}">
        <p14:creationId xmlns:p14="http://schemas.microsoft.com/office/powerpoint/2010/main" xmlns="" val="2284125439"/>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fontScale="90000"/>
          </a:bodyPr>
          <a:lstStyle/>
          <a:p>
            <a:pPr algn="ctr"/>
            <a:r>
              <a:rPr lang="en-US" sz="4400" b="1" dirty="0" smtClean="0">
                <a:effectLst>
                  <a:glow rad="101600">
                    <a:schemeClr val="accent1">
                      <a:satMod val="175000"/>
                      <a:alpha val="40000"/>
                    </a:schemeClr>
                  </a:glow>
                </a:effectLst>
                <a:latin typeface="+mn-lt"/>
              </a:rPr>
              <a:t>Registered Office</a:t>
            </a:r>
            <a:br>
              <a:rPr lang="en-US" sz="4400" b="1" dirty="0" smtClean="0">
                <a:effectLst>
                  <a:glow rad="101600">
                    <a:schemeClr val="accent1">
                      <a:satMod val="175000"/>
                      <a:alpha val="40000"/>
                    </a:schemeClr>
                  </a:glow>
                </a:effectLst>
                <a:latin typeface="+mn-lt"/>
              </a:rPr>
            </a:br>
            <a:r>
              <a:rPr lang="en-US" b="1" dirty="0" smtClean="0">
                <a:effectLst>
                  <a:glow rad="101600">
                    <a:schemeClr val="accent1">
                      <a:satMod val="175000"/>
                      <a:alpha val="40000"/>
                    </a:schemeClr>
                  </a:glow>
                </a:effectLst>
                <a:latin typeface="+mn-lt"/>
              </a:rPr>
              <a:t>Section 142</a:t>
            </a:r>
            <a:endParaRPr lang="en-US" sz="4400" b="1" dirty="0" smtClean="0">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457200" y="1905000"/>
            <a:ext cx="8229600" cy="4419600"/>
          </a:xfrm>
        </p:spPr>
        <p:txBody>
          <a:bodyPr>
            <a:normAutofit/>
          </a:bodyPr>
          <a:lstStyle/>
          <a:p>
            <a:pPr marL="514350" indent="-514350" algn="l">
              <a:buAutoNum type="alphaLcParenR" startAt="3"/>
            </a:pPr>
            <a:r>
              <a:rPr lang="en-US" sz="2800" b="1" dirty="0" smtClean="0">
                <a:solidFill>
                  <a:schemeClr val="tx1"/>
                </a:solidFill>
              </a:rPr>
              <a:t>Publication of registered office address in any document or annual return etc, does not dispose with company’s liability under (b) above</a:t>
            </a:r>
          </a:p>
          <a:p>
            <a:pPr algn="l"/>
            <a:endParaRPr lang="en-US" sz="2800" b="1" dirty="0" smtClean="0">
              <a:solidFill>
                <a:schemeClr val="tx1"/>
              </a:solidFill>
            </a:endParaRPr>
          </a:p>
          <a:p>
            <a:pPr marL="514350" indent="-514350" algn="l">
              <a:buAutoNum type="alphaLcParenR" startAt="3"/>
            </a:pPr>
            <a:r>
              <a:rPr lang="en-US" sz="2800" b="1" dirty="0" smtClean="0">
                <a:solidFill>
                  <a:schemeClr val="tx1"/>
                </a:solidFill>
              </a:rPr>
              <a:t>The situation of the registered office shall also be stated in the Annual Return of the Company.</a:t>
            </a:r>
          </a:p>
          <a:p>
            <a:pPr marL="514350" indent="-514350" algn="l">
              <a:buFont typeface="+mj-lt"/>
              <a:buAutoNum type="alphaLcParenR"/>
            </a:pPr>
            <a:endParaRPr lang="en-US" b="1" dirty="0">
              <a:solidFill>
                <a:schemeClr val="tx1"/>
              </a:solidFill>
            </a:endParaRPr>
          </a:p>
        </p:txBody>
      </p:sp>
    </p:spTree>
    <p:extLst>
      <p:ext uri="{BB962C8B-B14F-4D97-AF65-F5344CB8AC3E}">
        <p14:creationId xmlns:p14="http://schemas.microsoft.com/office/powerpoint/2010/main" xmlns="" val="1563416770"/>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a:bodyPr>
          <a:lstStyle/>
          <a:p>
            <a:pPr algn="ctr"/>
            <a:r>
              <a:rPr lang="en-US" sz="4400" b="1" dirty="0" smtClean="0">
                <a:effectLst>
                  <a:glow rad="101600">
                    <a:schemeClr val="accent1">
                      <a:satMod val="175000"/>
                      <a:alpha val="40000"/>
                    </a:schemeClr>
                  </a:glow>
                </a:effectLst>
                <a:latin typeface="+mn-lt"/>
              </a:rPr>
              <a:t>CRO Company Registration Office</a:t>
            </a:r>
          </a:p>
        </p:txBody>
      </p:sp>
      <p:sp>
        <p:nvSpPr>
          <p:cNvPr id="3" name="Subtitle 2"/>
          <p:cNvSpPr>
            <a:spLocks noGrp="1"/>
          </p:cNvSpPr>
          <p:nvPr>
            <p:ph type="subTitle" idx="1"/>
          </p:nvPr>
        </p:nvSpPr>
        <p:spPr>
          <a:xfrm>
            <a:off x="457200" y="1905000"/>
            <a:ext cx="8229600" cy="4419600"/>
          </a:xfrm>
        </p:spPr>
        <p:txBody>
          <a:bodyPr>
            <a:normAutofit/>
          </a:bodyPr>
          <a:lstStyle/>
          <a:p>
            <a:pPr hangingPunct="0"/>
            <a:r>
              <a:rPr lang="en-US" sz="2800" b="1" dirty="0">
                <a:solidFill>
                  <a:schemeClr val="tx1"/>
                </a:solidFill>
              </a:rPr>
              <a:t>One of the important functions of the SECP is the incorporation/registration of companies. This task has been entrusted to the Registration Department, Company Law Division which has its field offices known as Company Registration Offices (CROs) for the purpose of incorporation / registration of different type of companies.</a:t>
            </a:r>
            <a:endParaRPr lang="en-US" sz="2800" dirty="0">
              <a:solidFill>
                <a:schemeClr val="tx1"/>
              </a:solidFill>
            </a:endParaRPr>
          </a:p>
          <a:p>
            <a:pPr algn="l"/>
            <a:endParaRPr lang="en-US" sz="2800" b="1" dirty="0" smtClean="0">
              <a:solidFill>
                <a:schemeClr val="tx1"/>
              </a:solidFill>
            </a:endParaRPr>
          </a:p>
          <a:p>
            <a:pPr algn="l"/>
            <a:endParaRPr lang="en-US" b="1" dirty="0">
              <a:solidFill>
                <a:schemeClr val="tx1"/>
              </a:solidFill>
            </a:endParaRPr>
          </a:p>
        </p:txBody>
      </p:sp>
    </p:spTree>
    <p:extLst>
      <p:ext uri="{BB962C8B-B14F-4D97-AF65-F5344CB8AC3E}">
        <p14:creationId xmlns:p14="http://schemas.microsoft.com/office/powerpoint/2010/main" xmlns="" val="1858541008"/>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a:bodyPr>
          <a:lstStyle/>
          <a:p>
            <a:pPr algn="ctr"/>
            <a:r>
              <a:rPr lang="en-US" sz="4400" b="1" dirty="0" smtClean="0">
                <a:effectLst>
                  <a:glow rad="101600">
                    <a:schemeClr val="accent1">
                      <a:satMod val="175000"/>
                      <a:alpha val="40000"/>
                    </a:schemeClr>
                  </a:glow>
                </a:effectLst>
                <a:latin typeface="+mn-lt"/>
              </a:rPr>
              <a:t>CRO Company Registration Office</a:t>
            </a:r>
          </a:p>
        </p:txBody>
      </p:sp>
      <p:sp>
        <p:nvSpPr>
          <p:cNvPr id="3" name="Subtitle 2"/>
          <p:cNvSpPr>
            <a:spLocks noGrp="1"/>
          </p:cNvSpPr>
          <p:nvPr>
            <p:ph type="subTitle" idx="1"/>
          </p:nvPr>
        </p:nvSpPr>
        <p:spPr>
          <a:xfrm>
            <a:off x="457200" y="1524000"/>
            <a:ext cx="8229600" cy="4800600"/>
          </a:xfrm>
        </p:spPr>
        <p:txBody>
          <a:bodyPr>
            <a:normAutofit fontScale="70000" lnSpcReduction="20000"/>
          </a:bodyPr>
          <a:lstStyle/>
          <a:p>
            <a:pPr hangingPunct="0"/>
            <a:r>
              <a:rPr lang="en-US" sz="2800" b="1" dirty="0">
                <a:solidFill>
                  <a:schemeClr val="tx1"/>
                </a:solidFill>
              </a:rPr>
              <a:t>Since the inception of SECP, a number of operational changes have been introduced and a friendly environment has been created at the CROs. </a:t>
            </a:r>
            <a:endParaRPr lang="en-US" sz="2800" b="1" dirty="0" smtClean="0">
              <a:solidFill>
                <a:schemeClr val="tx1"/>
              </a:solidFill>
            </a:endParaRPr>
          </a:p>
          <a:p>
            <a:pPr marL="457200" indent="-457200" algn="l" hangingPunct="0">
              <a:buFont typeface="Wingdings" pitchFamily="2" charset="2"/>
              <a:buChar char="Ø"/>
            </a:pPr>
            <a:r>
              <a:rPr lang="en-US" sz="3100" dirty="0" smtClean="0">
                <a:solidFill>
                  <a:schemeClr val="tx1"/>
                </a:solidFill>
              </a:rPr>
              <a:t>Incorporation </a:t>
            </a:r>
            <a:r>
              <a:rPr lang="en-US" sz="3100" dirty="0">
                <a:solidFill>
                  <a:schemeClr val="tx1"/>
                </a:solidFill>
              </a:rPr>
              <a:t>of companies has been made much easier, smooth and swift ensuring completion of this process within three days</a:t>
            </a:r>
            <a:r>
              <a:rPr lang="en-US" sz="3100" dirty="0" smtClean="0">
                <a:solidFill>
                  <a:schemeClr val="tx1"/>
                </a:solidFill>
              </a:rPr>
              <a:t>.</a:t>
            </a:r>
          </a:p>
          <a:p>
            <a:pPr marL="457200" indent="-457200" algn="l" hangingPunct="0">
              <a:buFont typeface="Wingdings" pitchFamily="2" charset="2"/>
              <a:buChar char="Ø"/>
            </a:pPr>
            <a:r>
              <a:rPr lang="en-US" sz="3100" dirty="0" smtClean="0">
                <a:solidFill>
                  <a:schemeClr val="tx1"/>
                </a:solidFill>
              </a:rPr>
              <a:t> </a:t>
            </a:r>
            <a:r>
              <a:rPr lang="en-US" sz="3100" dirty="0">
                <a:solidFill>
                  <a:schemeClr val="tx1"/>
                </a:solidFill>
              </a:rPr>
              <a:t>Other public services like availability of name, providing of certified copies etc., are rendered within one day. </a:t>
            </a:r>
            <a:endParaRPr lang="en-US" sz="3100" dirty="0" smtClean="0">
              <a:solidFill>
                <a:schemeClr val="tx1"/>
              </a:solidFill>
            </a:endParaRPr>
          </a:p>
          <a:p>
            <a:pPr marL="457200" indent="-457200" algn="l" hangingPunct="0">
              <a:buFont typeface="Wingdings" pitchFamily="2" charset="2"/>
              <a:buChar char="Ø"/>
            </a:pPr>
            <a:r>
              <a:rPr lang="en-US" sz="3100" dirty="0" smtClean="0">
                <a:solidFill>
                  <a:schemeClr val="tx1"/>
                </a:solidFill>
              </a:rPr>
              <a:t>eServices </a:t>
            </a:r>
            <a:r>
              <a:rPr lang="en-US" sz="3100" dirty="0">
                <a:solidFill>
                  <a:schemeClr val="tx1"/>
                </a:solidFill>
              </a:rPr>
              <a:t>has been launched by the SECP in Sep. 2008, which facilitates online availability of name, online incorporation of companies and e-filing of statutory returns. </a:t>
            </a:r>
            <a:endParaRPr lang="en-US" sz="3100" dirty="0" smtClean="0">
              <a:solidFill>
                <a:schemeClr val="tx1"/>
              </a:solidFill>
            </a:endParaRPr>
          </a:p>
          <a:p>
            <a:pPr marL="914400" lvl="1" indent="-457200" algn="l" hangingPunct="0">
              <a:buFont typeface="Wingdings" pitchFamily="2" charset="2"/>
              <a:buChar char="Ø"/>
            </a:pPr>
            <a:r>
              <a:rPr lang="en-US" sz="2900" dirty="0" smtClean="0">
                <a:solidFill>
                  <a:schemeClr val="tx1"/>
                </a:solidFill>
              </a:rPr>
              <a:t>It </a:t>
            </a:r>
            <a:r>
              <a:rPr lang="en-US" sz="2900" dirty="0">
                <a:solidFill>
                  <a:schemeClr val="tx1"/>
                </a:solidFill>
              </a:rPr>
              <a:t>enables the promoters and management of the company to interact online using the eServices portal, without visiting the SECP offices. Online services save time and resources, increase efficiency, create a paperless environment, promote confidence and strengthen the country’s economy.</a:t>
            </a:r>
          </a:p>
          <a:p>
            <a:pPr algn="l"/>
            <a:endParaRPr lang="en-US" b="1" dirty="0">
              <a:solidFill>
                <a:schemeClr val="tx1"/>
              </a:solidFill>
            </a:endParaRPr>
          </a:p>
        </p:txBody>
      </p:sp>
    </p:spTree>
    <p:extLst>
      <p:ext uri="{BB962C8B-B14F-4D97-AF65-F5344CB8AC3E}">
        <p14:creationId xmlns:p14="http://schemas.microsoft.com/office/powerpoint/2010/main" xmlns="" val="2640417274"/>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fontScale="90000"/>
          </a:bodyPr>
          <a:lstStyle/>
          <a:p>
            <a:pPr algn="ctr"/>
            <a:r>
              <a:rPr lang="en-US" sz="4400" b="1" dirty="0" smtClean="0">
                <a:effectLst>
                  <a:glow rad="101600">
                    <a:schemeClr val="accent1">
                      <a:satMod val="175000"/>
                      <a:alpha val="40000"/>
                    </a:schemeClr>
                  </a:glow>
                </a:effectLst>
                <a:latin typeface="+mn-lt"/>
              </a:rPr>
              <a:t>CRO Company Registration Offices</a:t>
            </a:r>
          </a:p>
        </p:txBody>
      </p:sp>
      <p:sp>
        <p:nvSpPr>
          <p:cNvPr id="3" name="Subtitle 2"/>
          <p:cNvSpPr>
            <a:spLocks noGrp="1"/>
          </p:cNvSpPr>
          <p:nvPr>
            <p:ph type="subTitle" idx="1"/>
          </p:nvPr>
        </p:nvSpPr>
        <p:spPr>
          <a:xfrm>
            <a:off x="457200" y="1524000"/>
            <a:ext cx="8382000" cy="4800600"/>
          </a:xfrm>
        </p:spPr>
        <p:txBody>
          <a:bodyPr>
            <a:normAutofit/>
          </a:bodyPr>
          <a:lstStyle/>
          <a:p>
            <a:pPr algn="l" hangingPunct="0"/>
            <a:r>
              <a:rPr lang="en-US" sz="2000" b="1" dirty="0">
                <a:solidFill>
                  <a:schemeClr val="tx1"/>
                </a:solidFill>
              </a:rPr>
              <a:t>For the convenience of general public, promoters and directors of companies, SECP has established its eight CROs </a:t>
            </a:r>
            <a:r>
              <a:rPr lang="en-US" sz="2000" b="1" dirty="0" smtClean="0">
                <a:solidFill>
                  <a:schemeClr val="tx1"/>
                </a:solidFill>
              </a:rPr>
              <a:t>at</a:t>
            </a:r>
          </a:p>
          <a:p>
            <a:pPr marL="457200" indent="-457200" algn="l" hangingPunct="0">
              <a:buFont typeface="+mj-lt"/>
              <a:buAutoNum type="arabicPeriod"/>
            </a:pPr>
            <a:r>
              <a:rPr lang="en-US" sz="2000" b="1" dirty="0" smtClean="0">
                <a:solidFill>
                  <a:schemeClr val="tx1"/>
                </a:solidFill>
              </a:rPr>
              <a:t> </a:t>
            </a:r>
            <a:r>
              <a:rPr lang="en-US" sz="2000" b="1" dirty="0">
                <a:solidFill>
                  <a:schemeClr val="tx1"/>
                </a:solidFill>
              </a:rPr>
              <a:t>Islamabad, </a:t>
            </a:r>
            <a:endParaRPr lang="en-US" sz="2000" b="1" dirty="0" smtClean="0">
              <a:solidFill>
                <a:schemeClr val="tx1"/>
              </a:solidFill>
            </a:endParaRPr>
          </a:p>
          <a:p>
            <a:pPr marL="457200" indent="-457200" algn="l" hangingPunct="0">
              <a:buFont typeface="+mj-lt"/>
              <a:buAutoNum type="arabicPeriod"/>
            </a:pPr>
            <a:r>
              <a:rPr lang="en-US" sz="2000" b="1" dirty="0" smtClean="0">
                <a:solidFill>
                  <a:schemeClr val="tx1"/>
                </a:solidFill>
              </a:rPr>
              <a:t>Karachi</a:t>
            </a:r>
            <a:r>
              <a:rPr lang="en-US" sz="2000" b="1" dirty="0">
                <a:solidFill>
                  <a:schemeClr val="tx1"/>
                </a:solidFill>
              </a:rPr>
              <a:t>, </a:t>
            </a:r>
            <a:endParaRPr lang="en-US" sz="2000" b="1" dirty="0" smtClean="0">
              <a:solidFill>
                <a:schemeClr val="tx1"/>
              </a:solidFill>
            </a:endParaRPr>
          </a:p>
          <a:p>
            <a:pPr marL="457200" indent="-457200" algn="l" hangingPunct="0">
              <a:buFont typeface="+mj-lt"/>
              <a:buAutoNum type="arabicPeriod"/>
            </a:pPr>
            <a:r>
              <a:rPr lang="en-US" sz="2000" b="1" dirty="0" smtClean="0">
                <a:solidFill>
                  <a:schemeClr val="tx1"/>
                </a:solidFill>
              </a:rPr>
              <a:t>Lahore</a:t>
            </a:r>
            <a:r>
              <a:rPr lang="en-US" sz="2000" b="1" dirty="0">
                <a:solidFill>
                  <a:schemeClr val="tx1"/>
                </a:solidFill>
              </a:rPr>
              <a:t>, </a:t>
            </a:r>
            <a:endParaRPr lang="en-US" sz="2000" b="1" dirty="0" smtClean="0">
              <a:solidFill>
                <a:schemeClr val="tx1"/>
              </a:solidFill>
            </a:endParaRPr>
          </a:p>
          <a:p>
            <a:pPr marL="457200" indent="-457200" algn="l" hangingPunct="0">
              <a:buFont typeface="+mj-lt"/>
              <a:buAutoNum type="arabicPeriod"/>
            </a:pPr>
            <a:r>
              <a:rPr lang="en-US" sz="2000" b="1" dirty="0" smtClean="0">
                <a:solidFill>
                  <a:schemeClr val="tx1"/>
                </a:solidFill>
              </a:rPr>
              <a:t>Peshawar</a:t>
            </a:r>
            <a:r>
              <a:rPr lang="en-US" sz="2000" b="1" dirty="0">
                <a:solidFill>
                  <a:schemeClr val="tx1"/>
                </a:solidFill>
              </a:rPr>
              <a:t>, </a:t>
            </a:r>
            <a:endParaRPr lang="en-US" sz="2000" b="1" dirty="0" smtClean="0">
              <a:solidFill>
                <a:schemeClr val="tx1"/>
              </a:solidFill>
            </a:endParaRPr>
          </a:p>
          <a:p>
            <a:pPr marL="457200" indent="-457200" algn="l" hangingPunct="0">
              <a:buFont typeface="+mj-lt"/>
              <a:buAutoNum type="arabicPeriod"/>
            </a:pPr>
            <a:r>
              <a:rPr lang="en-US" sz="2000" b="1" dirty="0" smtClean="0">
                <a:solidFill>
                  <a:schemeClr val="tx1"/>
                </a:solidFill>
              </a:rPr>
              <a:t>Faisalabad</a:t>
            </a:r>
            <a:r>
              <a:rPr lang="en-US" sz="2000" b="1" dirty="0">
                <a:solidFill>
                  <a:schemeClr val="tx1"/>
                </a:solidFill>
              </a:rPr>
              <a:t>, </a:t>
            </a:r>
            <a:endParaRPr lang="en-US" sz="2000" b="1" dirty="0" smtClean="0">
              <a:solidFill>
                <a:schemeClr val="tx1"/>
              </a:solidFill>
            </a:endParaRPr>
          </a:p>
          <a:p>
            <a:pPr marL="457200" indent="-457200" algn="l" hangingPunct="0">
              <a:buFont typeface="+mj-lt"/>
              <a:buAutoNum type="arabicPeriod"/>
            </a:pPr>
            <a:r>
              <a:rPr lang="en-US" sz="2000" b="1" dirty="0" smtClean="0">
                <a:solidFill>
                  <a:schemeClr val="tx1"/>
                </a:solidFill>
              </a:rPr>
              <a:t>Multan</a:t>
            </a:r>
            <a:r>
              <a:rPr lang="en-US" sz="2000" b="1" dirty="0">
                <a:solidFill>
                  <a:schemeClr val="tx1"/>
                </a:solidFill>
              </a:rPr>
              <a:t>, </a:t>
            </a:r>
            <a:endParaRPr lang="en-US" sz="2000" b="1" dirty="0" smtClean="0">
              <a:solidFill>
                <a:schemeClr val="tx1"/>
              </a:solidFill>
            </a:endParaRPr>
          </a:p>
          <a:p>
            <a:pPr marL="457200" indent="-457200" algn="l" hangingPunct="0">
              <a:buFont typeface="+mj-lt"/>
              <a:buAutoNum type="arabicPeriod"/>
            </a:pPr>
            <a:r>
              <a:rPr lang="en-US" sz="2000" b="1" dirty="0" err="1" smtClean="0">
                <a:solidFill>
                  <a:schemeClr val="tx1"/>
                </a:solidFill>
              </a:rPr>
              <a:t>Sukkur</a:t>
            </a:r>
            <a:r>
              <a:rPr lang="en-US" sz="2000" b="1" dirty="0" smtClean="0">
                <a:solidFill>
                  <a:schemeClr val="tx1"/>
                </a:solidFill>
              </a:rPr>
              <a:t> </a:t>
            </a:r>
            <a:r>
              <a:rPr lang="en-US" sz="2000" b="1" dirty="0">
                <a:solidFill>
                  <a:schemeClr val="tx1"/>
                </a:solidFill>
              </a:rPr>
              <a:t>and </a:t>
            </a:r>
            <a:endParaRPr lang="en-US" sz="2000" b="1" dirty="0" smtClean="0">
              <a:solidFill>
                <a:schemeClr val="tx1"/>
              </a:solidFill>
            </a:endParaRPr>
          </a:p>
          <a:p>
            <a:pPr marL="457200" indent="-457200" algn="l" hangingPunct="0">
              <a:buFont typeface="+mj-lt"/>
              <a:buAutoNum type="arabicPeriod"/>
            </a:pPr>
            <a:r>
              <a:rPr lang="en-US" sz="2000" b="1" dirty="0" smtClean="0">
                <a:solidFill>
                  <a:schemeClr val="tx1"/>
                </a:solidFill>
              </a:rPr>
              <a:t>Quetta</a:t>
            </a:r>
            <a:r>
              <a:rPr lang="en-US" sz="2000" b="1" dirty="0">
                <a:solidFill>
                  <a:schemeClr val="tx1"/>
                </a:solidFill>
              </a:rPr>
              <a:t>. </a:t>
            </a:r>
            <a:endParaRPr lang="en-US" sz="2000" b="1" dirty="0" smtClean="0">
              <a:solidFill>
                <a:schemeClr val="tx1"/>
              </a:solidFill>
            </a:endParaRPr>
          </a:p>
          <a:p>
            <a:pPr marL="742950" lvl="1" indent="-285750" algn="l" hangingPunct="0">
              <a:buFont typeface="Wingdings" pitchFamily="2" charset="2"/>
              <a:buChar char="Ø"/>
            </a:pPr>
            <a:r>
              <a:rPr lang="en-US" sz="2400" b="1" dirty="0" smtClean="0">
                <a:solidFill>
                  <a:schemeClr val="tx1"/>
                </a:solidFill>
              </a:rPr>
              <a:t>Online </a:t>
            </a:r>
            <a:r>
              <a:rPr lang="en-US" sz="2400" b="1" dirty="0">
                <a:solidFill>
                  <a:schemeClr val="tx1"/>
                </a:solidFill>
              </a:rPr>
              <a:t>facilities for incorporation of companies and filing of returns have been made available</a:t>
            </a:r>
            <a:r>
              <a:rPr lang="en-US" sz="1600" b="1" dirty="0">
                <a:solidFill>
                  <a:schemeClr val="tx1"/>
                </a:solidFill>
              </a:rPr>
              <a:t>. </a:t>
            </a:r>
            <a:endParaRPr lang="en-US" sz="1600" b="1" dirty="0" smtClean="0">
              <a:solidFill>
                <a:schemeClr val="tx1"/>
              </a:solidFill>
            </a:endParaRPr>
          </a:p>
          <a:p>
            <a:pPr algn="l"/>
            <a:endParaRPr lang="en-US" sz="2000" b="1" dirty="0">
              <a:solidFill>
                <a:schemeClr val="tx1"/>
              </a:solidFill>
            </a:endParaRPr>
          </a:p>
        </p:txBody>
      </p:sp>
    </p:spTree>
    <p:extLst>
      <p:ext uri="{BB962C8B-B14F-4D97-AF65-F5344CB8AC3E}">
        <p14:creationId xmlns:p14="http://schemas.microsoft.com/office/powerpoint/2010/main" xmlns="" val="2987008143"/>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a:bodyPr>
          <a:lstStyle/>
          <a:p>
            <a:pPr algn="ctr"/>
            <a:r>
              <a:rPr lang="en-US" sz="4400" b="1" dirty="0" smtClean="0">
                <a:effectLst>
                  <a:glow rad="101600">
                    <a:schemeClr val="accent1">
                      <a:satMod val="175000"/>
                      <a:alpha val="40000"/>
                    </a:schemeClr>
                  </a:glow>
                </a:effectLst>
                <a:latin typeface="+mn-lt"/>
              </a:rPr>
              <a:t>Functions of CRO</a:t>
            </a:r>
          </a:p>
        </p:txBody>
      </p:sp>
      <p:sp>
        <p:nvSpPr>
          <p:cNvPr id="3" name="Subtitle 2"/>
          <p:cNvSpPr>
            <a:spLocks noGrp="1"/>
          </p:cNvSpPr>
          <p:nvPr>
            <p:ph type="subTitle" idx="1"/>
          </p:nvPr>
        </p:nvSpPr>
        <p:spPr>
          <a:xfrm>
            <a:off x="457200" y="1524000"/>
            <a:ext cx="8382000" cy="4800600"/>
          </a:xfrm>
        </p:spPr>
        <p:txBody>
          <a:bodyPr>
            <a:normAutofit lnSpcReduction="10000"/>
          </a:bodyPr>
          <a:lstStyle/>
          <a:p>
            <a:pPr lvl="1" algn="l" hangingPunct="0"/>
            <a:r>
              <a:rPr lang="en-US" sz="2400" b="1" dirty="0" smtClean="0">
                <a:solidFill>
                  <a:schemeClr val="tx1"/>
                </a:solidFill>
              </a:rPr>
              <a:t>Functions of CRO’s include</a:t>
            </a:r>
          </a:p>
          <a:p>
            <a:pPr marL="914400" lvl="1" indent="-457200" algn="l" hangingPunct="0">
              <a:buFont typeface="+mj-lt"/>
              <a:buAutoNum type="arabicPeriod"/>
            </a:pPr>
            <a:r>
              <a:rPr lang="en-US" sz="2400" b="1" dirty="0">
                <a:solidFill>
                  <a:schemeClr val="tx1"/>
                </a:solidFill>
              </a:rPr>
              <a:t>R</a:t>
            </a:r>
            <a:r>
              <a:rPr lang="en-US" sz="2400" b="1" dirty="0" smtClean="0">
                <a:solidFill>
                  <a:schemeClr val="tx1"/>
                </a:solidFill>
              </a:rPr>
              <a:t>egistration of companies and monitoring of their working according to law</a:t>
            </a:r>
          </a:p>
          <a:p>
            <a:pPr marL="914400" lvl="1" indent="-457200" algn="l" hangingPunct="0">
              <a:buFont typeface="+mj-lt"/>
              <a:buAutoNum type="arabicPeriod"/>
            </a:pPr>
            <a:r>
              <a:rPr lang="en-US" sz="2400" b="1" dirty="0" smtClean="0">
                <a:solidFill>
                  <a:schemeClr val="tx1"/>
                </a:solidFill>
              </a:rPr>
              <a:t>Providing services and guidance and also </a:t>
            </a:r>
          </a:p>
          <a:p>
            <a:pPr marL="914400" lvl="1" indent="-457200" algn="l" hangingPunct="0">
              <a:buFont typeface="+mj-lt"/>
              <a:buAutoNum type="arabicPeriod"/>
            </a:pPr>
            <a:r>
              <a:rPr lang="en-US" sz="2400" b="1" dirty="0">
                <a:solidFill>
                  <a:schemeClr val="tx1"/>
                </a:solidFill>
              </a:rPr>
              <a:t>T</a:t>
            </a:r>
            <a:r>
              <a:rPr lang="en-US" sz="2400" b="1" dirty="0" smtClean="0">
                <a:solidFill>
                  <a:schemeClr val="tx1"/>
                </a:solidFill>
              </a:rPr>
              <a:t>o ensure that the companies and their directors comply with the statutory requirements as provided under the Companies Ordinance, 1984 (the Ordinance). </a:t>
            </a:r>
          </a:p>
          <a:p>
            <a:pPr marL="914400" lvl="1" indent="-457200" algn="l" hangingPunct="0">
              <a:buFont typeface="+mj-lt"/>
              <a:buAutoNum type="arabicPeriod"/>
            </a:pPr>
            <a:r>
              <a:rPr lang="en-US" sz="2400" b="1" dirty="0" smtClean="0">
                <a:solidFill>
                  <a:schemeClr val="tx1"/>
                </a:solidFill>
              </a:rPr>
              <a:t>The record of companies maintained by the CROs is public record and the investors, shareholders, creditors and general public, may inspect the record of any company whenever they need and they may also obtain certified copy of any specific document on payment of nominal amount of fee.</a:t>
            </a:r>
          </a:p>
          <a:p>
            <a:pPr algn="l"/>
            <a:endParaRPr lang="en-US" sz="2000" b="1" dirty="0">
              <a:solidFill>
                <a:schemeClr val="tx1"/>
              </a:solidFill>
            </a:endParaRPr>
          </a:p>
        </p:txBody>
      </p:sp>
    </p:spTree>
    <p:extLst>
      <p:ext uri="{BB962C8B-B14F-4D97-AF65-F5344CB8AC3E}">
        <p14:creationId xmlns:p14="http://schemas.microsoft.com/office/powerpoint/2010/main" xmlns="" val="697308480"/>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a:bodyPr>
          <a:lstStyle/>
          <a:p>
            <a:pPr algn="ctr"/>
            <a:r>
              <a:rPr lang="en-US" sz="4400" b="1" dirty="0" smtClean="0">
                <a:effectLst>
                  <a:glow rad="101600">
                    <a:schemeClr val="accent1">
                      <a:satMod val="175000"/>
                      <a:alpha val="40000"/>
                    </a:schemeClr>
                  </a:glow>
                </a:effectLst>
                <a:latin typeface="+mn-lt"/>
              </a:rPr>
              <a:t>Topics Covered</a:t>
            </a:r>
          </a:p>
        </p:txBody>
      </p:sp>
      <p:sp>
        <p:nvSpPr>
          <p:cNvPr id="3" name="Subtitle 2"/>
          <p:cNvSpPr>
            <a:spLocks noGrp="1"/>
          </p:cNvSpPr>
          <p:nvPr>
            <p:ph type="subTitle" idx="1"/>
          </p:nvPr>
        </p:nvSpPr>
        <p:spPr>
          <a:xfrm>
            <a:off x="457200" y="1524000"/>
            <a:ext cx="8382000" cy="4800600"/>
          </a:xfrm>
        </p:spPr>
        <p:txBody>
          <a:bodyPr>
            <a:normAutofit lnSpcReduction="10000"/>
          </a:bodyPr>
          <a:lstStyle/>
          <a:p>
            <a:pPr lvl="1" algn="l" hangingPunct="0"/>
            <a:r>
              <a:rPr lang="en-US" sz="2400" b="1" dirty="0" smtClean="0">
                <a:solidFill>
                  <a:schemeClr val="tx1"/>
                </a:solidFill>
              </a:rPr>
              <a:t>So  Far we have covered first part of Corporate law and that is the ELEMENTS OF COMPANIES LAW</a:t>
            </a:r>
          </a:p>
          <a:p>
            <a:pPr marL="914400" lvl="1" indent="-457200" algn="l" hangingPunct="0">
              <a:buFont typeface="+mj-lt"/>
              <a:buAutoNum type="arabicPeriod"/>
            </a:pPr>
            <a:r>
              <a:rPr lang="en-US" sz="2400" b="1" dirty="0" smtClean="0">
                <a:solidFill>
                  <a:schemeClr val="tx1"/>
                </a:solidFill>
              </a:rPr>
              <a:t>COURTS, SECP AND REGISTRAR</a:t>
            </a:r>
          </a:p>
          <a:p>
            <a:pPr marL="914400" lvl="1" indent="-457200" algn="l" hangingPunct="0">
              <a:buFont typeface="+mj-lt"/>
              <a:buAutoNum type="arabicPeriod"/>
            </a:pPr>
            <a:r>
              <a:rPr lang="en-US" sz="2400" b="1" dirty="0" smtClean="0">
                <a:solidFill>
                  <a:schemeClr val="tx1"/>
                </a:solidFill>
              </a:rPr>
              <a:t>TYPES OF COMPANIES</a:t>
            </a:r>
          </a:p>
          <a:p>
            <a:pPr marL="914400" lvl="1" indent="-457200" algn="l" hangingPunct="0">
              <a:buFont typeface="+mj-lt"/>
              <a:buAutoNum type="arabicPeriod"/>
            </a:pPr>
            <a:r>
              <a:rPr lang="en-US" sz="2400" b="1" dirty="0" smtClean="0">
                <a:solidFill>
                  <a:schemeClr val="tx1"/>
                </a:solidFill>
              </a:rPr>
              <a:t>INCORPORATIONS OF COMPANIES</a:t>
            </a:r>
          </a:p>
          <a:p>
            <a:pPr marL="914400" lvl="1" indent="-457200" algn="l" hangingPunct="0">
              <a:buFont typeface="+mj-lt"/>
              <a:buAutoNum type="arabicPeriod"/>
            </a:pPr>
            <a:r>
              <a:rPr lang="en-US" sz="2400" b="1" dirty="0" smtClean="0">
                <a:solidFill>
                  <a:schemeClr val="tx1"/>
                </a:solidFill>
              </a:rPr>
              <a:t>STATUS OF CONVERSION OF COMPANIES</a:t>
            </a:r>
          </a:p>
          <a:p>
            <a:pPr marL="914400" lvl="1" indent="-457200" algn="l" hangingPunct="0">
              <a:buFont typeface="+mj-lt"/>
              <a:buAutoNum type="arabicPeriod"/>
            </a:pPr>
            <a:r>
              <a:rPr lang="en-US" sz="2400" b="1" dirty="0" smtClean="0">
                <a:solidFill>
                  <a:schemeClr val="tx1"/>
                </a:solidFill>
              </a:rPr>
              <a:t>COMMENCEMENT OF BUSINESS </a:t>
            </a:r>
          </a:p>
          <a:p>
            <a:pPr marL="914400" lvl="1" indent="-457200" algn="l" hangingPunct="0">
              <a:buFont typeface="+mj-lt"/>
              <a:buAutoNum type="arabicPeriod"/>
            </a:pPr>
            <a:r>
              <a:rPr lang="en-US" sz="2400" b="1" dirty="0" smtClean="0">
                <a:solidFill>
                  <a:schemeClr val="tx1"/>
                </a:solidFill>
              </a:rPr>
              <a:t>MOA AND AOA</a:t>
            </a:r>
          </a:p>
          <a:p>
            <a:pPr marL="914400" lvl="1" indent="-457200" algn="l" hangingPunct="0">
              <a:buFont typeface="+mj-lt"/>
              <a:buAutoNum type="arabicPeriod"/>
            </a:pPr>
            <a:r>
              <a:rPr lang="en-US" sz="2400" b="1" dirty="0" smtClean="0">
                <a:solidFill>
                  <a:schemeClr val="tx1"/>
                </a:solidFill>
              </a:rPr>
              <a:t>THE NAME OF A COMPANY</a:t>
            </a:r>
          </a:p>
          <a:p>
            <a:pPr marL="914400" lvl="1" indent="-457200" algn="l" hangingPunct="0">
              <a:buFont typeface="+mj-lt"/>
              <a:buAutoNum type="arabicPeriod"/>
            </a:pPr>
            <a:r>
              <a:rPr lang="en-US" sz="2400" b="1" dirty="0" smtClean="0">
                <a:solidFill>
                  <a:schemeClr val="tx1"/>
                </a:solidFill>
              </a:rPr>
              <a:t>REGISTERED OFFICE</a:t>
            </a:r>
          </a:p>
          <a:p>
            <a:pPr marL="914400" lvl="1" indent="-457200" algn="l" hangingPunct="0">
              <a:buFont typeface="+mj-lt"/>
              <a:buAutoNum type="arabicPeriod"/>
            </a:pPr>
            <a:r>
              <a:rPr lang="en-US" sz="2400" b="1" dirty="0" smtClean="0">
                <a:solidFill>
                  <a:schemeClr val="tx1"/>
                </a:solidFill>
              </a:rPr>
              <a:t>PROMOTERS</a:t>
            </a:r>
          </a:p>
          <a:p>
            <a:pPr marL="914400" lvl="1" indent="-457200" algn="l" hangingPunct="0">
              <a:buFont typeface="+mj-lt"/>
              <a:buAutoNum type="arabicPeriod"/>
            </a:pPr>
            <a:r>
              <a:rPr lang="en-US" sz="2400" b="1" dirty="0" smtClean="0">
                <a:solidFill>
                  <a:schemeClr val="tx1"/>
                </a:solidFill>
              </a:rPr>
              <a:t>CRO</a:t>
            </a:r>
          </a:p>
          <a:p>
            <a:pPr algn="l"/>
            <a:endParaRPr lang="en-US" sz="2000" b="1" dirty="0">
              <a:solidFill>
                <a:schemeClr val="tx1"/>
              </a:solidFill>
            </a:endParaRPr>
          </a:p>
        </p:txBody>
      </p:sp>
    </p:spTree>
    <p:extLst>
      <p:ext uri="{BB962C8B-B14F-4D97-AF65-F5344CB8AC3E}">
        <p14:creationId xmlns:p14="http://schemas.microsoft.com/office/powerpoint/2010/main" xmlns="" val="389653372"/>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077200" cy="914400"/>
          </a:xfrm>
        </p:spPr>
        <p:txBody>
          <a:bodyPr>
            <a:normAutofit/>
          </a:bodyPr>
          <a:lstStyle/>
          <a:p>
            <a:pPr algn="ctr"/>
            <a:r>
              <a:rPr lang="en-US" sz="4400" b="1" dirty="0" smtClean="0">
                <a:effectLst>
                  <a:glow rad="101600">
                    <a:schemeClr val="accent1">
                      <a:satMod val="175000"/>
                      <a:alpha val="40000"/>
                    </a:schemeClr>
                  </a:glow>
                </a:effectLst>
                <a:latin typeface="+mn-lt"/>
              </a:rPr>
              <a:t>UPCOMMING LECTURES</a:t>
            </a:r>
          </a:p>
        </p:txBody>
      </p:sp>
      <p:sp>
        <p:nvSpPr>
          <p:cNvPr id="3" name="Subtitle 2"/>
          <p:cNvSpPr>
            <a:spLocks noGrp="1"/>
          </p:cNvSpPr>
          <p:nvPr>
            <p:ph type="subTitle" idx="1"/>
          </p:nvPr>
        </p:nvSpPr>
        <p:spPr>
          <a:xfrm>
            <a:off x="457200" y="1524000"/>
            <a:ext cx="8382000" cy="4800600"/>
          </a:xfrm>
        </p:spPr>
        <p:txBody>
          <a:bodyPr>
            <a:normAutofit/>
          </a:bodyPr>
          <a:lstStyle/>
          <a:p>
            <a:pPr lvl="1" algn="l" hangingPunct="0"/>
            <a:r>
              <a:rPr lang="en-US" sz="2400" b="1" dirty="0" smtClean="0">
                <a:solidFill>
                  <a:schemeClr val="tx1"/>
                </a:solidFill>
              </a:rPr>
              <a:t>The part SHARE CAPITAL will be taught in the upcoming lectures, we shall cover </a:t>
            </a:r>
          </a:p>
          <a:p>
            <a:pPr marL="914400" lvl="1" indent="-457200" algn="l" hangingPunct="0">
              <a:buFont typeface="+mj-lt"/>
              <a:buAutoNum type="arabicPeriod"/>
            </a:pPr>
            <a:r>
              <a:rPr lang="en-US" sz="2400" b="1" dirty="0" smtClean="0">
                <a:solidFill>
                  <a:schemeClr val="tx1"/>
                </a:solidFill>
              </a:rPr>
              <a:t>PROSPECTUS</a:t>
            </a:r>
          </a:p>
          <a:p>
            <a:pPr marL="914400" lvl="1" indent="-457200" algn="l" hangingPunct="0">
              <a:buFont typeface="+mj-lt"/>
              <a:buAutoNum type="arabicPeriod"/>
            </a:pPr>
            <a:r>
              <a:rPr lang="en-US" sz="2400" b="1" dirty="0" smtClean="0">
                <a:solidFill>
                  <a:schemeClr val="tx1"/>
                </a:solidFill>
              </a:rPr>
              <a:t>TYPES OF SHARES AND SHARE CAPITAL</a:t>
            </a:r>
          </a:p>
          <a:p>
            <a:pPr marL="914400" lvl="1" indent="-457200" algn="l" hangingPunct="0">
              <a:buFont typeface="+mj-lt"/>
              <a:buAutoNum type="arabicPeriod"/>
            </a:pPr>
            <a:r>
              <a:rPr lang="en-US" sz="2400" b="1" dirty="0" smtClean="0">
                <a:solidFill>
                  <a:schemeClr val="tx1"/>
                </a:solidFill>
              </a:rPr>
              <a:t>ALLOTMENT OF SHARES</a:t>
            </a:r>
          </a:p>
          <a:p>
            <a:pPr marL="914400" lvl="1" indent="-457200" algn="l" hangingPunct="0">
              <a:buFont typeface="+mj-lt"/>
              <a:buAutoNum type="arabicPeriod"/>
            </a:pPr>
            <a:r>
              <a:rPr lang="en-US" sz="2400" b="1" dirty="0" smtClean="0">
                <a:solidFill>
                  <a:schemeClr val="tx1"/>
                </a:solidFill>
              </a:rPr>
              <a:t>ISSUE OF SHARES AND SHARE CERTIFICATE</a:t>
            </a:r>
          </a:p>
          <a:p>
            <a:pPr marL="914400" lvl="1" indent="-457200" algn="l" hangingPunct="0">
              <a:buFont typeface="+mj-lt"/>
              <a:buAutoNum type="arabicPeriod"/>
            </a:pPr>
            <a:r>
              <a:rPr lang="en-US" sz="2400" b="1" dirty="0" smtClean="0">
                <a:solidFill>
                  <a:schemeClr val="tx1"/>
                </a:solidFill>
              </a:rPr>
              <a:t>ALTERATION OF CAPITAL</a:t>
            </a:r>
          </a:p>
          <a:p>
            <a:pPr marL="914400" lvl="1" indent="-457200" algn="l" hangingPunct="0">
              <a:buFont typeface="+mj-lt"/>
              <a:buAutoNum type="arabicPeriod"/>
            </a:pPr>
            <a:r>
              <a:rPr lang="en-US" sz="2400" b="1" dirty="0" smtClean="0">
                <a:solidFill>
                  <a:schemeClr val="tx1"/>
                </a:solidFill>
              </a:rPr>
              <a:t>REDUCTION OF CAPITAL AND PURCHASE OF SHARES</a:t>
            </a:r>
          </a:p>
          <a:p>
            <a:pPr marL="914400" lvl="1" indent="-457200" algn="l" hangingPunct="0">
              <a:buFont typeface="+mj-lt"/>
              <a:buAutoNum type="arabicPeriod"/>
            </a:pPr>
            <a:r>
              <a:rPr lang="en-US" sz="2400" b="1" dirty="0" smtClean="0">
                <a:solidFill>
                  <a:schemeClr val="tx1"/>
                </a:solidFill>
              </a:rPr>
              <a:t>TRANSFER AND TRANSMISSION OF SHARES</a:t>
            </a:r>
          </a:p>
          <a:p>
            <a:pPr algn="l"/>
            <a:endParaRPr lang="en-US" sz="2000" b="1" dirty="0">
              <a:solidFill>
                <a:schemeClr val="tx1"/>
              </a:solidFill>
            </a:endParaRPr>
          </a:p>
        </p:txBody>
      </p:sp>
    </p:spTree>
    <p:extLst>
      <p:ext uri="{BB962C8B-B14F-4D97-AF65-F5344CB8AC3E}">
        <p14:creationId xmlns:p14="http://schemas.microsoft.com/office/powerpoint/2010/main" xmlns="" val="3078941096"/>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encrypted-tbn0.gstatic.com/images?q=tbn:ANd9GcQA1h0SxT0ukrS3pZ2WO5ylcGKWlxX1umnha25ZoOgPQ0wXpuG1gw"/>
          <p:cNvPicPr>
            <a:picLocks noChangeAspect="1" noChangeArrowheads="1"/>
          </p:cNvPicPr>
          <p:nvPr/>
        </p:nvPicPr>
        <p:blipFill>
          <a:blip r:embed="rId2" cstate="print"/>
          <a:srcRect/>
          <a:stretch>
            <a:fillRect/>
          </a:stretch>
        </p:blipFill>
        <p:spPr bwMode="auto">
          <a:xfrm>
            <a:off x="304800" y="1676400"/>
            <a:ext cx="6781800" cy="3626297"/>
          </a:xfrm>
          <a:prstGeom prst="rect">
            <a:avLst/>
          </a:prstGeom>
          <a:noFill/>
        </p:spPr>
      </p:pic>
    </p:spTree>
    <p:extLst>
      <p:ext uri="{BB962C8B-B14F-4D97-AF65-F5344CB8AC3E}">
        <p14:creationId xmlns:p14="http://schemas.microsoft.com/office/powerpoint/2010/main" xmlns="" val="634618145"/>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741</TotalTime>
  <Words>1313</Words>
  <Application>Microsoft Office PowerPoint</Application>
  <PresentationFormat>On-screen Show (4:3)</PresentationFormat>
  <Paragraphs>206</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RECAP</vt:lpstr>
      <vt:lpstr>TODAYS TOPIC</vt:lpstr>
      <vt:lpstr>DEFINITION</vt:lpstr>
      <vt:lpstr>Other definition:</vt:lpstr>
      <vt:lpstr>Promoter</vt:lpstr>
      <vt:lpstr>Corporate Promoter</vt:lpstr>
      <vt:lpstr>Types of Promoters</vt:lpstr>
      <vt:lpstr>Types of Promoters</vt:lpstr>
      <vt:lpstr>Function of promoters</vt:lpstr>
      <vt:lpstr> . </vt:lpstr>
      <vt:lpstr>Slide 11</vt:lpstr>
      <vt:lpstr>Duties  liabilities  and responsibility  of  promoters:</vt:lpstr>
      <vt:lpstr>Duty to disclose material facts:</vt:lpstr>
      <vt:lpstr>Liability for Secret profits:</vt:lpstr>
      <vt:lpstr>THE FIDUCIARY DUTIES</vt:lpstr>
      <vt:lpstr>THE FIDUCIARY DUTIES</vt:lpstr>
      <vt:lpstr>THE FIDUCIARY DUTIES</vt:lpstr>
      <vt:lpstr>THE FIDUCIARY DUTIES</vt:lpstr>
      <vt:lpstr>THE FIDUCIARY DUTIES</vt:lpstr>
      <vt:lpstr>Modes of payment:</vt:lpstr>
      <vt:lpstr>Registered Office</vt:lpstr>
      <vt:lpstr>Registered Office Section 142</vt:lpstr>
      <vt:lpstr>Registered Office Section 142</vt:lpstr>
      <vt:lpstr>CRO Company Registration Office</vt:lpstr>
      <vt:lpstr>CRO Company Registration Office</vt:lpstr>
      <vt:lpstr>CRO Company Registration Offices</vt:lpstr>
      <vt:lpstr>Functions of CRO</vt:lpstr>
      <vt:lpstr>Topics Covered</vt:lpstr>
      <vt:lpstr>UPCOMMING LECTURES</vt:lpstr>
      <vt:lpstr>Slide 30</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MANAGEMENT</dc:title>
  <dc:creator>ismail - [2010]</dc:creator>
  <cp:lastModifiedBy>afia kamran</cp:lastModifiedBy>
  <cp:revision>75</cp:revision>
  <dcterms:created xsi:type="dcterms:W3CDTF">2014-05-10T11:07:54Z</dcterms:created>
  <dcterms:modified xsi:type="dcterms:W3CDTF">2014-06-09T07:07:38Z</dcterms:modified>
</cp:coreProperties>
</file>