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9" r:id="rId1"/>
  </p:sldMasterIdLst>
  <p:sldIdLst>
    <p:sldId id="258" r:id="rId2"/>
    <p:sldId id="282" r:id="rId3"/>
    <p:sldId id="283" r:id="rId4"/>
    <p:sldId id="271" r:id="rId5"/>
    <p:sldId id="284" r:id="rId6"/>
    <p:sldId id="285" r:id="rId7"/>
    <p:sldId id="260" r:id="rId8"/>
    <p:sldId id="261" r:id="rId9"/>
    <p:sldId id="286" r:id="rId10"/>
    <p:sldId id="287" r:id="rId11"/>
    <p:sldId id="288" r:id="rId12"/>
    <p:sldId id="289" r:id="rId13"/>
    <p:sldId id="290" r:id="rId14"/>
    <p:sldId id="291" r:id="rId15"/>
    <p:sldId id="292" r:id="rId16"/>
    <p:sldId id="293" r:id="rId17"/>
    <p:sldId id="263" r:id="rId18"/>
    <p:sldId id="264" r:id="rId19"/>
    <p:sldId id="265" r:id="rId20"/>
    <p:sldId id="266" r:id="rId21"/>
    <p:sldId id="294" r:id="rId22"/>
    <p:sldId id="295" r:id="rId23"/>
    <p:sldId id="267" r:id="rId24"/>
    <p:sldId id="268" r:id="rId25"/>
    <p:sldId id="270" r:id="rId26"/>
    <p:sldId id="269" r:id="rId27"/>
    <p:sldId id="280" r:id="rId28"/>
    <p:sldId id="296"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6544" autoAdjust="0"/>
    <p:restoredTop sz="94660"/>
  </p:normalViewPr>
  <p:slideViewPr>
    <p:cSldViewPr snapToGrid="0">
      <p:cViewPr varScale="1">
        <p:scale>
          <a:sx n="88" d="100"/>
          <a:sy n="88" d="100"/>
        </p:scale>
        <p:origin x="-498"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cstate="print">
              <a:alphaModFix amt="85000"/>
              <a:lum bright="70000" contrast="-70000"/>
              <a:extLst>
                <a:ext uri="{BEBA8EAE-BF5A-486C-A8C5-ECC9F3942E4B}">
                  <a14:imgProps xmlns:a14="http://schemas.microsoft.com/office/drawing/2010/main" xmlns="">
                    <a14:imgLayer r:embed="rId3">
                      <a14:imgEffect>
                        <a14:sharpenSoften amount="61000"/>
                      </a14:imgEffect>
                    </a14:imgLayer>
                  </a14:imgProps>
                </a:ext>
                <a:ext uri="{28A0092B-C50C-407E-A947-70E740481C1C}">
                  <a14:useLocalDpi xmlns:a14="http://schemas.microsoft.com/office/drawing/2010/main" xmlns=""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cstate="print">
              <a:alphaModFix amt="85000"/>
              <a:lum bright="70000" contrast="-70000"/>
              <a:extLst>
                <a:ext uri="{BEBA8EAE-BF5A-486C-A8C5-ECC9F3942E4B}">
                  <a14:imgProps xmlns:a14="http://schemas.microsoft.com/office/drawing/2010/main" xmlns="">
                    <a14:imgLayer r:embed="rId3">
                      <a14:imgEffect>
                        <a14:sharpenSoften amount="61000"/>
                      </a14:imgEffect>
                    </a14:imgLayer>
                  </a14:imgProps>
                </a:ext>
                <a:ext uri="{28A0092B-C50C-407E-A947-70E740481C1C}">
                  <a14:useLocalDpi xmlns:a14="http://schemas.microsoft.com/office/drawing/2010/main" xmlns=""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cstate="print">
              <a:alphaModFix amt="85000"/>
              <a:lum bright="70000" contrast="-70000"/>
              <a:extLst>
                <a:ext uri="{BEBA8EAE-BF5A-486C-A8C5-ECC9F3942E4B}">
                  <a14:imgProps xmlns:a14="http://schemas.microsoft.com/office/drawing/2010/main" xmlns="">
                    <a14:imgLayer r:embed="rId3">
                      <a14:imgEffect>
                        <a14:sharpenSoften amount="61000"/>
                      </a14:imgEffect>
                    </a14:imgLayer>
                  </a14:imgProps>
                </a:ext>
                <a:ext uri="{28A0092B-C50C-407E-A947-70E740481C1C}">
                  <a14:useLocalDpi xmlns:a14="http://schemas.microsoft.com/office/drawing/2010/main" xmlns=""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cstate="print">
                <a:duotone>
                  <a:schemeClr val="accent1">
                    <a:shade val="45000"/>
                    <a:satMod val="135000"/>
                  </a:schemeClr>
                  <a:prstClr val="white"/>
                </a:duotone>
                <a:extLst>
                  <a:ext uri="{BEBA8EAE-BF5A-486C-A8C5-ECC9F3942E4B}">
                    <a14:imgProps xmlns:a14="http://schemas.microsoft.com/office/drawing/2010/main" xmlns="">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smtClean="0"/>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5902E16-E7FB-4C45-93EF-23EBEE657AEF}" type="datetimeFigureOut">
              <a:rPr lang="en-US" smtClean="0"/>
              <a:pPr/>
              <a:t>6/22/2014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FB5F4D6D-0F94-43CB-9A3E-0771A48A5DE8}" type="slidenum">
              <a:rPr lang="en-US" smtClean="0"/>
              <a:pPr/>
              <a:t>‹#›</a:t>
            </a:fld>
            <a:endParaRPr lang="en-US"/>
          </a:p>
        </p:txBody>
      </p:sp>
    </p:spTree>
    <p:extLst>
      <p:ext uri="{BB962C8B-B14F-4D97-AF65-F5344CB8AC3E}">
        <p14:creationId xmlns:p14="http://schemas.microsoft.com/office/powerpoint/2010/main" xmlns="" val="5454427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5902E16-E7FB-4C45-93EF-23EBEE657AEF}" type="datetimeFigureOut">
              <a:rPr lang="en-US" smtClean="0"/>
              <a:pPr/>
              <a:t>6/22/2014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5F4D6D-0F94-43CB-9A3E-0771A48A5DE8}" type="slidenum">
              <a:rPr lang="en-US" smtClean="0"/>
              <a:pPr/>
              <a:t>‹#›</a:t>
            </a:fld>
            <a:endParaRPr lang="en-US"/>
          </a:p>
        </p:txBody>
      </p:sp>
    </p:spTree>
    <p:extLst>
      <p:ext uri="{BB962C8B-B14F-4D97-AF65-F5344CB8AC3E}">
        <p14:creationId xmlns:p14="http://schemas.microsoft.com/office/powerpoint/2010/main" xmlns="" val="16283336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cstate="print">
              <a:alphaModFix amt="85000"/>
              <a:lum bright="70000" contrast="-70000"/>
              <a:extLst>
                <a:ext uri="{BEBA8EAE-BF5A-486C-A8C5-ECC9F3942E4B}">
                  <a14:imgProps xmlns:a14="http://schemas.microsoft.com/office/drawing/2010/main" xmlns="">
                    <a14:imgLayer r:embed="rId3">
                      <a14:imgEffect>
                        <a14:sharpenSoften amount="61000"/>
                      </a14:imgEffect>
                    </a14:imgLayer>
                  </a14:imgProps>
                </a:ext>
                <a:ext uri="{28A0092B-C50C-407E-A947-70E740481C1C}">
                  <a14:useLocalDpi xmlns:a14="http://schemas.microsoft.com/office/drawing/2010/main" xmlns=""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smtClean="0"/>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F5902E16-E7FB-4C45-93EF-23EBEE657AEF}" type="datetimeFigureOut">
              <a:rPr lang="en-US" smtClean="0"/>
              <a:pPr/>
              <a:t>6/22/2014</a:t>
            </a:fld>
            <a:endParaRPr lang="en-US"/>
          </a:p>
        </p:txBody>
      </p:sp>
      <p:sp>
        <p:nvSpPr>
          <p:cNvPr id="5" name="Footer Placeholder 4"/>
          <p:cNvSpPr>
            <a:spLocks noGrp="1"/>
          </p:cNvSpPr>
          <p:nvPr>
            <p:ph type="ftr" sz="quarter" idx="11"/>
          </p:nvPr>
        </p:nvSpPr>
        <p:spPr>
          <a:xfrm>
            <a:off x="2182708" y="6272784"/>
            <a:ext cx="6327648" cy="365125"/>
          </a:xfrm>
        </p:spPr>
        <p:txBody>
          <a:bodyPr/>
          <a:lstStyle/>
          <a:p>
            <a:endParaRPr lang="en-US"/>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cstate="print">
                <a:duotone>
                  <a:schemeClr val="accent1">
                    <a:shade val="45000"/>
                    <a:satMod val="135000"/>
                  </a:schemeClr>
                  <a:prstClr val="white"/>
                </a:duotone>
                <a:extLst>
                  <a:ext uri="{BEBA8EAE-BF5A-486C-A8C5-ECC9F3942E4B}">
                    <a14:imgProps xmlns:a14="http://schemas.microsoft.com/office/drawing/2010/main" xmlns="">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FB5F4D6D-0F94-43CB-9A3E-0771A48A5DE8}" type="slidenum">
              <a:rPr lang="en-US" smtClean="0"/>
              <a:pPr/>
              <a:t>‹#›</a:t>
            </a:fld>
            <a:endParaRPr lang="en-US"/>
          </a:p>
        </p:txBody>
      </p:sp>
    </p:spTree>
    <p:extLst>
      <p:ext uri="{BB962C8B-B14F-4D97-AF65-F5344CB8AC3E}">
        <p14:creationId xmlns:p14="http://schemas.microsoft.com/office/powerpoint/2010/main" xmlns="" val="4382573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5902E16-E7FB-4C45-93EF-23EBEE657AEF}" type="datetimeFigureOut">
              <a:rPr lang="en-US" smtClean="0"/>
              <a:pPr/>
              <a:t>6/22/2014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5F4D6D-0F94-43CB-9A3E-0771A48A5DE8}" type="slidenum">
              <a:rPr lang="en-US" smtClean="0"/>
              <a:pPr/>
              <a:t>‹#›</a:t>
            </a:fld>
            <a:endParaRPr lang="en-US"/>
          </a:p>
        </p:txBody>
      </p:sp>
    </p:spTree>
    <p:extLst>
      <p:ext uri="{BB962C8B-B14F-4D97-AF65-F5344CB8AC3E}">
        <p14:creationId xmlns:p14="http://schemas.microsoft.com/office/powerpoint/2010/main" xmlns="" val="3850831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5902E16-E7FB-4C45-93EF-23EBEE657AEF}" type="datetimeFigureOut">
              <a:rPr lang="en-US" smtClean="0"/>
              <a:pPr/>
              <a:t>6/22/2014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B5F4D6D-0F94-43CB-9A3E-0771A48A5DE8}" type="slidenum">
              <a:rPr lang="en-US" smtClean="0"/>
              <a:pPr/>
              <a:t>‹#›</a:t>
            </a:fld>
            <a:endParaRPr lang="en-US"/>
          </a:p>
        </p:txBody>
      </p:sp>
    </p:spTree>
    <p:extLst>
      <p:ext uri="{BB962C8B-B14F-4D97-AF65-F5344CB8AC3E}">
        <p14:creationId xmlns:p14="http://schemas.microsoft.com/office/powerpoint/2010/main" xmlns="" val="23887971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5902E16-E7FB-4C45-93EF-23EBEE657AEF}" type="datetimeFigureOut">
              <a:rPr lang="en-US" smtClean="0"/>
              <a:pPr/>
              <a:t>6/22/2014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B5F4D6D-0F94-43CB-9A3E-0771A48A5DE8}" type="slidenum">
              <a:rPr lang="en-US" smtClean="0"/>
              <a:pPr/>
              <a:t>‹#›</a:t>
            </a:fld>
            <a:endParaRPr lang="en-US"/>
          </a:p>
        </p:txBody>
      </p:sp>
    </p:spTree>
    <p:extLst>
      <p:ext uri="{BB962C8B-B14F-4D97-AF65-F5344CB8AC3E}">
        <p14:creationId xmlns:p14="http://schemas.microsoft.com/office/powerpoint/2010/main" xmlns="" val="1109595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902E16-E7FB-4C45-93EF-23EBEE657AEF}" type="datetimeFigureOut">
              <a:rPr lang="en-US" smtClean="0"/>
              <a:pPr/>
              <a:t>6/22/2014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B5F4D6D-0F94-43CB-9A3E-0771A48A5DE8}" type="slidenum">
              <a:rPr lang="en-US" smtClean="0"/>
              <a:pPr/>
              <a:t>‹#›</a:t>
            </a:fld>
            <a:endParaRPr lang="en-US"/>
          </a:p>
        </p:txBody>
      </p:sp>
    </p:spTree>
    <p:extLst>
      <p:ext uri="{BB962C8B-B14F-4D97-AF65-F5344CB8AC3E}">
        <p14:creationId xmlns:p14="http://schemas.microsoft.com/office/powerpoint/2010/main" xmlns="" val="13069618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cstate="print">
              <a:alphaModFix amt="60000"/>
              <a:lum bright="70000" contrast="-70000"/>
              <a:extLst>
                <a:ext uri="{BEBA8EAE-BF5A-486C-A8C5-ECC9F3942E4B}">
                  <a14:imgProps xmlns:a14="http://schemas.microsoft.com/office/drawing/2010/main" xmlns="">
                    <a14:imgLayer r:embed="rId3">
                      <a14:imgEffect>
                        <a14:sharpenSoften amount="61000"/>
                      </a14:imgEffect>
                    </a14:imgLayer>
                  </a14:imgProps>
                </a:ext>
                <a:ext uri="{28A0092B-C50C-407E-A947-70E740481C1C}">
                  <a14:useLocalDpi xmlns:a14="http://schemas.microsoft.com/office/drawing/2010/main" xmlns=""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smtClean="0"/>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902E16-E7FB-4C45-93EF-23EBEE657AEF}" type="datetimeFigureOut">
              <a:rPr lang="en-US" smtClean="0"/>
              <a:pPr/>
              <a:t>6/22/2014</a:t>
            </a:fld>
            <a:endParaRPr lang="en-US"/>
          </a:p>
        </p:txBody>
      </p:sp>
      <p:sp>
        <p:nvSpPr>
          <p:cNvPr id="6" name="Footer Placeholder 5"/>
          <p:cNvSpPr>
            <a:spLocks noGrp="1"/>
          </p:cNvSpPr>
          <p:nvPr>
            <p:ph type="ftr" sz="quarter" idx="11"/>
          </p:nvPr>
        </p:nvSpPr>
        <p:spPr/>
        <p:txBody>
          <a:bodyPr/>
          <a:lstStyle/>
          <a:p>
            <a:endParaRPr lang="en-US"/>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cstate="print">
                <a:duotone>
                  <a:schemeClr val="accent1">
                    <a:shade val="45000"/>
                    <a:satMod val="135000"/>
                  </a:schemeClr>
                  <a:prstClr val="white"/>
                </a:duotone>
                <a:extLst>
                  <a:ext uri="{BEBA8EAE-BF5A-486C-A8C5-ECC9F3942E4B}">
                    <a14:imgProps xmlns:a14="http://schemas.microsoft.com/office/drawing/2010/main" xmlns="">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FB5F4D6D-0F94-43CB-9A3E-0771A48A5DE8}" type="slidenum">
              <a:rPr lang="en-US" smtClean="0"/>
              <a:pPr/>
              <a:t>‹#›</a:t>
            </a:fld>
            <a:endParaRPr lang="en-US"/>
          </a:p>
        </p:txBody>
      </p:sp>
    </p:spTree>
    <p:extLst>
      <p:ext uri="{BB962C8B-B14F-4D97-AF65-F5344CB8AC3E}">
        <p14:creationId xmlns:p14="http://schemas.microsoft.com/office/powerpoint/2010/main" xmlns="" val="24423524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cstate="print">
              <a:alphaModFix amt="60000"/>
              <a:lum bright="70000" contrast="-70000"/>
              <a:extLst>
                <a:ext uri="{BEBA8EAE-BF5A-486C-A8C5-ECC9F3942E4B}">
                  <a14:imgProps xmlns:a14="http://schemas.microsoft.com/office/drawing/2010/main" xmlns="">
                    <a14:imgLayer r:embed="rId3">
                      <a14:imgEffect>
                        <a14:sharpenSoften amount="61000"/>
                      </a14:imgEffect>
                    </a14:imgLayer>
                  </a14:imgProps>
                </a:ext>
                <a:ext uri="{28A0092B-C50C-407E-A947-70E740481C1C}">
                  <a14:useLocalDpi xmlns:a14="http://schemas.microsoft.com/office/drawing/2010/main" xmlns=""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902E16-E7FB-4C45-93EF-23EBEE657AEF}" type="datetimeFigureOut">
              <a:rPr lang="en-US" smtClean="0"/>
              <a:pPr/>
              <a:t>6/22/2014</a:t>
            </a:fld>
            <a:endParaRPr lang="en-US"/>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cstate="print">
                <a:duotone>
                  <a:schemeClr val="accent1">
                    <a:shade val="45000"/>
                    <a:satMod val="135000"/>
                  </a:schemeClr>
                  <a:prstClr val="white"/>
                </a:duotone>
                <a:extLst>
                  <a:ext uri="{BEBA8EAE-BF5A-486C-A8C5-ECC9F3942E4B}">
                    <a14:imgProps xmlns:a14="http://schemas.microsoft.com/office/drawing/2010/main" xmlns="">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FB5F4D6D-0F94-43CB-9A3E-0771A48A5DE8}" type="slidenum">
              <a:rPr lang="en-US" smtClean="0"/>
              <a:pPr/>
              <a:t>‹#›</a:t>
            </a:fld>
            <a:endParaRPr lang="en-US"/>
          </a:p>
        </p:txBody>
      </p:sp>
    </p:spTree>
    <p:extLst>
      <p:ext uri="{BB962C8B-B14F-4D97-AF65-F5344CB8AC3E}">
        <p14:creationId xmlns:p14="http://schemas.microsoft.com/office/powerpoint/2010/main" xmlns="" val="29615272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5902E16-E7FB-4C45-93EF-23EBEE657AEF}" type="datetimeFigureOut">
              <a:rPr lang="en-US" smtClean="0"/>
              <a:pPr/>
              <a:t>6/22/2014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5F4D6D-0F94-43CB-9A3E-0771A48A5DE8}" type="slidenum">
              <a:rPr lang="en-US" smtClean="0"/>
              <a:pPr/>
              <a:t>‹#›</a:t>
            </a:fld>
            <a:endParaRPr lang="en-US"/>
          </a:p>
        </p:txBody>
      </p:sp>
    </p:spTree>
    <p:extLst>
      <p:ext uri="{BB962C8B-B14F-4D97-AF65-F5344CB8AC3E}">
        <p14:creationId xmlns:p14="http://schemas.microsoft.com/office/powerpoint/2010/main" xmlns="" val="17936332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5902E16-E7FB-4C45-93EF-23EBEE657AEF}" type="datetimeFigureOut">
              <a:rPr lang="en-US" smtClean="0"/>
              <a:pPr/>
              <a:t>6/22/2014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5F4D6D-0F94-43CB-9A3E-0771A48A5DE8}" type="slidenum">
              <a:rPr lang="en-US" smtClean="0"/>
              <a:pPr/>
              <a:t>‹#›</a:t>
            </a:fld>
            <a:endParaRPr lang="en-US"/>
          </a:p>
        </p:txBody>
      </p:sp>
    </p:spTree>
    <p:extLst>
      <p:ext uri="{BB962C8B-B14F-4D97-AF65-F5344CB8AC3E}">
        <p14:creationId xmlns:p14="http://schemas.microsoft.com/office/powerpoint/2010/main" xmlns="" val="25419591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F5902E16-E7FB-4C45-93EF-23EBEE657AEF}" type="datetimeFigureOut">
              <a:rPr lang="en-US" smtClean="0"/>
              <a:pPr/>
              <a:t>6/22/2014</a:t>
            </a:fld>
            <a:endParaRPr lang="en-US"/>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cstate="print">
                <a:duotone>
                  <a:schemeClr val="accent1">
                    <a:shade val="45000"/>
                    <a:satMod val="135000"/>
                  </a:schemeClr>
                  <a:prstClr val="white"/>
                </a:duotone>
                <a:extLst>
                  <a:ext uri="{BEBA8EAE-BF5A-486C-A8C5-ECC9F3942E4B}">
                    <a14:imgProps xmlns:a14="http://schemas.microsoft.com/office/drawing/2010/main" xmlns="">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FB5F4D6D-0F94-43CB-9A3E-0771A48A5DE8}" type="slidenum">
              <a:rPr lang="en-US" smtClean="0"/>
              <a:pPr/>
              <a:t>‹#›</a:t>
            </a:fld>
            <a:endParaRPr lang="en-US"/>
          </a:p>
        </p:txBody>
      </p:sp>
    </p:spTree>
    <p:extLst>
      <p:ext uri="{BB962C8B-B14F-4D97-AF65-F5344CB8AC3E}">
        <p14:creationId xmlns:p14="http://schemas.microsoft.com/office/powerpoint/2010/main" xmlns="" val="2050255644"/>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xmlns=""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u="sng" dirty="0" err="1" smtClean="0"/>
              <a:t>rECAP</a:t>
            </a:r>
            <a:r>
              <a:rPr lang="en-US" b="1" i="1" u="sng" dirty="0" smtClean="0"/>
              <a:t>:</a:t>
            </a:r>
            <a:endParaRPr lang="en-US" b="1" i="1" u="sng" dirty="0"/>
          </a:p>
        </p:txBody>
      </p:sp>
      <p:sp>
        <p:nvSpPr>
          <p:cNvPr id="3" name="Content Placeholder 2"/>
          <p:cNvSpPr>
            <a:spLocks noGrp="1"/>
          </p:cNvSpPr>
          <p:nvPr>
            <p:ph idx="1"/>
          </p:nvPr>
        </p:nvSpPr>
        <p:spPr/>
        <p:txBody>
          <a:bodyPr/>
          <a:lstStyle/>
          <a:p>
            <a:endParaRPr lang="en-US" i="1" dirty="0" smtClean="0"/>
          </a:p>
          <a:p>
            <a:r>
              <a:rPr lang="en-US" sz="2400" i="1" dirty="0" smtClean="0">
                <a:latin typeface="Arial" pitchFamily="34" charset="0"/>
                <a:cs typeface="Arial" pitchFamily="34" charset="0"/>
              </a:rPr>
              <a:t>Definition of Memorandum of Association.</a:t>
            </a:r>
          </a:p>
          <a:p>
            <a:endParaRPr lang="en-US" sz="2400" i="1" dirty="0" smtClean="0">
              <a:latin typeface="Arial" pitchFamily="34" charset="0"/>
              <a:cs typeface="Arial" pitchFamily="34" charset="0"/>
            </a:endParaRPr>
          </a:p>
          <a:p>
            <a:r>
              <a:rPr lang="en-US" sz="2400" i="1" dirty="0" smtClean="0">
                <a:latin typeface="Arial" pitchFamily="34" charset="0"/>
                <a:cs typeface="Arial" pitchFamily="34" charset="0"/>
              </a:rPr>
              <a:t>Definition of Article of Association.</a:t>
            </a:r>
          </a:p>
          <a:p>
            <a:endParaRPr lang="en-US" sz="2400" i="1" dirty="0" smtClean="0">
              <a:latin typeface="Arial" pitchFamily="34" charset="0"/>
              <a:cs typeface="Arial" pitchFamily="34" charset="0"/>
            </a:endParaRPr>
          </a:p>
          <a:p>
            <a:r>
              <a:rPr lang="en-US" sz="2400" i="1" dirty="0" smtClean="0">
                <a:latin typeface="Arial" pitchFamily="34" charset="0"/>
                <a:cs typeface="Arial" pitchFamily="34" charset="0"/>
              </a:rPr>
              <a:t>Contents of Both.</a:t>
            </a:r>
          </a:p>
          <a:p>
            <a:endParaRPr lang="en-US" sz="2400" i="1" dirty="0" smtClean="0">
              <a:latin typeface="Arial" pitchFamily="34" charset="0"/>
              <a:cs typeface="Arial" pitchFamily="34" charset="0"/>
            </a:endParaRPr>
          </a:p>
          <a:p>
            <a:r>
              <a:rPr lang="en-US" sz="2400" i="1" dirty="0" smtClean="0">
                <a:latin typeface="Arial" pitchFamily="34" charset="0"/>
                <a:cs typeface="Arial" pitchFamily="34" charset="0"/>
              </a:rPr>
              <a:t>Alteration in MOS and AOA</a:t>
            </a:r>
            <a:endParaRPr lang="en-US" i="1" dirty="0" smtClean="0">
              <a:latin typeface="Arial" pitchFamily="34" charset="0"/>
              <a:cs typeface="Arial" pitchFamily="34" charset="0"/>
            </a:endParaRPr>
          </a:p>
          <a:p>
            <a:endParaRPr lang="en-US" i="1" dirty="0" smtClean="0"/>
          </a:p>
          <a:p>
            <a:endParaRPr lang="en-US" i="1" dirty="0"/>
          </a:p>
        </p:txBody>
      </p:sp>
    </p:spTree>
    <p:extLst>
      <p:ext uri="{BB962C8B-B14F-4D97-AF65-F5344CB8AC3E}">
        <p14:creationId xmlns:p14="http://schemas.microsoft.com/office/powerpoint/2010/main" xmlns="" val="4530842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u="sng" dirty="0" smtClean="0"/>
              <a:t>TODAYS LECTURE</a:t>
            </a:r>
            <a:endParaRPr lang="en-US" b="1" i="1" u="sng" dirty="0"/>
          </a:p>
        </p:txBody>
      </p:sp>
      <p:sp>
        <p:nvSpPr>
          <p:cNvPr id="3" name="Content Placeholder 2"/>
          <p:cNvSpPr>
            <a:spLocks noGrp="1"/>
          </p:cNvSpPr>
          <p:nvPr>
            <p:ph idx="1"/>
          </p:nvPr>
        </p:nvSpPr>
        <p:spPr/>
        <p:txBody>
          <a:bodyPr>
            <a:normAutofit/>
          </a:bodyPr>
          <a:lstStyle/>
          <a:p>
            <a:pPr marL="0" indent="0">
              <a:buNone/>
            </a:pPr>
            <a:r>
              <a:rPr lang="en-US" sz="2400" i="1" dirty="0" smtClean="0">
                <a:latin typeface="Arial" pitchFamily="34" charset="0"/>
                <a:cs typeface="Arial" pitchFamily="34" charset="0"/>
              </a:rPr>
              <a:t>Topics to be discussed today are</a:t>
            </a:r>
          </a:p>
          <a:p>
            <a:pPr marL="0" indent="0">
              <a:buNone/>
            </a:pPr>
            <a:endParaRPr lang="en-US" sz="2400" i="1" dirty="0" smtClean="0">
              <a:latin typeface="Arial" pitchFamily="34" charset="0"/>
              <a:cs typeface="Arial" pitchFamily="34" charset="0"/>
            </a:endParaRPr>
          </a:p>
          <a:p>
            <a:r>
              <a:rPr lang="en-US" sz="2400" i="1" dirty="0" smtClean="0">
                <a:latin typeface="Arial" pitchFamily="34" charset="0"/>
                <a:cs typeface="Arial" pitchFamily="34" charset="0"/>
              </a:rPr>
              <a:t>Selection of the name of a company.</a:t>
            </a:r>
          </a:p>
          <a:p>
            <a:r>
              <a:rPr lang="en-US" sz="2400" i="1" dirty="0" smtClean="0">
                <a:latin typeface="Arial" pitchFamily="34" charset="0"/>
                <a:cs typeface="Arial" pitchFamily="34" charset="0"/>
              </a:rPr>
              <a:t>Approval of The Commission while choosing the name of a company.</a:t>
            </a:r>
          </a:p>
          <a:p>
            <a:r>
              <a:rPr lang="en-US" sz="2400" i="1" dirty="0" smtClean="0">
                <a:latin typeface="Arial" pitchFamily="34" charset="0"/>
                <a:cs typeface="Arial" pitchFamily="34" charset="0"/>
              </a:rPr>
              <a:t>Rectification of name of a company. (section 38)</a:t>
            </a:r>
          </a:p>
          <a:p>
            <a:r>
              <a:rPr lang="en-US" sz="2400" i="1" dirty="0" smtClean="0">
                <a:latin typeface="Arial" pitchFamily="34" charset="0"/>
                <a:cs typeface="Arial" pitchFamily="34" charset="0"/>
              </a:rPr>
              <a:t>Change of name by a company. (Section 39)</a:t>
            </a:r>
          </a:p>
          <a:p>
            <a:r>
              <a:rPr lang="en-US" sz="2400" i="1" dirty="0" smtClean="0">
                <a:latin typeface="Arial" pitchFamily="34" charset="0"/>
                <a:cs typeface="Arial" pitchFamily="34" charset="0"/>
              </a:rPr>
              <a:t>Registration of change of name.</a:t>
            </a:r>
          </a:p>
          <a:p>
            <a:r>
              <a:rPr lang="en-US" sz="2400" i="1" dirty="0" smtClean="0">
                <a:latin typeface="Arial" pitchFamily="34" charset="0"/>
                <a:cs typeface="Arial" pitchFamily="34" charset="0"/>
              </a:rPr>
              <a:t>Mentioning, affixing or engraving the name of a company name.</a:t>
            </a:r>
          </a:p>
          <a:p>
            <a:endParaRPr lang="en-US" sz="2400" i="1" dirty="0">
              <a:latin typeface="Arial" pitchFamily="34" charset="0"/>
              <a:cs typeface="Arial" pitchFamily="34" charset="0"/>
            </a:endParaRPr>
          </a:p>
        </p:txBody>
      </p:sp>
    </p:spTree>
    <p:extLst>
      <p:ext uri="{BB962C8B-B14F-4D97-AF65-F5344CB8AC3E}">
        <p14:creationId xmlns:p14="http://schemas.microsoft.com/office/powerpoint/2010/main" xmlns="" val="25248036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u="sng" dirty="0" smtClean="0"/>
              <a:t>INTRODUCTION</a:t>
            </a:r>
            <a:endParaRPr lang="en-US" b="1" i="1" u="sng" dirty="0"/>
          </a:p>
        </p:txBody>
      </p:sp>
      <p:sp>
        <p:nvSpPr>
          <p:cNvPr id="3" name="Content Placeholder 2"/>
          <p:cNvSpPr>
            <a:spLocks noGrp="1"/>
          </p:cNvSpPr>
          <p:nvPr>
            <p:ph idx="1"/>
          </p:nvPr>
        </p:nvSpPr>
        <p:spPr/>
        <p:txBody>
          <a:bodyPr>
            <a:normAutofit/>
          </a:bodyPr>
          <a:lstStyle/>
          <a:p>
            <a:pPr marL="0" indent="0">
              <a:buNone/>
            </a:pPr>
            <a:endParaRPr lang="en-US" i="1" dirty="0" smtClean="0"/>
          </a:p>
          <a:p>
            <a:pPr hangingPunct="0"/>
            <a:r>
              <a:rPr lang="en-US" sz="2800" dirty="0">
                <a:latin typeface="Arial" pitchFamily="34" charset="0"/>
                <a:cs typeface="Arial" pitchFamily="34" charset="0"/>
              </a:rPr>
              <a:t>Company is a legal entity formed by </a:t>
            </a:r>
            <a:r>
              <a:rPr lang="en-US" sz="2400" dirty="0" smtClean="0">
                <a:latin typeface="Arial" pitchFamily="34" charset="0"/>
                <a:cs typeface="Arial" pitchFamily="34" charset="0"/>
              </a:rPr>
              <a:t>a </a:t>
            </a:r>
            <a:r>
              <a:rPr lang="en-US" sz="2400" dirty="0">
                <a:latin typeface="Arial" pitchFamily="34" charset="0"/>
                <a:cs typeface="Arial" pitchFamily="34" charset="0"/>
              </a:rPr>
              <a:t>person or association of persons for lawful business activities registered under the Companies Ordinance, 1984 (the ‘Ordinance</a:t>
            </a:r>
            <a:r>
              <a:rPr lang="en-US" sz="2400" dirty="0" smtClean="0">
                <a:latin typeface="Arial" pitchFamily="34" charset="0"/>
                <a:cs typeface="Arial" pitchFamily="34" charset="0"/>
              </a:rPr>
              <a:t>’).</a:t>
            </a:r>
            <a:endParaRPr lang="en-US" sz="2400" dirty="0">
              <a:latin typeface="Arial" pitchFamily="34" charset="0"/>
              <a:cs typeface="Arial" pitchFamily="34" charset="0"/>
            </a:endParaRPr>
          </a:p>
          <a:p>
            <a:pPr hangingPunct="0"/>
            <a:r>
              <a:rPr lang="en-US" sz="2800" dirty="0">
                <a:latin typeface="Arial" pitchFamily="34" charset="0"/>
                <a:cs typeface="Arial" pitchFamily="34" charset="0"/>
              </a:rPr>
              <a:t>The first step towards incorporation of a company is </a:t>
            </a:r>
            <a:r>
              <a:rPr lang="en-US" sz="2400" dirty="0" smtClean="0">
                <a:latin typeface="Arial" pitchFamily="34" charset="0"/>
                <a:cs typeface="Arial" pitchFamily="34" charset="0"/>
              </a:rPr>
              <a:t>to </a:t>
            </a:r>
            <a:r>
              <a:rPr lang="en-US" sz="2400" dirty="0">
                <a:latin typeface="Arial" pitchFamily="34" charset="0"/>
                <a:cs typeface="Arial" pitchFamily="34" charset="0"/>
              </a:rPr>
              <a:t>seek the “availability of name” for the proposed company from the concerned registrar of companies. Although, it sounds simple enough, but there are certain prohibitions and restrictions, the applicant has to look into while choosing a name for a </a:t>
            </a:r>
            <a:r>
              <a:rPr lang="en-US" sz="2400" dirty="0" smtClean="0">
                <a:latin typeface="Arial" pitchFamily="34" charset="0"/>
                <a:cs typeface="Arial" pitchFamily="34" charset="0"/>
              </a:rPr>
              <a:t>company.</a:t>
            </a:r>
            <a:endParaRPr lang="en-US" sz="2400" i="1" dirty="0" smtClean="0">
              <a:latin typeface="Arial" pitchFamily="34" charset="0"/>
              <a:cs typeface="Arial" pitchFamily="34" charset="0"/>
            </a:endParaRPr>
          </a:p>
          <a:p>
            <a:endParaRPr lang="en-US" sz="2400" i="1" dirty="0">
              <a:latin typeface="Arial" pitchFamily="34" charset="0"/>
              <a:cs typeface="Arial" pitchFamily="34" charset="0"/>
            </a:endParaRPr>
          </a:p>
        </p:txBody>
      </p:sp>
    </p:spTree>
    <p:extLst>
      <p:ext uri="{BB962C8B-B14F-4D97-AF65-F5344CB8AC3E}">
        <p14:creationId xmlns:p14="http://schemas.microsoft.com/office/powerpoint/2010/main" xmlns="" val="30796153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16641"/>
            <a:ext cx="10515600" cy="1325563"/>
          </a:xfrm>
        </p:spPr>
        <p:txBody>
          <a:bodyPr>
            <a:normAutofit/>
          </a:bodyPr>
          <a:lstStyle/>
          <a:p>
            <a:r>
              <a:rPr lang="en-US" b="1" i="1" u="sng" dirty="0">
                <a:effectLst>
                  <a:outerShdw blurRad="38100" dist="38100" dir="2700000" algn="tl">
                    <a:srgbClr val="000000">
                      <a:alpha val="43137"/>
                    </a:srgbClr>
                  </a:outerShdw>
                </a:effectLst>
              </a:rPr>
              <a:t>Prohibitions and restrictions </a:t>
            </a:r>
            <a:endParaRPr lang="en-US" sz="2200" b="1" i="1" u="sng"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38200" y="1584102"/>
            <a:ext cx="10515600" cy="5273898"/>
          </a:xfrm>
        </p:spPr>
        <p:txBody>
          <a:bodyPr>
            <a:normAutofit fontScale="92500" lnSpcReduction="10000"/>
          </a:bodyPr>
          <a:lstStyle/>
          <a:p>
            <a:pPr marL="0" indent="0">
              <a:buNone/>
            </a:pPr>
            <a:r>
              <a:rPr lang="en-US" b="1" dirty="0"/>
              <a:t/>
            </a:r>
            <a:br>
              <a:rPr lang="en-US" b="1" dirty="0"/>
            </a:br>
            <a:r>
              <a:rPr lang="en-US" sz="2400" b="1" dirty="0" smtClean="0">
                <a:latin typeface="Arial" pitchFamily="34" charset="0"/>
                <a:cs typeface="Arial" pitchFamily="34" charset="0"/>
              </a:rPr>
              <a:t>The </a:t>
            </a:r>
            <a:r>
              <a:rPr lang="en-US" sz="2400" b="1" dirty="0">
                <a:latin typeface="Arial" pitchFamily="34" charset="0"/>
                <a:cs typeface="Arial" pitchFamily="34" charset="0"/>
              </a:rPr>
              <a:t>incorporation of a company involves several steps. </a:t>
            </a:r>
            <a:endParaRPr lang="en-US" sz="2400" b="1" dirty="0" smtClean="0">
              <a:latin typeface="Arial" pitchFamily="34" charset="0"/>
              <a:cs typeface="Arial" pitchFamily="34" charset="0"/>
            </a:endParaRPr>
          </a:p>
          <a:p>
            <a:r>
              <a:rPr lang="en-US" sz="2400" b="1" dirty="0" smtClean="0">
                <a:latin typeface="Arial" pitchFamily="34" charset="0"/>
                <a:cs typeface="Arial" pitchFamily="34" charset="0"/>
              </a:rPr>
              <a:t>The </a:t>
            </a:r>
            <a:r>
              <a:rPr lang="en-US" sz="2400" b="1" dirty="0">
                <a:latin typeface="Arial" pitchFamily="34" charset="0"/>
                <a:cs typeface="Arial" pitchFamily="34" charset="0"/>
              </a:rPr>
              <a:t>first step is seeking the availability of </a:t>
            </a:r>
            <a:r>
              <a:rPr lang="en-US" sz="2400" b="1" dirty="0" smtClean="0">
                <a:latin typeface="Arial" pitchFamily="34" charset="0"/>
                <a:cs typeface="Arial" pitchFamily="34" charset="0"/>
              </a:rPr>
              <a:t>name </a:t>
            </a:r>
            <a:r>
              <a:rPr lang="en-US" sz="2400" b="1" dirty="0">
                <a:latin typeface="Arial" pitchFamily="34" charset="0"/>
                <a:cs typeface="Arial" pitchFamily="34" charset="0"/>
              </a:rPr>
              <a:t>from the “registrar concerned</a:t>
            </a:r>
            <a:r>
              <a:rPr lang="en-US" sz="2400" b="1" dirty="0" smtClean="0">
                <a:latin typeface="Arial" pitchFamily="34" charset="0"/>
                <a:cs typeface="Arial" pitchFamily="34" charset="0"/>
              </a:rPr>
              <a:t>”.</a:t>
            </a:r>
          </a:p>
          <a:p>
            <a:pPr lvl="1"/>
            <a:r>
              <a:rPr lang="en-US" sz="2000" b="1" dirty="0" smtClean="0">
                <a:latin typeface="Arial" pitchFamily="34" charset="0"/>
                <a:cs typeface="Arial" pitchFamily="34" charset="0"/>
              </a:rPr>
              <a:t> </a:t>
            </a:r>
            <a:r>
              <a:rPr lang="en-US" sz="2000" b="1" dirty="0">
                <a:latin typeface="Arial" pitchFamily="34" charset="0"/>
                <a:cs typeface="Arial" pitchFamily="34" charset="0"/>
              </a:rPr>
              <a:t>An application is to be submitted along with a fee of </a:t>
            </a:r>
            <a:r>
              <a:rPr lang="en-US" sz="2000" b="1" i="1" dirty="0" err="1">
                <a:effectLst>
                  <a:outerShdw blurRad="38100" dist="38100" dir="2700000" algn="tl">
                    <a:srgbClr val="000000">
                      <a:alpha val="43137"/>
                    </a:srgbClr>
                  </a:outerShdw>
                </a:effectLst>
                <a:latin typeface="Arial" pitchFamily="34" charset="0"/>
                <a:cs typeface="Arial" pitchFamily="34" charset="0"/>
              </a:rPr>
              <a:t>Rs</a:t>
            </a:r>
            <a:r>
              <a:rPr lang="en-US" sz="2000" b="1" i="1" dirty="0">
                <a:effectLst>
                  <a:outerShdw blurRad="38100" dist="38100" dir="2700000" algn="tl">
                    <a:srgbClr val="000000">
                      <a:alpha val="43137"/>
                    </a:srgbClr>
                  </a:outerShdw>
                </a:effectLst>
                <a:latin typeface="Arial" pitchFamily="34" charset="0"/>
                <a:cs typeface="Arial" pitchFamily="34" charset="0"/>
              </a:rPr>
              <a:t>. </a:t>
            </a:r>
            <a:r>
              <a:rPr lang="en-US" sz="2000" b="1" i="1" dirty="0" smtClean="0">
                <a:effectLst>
                  <a:outerShdw blurRad="38100" dist="38100" dir="2700000" algn="tl">
                    <a:srgbClr val="000000">
                      <a:alpha val="43137"/>
                    </a:srgbClr>
                  </a:outerShdw>
                </a:effectLst>
                <a:latin typeface="Arial" pitchFamily="34" charset="0"/>
                <a:cs typeface="Arial" pitchFamily="34" charset="0"/>
              </a:rPr>
              <a:t>200</a:t>
            </a:r>
            <a:r>
              <a:rPr lang="en-US" sz="2000" b="1" i="1" dirty="0">
                <a:effectLst>
                  <a:outerShdw blurRad="38100" dist="38100" dir="2700000" algn="tl">
                    <a:srgbClr val="000000">
                      <a:alpha val="43137"/>
                    </a:srgbClr>
                  </a:outerShdw>
                </a:effectLst>
                <a:latin typeface="Arial" pitchFamily="34" charset="0"/>
                <a:cs typeface="Arial" pitchFamily="34" charset="0"/>
              </a:rPr>
              <a:t>. </a:t>
            </a:r>
          </a:p>
          <a:p>
            <a:pPr marL="0" indent="0">
              <a:buNone/>
            </a:pPr>
            <a:endParaRPr lang="en-US" sz="2400" b="1" i="1" dirty="0" smtClean="0">
              <a:latin typeface="Arial" pitchFamily="34" charset="0"/>
              <a:cs typeface="Arial" pitchFamily="34" charset="0"/>
            </a:endParaRPr>
          </a:p>
          <a:p>
            <a:pPr marL="0" indent="0">
              <a:buNone/>
            </a:pPr>
            <a:r>
              <a:rPr lang="en-US" sz="2400" b="1" dirty="0" smtClean="0">
                <a:latin typeface="Arial" pitchFamily="34" charset="0"/>
                <a:cs typeface="Arial" pitchFamily="34" charset="0"/>
              </a:rPr>
              <a:t>while </a:t>
            </a:r>
            <a:r>
              <a:rPr lang="en-US" sz="2400" b="1" dirty="0">
                <a:latin typeface="Arial" pitchFamily="34" charset="0"/>
                <a:cs typeface="Arial" pitchFamily="34" charset="0"/>
              </a:rPr>
              <a:t>selecting the name of a company it should be considered that the name</a:t>
            </a:r>
            <a:r>
              <a:rPr lang="en-US" sz="2400" b="1" dirty="0" smtClean="0">
                <a:latin typeface="Arial" pitchFamily="34" charset="0"/>
                <a:cs typeface="Arial" pitchFamily="34" charset="0"/>
              </a:rPr>
              <a:t>:</a:t>
            </a:r>
            <a:endParaRPr lang="en-US" sz="2400" b="1" dirty="0">
              <a:latin typeface="Arial" pitchFamily="34" charset="0"/>
              <a:cs typeface="Arial" pitchFamily="34" charset="0"/>
            </a:endParaRPr>
          </a:p>
          <a:p>
            <a:r>
              <a:rPr lang="en-US" sz="2400" b="1" dirty="0">
                <a:latin typeface="Arial" pitchFamily="34" charset="0"/>
                <a:cs typeface="Arial" pitchFamily="34" charset="0"/>
              </a:rPr>
              <a:t>Is not , in the opinion of the commission , inappropriate or deceptive ;</a:t>
            </a:r>
          </a:p>
          <a:p>
            <a:r>
              <a:rPr lang="en-US" sz="2400" b="1" dirty="0">
                <a:latin typeface="Arial" pitchFamily="34" charset="0"/>
                <a:cs typeface="Arial" pitchFamily="34" charset="0"/>
              </a:rPr>
              <a:t>Is not designed to exploit or offend the religious susceptibilities of the people ;</a:t>
            </a:r>
          </a:p>
          <a:p>
            <a:r>
              <a:rPr lang="en-US" sz="2400" b="1" dirty="0">
                <a:latin typeface="Arial" pitchFamily="34" charset="0"/>
                <a:cs typeface="Arial" pitchFamily="34" charset="0"/>
              </a:rPr>
              <a:t>Is not a name identical with the name of the company already registered ;</a:t>
            </a:r>
          </a:p>
          <a:p>
            <a:r>
              <a:rPr lang="en-US" sz="2400" b="1" dirty="0">
                <a:latin typeface="Arial" pitchFamily="34" charset="0"/>
                <a:cs typeface="Arial" pitchFamily="34" charset="0"/>
              </a:rPr>
              <a:t>Does not closely resemble with the name of the company already registered .</a:t>
            </a:r>
          </a:p>
          <a:p>
            <a:pPr marL="0" indent="0">
              <a:buNone/>
            </a:pPr>
            <a:endParaRPr lang="en-US" sz="2400" b="1" dirty="0"/>
          </a:p>
        </p:txBody>
      </p:sp>
    </p:spTree>
    <p:extLst>
      <p:ext uri="{BB962C8B-B14F-4D97-AF65-F5344CB8AC3E}">
        <p14:creationId xmlns:p14="http://schemas.microsoft.com/office/powerpoint/2010/main" xmlns="" val="7368573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16641"/>
            <a:ext cx="10515600" cy="1325563"/>
          </a:xfrm>
        </p:spPr>
        <p:txBody>
          <a:bodyPr>
            <a:normAutofit/>
          </a:bodyPr>
          <a:lstStyle/>
          <a:p>
            <a:r>
              <a:rPr lang="en-US" sz="4400" b="1" i="1" u="sng" dirty="0" smtClean="0">
                <a:effectLst>
                  <a:outerShdw blurRad="38100" dist="38100" dir="2700000" algn="tl">
                    <a:srgbClr val="000000">
                      <a:alpha val="43137"/>
                    </a:srgbClr>
                  </a:outerShdw>
                </a:effectLst>
              </a:rPr>
              <a:t>Guidelines to avoid identical names:</a:t>
            </a:r>
            <a:endParaRPr lang="en-US" sz="4400" b="1" i="1" u="sng"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38200" y="1584102"/>
            <a:ext cx="10515600" cy="5273898"/>
          </a:xfrm>
        </p:spPr>
        <p:txBody>
          <a:bodyPr>
            <a:normAutofit/>
          </a:bodyPr>
          <a:lstStyle/>
          <a:p>
            <a:pPr marL="0" indent="0" hangingPunct="0">
              <a:buNone/>
            </a:pPr>
            <a:r>
              <a:rPr lang="en-US" sz="2400" dirty="0" smtClean="0">
                <a:latin typeface="Arial" pitchFamily="34" charset="0"/>
                <a:cs typeface="Arial" pitchFamily="34" charset="0"/>
              </a:rPr>
              <a:t>Following </a:t>
            </a:r>
            <a:r>
              <a:rPr lang="en-US" sz="2400" dirty="0">
                <a:latin typeface="Arial" pitchFamily="34" charset="0"/>
                <a:cs typeface="Arial" pitchFamily="34" charset="0"/>
              </a:rPr>
              <a:t>guideline must be kept in mind to avoid applying for identical names: </a:t>
            </a:r>
          </a:p>
          <a:p>
            <a:pPr marL="0" indent="0">
              <a:buNone/>
            </a:pPr>
            <a:endParaRPr lang="en-US" sz="2400" dirty="0">
              <a:latin typeface="Arial" pitchFamily="34" charset="0"/>
              <a:cs typeface="Arial" pitchFamily="34" charset="0"/>
            </a:endParaRPr>
          </a:p>
          <a:p>
            <a:pPr hangingPunct="0"/>
            <a:r>
              <a:rPr lang="en-US" sz="2400" dirty="0" smtClean="0">
                <a:latin typeface="Arial" pitchFamily="34" charset="0"/>
                <a:cs typeface="Arial" pitchFamily="34" charset="0"/>
              </a:rPr>
              <a:t>A </a:t>
            </a:r>
            <a:r>
              <a:rPr lang="en-US" sz="2400" dirty="0">
                <a:latin typeface="Arial" pitchFamily="34" charset="0"/>
                <a:cs typeface="Arial" pitchFamily="34" charset="0"/>
              </a:rPr>
              <a:t>name is not distinguishable by differences in punctuation or capital words, or the presence or absence of articles, conjunctions or prepositions as symbols or words (including “the,” “THE”, “a,” “A”, “and,” “of,” “in”, “at”, “Al”, “New”, “Modern”). </a:t>
            </a:r>
          </a:p>
          <a:p>
            <a:pPr hangingPunct="0"/>
            <a:r>
              <a:rPr lang="en-US" sz="2400" dirty="0" smtClean="0">
                <a:latin typeface="Arial" pitchFamily="34" charset="0"/>
                <a:cs typeface="Arial" pitchFamily="34" charset="0"/>
              </a:rPr>
              <a:t>A </a:t>
            </a:r>
            <a:r>
              <a:rPr lang="en-US" sz="2400" dirty="0">
                <a:latin typeface="Arial" pitchFamily="34" charset="0"/>
                <a:cs typeface="Arial" pitchFamily="34" charset="0"/>
              </a:rPr>
              <a:t>word in the plural form will be regarded as being identical to a word in the singular form and vice </a:t>
            </a:r>
            <a:r>
              <a:rPr lang="en-US" sz="2400" dirty="0" smtClean="0">
                <a:latin typeface="Arial" pitchFamily="34" charset="0"/>
                <a:cs typeface="Arial" pitchFamily="34" charset="0"/>
              </a:rPr>
              <a:t>versa.</a:t>
            </a:r>
          </a:p>
          <a:p>
            <a:pPr lvl="1" hangingPunct="0"/>
            <a:r>
              <a:rPr lang="en-US" sz="2000" dirty="0" smtClean="0">
                <a:latin typeface="Arial" pitchFamily="34" charset="0"/>
                <a:cs typeface="Arial" pitchFamily="34" charset="0"/>
              </a:rPr>
              <a:t>For </a:t>
            </a:r>
            <a:r>
              <a:rPr lang="en-US" sz="2000" dirty="0">
                <a:latin typeface="Arial" pitchFamily="34" charset="0"/>
                <a:cs typeface="Arial" pitchFamily="34" charset="0"/>
              </a:rPr>
              <a:t>example 'industry' and 'industries' would be regarded as being identical; </a:t>
            </a:r>
          </a:p>
          <a:p>
            <a:pPr hangingPunct="0"/>
            <a:r>
              <a:rPr lang="en-US" sz="2400" dirty="0" smtClean="0">
                <a:latin typeface="Arial" pitchFamily="34" charset="0"/>
                <a:cs typeface="Arial" pitchFamily="34" charset="0"/>
              </a:rPr>
              <a:t>Also</a:t>
            </a:r>
            <a:r>
              <a:rPr lang="en-US" sz="2400" dirty="0">
                <a:latin typeface="Arial" pitchFamily="34" charset="0"/>
                <a:cs typeface="Arial" pitchFamily="34" charset="0"/>
              </a:rPr>
              <a:t>, names which have close phonic resemblance with the name of existing companies are not distinguishable. </a:t>
            </a:r>
          </a:p>
          <a:p>
            <a:pPr marL="0" indent="0">
              <a:buNone/>
            </a:pPr>
            <a:endParaRPr lang="en-US" dirty="0">
              <a:latin typeface="Arial" pitchFamily="34" charset="0"/>
              <a:cs typeface="Arial" pitchFamily="34" charset="0"/>
            </a:endParaRPr>
          </a:p>
          <a:p>
            <a:pPr marL="0" indent="0">
              <a:buNone/>
            </a:pPr>
            <a:endParaRPr lang="en-US" dirty="0"/>
          </a:p>
        </p:txBody>
      </p:sp>
    </p:spTree>
    <p:extLst>
      <p:ext uri="{BB962C8B-B14F-4D97-AF65-F5344CB8AC3E}">
        <p14:creationId xmlns:p14="http://schemas.microsoft.com/office/powerpoint/2010/main" xmlns="" val="41081282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16641"/>
            <a:ext cx="10515600" cy="1325563"/>
          </a:xfrm>
        </p:spPr>
        <p:txBody>
          <a:bodyPr>
            <a:normAutofit/>
          </a:bodyPr>
          <a:lstStyle/>
          <a:p>
            <a:r>
              <a:rPr lang="en-US" sz="4400" b="1" i="1" u="sng" dirty="0" err="1" smtClean="0">
                <a:effectLst>
                  <a:outerShdw blurRad="38100" dist="38100" dir="2700000" algn="tl">
                    <a:srgbClr val="000000">
                      <a:alpha val="43137"/>
                    </a:srgbClr>
                  </a:outerShdw>
                </a:effectLst>
              </a:rPr>
              <a:t>Promoter,s</a:t>
            </a:r>
            <a:r>
              <a:rPr lang="en-US" sz="4400" b="1" i="1" u="sng" dirty="0" smtClean="0">
                <a:effectLst>
                  <a:outerShdw blurRad="38100" dist="38100" dir="2700000" algn="tl">
                    <a:srgbClr val="000000">
                      <a:alpha val="43137"/>
                    </a:srgbClr>
                  </a:outerShdw>
                </a:effectLst>
              </a:rPr>
              <a:t> job while selecting the name of a company</a:t>
            </a:r>
            <a:endParaRPr lang="en-US" sz="2000" b="1" i="1" u="sng"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38200" y="1584102"/>
            <a:ext cx="10515600" cy="4918298"/>
          </a:xfrm>
        </p:spPr>
        <p:txBody>
          <a:bodyPr>
            <a:normAutofit fontScale="92500" lnSpcReduction="10000"/>
          </a:bodyPr>
          <a:lstStyle/>
          <a:p>
            <a:pPr marL="0" indent="0" hangingPunct="0">
              <a:buNone/>
            </a:pPr>
            <a:endParaRPr lang="en-US" dirty="0" smtClean="0"/>
          </a:p>
          <a:p>
            <a:pPr marL="0" indent="0" hangingPunct="0">
              <a:buNone/>
            </a:pPr>
            <a:r>
              <a:rPr lang="en-US" sz="2800" dirty="0" smtClean="0"/>
              <a:t>It </a:t>
            </a:r>
            <a:r>
              <a:rPr lang="en-US" sz="2800" dirty="0"/>
              <a:t>is in the interest of promoters of a company to ensure that the name selected for their company </a:t>
            </a:r>
            <a:endParaRPr lang="en-US" sz="2800" dirty="0" smtClean="0"/>
          </a:p>
          <a:p>
            <a:pPr hangingPunct="0"/>
            <a:r>
              <a:rPr lang="en-US" sz="2800" dirty="0" smtClean="0"/>
              <a:t>should </a:t>
            </a:r>
            <a:r>
              <a:rPr lang="en-US" sz="2800" dirty="0"/>
              <a:t>portray true inculcate of their business </a:t>
            </a:r>
            <a:endParaRPr lang="en-US" sz="2800" dirty="0" smtClean="0"/>
          </a:p>
          <a:p>
            <a:pPr hangingPunct="0"/>
            <a:r>
              <a:rPr lang="en-US" sz="2800" dirty="0" smtClean="0"/>
              <a:t>and </a:t>
            </a:r>
            <a:r>
              <a:rPr lang="en-US" sz="2800" dirty="0"/>
              <a:t>have difference with any other name on the register</a:t>
            </a:r>
            <a:r>
              <a:rPr lang="en-US" sz="2800" dirty="0" smtClean="0"/>
              <a:t>.</a:t>
            </a:r>
          </a:p>
          <a:p>
            <a:pPr marL="0" indent="0" hangingPunct="0">
              <a:buNone/>
            </a:pPr>
            <a:endParaRPr lang="en-US" sz="2800" dirty="0"/>
          </a:p>
          <a:p>
            <a:pPr marL="0" indent="0" hangingPunct="0">
              <a:buNone/>
            </a:pPr>
            <a:r>
              <a:rPr lang="en-US" sz="2800" dirty="0" smtClean="0"/>
              <a:t> </a:t>
            </a:r>
            <a:r>
              <a:rPr lang="en-US" sz="2800" dirty="0"/>
              <a:t>This will reduce the risk of confusion and the </a:t>
            </a:r>
            <a:r>
              <a:rPr lang="en-US" sz="2800" dirty="0" smtClean="0"/>
              <a:t> </a:t>
            </a:r>
            <a:r>
              <a:rPr lang="en-US" sz="2800" dirty="0"/>
              <a:t>potential difficulties like:</a:t>
            </a:r>
          </a:p>
          <a:p>
            <a:r>
              <a:rPr lang="en-US" sz="2800" dirty="0"/>
              <a:t>Objections to the company name.</a:t>
            </a:r>
          </a:p>
          <a:p>
            <a:pPr hangingPunct="0"/>
            <a:r>
              <a:rPr lang="en-US" sz="2800" dirty="0"/>
              <a:t>Confusion with other companies with a poor trading record.</a:t>
            </a:r>
          </a:p>
          <a:p>
            <a:r>
              <a:rPr lang="en-US" sz="2800" dirty="0"/>
              <a:t> Litigation in civil law.</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xmlns="" val="12933211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u="sng" dirty="0" smtClean="0">
                <a:effectLst>
                  <a:outerShdw blurRad="38100" dist="38100" dir="2700000" algn="tl">
                    <a:srgbClr val="000000">
                      <a:alpha val="43137"/>
                    </a:srgbClr>
                  </a:outerShdw>
                </a:effectLst>
              </a:rPr>
              <a:t>NOTE:</a:t>
            </a:r>
            <a:endParaRPr lang="en-US" b="1" i="1" u="sng"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80403" y="2266682"/>
            <a:ext cx="10515600" cy="3910281"/>
          </a:xfrm>
        </p:spPr>
        <p:txBody>
          <a:bodyPr>
            <a:normAutofit/>
          </a:bodyPr>
          <a:lstStyle/>
          <a:p>
            <a:pPr marL="0" indent="0">
              <a:buNone/>
            </a:pPr>
            <a:r>
              <a:rPr lang="en-US" sz="2400" b="1" i="1" dirty="0" smtClean="0"/>
              <a:t>If the already registered company is in the course of dissolution , then with the consent of such a company (to satisfaction of registrar) the name of such a company can be selected as a name of a company which is going to be registered .</a:t>
            </a:r>
            <a:endParaRPr lang="en-US" sz="2400" b="1" i="1" dirty="0"/>
          </a:p>
        </p:txBody>
      </p:sp>
    </p:spTree>
    <p:extLst>
      <p:ext uri="{BB962C8B-B14F-4D97-AF65-F5344CB8AC3E}">
        <p14:creationId xmlns:p14="http://schemas.microsoft.com/office/powerpoint/2010/main" xmlns="" val="34785518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26489"/>
            <a:ext cx="10515600" cy="1325563"/>
          </a:xfrm>
        </p:spPr>
        <p:txBody>
          <a:bodyPr>
            <a:normAutofit fontScale="90000"/>
          </a:bodyPr>
          <a:lstStyle/>
          <a:p>
            <a:r>
              <a:rPr lang="en-US" b="1" i="1" u="sng" dirty="0" smtClean="0">
                <a:effectLst>
                  <a:outerShdw blurRad="38100" dist="38100" dir="2700000" algn="tl">
                    <a:srgbClr val="000000">
                      <a:alpha val="43137"/>
                    </a:srgbClr>
                  </a:outerShdw>
                </a:effectLst>
              </a:rPr>
              <a:t>SECP Approval in name selection:</a:t>
            </a:r>
            <a:endParaRPr lang="en-US" b="1" i="1" u="sng"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069848" y="1587500"/>
            <a:ext cx="10058400" cy="4584700"/>
          </a:xfrm>
        </p:spPr>
        <p:txBody>
          <a:bodyPr>
            <a:normAutofit fontScale="92500" lnSpcReduction="20000"/>
          </a:bodyPr>
          <a:lstStyle/>
          <a:p>
            <a:pPr marL="0" indent="0">
              <a:buNone/>
            </a:pPr>
            <a:r>
              <a:rPr lang="en-US" sz="2400" b="1" dirty="0">
                <a:latin typeface="Arial" pitchFamily="34" charset="0"/>
                <a:cs typeface="Arial" pitchFamily="34" charset="0"/>
              </a:rPr>
              <a:t>Prior approval of Commission required for certain company names</a:t>
            </a:r>
            <a:endParaRPr lang="en-US" sz="2400" dirty="0">
              <a:latin typeface="Arial" pitchFamily="34" charset="0"/>
              <a:cs typeface="Arial" pitchFamily="34" charset="0"/>
            </a:endParaRPr>
          </a:p>
          <a:p>
            <a:pPr marL="0" indent="0">
              <a:buNone/>
            </a:pPr>
            <a:endParaRPr lang="en-US" sz="2400" dirty="0" smtClean="0">
              <a:latin typeface="Arial" pitchFamily="34" charset="0"/>
              <a:cs typeface="Arial" pitchFamily="34" charset="0"/>
            </a:endParaRPr>
          </a:p>
          <a:p>
            <a:pPr marL="0" indent="0">
              <a:buNone/>
            </a:pPr>
            <a:r>
              <a:rPr lang="en-US" sz="2400" dirty="0">
                <a:latin typeface="Arial" pitchFamily="34" charset="0"/>
                <a:cs typeface="Arial" pitchFamily="34" charset="0"/>
              </a:rPr>
              <a:t>There are certain words and expressions which if used in a company name may imply business pre-eminence, a particular status or specific function. These words are generally allowed on producing sufficient justification by the promoters so as to ensure that public may not mislead with the name. These include names which contain any words suggesting or calculated to suggest</a:t>
            </a:r>
            <a:r>
              <a:rPr lang="en-US" sz="2400" dirty="0" smtClean="0">
                <a:latin typeface="Arial" pitchFamily="34" charset="0"/>
                <a:cs typeface="Arial" pitchFamily="34" charset="0"/>
              </a:rPr>
              <a:t>:</a:t>
            </a:r>
          </a:p>
          <a:p>
            <a:pPr lvl="0" hangingPunct="0"/>
            <a:r>
              <a:rPr lang="en-US" sz="2400" dirty="0">
                <a:latin typeface="Arial" pitchFamily="34" charset="0"/>
                <a:cs typeface="Arial" pitchFamily="34" charset="0"/>
              </a:rPr>
              <a:t>P</a:t>
            </a:r>
            <a:r>
              <a:rPr lang="en-US" sz="2400" dirty="0" smtClean="0">
                <a:latin typeface="Arial" pitchFamily="34" charset="0"/>
                <a:cs typeface="Arial" pitchFamily="34" charset="0"/>
              </a:rPr>
              <a:t>atronage </a:t>
            </a:r>
            <a:r>
              <a:rPr lang="en-US" sz="2400" dirty="0">
                <a:latin typeface="Arial" pitchFamily="34" charset="0"/>
                <a:cs typeface="Arial" pitchFamily="34" charset="0"/>
              </a:rPr>
              <a:t>of any past or present Pakistani or Foreign Head of State. </a:t>
            </a:r>
          </a:p>
          <a:p>
            <a:pPr lvl="0" hangingPunct="0"/>
            <a:r>
              <a:rPr lang="en-US" sz="2400" dirty="0">
                <a:latin typeface="Arial" pitchFamily="34" charset="0"/>
                <a:cs typeface="Arial" pitchFamily="34" charset="0"/>
              </a:rPr>
              <a:t>A</a:t>
            </a:r>
            <a:r>
              <a:rPr lang="en-US" sz="2400" dirty="0" smtClean="0">
                <a:latin typeface="Arial" pitchFamily="34" charset="0"/>
                <a:cs typeface="Arial" pitchFamily="34" charset="0"/>
              </a:rPr>
              <a:t>ny </a:t>
            </a:r>
            <a:r>
              <a:rPr lang="en-US" sz="2400" dirty="0">
                <a:latin typeface="Arial" pitchFamily="34" charset="0"/>
                <a:cs typeface="Arial" pitchFamily="34" charset="0"/>
              </a:rPr>
              <a:t>connection with the Federal Government or Provincial Government or any department or authority of any such Government.  </a:t>
            </a:r>
          </a:p>
          <a:p>
            <a:pPr lvl="0" hangingPunct="0"/>
            <a:r>
              <a:rPr lang="en-US" sz="2400" dirty="0">
                <a:latin typeface="Arial" pitchFamily="34" charset="0"/>
                <a:cs typeface="Arial" pitchFamily="34" charset="0"/>
              </a:rPr>
              <a:t>A</a:t>
            </a:r>
            <a:r>
              <a:rPr lang="en-US" sz="2400" dirty="0" smtClean="0">
                <a:latin typeface="Arial" pitchFamily="34" charset="0"/>
                <a:cs typeface="Arial" pitchFamily="34" charset="0"/>
              </a:rPr>
              <a:t>ny </a:t>
            </a:r>
            <a:r>
              <a:rPr lang="en-US" sz="2400" dirty="0">
                <a:latin typeface="Arial" pitchFamily="34" charset="0"/>
                <a:cs typeface="Arial" pitchFamily="34" charset="0"/>
              </a:rPr>
              <a:t>connection with any corporation setup by or under any Federal or Provincial law; or </a:t>
            </a:r>
          </a:p>
          <a:p>
            <a:pPr lvl="0" hangingPunct="0"/>
            <a:r>
              <a:rPr lang="en-US" sz="2400" dirty="0">
                <a:latin typeface="Arial" pitchFamily="34" charset="0"/>
                <a:cs typeface="Arial" pitchFamily="34" charset="0"/>
              </a:rPr>
              <a:t>P</a:t>
            </a:r>
            <a:r>
              <a:rPr lang="en-US" sz="2400" dirty="0" smtClean="0">
                <a:latin typeface="Arial" pitchFamily="34" charset="0"/>
                <a:cs typeface="Arial" pitchFamily="34" charset="0"/>
              </a:rPr>
              <a:t>atronage </a:t>
            </a:r>
            <a:r>
              <a:rPr lang="en-US" sz="2400" dirty="0">
                <a:latin typeface="Arial" pitchFamily="34" charset="0"/>
                <a:cs typeface="Arial" pitchFamily="34" charset="0"/>
              </a:rPr>
              <a:t>of or any connection with any Foreign Government or any International organization. </a:t>
            </a:r>
          </a:p>
          <a:p>
            <a:pPr marL="0" indent="0">
              <a:buNone/>
            </a:pPr>
            <a:endParaRPr lang="en-US" dirty="0"/>
          </a:p>
        </p:txBody>
      </p:sp>
    </p:spTree>
    <p:extLst>
      <p:ext uri="{BB962C8B-B14F-4D97-AF65-F5344CB8AC3E}">
        <p14:creationId xmlns:p14="http://schemas.microsoft.com/office/powerpoint/2010/main" xmlns="" val="39187064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26489"/>
            <a:ext cx="10515600" cy="1325563"/>
          </a:xfrm>
        </p:spPr>
        <p:txBody>
          <a:bodyPr>
            <a:normAutofit fontScale="90000"/>
          </a:bodyPr>
          <a:lstStyle/>
          <a:p>
            <a:r>
              <a:rPr lang="en-US" b="1" i="1" u="sng" dirty="0" smtClean="0">
                <a:effectLst>
                  <a:outerShdw blurRad="38100" dist="38100" dir="2700000" algn="tl">
                    <a:srgbClr val="000000">
                      <a:alpha val="43137"/>
                    </a:srgbClr>
                  </a:outerShdw>
                </a:effectLst>
              </a:rPr>
              <a:t>SECP Approval in name selection:</a:t>
            </a:r>
            <a:endParaRPr lang="en-US" b="1" i="1" u="sng"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069848" y="1587500"/>
            <a:ext cx="10058400" cy="4584700"/>
          </a:xfrm>
        </p:spPr>
        <p:txBody>
          <a:bodyPr>
            <a:normAutofit lnSpcReduction="10000"/>
          </a:bodyPr>
          <a:lstStyle/>
          <a:p>
            <a:pPr marL="0" indent="0" hangingPunct="0">
              <a:buNone/>
            </a:pPr>
            <a:r>
              <a:rPr lang="en-US" sz="2400" b="1" dirty="0">
                <a:latin typeface="Arial" pitchFamily="34" charset="0"/>
                <a:cs typeface="Arial" pitchFamily="34" charset="0"/>
              </a:rPr>
              <a:t>Guideline on prohibitions of certain types of words in a company name, are given below</a:t>
            </a:r>
            <a:r>
              <a:rPr lang="en-US" sz="2400" dirty="0">
                <a:latin typeface="Arial" pitchFamily="34" charset="0"/>
                <a:cs typeface="Arial" pitchFamily="34" charset="0"/>
              </a:rPr>
              <a:t>:</a:t>
            </a:r>
          </a:p>
          <a:p>
            <a:pPr marL="0" indent="0">
              <a:buNone/>
            </a:pPr>
            <a:endParaRPr lang="en-US" sz="2400" dirty="0" smtClean="0">
              <a:latin typeface="Arial" pitchFamily="34" charset="0"/>
              <a:cs typeface="Arial" pitchFamily="34" charset="0"/>
            </a:endParaRPr>
          </a:p>
          <a:p>
            <a:r>
              <a:rPr lang="en-US" sz="2400" b="1" dirty="0" smtClean="0">
                <a:latin typeface="Arial" pitchFamily="34" charset="0"/>
                <a:cs typeface="Arial" pitchFamily="34" charset="0"/>
              </a:rPr>
              <a:t>Association</a:t>
            </a:r>
            <a:endParaRPr lang="en-US" sz="2400" dirty="0">
              <a:latin typeface="Arial" pitchFamily="34" charset="0"/>
              <a:cs typeface="Arial" pitchFamily="34" charset="0"/>
            </a:endParaRPr>
          </a:p>
          <a:p>
            <a:pPr lvl="1" hangingPunct="0"/>
            <a:r>
              <a:rPr lang="en-US" sz="2000" dirty="0">
                <a:latin typeface="Arial" pitchFamily="34" charset="0"/>
                <a:cs typeface="Arial" pitchFamily="34" charset="0"/>
              </a:rPr>
              <a:t>This word may be included in the name of companies to be established on grant of license by the Commission under section 42 of Ordinance or which are established as a Trade Organization under Trade Organizations Ordinance, 2007</a:t>
            </a:r>
            <a:r>
              <a:rPr lang="en-US" sz="2000" dirty="0" smtClean="0">
                <a:latin typeface="Arial" pitchFamily="34" charset="0"/>
                <a:cs typeface="Arial" pitchFamily="34" charset="0"/>
              </a:rPr>
              <a:t>.</a:t>
            </a:r>
            <a:endParaRPr lang="en-US" sz="2000" dirty="0">
              <a:latin typeface="Arial" pitchFamily="34" charset="0"/>
              <a:cs typeface="Arial" pitchFamily="34" charset="0"/>
            </a:endParaRPr>
          </a:p>
          <a:p>
            <a:r>
              <a:rPr lang="en-US" sz="2400" b="1" dirty="0">
                <a:latin typeface="Arial" pitchFamily="34" charset="0"/>
                <a:cs typeface="Arial" pitchFamily="34" charset="0"/>
              </a:rPr>
              <a:t>Benevolent/ </a:t>
            </a:r>
            <a:r>
              <a:rPr lang="en-US" sz="2400" b="1" dirty="0" smtClean="0">
                <a:latin typeface="Arial" pitchFamily="34" charset="0"/>
                <a:cs typeface="Arial" pitchFamily="34" charset="0"/>
              </a:rPr>
              <a:t>Foundation</a:t>
            </a:r>
            <a:endParaRPr lang="en-US" sz="2400" dirty="0">
              <a:latin typeface="Arial" pitchFamily="34" charset="0"/>
              <a:cs typeface="Arial" pitchFamily="34" charset="0"/>
            </a:endParaRPr>
          </a:p>
          <a:p>
            <a:pPr lvl="1" hangingPunct="0"/>
            <a:r>
              <a:rPr lang="en-US" sz="2000" dirty="0">
                <a:latin typeface="Arial" pitchFamily="34" charset="0"/>
                <a:cs typeface="Arial" pitchFamily="34" charset="0"/>
              </a:rPr>
              <a:t>These words may be included in the name of companies to be established on grant of license by the Commission under section 42 of Ordinance</a:t>
            </a:r>
            <a:r>
              <a:rPr lang="en-US" sz="2000" dirty="0" smtClean="0">
                <a:latin typeface="Arial" pitchFamily="34" charset="0"/>
                <a:cs typeface="Arial" pitchFamily="34" charset="0"/>
              </a:rPr>
              <a:t>.</a:t>
            </a:r>
            <a:endParaRPr lang="en-US" sz="2000" dirty="0">
              <a:latin typeface="Arial" pitchFamily="34" charset="0"/>
              <a:cs typeface="Arial" pitchFamily="34" charset="0"/>
            </a:endParaRPr>
          </a:p>
          <a:p>
            <a:r>
              <a:rPr lang="en-US" sz="2400" b="1" dirty="0" smtClean="0">
                <a:latin typeface="Arial" pitchFamily="34" charset="0"/>
                <a:cs typeface="Arial" pitchFamily="34" charset="0"/>
              </a:rPr>
              <a:t>Society</a:t>
            </a:r>
            <a:endParaRPr lang="en-US" sz="2400" dirty="0">
              <a:latin typeface="Arial" pitchFamily="34" charset="0"/>
              <a:cs typeface="Arial" pitchFamily="34" charset="0"/>
            </a:endParaRPr>
          </a:p>
          <a:p>
            <a:pPr lvl="1" hangingPunct="0"/>
            <a:r>
              <a:rPr lang="en-US" sz="2000" dirty="0">
                <a:latin typeface="Arial" pitchFamily="34" charset="0"/>
                <a:cs typeface="Arial" pitchFamily="34" charset="0"/>
              </a:rPr>
              <a:t>This word may be included in the name of companies if proper justification is provided</a:t>
            </a:r>
          </a:p>
          <a:p>
            <a:pPr marL="0" indent="0">
              <a:buNone/>
            </a:pPr>
            <a:endParaRPr lang="en-US" dirty="0"/>
          </a:p>
        </p:txBody>
      </p:sp>
    </p:spTree>
    <p:extLst>
      <p:ext uri="{BB962C8B-B14F-4D97-AF65-F5344CB8AC3E}">
        <p14:creationId xmlns:p14="http://schemas.microsoft.com/office/powerpoint/2010/main" xmlns="" val="42821736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100" y="0"/>
            <a:ext cx="10515600" cy="1325563"/>
          </a:xfrm>
        </p:spPr>
        <p:txBody>
          <a:bodyPr>
            <a:normAutofit/>
          </a:bodyPr>
          <a:lstStyle/>
          <a:p>
            <a:r>
              <a:rPr lang="en-US" sz="4900" b="1" i="1" u="sng" dirty="0">
                <a:effectLst>
                  <a:outerShdw blurRad="38100" dist="38100" dir="2700000" algn="tl">
                    <a:srgbClr val="000000">
                      <a:alpha val="43137"/>
                    </a:srgbClr>
                  </a:outerShdw>
                </a:effectLst>
              </a:rPr>
              <a:t>Guideline on prohibitions:</a:t>
            </a:r>
          </a:p>
        </p:txBody>
      </p:sp>
      <p:sp>
        <p:nvSpPr>
          <p:cNvPr id="3" name="Content Placeholder 2"/>
          <p:cNvSpPr>
            <a:spLocks noGrp="1"/>
          </p:cNvSpPr>
          <p:nvPr>
            <p:ph idx="1"/>
          </p:nvPr>
        </p:nvSpPr>
        <p:spPr>
          <a:xfrm>
            <a:off x="1069848" y="1095131"/>
            <a:ext cx="10058400" cy="4584700"/>
          </a:xfrm>
        </p:spPr>
        <p:txBody>
          <a:bodyPr>
            <a:noAutofit/>
          </a:bodyPr>
          <a:lstStyle/>
          <a:p>
            <a:r>
              <a:rPr lang="en-US" b="1" dirty="0"/>
              <a:t>Fund</a:t>
            </a:r>
            <a:endParaRPr lang="en-US" dirty="0"/>
          </a:p>
          <a:p>
            <a:pPr lvl="1" hangingPunct="0"/>
            <a:r>
              <a:rPr lang="en-US" dirty="0"/>
              <a:t> This word may be allowed in the name of company</a:t>
            </a:r>
          </a:p>
          <a:p>
            <a:pPr marL="708660" lvl="2" hangingPunct="0"/>
            <a:r>
              <a:rPr lang="en-US" sz="1800" dirty="0"/>
              <a:t> if the company will function as Non-Banking Financial Company under the license of Specialized Companies Division of the Commission or to public sector company on grant of license by the Commission under section 42 of the Ordinance. </a:t>
            </a:r>
          </a:p>
          <a:p>
            <a:pPr marL="0" indent="0">
              <a:buNone/>
            </a:pPr>
            <a:r>
              <a:rPr lang="en-US" b="1" dirty="0" smtClean="0"/>
              <a:t>Council</a:t>
            </a:r>
            <a:endParaRPr lang="en-US" dirty="0"/>
          </a:p>
          <a:p>
            <a:pPr lvl="1" hangingPunct="0"/>
            <a:r>
              <a:rPr lang="en-US" dirty="0"/>
              <a:t>This word may be included in the name of companies to be established </a:t>
            </a:r>
            <a:endParaRPr lang="en-US" dirty="0" smtClean="0"/>
          </a:p>
          <a:p>
            <a:pPr lvl="2" hangingPunct="0"/>
            <a:r>
              <a:rPr lang="en-US" sz="1800" dirty="0" smtClean="0"/>
              <a:t>on </a:t>
            </a:r>
            <a:r>
              <a:rPr lang="en-US" sz="1800" dirty="0"/>
              <a:t>grant of license by the Commission under section 42 of Ordinance. Moreover, this expression is also allowed to Sports Association and Professional Bodies</a:t>
            </a:r>
            <a:r>
              <a:rPr lang="en-US" sz="1800" dirty="0" smtClean="0"/>
              <a:t>.</a:t>
            </a:r>
            <a:endParaRPr lang="en-US" sz="1800" dirty="0"/>
          </a:p>
          <a:p>
            <a:r>
              <a:rPr lang="en-US" b="1" dirty="0"/>
              <a:t>Chamber of </a:t>
            </a:r>
            <a:r>
              <a:rPr lang="en-US" b="1" dirty="0" smtClean="0"/>
              <a:t>Commerce</a:t>
            </a:r>
            <a:endParaRPr lang="en-US" dirty="0"/>
          </a:p>
          <a:p>
            <a:pPr lvl="1" hangingPunct="0"/>
            <a:r>
              <a:rPr lang="en-US" dirty="0"/>
              <a:t>This word may be included in the name of </a:t>
            </a:r>
            <a:r>
              <a:rPr lang="en-US" dirty="0" smtClean="0"/>
              <a:t>entities</a:t>
            </a:r>
          </a:p>
          <a:p>
            <a:pPr lvl="2" hangingPunct="0"/>
            <a:r>
              <a:rPr lang="en-US" sz="1800" dirty="0" smtClean="0"/>
              <a:t> </a:t>
            </a:r>
            <a:r>
              <a:rPr lang="en-US" sz="1800" dirty="0"/>
              <a:t>which are being formed as Trade Bodies under license under Trade Organization Ordinance, 2007, from Director General Trade Organization, Ministry of Commerce Government of Pakistan</a:t>
            </a:r>
            <a:r>
              <a:rPr lang="en-US" sz="1800" dirty="0" smtClean="0"/>
              <a:t>.</a:t>
            </a:r>
            <a:endParaRPr lang="en-US" sz="1800" dirty="0"/>
          </a:p>
          <a:p>
            <a:r>
              <a:rPr lang="en-US" b="1" dirty="0"/>
              <a:t>Authority/  Register/  Registered/  Co-operative/  </a:t>
            </a:r>
            <a:r>
              <a:rPr lang="en-US" b="1" dirty="0" smtClean="0"/>
              <a:t>Bureau/Division</a:t>
            </a:r>
            <a:endParaRPr lang="en-US" dirty="0"/>
          </a:p>
          <a:p>
            <a:pPr lvl="1"/>
            <a:r>
              <a:rPr lang="en-US" dirty="0"/>
              <a:t>These words are not </a:t>
            </a:r>
            <a:r>
              <a:rPr lang="en-US" dirty="0" smtClean="0"/>
              <a:t>allowed</a:t>
            </a:r>
            <a:endParaRPr lang="en-US" dirty="0"/>
          </a:p>
          <a:p>
            <a:r>
              <a:rPr lang="en-US" b="1" dirty="0" smtClean="0"/>
              <a:t>Trust</a:t>
            </a:r>
            <a:r>
              <a:rPr lang="en-US" dirty="0"/>
              <a:t> </a:t>
            </a:r>
          </a:p>
          <a:p>
            <a:pPr lvl="1" hangingPunct="0"/>
            <a:r>
              <a:rPr lang="en-US" dirty="0"/>
              <a:t>This word may be included in the name of </a:t>
            </a:r>
            <a:r>
              <a:rPr lang="en-US" dirty="0" smtClean="0"/>
              <a:t>REITs </a:t>
            </a:r>
            <a:r>
              <a:rPr lang="en-US" dirty="0"/>
              <a:t>to be established on grant of license by the Specialized Companies Division of the Commission.</a:t>
            </a:r>
          </a:p>
        </p:txBody>
      </p:sp>
    </p:spTree>
    <p:extLst>
      <p:ext uri="{BB962C8B-B14F-4D97-AF65-F5344CB8AC3E}">
        <p14:creationId xmlns:p14="http://schemas.microsoft.com/office/powerpoint/2010/main" xmlns="" val="14697905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normAutofit/>
          </a:bodyPr>
          <a:lstStyle/>
          <a:p>
            <a:r>
              <a:rPr lang="en-US" sz="4900" b="1" i="1" u="sng" dirty="0">
                <a:effectLst>
                  <a:outerShdw blurRad="38100" dist="38100" dir="2700000" algn="tl">
                    <a:srgbClr val="000000">
                      <a:alpha val="43137"/>
                    </a:srgbClr>
                  </a:outerShdw>
                </a:effectLst>
              </a:rPr>
              <a:t>Guideline on prohibitions:</a:t>
            </a:r>
          </a:p>
        </p:txBody>
      </p:sp>
      <p:sp>
        <p:nvSpPr>
          <p:cNvPr id="3" name="Content Placeholder 2"/>
          <p:cNvSpPr>
            <a:spLocks noGrp="1"/>
          </p:cNvSpPr>
          <p:nvPr>
            <p:ph idx="1"/>
          </p:nvPr>
        </p:nvSpPr>
        <p:spPr>
          <a:xfrm>
            <a:off x="1097983" y="1165469"/>
            <a:ext cx="10058400" cy="4584700"/>
          </a:xfrm>
        </p:spPr>
        <p:txBody>
          <a:bodyPr>
            <a:noAutofit/>
          </a:bodyPr>
          <a:lstStyle/>
          <a:p>
            <a:r>
              <a:rPr lang="en-US" b="1" dirty="0">
                <a:latin typeface="Arial" pitchFamily="34" charset="0"/>
                <a:cs typeface="Arial" pitchFamily="34" charset="0"/>
              </a:rPr>
              <a:t>Assurance/ Assurer/ Insurance/ Insurer/ </a:t>
            </a:r>
            <a:r>
              <a:rPr lang="en-US" b="1" dirty="0" smtClean="0">
                <a:latin typeface="Arial" pitchFamily="34" charset="0"/>
                <a:cs typeface="Arial" pitchFamily="34" charset="0"/>
              </a:rPr>
              <a:t>Re-Assurance/Re-Assurer</a:t>
            </a:r>
            <a:r>
              <a:rPr lang="en-US" b="1" dirty="0">
                <a:latin typeface="Arial" pitchFamily="34" charset="0"/>
                <a:cs typeface="Arial" pitchFamily="34" charset="0"/>
              </a:rPr>
              <a:t>/ Re-Insurance/ </a:t>
            </a:r>
            <a:r>
              <a:rPr lang="en-US" b="1" dirty="0" smtClean="0">
                <a:latin typeface="Arial" pitchFamily="34" charset="0"/>
                <a:cs typeface="Arial" pitchFamily="34" charset="0"/>
              </a:rPr>
              <a:t>Re-Insurer</a:t>
            </a:r>
            <a:endParaRPr lang="en-US" dirty="0">
              <a:latin typeface="Arial" pitchFamily="34" charset="0"/>
              <a:cs typeface="Arial" pitchFamily="34" charset="0"/>
            </a:endParaRPr>
          </a:p>
          <a:p>
            <a:pPr lvl="1" hangingPunct="0"/>
            <a:r>
              <a:rPr lang="en-US" dirty="0">
                <a:latin typeface="Arial" pitchFamily="34" charset="0"/>
                <a:cs typeface="Arial" pitchFamily="34" charset="0"/>
              </a:rPr>
              <a:t>These words may be included in the name of companies involved in Insurance, Assurance, Re-insurance and Re-assurance business. Prior permission of Insurance Division of the Commission would be required at the time of Incorporation</a:t>
            </a:r>
            <a:r>
              <a:rPr lang="en-US" dirty="0" smtClean="0">
                <a:latin typeface="Arial" pitchFamily="34" charset="0"/>
                <a:cs typeface="Arial" pitchFamily="34" charset="0"/>
              </a:rPr>
              <a:t>.</a:t>
            </a:r>
            <a:endParaRPr lang="en-US" dirty="0">
              <a:latin typeface="Arial" pitchFamily="34" charset="0"/>
              <a:cs typeface="Arial" pitchFamily="34" charset="0"/>
            </a:endParaRPr>
          </a:p>
          <a:p>
            <a:r>
              <a:rPr lang="en-US" b="1" dirty="0" smtClean="0">
                <a:latin typeface="Arial" pitchFamily="34" charset="0"/>
                <a:cs typeface="Arial" pitchFamily="34" charset="0"/>
              </a:rPr>
              <a:t>Board</a:t>
            </a:r>
            <a:endParaRPr lang="en-US" dirty="0">
              <a:latin typeface="Arial" pitchFamily="34" charset="0"/>
              <a:cs typeface="Arial" pitchFamily="34" charset="0"/>
            </a:endParaRPr>
          </a:p>
          <a:p>
            <a:pPr lvl="1" hangingPunct="0"/>
            <a:r>
              <a:rPr lang="en-US" dirty="0">
                <a:latin typeface="Arial" pitchFamily="34" charset="0"/>
                <a:cs typeface="Arial" pitchFamily="34" charset="0"/>
              </a:rPr>
              <a:t>This word may be included in the name of companies desirous to engage in the business of </a:t>
            </a:r>
            <a:r>
              <a:rPr lang="en-US" dirty="0" smtClean="0">
                <a:latin typeface="Arial" pitchFamily="34" charset="0"/>
                <a:cs typeface="Arial" pitchFamily="34" charset="0"/>
              </a:rPr>
              <a:t>Paper </a:t>
            </a:r>
            <a:r>
              <a:rPr lang="en-US" dirty="0">
                <a:latin typeface="Arial" pitchFamily="34" charset="0"/>
                <a:cs typeface="Arial" pitchFamily="34" charset="0"/>
              </a:rPr>
              <a:t>&amp;/or Board or to public sector companies</a:t>
            </a:r>
            <a:r>
              <a:rPr lang="en-US" dirty="0" smtClean="0">
                <a:latin typeface="Arial" pitchFamily="34" charset="0"/>
                <a:cs typeface="Arial" pitchFamily="34" charset="0"/>
              </a:rPr>
              <a:t>.</a:t>
            </a:r>
          </a:p>
          <a:p>
            <a:r>
              <a:rPr lang="en-US" b="1" dirty="0">
                <a:latin typeface="Arial" pitchFamily="34" charset="0"/>
                <a:cs typeface="Arial" pitchFamily="34" charset="0"/>
              </a:rPr>
              <a:t>Famous/ Distinct </a:t>
            </a:r>
            <a:r>
              <a:rPr lang="en-US" b="1" dirty="0" smtClean="0">
                <a:latin typeface="Arial" pitchFamily="34" charset="0"/>
                <a:cs typeface="Arial" pitchFamily="34" charset="0"/>
              </a:rPr>
              <a:t>Personalities</a:t>
            </a:r>
            <a:endParaRPr lang="en-US" dirty="0">
              <a:latin typeface="Arial" pitchFamily="34" charset="0"/>
              <a:cs typeface="Arial" pitchFamily="34" charset="0"/>
            </a:endParaRPr>
          </a:p>
          <a:p>
            <a:pPr lvl="1" hangingPunct="0"/>
            <a:r>
              <a:rPr lang="en-US" dirty="0">
                <a:latin typeface="Arial" pitchFamily="34" charset="0"/>
                <a:cs typeface="Arial" pitchFamily="34" charset="0"/>
              </a:rPr>
              <a:t>These words may be included in the name of companies if proper justification and approval of relevant authority is provided</a:t>
            </a:r>
            <a:r>
              <a:rPr lang="en-US" dirty="0" smtClean="0">
                <a:latin typeface="Arial" pitchFamily="34" charset="0"/>
                <a:cs typeface="Arial" pitchFamily="34" charset="0"/>
              </a:rPr>
              <a:t>.</a:t>
            </a:r>
            <a:r>
              <a:rPr lang="en-US" dirty="0">
                <a:latin typeface="Arial" pitchFamily="34" charset="0"/>
                <a:cs typeface="Arial" pitchFamily="34" charset="0"/>
              </a:rPr>
              <a:t> </a:t>
            </a:r>
          </a:p>
          <a:p>
            <a:r>
              <a:rPr lang="en-US" b="1" dirty="0" smtClean="0">
                <a:latin typeface="Arial" pitchFamily="34" charset="0"/>
                <a:cs typeface="Arial" pitchFamily="34" charset="0"/>
              </a:rPr>
              <a:t>Federation</a:t>
            </a:r>
            <a:r>
              <a:rPr lang="en-US" dirty="0">
                <a:latin typeface="Arial" pitchFamily="34" charset="0"/>
                <a:cs typeface="Arial" pitchFamily="34" charset="0"/>
              </a:rPr>
              <a:t> </a:t>
            </a:r>
          </a:p>
          <a:p>
            <a:pPr lvl="1" hangingPunct="0"/>
            <a:r>
              <a:rPr lang="en-US" dirty="0">
                <a:latin typeface="Arial" pitchFamily="34" charset="0"/>
                <a:cs typeface="Arial" pitchFamily="34" charset="0"/>
              </a:rPr>
              <a:t>This word may be included in the name of Sports Federations licensed under section 42 of Ordinance or trade bodies under Trade Organizations Ordinance, 2007</a:t>
            </a:r>
            <a:r>
              <a:rPr lang="en-US" dirty="0" smtClean="0">
                <a:latin typeface="Arial" pitchFamily="34" charset="0"/>
                <a:cs typeface="Arial" pitchFamily="34" charset="0"/>
              </a:rPr>
              <a:t>.</a:t>
            </a:r>
            <a:r>
              <a:rPr lang="en-US" dirty="0">
                <a:latin typeface="Arial" pitchFamily="34" charset="0"/>
                <a:cs typeface="Arial" pitchFamily="34" charset="0"/>
              </a:rPr>
              <a:t> </a:t>
            </a:r>
          </a:p>
          <a:p>
            <a:r>
              <a:rPr lang="en-US" b="1" dirty="0" smtClean="0">
                <a:latin typeface="Arial" pitchFamily="34" charset="0"/>
                <a:cs typeface="Arial" pitchFamily="34" charset="0"/>
              </a:rPr>
              <a:t>Federal</a:t>
            </a:r>
            <a:endParaRPr lang="en-US" dirty="0">
              <a:latin typeface="Arial" pitchFamily="34" charset="0"/>
              <a:cs typeface="Arial" pitchFamily="34" charset="0"/>
            </a:endParaRPr>
          </a:p>
          <a:p>
            <a:pPr lvl="1"/>
            <a:r>
              <a:rPr lang="en-US" dirty="0">
                <a:latin typeface="Arial" pitchFamily="34" charset="0"/>
                <a:cs typeface="Arial" pitchFamily="34" charset="0"/>
              </a:rPr>
              <a:t>This word is allowed in the name of company with the approval of the Commission, if the proposed company has a connection or any patronage with Federal Government</a:t>
            </a:r>
          </a:p>
        </p:txBody>
      </p:sp>
    </p:spTree>
    <p:extLst>
      <p:ext uri="{BB962C8B-B14F-4D97-AF65-F5344CB8AC3E}">
        <p14:creationId xmlns:p14="http://schemas.microsoft.com/office/powerpoint/2010/main" xmlns="" val="38684203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064" y="0"/>
            <a:ext cx="10515600" cy="1325563"/>
          </a:xfrm>
        </p:spPr>
        <p:txBody>
          <a:bodyPr>
            <a:normAutofit/>
          </a:bodyPr>
          <a:lstStyle/>
          <a:p>
            <a:r>
              <a:rPr lang="en-US" sz="4900" b="1" i="1" u="sng" dirty="0">
                <a:effectLst>
                  <a:outerShdw blurRad="38100" dist="38100" dir="2700000" algn="tl">
                    <a:srgbClr val="000000">
                      <a:alpha val="43137"/>
                    </a:srgbClr>
                  </a:outerShdw>
                </a:effectLst>
              </a:rPr>
              <a:t>Guideline on prohibitions:</a:t>
            </a:r>
          </a:p>
        </p:txBody>
      </p:sp>
      <p:sp>
        <p:nvSpPr>
          <p:cNvPr id="3" name="Content Placeholder 2"/>
          <p:cNvSpPr>
            <a:spLocks noGrp="1"/>
          </p:cNvSpPr>
          <p:nvPr>
            <p:ph idx="1"/>
          </p:nvPr>
        </p:nvSpPr>
        <p:spPr>
          <a:xfrm>
            <a:off x="943238" y="1095130"/>
            <a:ext cx="10058400" cy="5361941"/>
          </a:xfrm>
        </p:spPr>
        <p:txBody>
          <a:bodyPr>
            <a:normAutofit fontScale="92500" lnSpcReduction="10000"/>
          </a:bodyPr>
          <a:lstStyle/>
          <a:p>
            <a:r>
              <a:rPr lang="en-US" sz="2200" b="1" dirty="0">
                <a:latin typeface="Arial" pitchFamily="34" charset="0"/>
                <a:cs typeface="Arial" pitchFamily="34" charset="0"/>
              </a:rPr>
              <a:t>Assurance/ Assurer/ Insurance/ Insurer/ </a:t>
            </a:r>
            <a:r>
              <a:rPr lang="en-US" sz="2200" b="1" dirty="0" smtClean="0">
                <a:latin typeface="Arial" pitchFamily="34" charset="0"/>
                <a:cs typeface="Arial" pitchFamily="34" charset="0"/>
              </a:rPr>
              <a:t>Re-Assurance/Re-Assurer</a:t>
            </a:r>
            <a:r>
              <a:rPr lang="en-US" sz="2200" b="1" dirty="0">
                <a:latin typeface="Arial" pitchFamily="34" charset="0"/>
                <a:cs typeface="Arial" pitchFamily="34" charset="0"/>
              </a:rPr>
              <a:t>/ Re-Insurance/ </a:t>
            </a:r>
            <a:r>
              <a:rPr lang="en-US" sz="2200" b="1" dirty="0" smtClean="0">
                <a:latin typeface="Arial" pitchFamily="34" charset="0"/>
                <a:cs typeface="Arial" pitchFamily="34" charset="0"/>
              </a:rPr>
              <a:t>Re-Insurer</a:t>
            </a:r>
            <a:endParaRPr lang="en-US" sz="2200" dirty="0">
              <a:latin typeface="Arial" pitchFamily="34" charset="0"/>
              <a:cs typeface="Arial" pitchFamily="34" charset="0"/>
            </a:endParaRPr>
          </a:p>
          <a:p>
            <a:pPr lvl="1" hangingPunct="0"/>
            <a:r>
              <a:rPr lang="en-US" sz="1900" dirty="0">
                <a:latin typeface="Arial" pitchFamily="34" charset="0"/>
                <a:cs typeface="Arial" pitchFamily="34" charset="0"/>
              </a:rPr>
              <a:t>These words may be included in the name of companies involved in Insurance, Assurance, Re-insurance and Re-assurance business. Prior permission of Insurance Division of the Commission would be required at the time of Incorporation</a:t>
            </a:r>
            <a:r>
              <a:rPr lang="en-US" sz="1900" dirty="0" smtClean="0">
                <a:latin typeface="Arial" pitchFamily="34" charset="0"/>
                <a:cs typeface="Arial" pitchFamily="34" charset="0"/>
              </a:rPr>
              <a:t>.</a:t>
            </a:r>
            <a:endParaRPr lang="en-US" sz="1900" dirty="0">
              <a:latin typeface="Arial" pitchFamily="34" charset="0"/>
              <a:cs typeface="Arial" pitchFamily="34" charset="0"/>
            </a:endParaRPr>
          </a:p>
          <a:p>
            <a:r>
              <a:rPr lang="en-US" sz="2200" b="1" dirty="0" smtClean="0">
                <a:latin typeface="Arial" pitchFamily="34" charset="0"/>
                <a:cs typeface="Arial" pitchFamily="34" charset="0"/>
              </a:rPr>
              <a:t>Board</a:t>
            </a:r>
            <a:endParaRPr lang="en-US" sz="2200" dirty="0">
              <a:latin typeface="Arial" pitchFamily="34" charset="0"/>
              <a:cs typeface="Arial" pitchFamily="34" charset="0"/>
            </a:endParaRPr>
          </a:p>
          <a:p>
            <a:pPr lvl="1" hangingPunct="0"/>
            <a:r>
              <a:rPr lang="en-US" sz="1900" dirty="0">
                <a:latin typeface="Arial" pitchFamily="34" charset="0"/>
                <a:cs typeface="Arial" pitchFamily="34" charset="0"/>
              </a:rPr>
              <a:t>This word may be included in the name of companies desirous to engage in the business of </a:t>
            </a:r>
            <a:r>
              <a:rPr lang="en-US" sz="1900" dirty="0" smtClean="0">
                <a:latin typeface="Arial" pitchFamily="34" charset="0"/>
                <a:cs typeface="Arial" pitchFamily="34" charset="0"/>
              </a:rPr>
              <a:t>Paper </a:t>
            </a:r>
            <a:r>
              <a:rPr lang="en-US" sz="1900" dirty="0">
                <a:latin typeface="Arial" pitchFamily="34" charset="0"/>
                <a:cs typeface="Arial" pitchFamily="34" charset="0"/>
              </a:rPr>
              <a:t>&amp;/or Board or to public sector companies</a:t>
            </a:r>
            <a:r>
              <a:rPr lang="en-US" sz="1900" dirty="0" smtClean="0">
                <a:latin typeface="Arial" pitchFamily="34" charset="0"/>
                <a:cs typeface="Arial" pitchFamily="34" charset="0"/>
              </a:rPr>
              <a:t>.</a:t>
            </a:r>
          </a:p>
          <a:p>
            <a:r>
              <a:rPr lang="en-US" sz="2200" b="1" dirty="0">
                <a:latin typeface="Arial" pitchFamily="34" charset="0"/>
                <a:cs typeface="Arial" pitchFamily="34" charset="0"/>
              </a:rPr>
              <a:t>Famous/ Distinct </a:t>
            </a:r>
            <a:r>
              <a:rPr lang="en-US" sz="2200" b="1" dirty="0" smtClean="0">
                <a:latin typeface="Arial" pitchFamily="34" charset="0"/>
                <a:cs typeface="Arial" pitchFamily="34" charset="0"/>
              </a:rPr>
              <a:t>Personalities</a:t>
            </a:r>
            <a:endParaRPr lang="en-US" sz="2200" dirty="0">
              <a:latin typeface="Arial" pitchFamily="34" charset="0"/>
              <a:cs typeface="Arial" pitchFamily="34" charset="0"/>
            </a:endParaRPr>
          </a:p>
          <a:p>
            <a:pPr lvl="1" hangingPunct="0"/>
            <a:r>
              <a:rPr lang="en-US" sz="1900" dirty="0">
                <a:latin typeface="Arial" pitchFamily="34" charset="0"/>
                <a:cs typeface="Arial" pitchFamily="34" charset="0"/>
              </a:rPr>
              <a:t>These words may be included in the name of companies if proper justification and approval of relevant authority is provided</a:t>
            </a:r>
            <a:r>
              <a:rPr lang="en-US" sz="1900" dirty="0" smtClean="0">
                <a:latin typeface="Arial" pitchFamily="34" charset="0"/>
                <a:cs typeface="Arial" pitchFamily="34" charset="0"/>
              </a:rPr>
              <a:t>.</a:t>
            </a:r>
            <a:r>
              <a:rPr lang="en-US" sz="1900" dirty="0">
                <a:latin typeface="Arial" pitchFamily="34" charset="0"/>
                <a:cs typeface="Arial" pitchFamily="34" charset="0"/>
              </a:rPr>
              <a:t> </a:t>
            </a:r>
          </a:p>
          <a:p>
            <a:r>
              <a:rPr lang="en-US" sz="2200" b="1" dirty="0" smtClean="0">
                <a:latin typeface="Arial" pitchFamily="34" charset="0"/>
                <a:cs typeface="Arial" pitchFamily="34" charset="0"/>
              </a:rPr>
              <a:t>Federation</a:t>
            </a:r>
            <a:r>
              <a:rPr lang="en-US" sz="2200" dirty="0">
                <a:latin typeface="Arial" pitchFamily="34" charset="0"/>
                <a:cs typeface="Arial" pitchFamily="34" charset="0"/>
              </a:rPr>
              <a:t> </a:t>
            </a:r>
          </a:p>
          <a:p>
            <a:pPr lvl="1" hangingPunct="0"/>
            <a:r>
              <a:rPr lang="en-US" sz="1900" dirty="0">
                <a:latin typeface="Arial" pitchFamily="34" charset="0"/>
                <a:cs typeface="Arial" pitchFamily="34" charset="0"/>
              </a:rPr>
              <a:t>This word may be included in the name of Sports Federations licensed under section 42 of Ordinance or trade bodies under Trade Organizations Ordinance, 2007</a:t>
            </a:r>
            <a:r>
              <a:rPr lang="en-US" sz="1900" dirty="0" smtClean="0">
                <a:latin typeface="Arial" pitchFamily="34" charset="0"/>
                <a:cs typeface="Arial" pitchFamily="34" charset="0"/>
              </a:rPr>
              <a:t>.</a:t>
            </a:r>
            <a:r>
              <a:rPr lang="en-US" sz="1900" dirty="0">
                <a:latin typeface="Arial" pitchFamily="34" charset="0"/>
                <a:cs typeface="Arial" pitchFamily="34" charset="0"/>
              </a:rPr>
              <a:t> </a:t>
            </a:r>
          </a:p>
          <a:p>
            <a:r>
              <a:rPr lang="en-US" sz="2200" b="1" dirty="0" smtClean="0">
                <a:latin typeface="Arial" pitchFamily="34" charset="0"/>
                <a:cs typeface="Arial" pitchFamily="34" charset="0"/>
              </a:rPr>
              <a:t>Federal</a:t>
            </a:r>
            <a:endParaRPr lang="en-US" sz="2200" dirty="0">
              <a:latin typeface="Arial" pitchFamily="34" charset="0"/>
              <a:cs typeface="Arial" pitchFamily="34" charset="0"/>
            </a:endParaRPr>
          </a:p>
          <a:p>
            <a:pPr lvl="1"/>
            <a:r>
              <a:rPr lang="en-US" sz="1900" dirty="0">
                <a:latin typeface="Arial" pitchFamily="34" charset="0"/>
                <a:cs typeface="Arial" pitchFamily="34" charset="0"/>
              </a:rPr>
              <a:t>This word is allowed in the name of company with the approval of the Commission, if the proposed company has a connection or any patronage with Federal Government</a:t>
            </a:r>
            <a:endParaRPr lang="en-US" sz="1600" dirty="0">
              <a:latin typeface="Arial" pitchFamily="34" charset="0"/>
              <a:cs typeface="Arial" pitchFamily="34" charset="0"/>
            </a:endParaRPr>
          </a:p>
        </p:txBody>
      </p:sp>
    </p:spTree>
    <p:extLst>
      <p:ext uri="{BB962C8B-B14F-4D97-AF65-F5344CB8AC3E}">
        <p14:creationId xmlns:p14="http://schemas.microsoft.com/office/powerpoint/2010/main" xmlns="" val="17907154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6336" y="-151823"/>
            <a:ext cx="10515600" cy="1325563"/>
          </a:xfrm>
        </p:spPr>
        <p:txBody>
          <a:bodyPr>
            <a:normAutofit/>
          </a:bodyPr>
          <a:lstStyle/>
          <a:p>
            <a:r>
              <a:rPr lang="en-US" sz="4900" b="1" i="1" u="sng" dirty="0">
                <a:effectLst>
                  <a:outerShdw blurRad="38100" dist="38100" dir="2700000" algn="tl">
                    <a:srgbClr val="000000">
                      <a:alpha val="43137"/>
                    </a:srgbClr>
                  </a:outerShdw>
                </a:effectLst>
              </a:rPr>
              <a:t>Guideline on prohibitions:</a:t>
            </a:r>
          </a:p>
        </p:txBody>
      </p:sp>
      <p:sp>
        <p:nvSpPr>
          <p:cNvPr id="3" name="Content Placeholder 2"/>
          <p:cNvSpPr>
            <a:spLocks noGrp="1"/>
          </p:cNvSpPr>
          <p:nvPr>
            <p:ph idx="1"/>
          </p:nvPr>
        </p:nvSpPr>
        <p:spPr>
          <a:xfrm>
            <a:off x="957301" y="914413"/>
            <a:ext cx="10058400" cy="6246055"/>
          </a:xfrm>
        </p:spPr>
        <p:txBody>
          <a:bodyPr>
            <a:normAutofit/>
          </a:bodyPr>
          <a:lstStyle/>
          <a:p>
            <a:r>
              <a:rPr lang="en-US" sz="1900" b="1" dirty="0"/>
              <a:t>Bahria/ </a:t>
            </a:r>
            <a:r>
              <a:rPr lang="en-US" sz="1900" b="1" dirty="0" err="1"/>
              <a:t>Askari</a:t>
            </a:r>
            <a:r>
              <a:rPr lang="en-US" sz="1900" b="1" dirty="0"/>
              <a:t>/ </a:t>
            </a:r>
            <a:r>
              <a:rPr lang="en-US" sz="1900" b="1" dirty="0" err="1"/>
              <a:t>Fouji</a:t>
            </a:r>
            <a:r>
              <a:rPr lang="en-US" sz="1900" b="1" dirty="0"/>
              <a:t>/ </a:t>
            </a:r>
            <a:r>
              <a:rPr lang="en-US" sz="1900" b="1" dirty="0" err="1"/>
              <a:t>Fazaiya</a:t>
            </a:r>
            <a:r>
              <a:rPr lang="en-US" sz="1900" b="1" dirty="0"/>
              <a:t>/ </a:t>
            </a:r>
            <a:r>
              <a:rPr lang="en-US" sz="1900" b="1" dirty="0" smtClean="0"/>
              <a:t>Cadet</a:t>
            </a:r>
            <a:endParaRPr lang="en-US" sz="1900" dirty="0"/>
          </a:p>
          <a:p>
            <a:pPr lvl="1" hangingPunct="0"/>
            <a:r>
              <a:rPr lang="en-US" dirty="0">
                <a:latin typeface="Arial" pitchFamily="34" charset="0"/>
                <a:cs typeface="Arial" pitchFamily="34" charset="0"/>
              </a:rPr>
              <a:t>This word may be included in the name of companies to be established by the relevant agency</a:t>
            </a:r>
            <a:r>
              <a:rPr lang="en-US" dirty="0" smtClean="0"/>
              <a:t>.</a:t>
            </a:r>
            <a:endParaRPr lang="en-US" dirty="0"/>
          </a:p>
          <a:p>
            <a:r>
              <a:rPr lang="en-US" sz="2200" b="1" dirty="0" smtClean="0"/>
              <a:t>Institution</a:t>
            </a:r>
            <a:r>
              <a:rPr lang="en-US" sz="2200" dirty="0"/>
              <a:t> </a:t>
            </a:r>
            <a:endParaRPr lang="en-US" sz="1900" dirty="0"/>
          </a:p>
          <a:p>
            <a:pPr lvl="1" hangingPunct="0"/>
            <a:r>
              <a:rPr lang="en-US" sz="2000" dirty="0">
                <a:latin typeface="Arial" pitchFamily="34" charset="0"/>
                <a:cs typeface="Arial" pitchFamily="34" charset="0"/>
              </a:rPr>
              <a:t>This word may be included in the name of the public sector </a:t>
            </a:r>
            <a:r>
              <a:rPr lang="en-US" sz="2000" dirty="0" smtClean="0">
                <a:latin typeface="Arial" pitchFamily="34" charset="0"/>
                <a:cs typeface="Arial" pitchFamily="34" charset="0"/>
              </a:rPr>
              <a:t>companies</a:t>
            </a:r>
            <a:endParaRPr lang="en-US" sz="2000" dirty="0">
              <a:latin typeface="Arial" pitchFamily="34" charset="0"/>
              <a:cs typeface="Arial" pitchFamily="34" charset="0"/>
            </a:endParaRPr>
          </a:p>
          <a:p>
            <a:pPr hangingPunct="0"/>
            <a:r>
              <a:rPr lang="en-US" sz="2200" b="1" dirty="0" smtClean="0"/>
              <a:t>Name </a:t>
            </a:r>
            <a:r>
              <a:rPr lang="en-US" sz="2200" b="1" dirty="0"/>
              <a:t>of Company containing country name or nationality other than </a:t>
            </a:r>
            <a:r>
              <a:rPr lang="en-US" sz="2200" b="1" dirty="0" smtClean="0"/>
              <a:t>Pakistan</a:t>
            </a:r>
            <a:r>
              <a:rPr lang="en-US" sz="2200" dirty="0"/>
              <a:t> </a:t>
            </a:r>
            <a:endParaRPr lang="en-US" sz="1900" dirty="0"/>
          </a:p>
          <a:p>
            <a:pPr lvl="1" hangingPunct="0"/>
            <a:r>
              <a:rPr lang="en-US" sz="1900" dirty="0"/>
              <a:t>These names are not allowed unless sufficient justification is provided</a:t>
            </a:r>
            <a:r>
              <a:rPr lang="en-US" sz="1900" dirty="0" smtClean="0"/>
              <a:t>.</a:t>
            </a:r>
            <a:endParaRPr lang="en-US" sz="1700" dirty="0"/>
          </a:p>
          <a:p>
            <a:pPr hangingPunct="0"/>
            <a:r>
              <a:rPr lang="en-US" sz="2200" dirty="0"/>
              <a:t/>
            </a:r>
            <a:br>
              <a:rPr lang="en-US" sz="2200" dirty="0"/>
            </a:br>
            <a:r>
              <a:rPr lang="en-US" sz="2200" b="1" dirty="0"/>
              <a:t>Name of Company containing name of two countries i.e. Pakistan/Pak and any other foreign </a:t>
            </a:r>
            <a:r>
              <a:rPr lang="en-US" sz="2200" b="1" dirty="0" smtClean="0"/>
              <a:t>company</a:t>
            </a:r>
            <a:r>
              <a:rPr lang="en-US" sz="2200" dirty="0"/>
              <a:t> </a:t>
            </a:r>
            <a:endParaRPr lang="en-US" sz="1900" dirty="0"/>
          </a:p>
          <a:p>
            <a:pPr lvl="1" hangingPunct="0"/>
            <a:r>
              <a:rPr lang="en-US" sz="1900" dirty="0"/>
              <a:t>These words may be included in the name of companies where documentary evidence is provided in support of the fact that the company is a Joint Venture of two Governments or companies of two countries</a:t>
            </a:r>
            <a:r>
              <a:rPr lang="en-US" sz="1900" dirty="0" smtClean="0"/>
              <a:t>.</a:t>
            </a:r>
            <a:r>
              <a:rPr lang="en-US" sz="1900" dirty="0"/>
              <a:t> </a:t>
            </a:r>
          </a:p>
          <a:p>
            <a:r>
              <a:rPr lang="en-US" sz="2200" b="1" dirty="0" smtClean="0"/>
              <a:t>New/Modern/The/Al</a:t>
            </a:r>
            <a:endParaRPr lang="en-US" sz="1900" dirty="0"/>
          </a:p>
          <a:p>
            <a:pPr lvl="1" hangingPunct="0"/>
            <a:r>
              <a:rPr lang="en-US" sz="1900" dirty="0"/>
              <a:t>These words may be included in the name of companies. However, these expressions will not be acceptable if used to make proposed company as distinctive from already existing companies.</a:t>
            </a:r>
            <a:endParaRPr lang="en-US" sz="1700" dirty="0"/>
          </a:p>
          <a:p>
            <a:pPr lvl="1" hangingPunct="0"/>
            <a:endParaRPr lang="en-US" sz="1600" dirty="0"/>
          </a:p>
        </p:txBody>
      </p:sp>
    </p:spTree>
    <p:extLst>
      <p:ext uri="{BB962C8B-B14F-4D97-AF65-F5344CB8AC3E}">
        <p14:creationId xmlns:p14="http://schemas.microsoft.com/office/powerpoint/2010/main" xmlns="" val="5503721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26489"/>
            <a:ext cx="10515600" cy="1325563"/>
          </a:xfrm>
        </p:spPr>
        <p:txBody>
          <a:bodyPr>
            <a:noAutofit/>
          </a:bodyPr>
          <a:lstStyle/>
          <a:p>
            <a:r>
              <a:rPr lang="en-US" sz="4800" b="1" i="1" u="sng" dirty="0">
                <a:effectLst>
                  <a:outerShdw blurRad="38100" dist="38100" dir="2700000" algn="tl">
                    <a:srgbClr val="000000">
                      <a:alpha val="43137"/>
                    </a:srgbClr>
                  </a:outerShdw>
                </a:effectLst>
              </a:rPr>
              <a:t>Name Search Facility on </a:t>
            </a:r>
            <a:r>
              <a:rPr lang="en-US" sz="4800" b="1" i="1" u="sng" dirty="0" smtClean="0">
                <a:effectLst>
                  <a:outerShdw blurRad="38100" dist="38100" dir="2700000" algn="tl">
                    <a:srgbClr val="000000">
                      <a:alpha val="43137"/>
                    </a:srgbClr>
                  </a:outerShdw>
                </a:effectLst>
              </a:rPr>
              <a:t>web-site:</a:t>
            </a:r>
            <a:endParaRPr lang="en-US" sz="4800" b="1" i="1" u="sng"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069848" y="1587500"/>
            <a:ext cx="10058400" cy="4584700"/>
          </a:xfrm>
        </p:spPr>
        <p:txBody>
          <a:bodyPr>
            <a:normAutofit/>
          </a:bodyPr>
          <a:lstStyle/>
          <a:p>
            <a:pPr hangingPunct="0"/>
            <a:endParaRPr lang="en-US" sz="1600" dirty="0" smtClean="0"/>
          </a:p>
          <a:p>
            <a:pPr hangingPunct="0"/>
            <a:r>
              <a:rPr lang="en-US" dirty="0" smtClean="0"/>
              <a:t>For </a:t>
            </a:r>
            <a:r>
              <a:rPr lang="en-US" dirty="0"/>
              <a:t>the facilitation of general public and promoters desirous of forming a company, the Commission has provided a name search facility on </a:t>
            </a:r>
            <a:r>
              <a:rPr lang="en-US" dirty="0" err="1"/>
              <a:t>eServices</a:t>
            </a:r>
            <a:r>
              <a:rPr lang="en-US" dirty="0"/>
              <a:t> portal at </a:t>
            </a:r>
            <a:endParaRPr lang="en-US" dirty="0" smtClean="0"/>
          </a:p>
          <a:p>
            <a:pPr hangingPunct="0"/>
            <a:endParaRPr lang="en-US" u="sng" dirty="0"/>
          </a:p>
          <a:p>
            <a:pPr hangingPunct="0"/>
            <a:r>
              <a:rPr lang="en-US" u="sng" dirty="0" smtClean="0"/>
              <a:t>https</a:t>
            </a:r>
            <a:r>
              <a:rPr lang="en-US" u="sng" dirty="0"/>
              <a:t>://eservices.secp.gov.pk/eServices/NameSearch.jsp</a:t>
            </a:r>
            <a:r>
              <a:rPr lang="en-US" dirty="0"/>
              <a:t>.</a:t>
            </a:r>
          </a:p>
          <a:p>
            <a:pPr marL="0" indent="0">
              <a:buNone/>
            </a:pPr>
            <a:endParaRPr lang="en-US" dirty="0"/>
          </a:p>
          <a:p>
            <a:pPr hangingPunct="0"/>
            <a:r>
              <a:rPr lang="en-US" dirty="0"/>
              <a:t>Any person can check the availability of a proposed company name i.e</a:t>
            </a:r>
            <a:r>
              <a:rPr lang="en-US" dirty="0" smtClean="0"/>
              <a:t>.,</a:t>
            </a:r>
          </a:p>
          <a:p>
            <a:pPr hangingPunct="0"/>
            <a:r>
              <a:rPr lang="en-US" dirty="0" smtClean="0"/>
              <a:t> </a:t>
            </a:r>
            <a:r>
              <a:rPr lang="en-US" dirty="0"/>
              <a:t>whether the company name is available for registration or otherwise by simply searching the desired name through the facility, before actually applying for a company name.</a:t>
            </a:r>
          </a:p>
          <a:p>
            <a:pPr lvl="1" hangingPunct="0"/>
            <a:endParaRPr lang="en-US" sz="1600" dirty="0"/>
          </a:p>
        </p:txBody>
      </p:sp>
    </p:spTree>
    <p:extLst>
      <p:ext uri="{BB962C8B-B14F-4D97-AF65-F5344CB8AC3E}">
        <p14:creationId xmlns:p14="http://schemas.microsoft.com/office/powerpoint/2010/main" xmlns="" val="5403583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4168" y="-112544"/>
            <a:ext cx="10515600" cy="1325563"/>
          </a:xfrm>
        </p:spPr>
        <p:txBody>
          <a:bodyPr>
            <a:noAutofit/>
          </a:bodyPr>
          <a:lstStyle/>
          <a:p>
            <a:r>
              <a:rPr lang="en-US" sz="4800" b="1" i="1" u="sng" dirty="0">
                <a:effectLst>
                  <a:outerShdw blurRad="38100" dist="38100" dir="2700000" algn="tl">
                    <a:srgbClr val="000000">
                      <a:alpha val="43137"/>
                    </a:srgbClr>
                  </a:outerShdw>
                </a:effectLst>
              </a:rPr>
              <a:t>Application Procedure and Fee</a:t>
            </a:r>
          </a:p>
        </p:txBody>
      </p:sp>
      <p:sp>
        <p:nvSpPr>
          <p:cNvPr id="3" name="Content Placeholder 2"/>
          <p:cNvSpPr>
            <a:spLocks noGrp="1"/>
          </p:cNvSpPr>
          <p:nvPr>
            <p:ph idx="1"/>
          </p:nvPr>
        </p:nvSpPr>
        <p:spPr>
          <a:xfrm>
            <a:off x="1069848" y="855964"/>
            <a:ext cx="10058400" cy="5122789"/>
          </a:xfrm>
        </p:spPr>
        <p:txBody>
          <a:bodyPr>
            <a:normAutofit fontScale="47500" lnSpcReduction="20000"/>
          </a:bodyPr>
          <a:lstStyle/>
          <a:p>
            <a:pPr hangingPunct="0"/>
            <a:endParaRPr lang="en-US" sz="1600" dirty="0" smtClean="0"/>
          </a:p>
          <a:p>
            <a:pPr marL="0" indent="0" hangingPunct="0">
              <a:lnSpc>
                <a:spcPct val="110000"/>
              </a:lnSpc>
              <a:buFont typeface="Wingdings" pitchFamily="2" charset="2"/>
              <a:buNone/>
            </a:pPr>
            <a:r>
              <a:rPr lang="en-US" sz="4000" dirty="0"/>
              <a:t>There are two methods for the submission of application for seeking confirmation of availability of name:-</a:t>
            </a:r>
          </a:p>
          <a:p>
            <a:pPr hangingPunct="0">
              <a:lnSpc>
                <a:spcPct val="110000"/>
              </a:lnSpc>
            </a:pPr>
            <a:r>
              <a:rPr lang="en-US" sz="4000" dirty="0"/>
              <a:t/>
            </a:r>
            <a:br>
              <a:rPr lang="en-US" sz="4000" dirty="0"/>
            </a:br>
            <a:r>
              <a:rPr lang="en-US" sz="4000" dirty="0"/>
              <a:t>THROUGH ELECTRONIC MODE/ ONLINE: </a:t>
            </a:r>
          </a:p>
          <a:p>
            <a:pPr lvl="1" hangingPunct="0">
              <a:lnSpc>
                <a:spcPct val="110000"/>
              </a:lnSpc>
              <a:spcBef>
                <a:spcPts val="1200"/>
              </a:spcBef>
            </a:pPr>
            <a:r>
              <a:rPr lang="en-US" sz="4000" dirty="0" err="1"/>
              <a:t>eServices</a:t>
            </a:r>
            <a:r>
              <a:rPr lang="en-US" sz="4000" dirty="0"/>
              <a:t> by Securities and Exchange Commission of Pakistan (the Commission) has enabled the promoters of a company to seek company name availability online, using the </a:t>
            </a:r>
            <a:r>
              <a:rPr lang="en-US" sz="4000" dirty="0" err="1"/>
              <a:t>eServices</a:t>
            </a:r>
            <a:r>
              <a:rPr lang="en-US" sz="4000" dirty="0"/>
              <a:t> Portal, without visiting the Company Registration Office (CRO). </a:t>
            </a:r>
          </a:p>
          <a:p>
            <a:pPr lvl="1" hangingPunct="0">
              <a:lnSpc>
                <a:spcPct val="110000"/>
              </a:lnSpc>
              <a:spcBef>
                <a:spcPts val="1200"/>
              </a:spcBef>
            </a:pPr>
            <a:r>
              <a:rPr lang="en-US" sz="4000" dirty="0"/>
              <a:t>Application fee for the availability of name through online is </a:t>
            </a:r>
            <a:r>
              <a:rPr lang="en-US" sz="4000" dirty="0" err="1"/>
              <a:t>Rs</a:t>
            </a:r>
            <a:r>
              <a:rPr lang="en-US" sz="4000" dirty="0"/>
              <a:t>. 200/- only, cheaper than through offline, which is Rs.500/-.</a:t>
            </a:r>
          </a:p>
          <a:p>
            <a:pPr lvl="0" hangingPunct="0">
              <a:lnSpc>
                <a:spcPct val="110000"/>
              </a:lnSpc>
            </a:pPr>
            <a:r>
              <a:rPr lang="en-US" sz="4000" dirty="0"/>
              <a:t>MANUAL SUBMISSION OF APPLICATION </a:t>
            </a:r>
          </a:p>
          <a:p>
            <a:pPr lvl="1" hangingPunct="0">
              <a:lnSpc>
                <a:spcPct val="110000"/>
              </a:lnSpc>
              <a:spcBef>
                <a:spcPts val="1200"/>
              </a:spcBef>
            </a:pPr>
            <a:r>
              <a:rPr lang="en-US" sz="4000" dirty="0"/>
              <a:t>For this purpose, application can be made on a plain paper addressed to the registrar concerned. </a:t>
            </a:r>
          </a:p>
          <a:p>
            <a:pPr lvl="1" hangingPunct="0">
              <a:lnSpc>
                <a:spcPct val="110000"/>
              </a:lnSpc>
              <a:spcBef>
                <a:spcPts val="1200"/>
              </a:spcBef>
            </a:pPr>
            <a:r>
              <a:rPr lang="en-US" sz="4000" dirty="0"/>
              <a:t>Application fee is </a:t>
            </a:r>
            <a:r>
              <a:rPr lang="en-US" sz="4000" dirty="0" err="1"/>
              <a:t>Rs</a:t>
            </a:r>
            <a:r>
              <a:rPr lang="en-US" sz="4000" dirty="0"/>
              <a:t>. 500/- for each proposed name</a:t>
            </a:r>
          </a:p>
        </p:txBody>
      </p:sp>
    </p:spTree>
    <p:extLst>
      <p:ext uri="{BB962C8B-B14F-4D97-AF65-F5344CB8AC3E}">
        <p14:creationId xmlns:p14="http://schemas.microsoft.com/office/powerpoint/2010/main" xmlns="" val="31062791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100" y="339189"/>
            <a:ext cx="10515600" cy="1325563"/>
          </a:xfrm>
        </p:spPr>
        <p:txBody>
          <a:bodyPr>
            <a:noAutofit/>
          </a:bodyPr>
          <a:lstStyle/>
          <a:p>
            <a:r>
              <a:rPr lang="en-US" sz="4400" b="1" i="1" u="sng" dirty="0">
                <a:effectLst>
                  <a:outerShdw blurRad="38100" dist="38100" dir="2700000" algn="tl">
                    <a:srgbClr val="000000">
                      <a:alpha val="43137"/>
                    </a:srgbClr>
                  </a:outerShdw>
                </a:effectLst>
              </a:rPr>
              <a:t>Application against refusal of a name</a:t>
            </a:r>
          </a:p>
        </p:txBody>
      </p:sp>
      <p:sp>
        <p:nvSpPr>
          <p:cNvPr id="3" name="Content Placeholder 2"/>
          <p:cNvSpPr>
            <a:spLocks noGrp="1"/>
          </p:cNvSpPr>
          <p:nvPr>
            <p:ph idx="1"/>
          </p:nvPr>
        </p:nvSpPr>
        <p:spPr>
          <a:xfrm>
            <a:off x="1069848" y="1587500"/>
            <a:ext cx="10058400" cy="4584700"/>
          </a:xfrm>
        </p:spPr>
        <p:txBody>
          <a:bodyPr>
            <a:normAutofit/>
          </a:bodyPr>
          <a:lstStyle/>
          <a:p>
            <a:pPr hangingPunct="0"/>
            <a:endParaRPr lang="en-US" sz="1600" dirty="0" smtClean="0"/>
          </a:p>
          <a:p>
            <a:pPr hangingPunct="0"/>
            <a:r>
              <a:rPr lang="en-US" sz="2400" dirty="0">
                <a:latin typeface="Arial" pitchFamily="34" charset="0"/>
                <a:cs typeface="Arial" pitchFamily="34" charset="0"/>
              </a:rPr>
              <a:t>If application for the availability of a proposed company name is refused by the concerned registrar for any reason and the applicant feel aggrieved by his decision, he can file an application for review of the said decision with the Registration Department.</a:t>
            </a:r>
          </a:p>
        </p:txBody>
      </p:sp>
    </p:spTree>
    <p:extLst>
      <p:ext uri="{BB962C8B-B14F-4D97-AF65-F5344CB8AC3E}">
        <p14:creationId xmlns:p14="http://schemas.microsoft.com/office/powerpoint/2010/main" xmlns="" val="12155418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i="1" u="sng" dirty="0" smtClean="0">
                <a:effectLst>
                  <a:outerShdw blurRad="38100" dist="38100" dir="2700000" algn="tl">
                    <a:srgbClr val="000000">
                      <a:alpha val="43137"/>
                    </a:srgbClr>
                  </a:outerShdw>
                </a:effectLst>
              </a:rPr>
              <a:t>Addition of word `Limited’ , (Private) Limited and (Guarantee) Limited :</a:t>
            </a:r>
            <a:endParaRPr lang="en-US" b="1" i="1" u="sng"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38200" y="2537138"/>
            <a:ext cx="10515600" cy="3639824"/>
          </a:xfrm>
        </p:spPr>
        <p:txBody>
          <a:bodyPr/>
          <a:lstStyle/>
          <a:p>
            <a:endParaRPr lang="en-US" dirty="0" smtClean="0"/>
          </a:p>
          <a:p>
            <a:r>
              <a:rPr lang="en-US" sz="2400" dirty="0" smtClean="0">
                <a:latin typeface="Arial" pitchFamily="34" charset="0"/>
                <a:cs typeface="Arial" pitchFamily="34" charset="0"/>
              </a:rPr>
              <a:t>The name of a public company limited by shares shall include the word `Limited’ as the last word . </a:t>
            </a:r>
            <a:r>
              <a:rPr lang="en-US" sz="2400" b="1" dirty="0" smtClean="0">
                <a:latin typeface="Arial" pitchFamily="34" charset="0"/>
                <a:cs typeface="Arial" pitchFamily="34" charset="0"/>
              </a:rPr>
              <a:t>[Sec 16 </a:t>
            </a:r>
            <a:r>
              <a:rPr lang="en-US" sz="2400" b="1" dirty="0">
                <a:latin typeface="Arial" pitchFamily="34" charset="0"/>
                <a:cs typeface="Arial" pitchFamily="34" charset="0"/>
              </a:rPr>
              <a:t>(</a:t>
            </a:r>
            <a:r>
              <a:rPr lang="en-US" sz="2400" b="1" dirty="0" smtClean="0">
                <a:latin typeface="Arial" pitchFamily="34" charset="0"/>
                <a:cs typeface="Arial" pitchFamily="34" charset="0"/>
              </a:rPr>
              <a:t>a) </a:t>
            </a:r>
            <a:r>
              <a:rPr lang="en-US" sz="2400" b="1" dirty="0">
                <a:latin typeface="Arial" pitchFamily="34" charset="0"/>
                <a:cs typeface="Arial" pitchFamily="34" charset="0"/>
              </a:rPr>
              <a:t>(</a:t>
            </a:r>
            <a:r>
              <a:rPr lang="en-US" sz="2400" b="1" dirty="0" err="1" smtClean="0">
                <a:latin typeface="Arial" pitchFamily="34" charset="0"/>
                <a:cs typeface="Arial" pitchFamily="34" charset="0"/>
              </a:rPr>
              <a:t>i</a:t>
            </a:r>
            <a:r>
              <a:rPr lang="en-US" sz="2400" b="1" dirty="0">
                <a:latin typeface="Arial" pitchFamily="34" charset="0"/>
                <a:cs typeface="Arial" pitchFamily="34" charset="0"/>
              </a:rPr>
              <a:t>)</a:t>
            </a:r>
            <a:r>
              <a:rPr lang="en-US" sz="2400" b="1" dirty="0" smtClean="0">
                <a:latin typeface="Arial" pitchFamily="34" charset="0"/>
                <a:cs typeface="Arial" pitchFamily="34" charset="0"/>
              </a:rPr>
              <a:t> ] </a:t>
            </a:r>
          </a:p>
          <a:p>
            <a:r>
              <a:rPr lang="en-US" sz="2400" dirty="0" smtClean="0">
                <a:latin typeface="Arial" pitchFamily="34" charset="0"/>
                <a:cs typeface="Arial" pitchFamily="34" charset="0"/>
              </a:rPr>
              <a:t>The name of a private company limited by shares shall include the word `(Private)’ Limited` as the last word . </a:t>
            </a:r>
            <a:r>
              <a:rPr lang="en-US" sz="2400" b="1" dirty="0">
                <a:latin typeface="Arial" pitchFamily="34" charset="0"/>
                <a:cs typeface="Arial" pitchFamily="34" charset="0"/>
              </a:rPr>
              <a:t>[</a:t>
            </a:r>
            <a:r>
              <a:rPr lang="en-US" sz="2400" b="1" dirty="0" smtClean="0">
                <a:latin typeface="Arial" pitchFamily="34" charset="0"/>
                <a:cs typeface="Arial" pitchFamily="34" charset="0"/>
              </a:rPr>
              <a:t>Sec 16 (a</a:t>
            </a:r>
            <a:r>
              <a:rPr lang="en-US" sz="2400" b="1" dirty="0">
                <a:latin typeface="Arial" pitchFamily="34" charset="0"/>
                <a:cs typeface="Arial" pitchFamily="34" charset="0"/>
              </a:rPr>
              <a:t>)</a:t>
            </a:r>
            <a:r>
              <a:rPr lang="en-US" sz="2400" b="1" dirty="0" smtClean="0">
                <a:latin typeface="Arial" pitchFamily="34" charset="0"/>
                <a:cs typeface="Arial" pitchFamily="34" charset="0"/>
              </a:rPr>
              <a:t> </a:t>
            </a:r>
            <a:r>
              <a:rPr lang="en-US" sz="2400" b="1" dirty="0">
                <a:latin typeface="Arial" pitchFamily="34" charset="0"/>
                <a:cs typeface="Arial" pitchFamily="34" charset="0"/>
              </a:rPr>
              <a:t>(</a:t>
            </a:r>
            <a:r>
              <a:rPr lang="en-US" sz="2400" b="1" dirty="0" err="1" smtClean="0">
                <a:latin typeface="Arial" pitchFamily="34" charset="0"/>
                <a:cs typeface="Arial" pitchFamily="34" charset="0"/>
              </a:rPr>
              <a:t>i</a:t>
            </a:r>
            <a:r>
              <a:rPr lang="en-US" sz="2400" b="1" dirty="0">
                <a:latin typeface="Arial" pitchFamily="34" charset="0"/>
                <a:cs typeface="Arial" pitchFamily="34" charset="0"/>
              </a:rPr>
              <a:t>)</a:t>
            </a:r>
            <a:r>
              <a:rPr lang="en-US" sz="2400" b="1" dirty="0" smtClean="0">
                <a:latin typeface="Arial" pitchFamily="34" charset="0"/>
                <a:cs typeface="Arial" pitchFamily="34" charset="0"/>
              </a:rPr>
              <a:t> ]</a:t>
            </a:r>
          </a:p>
          <a:p>
            <a:r>
              <a:rPr lang="en-US" sz="2400" dirty="0" smtClean="0">
                <a:latin typeface="Arial" pitchFamily="34" charset="0"/>
                <a:cs typeface="Arial" pitchFamily="34" charset="0"/>
              </a:rPr>
              <a:t>The name of a company limited by guarantee shall include the word ` (Guarantee) Limited` as the last word .[</a:t>
            </a:r>
            <a:r>
              <a:rPr lang="en-US" sz="2400" b="1" dirty="0" smtClean="0">
                <a:latin typeface="Arial" pitchFamily="34" charset="0"/>
                <a:cs typeface="Arial" pitchFamily="34" charset="0"/>
              </a:rPr>
              <a:t>Sec 17 (a</a:t>
            </a:r>
            <a:r>
              <a:rPr lang="en-US" sz="2400" b="1" dirty="0">
                <a:latin typeface="Arial" pitchFamily="34" charset="0"/>
                <a:cs typeface="Arial" pitchFamily="34" charset="0"/>
              </a:rPr>
              <a:t>)</a:t>
            </a:r>
            <a:r>
              <a:rPr lang="en-US" sz="2400" b="1" dirty="0" smtClean="0">
                <a:latin typeface="Arial" pitchFamily="34" charset="0"/>
                <a:cs typeface="Arial" pitchFamily="34" charset="0"/>
              </a:rPr>
              <a:t> </a:t>
            </a:r>
            <a:r>
              <a:rPr lang="en-US" sz="2400" b="1" dirty="0">
                <a:latin typeface="Arial" pitchFamily="34" charset="0"/>
                <a:cs typeface="Arial" pitchFamily="34" charset="0"/>
              </a:rPr>
              <a:t>(</a:t>
            </a:r>
            <a:r>
              <a:rPr lang="en-US" sz="2400" b="1" dirty="0" err="1" smtClean="0">
                <a:latin typeface="Arial" pitchFamily="34" charset="0"/>
                <a:cs typeface="Arial" pitchFamily="34" charset="0"/>
              </a:rPr>
              <a:t>i</a:t>
            </a:r>
            <a:r>
              <a:rPr lang="en-US" sz="2400" b="1" dirty="0" smtClean="0">
                <a:latin typeface="Arial" pitchFamily="34" charset="0"/>
                <a:cs typeface="Arial" pitchFamily="34" charset="0"/>
              </a:rPr>
              <a:t>) ] </a:t>
            </a:r>
            <a:endParaRPr lang="en-US" sz="2400" b="1" dirty="0">
              <a:latin typeface="Arial" pitchFamily="34" charset="0"/>
              <a:cs typeface="Arial" pitchFamily="34" charset="0"/>
            </a:endParaRPr>
          </a:p>
        </p:txBody>
      </p:sp>
    </p:spTree>
    <p:extLst>
      <p:ext uri="{BB962C8B-B14F-4D97-AF65-F5344CB8AC3E}">
        <p14:creationId xmlns:p14="http://schemas.microsoft.com/office/powerpoint/2010/main" xmlns="" val="5574109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u="sng" dirty="0" smtClean="0">
                <a:effectLst>
                  <a:outerShdw blurRad="38100" dist="38100" dir="2700000" algn="tl">
                    <a:srgbClr val="000000">
                      <a:alpha val="43137"/>
                    </a:srgbClr>
                  </a:outerShdw>
                </a:effectLst>
              </a:rPr>
              <a:t>NOTE :</a:t>
            </a:r>
            <a:endParaRPr lang="en-US" b="1" i="1" u="sng"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a:bodyPr>
          <a:lstStyle/>
          <a:p>
            <a:pPr marL="0" indent="0">
              <a:buNone/>
            </a:pPr>
            <a:r>
              <a:rPr lang="en-US" sz="2400" b="1" dirty="0" smtClean="0">
                <a:latin typeface="Arial" pitchFamily="34" charset="0"/>
                <a:cs typeface="Arial" pitchFamily="34" charset="0"/>
              </a:rPr>
              <a:t>The Securities and Exchange Commission of Pakistan has power to allow a company to be registered as company with limited liability , without the word `Limited’ , (Private) Limited or (Guarantee) Limited , if the company :</a:t>
            </a:r>
          </a:p>
          <a:p>
            <a:r>
              <a:rPr lang="en-US" sz="2400" dirty="0" smtClean="0">
                <a:latin typeface="Arial" pitchFamily="34" charset="0"/>
                <a:cs typeface="Arial" pitchFamily="34" charset="0"/>
              </a:rPr>
              <a:t>Is formed or being formed for promoting commerce, art, science, religion, sports, social service, charity or any other useful object: or</a:t>
            </a:r>
          </a:p>
          <a:p>
            <a:r>
              <a:rPr lang="en-US" sz="2400" dirty="0" smtClean="0">
                <a:latin typeface="Arial" pitchFamily="34" charset="0"/>
                <a:cs typeface="Arial" pitchFamily="34" charset="0"/>
              </a:rPr>
              <a:t>Applies or intends to apply its income and profits, if any , in promoting its objects ; and </a:t>
            </a:r>
          </a:p>
          <a:p>
            <a:r>
              <a:rPr lang="en-US" sz="2400" dirty="0" smtClean="0">
                <a:latin typeface="Arial" pitchFamily="34" charset="0"/>
                <a:cs typeface="Arial" pitchFamily="34" charset="0"/>
              </a:rPr>
              <a:t>Prohibit the payment of any dividend to its members. </a:t>
            </a:r>
            <a:r>
              <a:rPr lang="en-US" sz="2400" b="1" dirty="0" smtClean="0">
                <a:latin typeface="Arial" pitchFamily="34" charset="0"/>
                <a:cs typeface="Arial" pitchFamily="34" charset="0"/>
              </a:rPr>
              <a:t>(Sec 42)</a:t>
            </a:r>
            <a:endParaRPr lang="en-US" sz="2400" b="1" dirty="0">
              <a:latin typeface="Arial" pitchFamily="34" charset="0"/>
              <a:cs typeface="Arial" pitchFamily="34" charset="0"/>
            </a:endParaRPr>
          </a:p>
        </p:txBody>
      </p:sp>
    </p:spTree>
    <p:extLst>
      <p:ext uri="{BB962C8B-B14F-4D97-AF65-F5344CB8AC3E}">
        <p14:creationId xmlns:p14="http://schemas.microsoft.com/office/powerpoint/2010/main" xmlns="" val="37565963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3458"/>
            <a:ext cx="10515600" cy="1325563"/>
          </a:xfrm>
        </p:spPr>
        <p:txBody>
          <a:bodyPr>
            <a:normAutofit fontScale="90000"/>
          </a:bodyPr>
          <a:lstStyle/>
          <a:p>
            <a:r>
              <a:rPr lang="en-US" b="1" i="1" u="sng" dirty="0" smtClean="0">
                <a:effectLst>
                  <a:outerShdw blurRad="38100" dist="38100" dir="2700000" algn="tl">
                    <a:srgbClr val="000000">
                      <a:alpha val="43137"/>
                    </a:srgbClr>
                  </a:outerShdw>
                </a:effectLst>
              </a:rPr>
              <a:t>Rectification of name of company (Section38):</a:t>
            </a:r>
            <a:endParaRPr lang="en-US" b="1" i="1" u="sng"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a:bodyPr>
          <a:lstStyle/>
          <a:p>
            <a:r>
              <a:rPr lang="en-US" sz="2400" dirty="0" smtClean="0">
                <a:latin typeface="Arial" pitchFamily="34" charset="0"/>
                <a:cs typeface="Arial" pitchFamily="34" charset="0"/>
              </a:rPr>
              <a:t>Where a company has , due to any reason , been registered with a name which is not permitted by the ordinance , the company may , on its own, change the name with the approval of registrar .</a:t>
            </a:r>
          </a:p>
          <a:p>
            <a:r>
              <a:rPr lang="en-US" sz="2400" dirty="0" smtClean="0">
                <a:latin typeface="Arial" pitchFamily="34" charset="0"/>
                <a:cs typeface="Arial" pitchFamily="34" charset="0"/>
              </a:rPr>
              <a:t>The registrar may also direct the company to change its name within thirty </a:t>
            </a:r>
            <a:r>
              <a:rPr lang="en-US" sz="2400" b="1" dirty="0" smtClean="0">
                <a:latin typeface="Arial" pitchFamily="34" charset="0"/>
                <a:cs typeface="Arial" pitchFamily="34" charset="0"/>
              </a:rPr>
              <a:t>(30</a:t>
            </a:r>
            <a:r>
              <a:rPr lang="en-US" sz="2400" b="1" dirty="0">
                <a:latin typeface="Arial" pitchFamily="34" charset="0"/>
                <a:cs typeface="Arial" pitchFamily="34" charset="0"/>
              </a:rPr>
              <a:t>)</a:t>
            </a:r>
            <a:r>
              <a:rPr lang="en-US" sz="2400" b="1" dirty="0" smtClean="0">
                <a:latin typeface="Arial" pitchFamily="34" charset="0"/>
                <a:cs typeface="Arial" pitchFamily="34" charset="0"/>
              </a:rPr>
              <a:t> </a:t>
            </a:r>
            <a:r>
              <a:rPr lang="en-US" sz="2400" dirty="0" smtClean="0">
                <a:latin typeface="Arial" pitchFamily="34" charset="0"/>
                <a:cs typeface="Arial" pitchFamily="34" charset="0"/>
              </a:rPr>
              <a:t>days of the receipt of such direction .</a:t>
            </a:r>
          </a:p>
          <a:p>
            <a:r>
              <a:rPr lang="en-US" sz="2400" dirty="0" smtClean="0">
                <a:latin typeface="Arial" pitchFamily="34" charset="0"/>
                <a:cs typeface="Arial" pitchFamily="34" charset="0"/>
              </a:rPr>
              <a:t>The registrar shall give to company an opportunity of being heard before issuing such direction .</a:t>
            </a:r>
          </a:p>
          <a:p>
            <a:r>
              <a:rPr lang="en-US" sz="2400" dirty="0" smtClean="0">
                <a:latin typeface="Arial" pitchFamily="34" charset="0"/>
                <a:cs typeface="Arial" pitchFamily="34" charset="0"/>
              </a:rPr>
              <a:t>The registrar cannot issue any direction in this regard after the expiration of three years from the date of registration of the name of the company . </a:t>
            </a:r>
          </a:p>
          <a:p>
            <a:endParaRPr lang="en-US" sz="2400" dirty="0">
              <a:latin typeface="Arial" pitchFamily="34" charset="0"/>
              <a:cs typeface="Arial" pitchFamily="34" charset="0"/>
            </a:endParaRPr>
          </a:p>
        </p:txBody>
      </p:sp>
    </p:spTree>
    <p:extLst>
      <p:ext uri="{BB962C8B-B14F-4D97-AF65-F5344CB8AC3E}">
        <p14:creationId xmlns:p14="http://schemas.microsoft.com/office/powerpoint/2010/main" xmlns="" val="26874966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484632"/>
            <a:ext cx="10058400" cy="848868"/>
          </a:xfrm>
        </p:spPr>
        <p:txBody>
          <a:bodyPr>
            <a:normAutofit/>
          </a:bodyPr>
          <a:lstStyle/>
          <a:p>
            <a:r>
              <a:rPr lang="en-US" sz="3600" b="1" i="1" u="sng" dirty="0" smtClean="0">
                <a:effectLst>
                  <a:outerShdw blurRad="38100" dist="38100" dir="2700000" algn="tl">
                    <a:srgbClr val="000000">
                      <a:alpha val="43137"/>
                    </a:srgbClr>
                  </a:outerShdw>
                </a:effectLst>
              </a:rPr>
              <a:t>Change of name by a company </a:t>
            </a:r>
            <a:r>
              <a:rPr lang="en-US" sz="3600" b="1" i="1" u="sng" dirty="0">
                <a:effectLst>
                  <a:outerShdw blurRad="38100" dist="38100" dir="2700000" algn="tl">
                    <a:srgbClr val="000000">
                      <a:alpha val="43137"/>
                    </a:srgbClr>
                  </a:outerShdw>
                </a:effectLst>
              </a:rPr>
              <a:t>:</a:t>
            </a:r>
          </a:p>
        </p:txBody>
      </p:sp>
      <p:sp>
        <p:nvSpPr>
          <p:cNvPr id="3" name="Content Placeholder 2"/>
          <p:cNvSpPr>
            <a:spLocks noGrp="1"/>
          </p:cNvSpPr>
          <p:nvPr>
            <p:ph idx="1"/>
          </p:nvPr>
        </p:nvSpPr>
        <p:spPr>
          <a:xfrm>
            <a:off x="838200" y="1308100"/>
            <a:ext cx="10515600" cy="5168899"/>
          </a:xfrm>
        </p:spPr>
        <p:txBody>
          <a:bodyPr>
            <a:normAutofit/>
          </a:bodyPr>
          <a:lstStyle/>
          <a:p>
            <a:endParaRPr lang="en-US" dirty="0" smtClean="0"/>
          </a:p>
          <a:p>
            <a:endParaRPr lang="en-US" dirty="0"/>
          </a:p>
          <a:p>
            <a:pPr marL="0" indent="0">
              <a:buNone/>
            </a:pPr>
            <a:r>
              <a:rPr lang="en-US" sz="2400" dirty="0" smtClean="0">
                <a:latin typeface="Arial" pitchFamily="34" charset="0"/>
                <a:cs typeface="Arial" pitchFamily="34" charset="0"/>
              </a:rPr>
              <a:t>Almost </a:t>
            </a:r>
            <a:r>
              <a:rPr lang="en-US" sz="2400" dirty="0">
                <a:latin typeface="Arial" pitchFamily="34" charset="0"/>
                <a:cs typeface="Arial" pitchFamily="34" charset="0"/>
              </a:rPr>
              <a:t>every country has its own unique laws/rules and requirements for change of company name; </a:t>
            </a:r>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however</a:t>
            </a:r>
            <a:r>
              <a:rPr lang="en-US" sz="2400" dirty="0">
                <a:latin typeface="Arial" pitchFamily="34" charset="0"/>
                <a:cs typeface="Arial" pitchFamily="34" charset="0"/>
              </a:rPr>
              <a:t>, basic procedures regarding change in company name across the jurisdictions are almost the same and commonly understood. </a:t>
            </a:r>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In </a:t>
            </a:r>
            <a:r>
              <a:rPr lang="en-US" sz="2400" dirty="0">
                <a:latin typeface="Arial" pitchFamily="34" charset="0"/>
                <a:cs typeface="Arial" pitchFamily="34" charset="0"/>
              </a:rPr>
              <a:t>Pakistan, a company name can be changed in terms of section 38 or 39 of the Companies Ordinance, 1984</a:t>
            </a:r>
            <a:r>
              <a:rPr lang="en-US" sz="2400" dirty="0" smtClean="0">
                <a:latin typeface="Arial" pitchFamily="34" charset="0"/>
                <a:cs typeface="Arial" pitchFamily="34" charset="0"/>
              </a:rPr>
              <a:t>.</a:t>
            </a:r>
            <a:endParaRPr lang="en-US" sz="2400" dirty="0">
              <a:latin typeface="Arial" pitchFamily="34" charset="0"/>
              <a:cs typeface="Arial" pitchFamily="34" charset="0"/>
            </a:endParaRPr>
          </a:p>
          <a:p>
            <a:r>
              <a:rPr lang="en-US" sz="2400" dirty="0">
                <a:latin typeface="Arial" pitchFamily="34" charset="0"/>
                <a:cs typeface="Arial" pitchFamily="34" charset="0"/>
              </a:rPr>
              <a:t>A company may either change its name on its own, with the approval of Registrar or on the direction of the Registrar.</a:t>
            </a:r>
          </a:p>
          <a:p>
            <a:endParaRPr lang="en-US" dirty="0" smtClean="0"/>
          </a:p>
          <a:p>
            <a:endParaRPr lang="en-US" dirty="0"/>
          </a:p>
        </p:txBody>
      </p:sp>
    </p:spTree>
    <p:extLst>
      <p:ext uri="{BB962C8B-B14F-4D97-AF65-F5344CB8AC3E}">
        <p14:creationId xmlns:p14="http://schemas.microsoft.com/office/powerpoint/2010/main" xmlns="" val="162441557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161068"/>
            <a:ext cx="10058400" cy="848868"/>
          </a:xfrm>
        </p:spPr>
        <p:txBody>
          <a:bodyPr>
            <a:normAutofit/>
          </a:bodyPr>
          <a:lstStyle/>
          <a:p>
            <a:r>
              <a:rPr lang="en-US" sz="3600" b="1" i="1" u="sng" dirty="0" smtClean="0">
                <a:effectLst>
                  <a:outerShdw blurRad="38100" dist="38100" dir="2700000" algn="tl">
                    <a:srgbClr val="000000">
                      <a:alpha val="43137"/>
                    </a:srgbClr>
                  </a:outerShdw>
                </a:effectLst>
              </a:rPr>
              <a:t>Valid reasons for Change of name :</a:t>
            </a:r>
            <a:endParaRPr lang="en-US" sz="3600" b="1" i="1" u="sng"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52268" y="1026740"/>
            <a:ext cx="10515600" cy="5168899"/>
          </a:xfrm>
        </p:spPr>
        <p:txBody>
          <a:bodyPr>
            <a:noAutofit/>
          </a:bodyPr>
          <a:lstStyle/>
          <a:p>
            <a:pPr marL="0" indent="0">
              <a:buNone/>
            </a:pPr>
            <a:r>
              <a:rPr lang="en-US" sz="2400" dirty="0" smtClean="0">
                <a:latin typeface="Arial" pitchFamily="34" charset="0"/>
                <a:cs typeface="Arial" pitchFamily="34" charset="0"/>
              </a:rPr>
              <a:t>In </a:t>
            </a:r>
            <a:r>
              <a:rPr lang="en-US" sz="2400" dirty="0">
                <a:latin typeface="Arial" pitchFamily="34" charset="0"/>
                <a:cs typeface="Arial" pitchFamily="34" charset="0"/>
              </a:rPr>
              <a:t>case of company seeking to change its name on its own, it may change its name due to any valid reason including the following</a:t>
            </a:r>
            <a:r>
              <a:rPr lang="en-US" sz="2400" dirty="0" smtClean="0">
                <a:latin typeface="Arial" pitchFamily="34" charset="0"/>
                <a:cs typeface="Arial" pitchFamily="34" charset="0"/>
              </a:rPr>
              <a:t>:</a:t>
            </a:r>
          </a:p>
          <a:p>
            <a:pPr marL="0" indent="0">
              <a:buNone/>
            </a:pPr>
            <a:endParaRPr lang="en-US" sz="2400" dirty="0">
              <a:latin typeface="Arial" pitchFamily="34" charset="0"/>
              <a:cs typeface="Arial" pitchFamily="34" charset="0"/>
            </a:endParaRPr>
          </a:p>
          <a:p>
            <a:pPr lvl="1"/>
            <a:r>
              <a:rPr lang="en-US" sz="2000" dirty="0" smtClean="0">
                <a:latin typeface="Arial" pitchFamily="34" charset="0"/>
                <a:cs typeface="Arial" pitchFamily="34" charset="0"/>
              </a:rPr>
              <a:t>A </a:t>
            </a:r>
            <a:r>
              <a:rPr lang="en-US" sz="2000" dirty="0">
                <a:latin typeface="Arial" pitchFamily="34" charset="0"/>
                <a:cs typeface="Arial" pitchFamily="34" charset="0"/>
              </a:rPr>
              <a:t>company may change its name, if the company, through inadvertence or otherwise, is registered by a name in contravention of the provisions of Section 37 of the Companies Ordinance 1984 (the Ordinance</a:t>
            </a:r>
            <a:r>
              <a:rPr lang="en-US" sz="2000" dirty="0" smtClean="0">
                <a:latin typeface="Arial" pitchFamily="34" charset="0"/>
                <a:cs typeface="Arial" pitchFamily="34" charset="0"/>
              </a:rPr>
              <a:t>).</a:t>
            </a:r>
          </a:p>
          <a:p>
            <a:pPr lvl="1"/>
            <a:r>
              <a:rPr lang="en-US" sz="2000" dirty="0" smtClean="0">
                <a:latin typeface="Arial" pitchFamily="34" charset="0"/>
                <a:cs typeface="Arial" pitchFamily="34" charset="0"/>
              </a:rPr>
              <a:t>Many </a:t>
            </a:r>
            <a:r>
              <a:rPr lang="en-US" sz="2000" dirty="0">
                <a:latin typeface="Arial" pitchFamily="34" charset="0"/>
                <a:cs typeface="Arial" pitchFamily="34" charset="0"/>
              </a:rPr>
              <a:t>companies adopt new names to express their new identity due to their business development in the national and international </a:t>
            </a:r>
            <a:r>
              <a:rPr lang="en-US" sz="2000" dirty="0" smtClean="0">
                <a:latin typeface="Arial" pitchFamily="34" charset="0"/>
                <a:cs typeface="Arial" pitchFamily="34" charset="0"/>
              </a:rPr>
              <a:t>arena.</a:t>
            </a:r>
          </a:p>
          <a:p>
            <a:pPr lvl="1"/>
            <a:r>
              <a:rPr lang="en-US" sz="2000" dirty="0" smtClean="0">
                <a:latin typeface="Arial" pitchFamily="34" charset="0"/>
                <a:cs typeface="Arial" pitchFamily="34" charset="0"/>
              </a:rPr>
              <a:t>If </a:t>
            </a:r>
            <a:r>
              <a:rPr lang="en-US" sz="2000" dirty="0">
                <a:latin typeface="Arial" pitchFamily="34" charset="0"/>
                <a:cs typeface="Arial" pitchFamily="34" charset="0"/>
              </a:rPr>
              <a:t>one company is taken over by another company, the members may choose the name of the acquiring company, combine the two old company names, or think up altogether a new name</a:t>
            </a:r>
            <a:r>
              <a:rPr lang="en-US" sz="2000" dirty="0" smtClean="0">
                <a:latin typeface="Arial" pitchFamily="34" charset="0"/>
                <a:cs typeface="Arial" pitchFamily="34" charset="0"/>
              </a:rPr>
              <a:t>.</a:t>
            </a:r>
          </a:p>
          <a:p>
            <a:pPr lvl="1"/>
            <a:r>
              <a:rPr lang="en-US" sz="2000" dirty="0" smtClean="0">
                <a:latin typeface="Arial" pitchFamily="34" charset="0"/>
                <a:cs typeface="Arial" pitchFamily="34" charset="0"/>
              </a:rPr>
              <a:t>A </a:t>
            </a:r>
            <a:r>
              <a:rPr lang="en-US" sz="2000" dirty="0">
                <a:latin typeface="Arial" pitchFamily="34" charset="0"/>
                <a:cs typeface="Arial" pitchFamily="34" charset="0"/>
              </a:rPr>
              <a:t>change of management may be another reason</a:t>
            </a:r>
            <a:r>
              <a:rPr lang="en-US" sz="2000" dirty="0" smtClean="0">
                <a:latin typeface="Arial" pitchFamily="34" charset="0"/>
                <a:cs typeface="Arial" pitchFamily="34" charset="0"/>
              </a:rPr>
              <a:t>.</a:t>
            </a:r>
          </a:p>
          <a:p>
            <a:pPr lvl="1"/>
            <a:r>
              <a:rPr lang="en-US" sz="2000" dirty="0" smtClean="0">
                <a:latin typeface="Arial" pitchFamily="34" charset="0"/>
                <a:cs typeface="Arial" pitchFamily="34" charset="0"/>
              </a:rPr>
              <a:t>If </a:t>
            </a:r>
            <a:r>
              <a:rPr lang="en-US" sz="2000" dirty="0">
                <a:latin typeface="Arial" pitchFamily="34" charset="0"/>
                <a:cs typeface="Arial" pitchFamily="34" charset="0"/>
              </a:rPr>
              <a:t>the company intends to carry out some other appropriate/ suitable </a:t>
            </a:r>
            <a:r>
              <a:rPr lang="en-US" sz="2000" dirty="0" smtClean="0">
                <a:latin typeface="Arial" pitchFamily="34" charset="0"/>
                <a:cs typeface="Arial" pitchFamily="34" charset="0"/>
              </a:rPr>
              <a:t>business.</a:t>
            </a:r>
          </a:p>
          <a:p>
            <a:pPr lvl="1"/>
            <a:r>
              <a:rPr lang="en-US" sz="2000" dirty="0" smtClean="0">
                <a:latin typeface="Arial" pitchFamily="34" charset="0"/>
                <a:cs typeface="Arial" pitchFamily="34" charset="0"/>
              </a:rPr>
              <a:t>If </a:t>
            </a:r>
            <a:r>
              <a:rPr lang="en-US" sz="2000" dirty="0">
                <a:latin typeface="Arial" pitchFamily="34" charset="0"/>
                <a:cs typeface="Arial" pitchFamily="34" charset="0"/>
              </a:rPr>
              <a:t>the existing company name does not match, with the business specified in its memorandum of association</a:t>
            </a:r>
            <a:r>
              <a:rPr lang="en-US" sz="2000" dirty="0" smtClean="0">
                <a:latin typeface="Arial" pitchFamily="34" charset="0"/>
                <a:cs typeface="Arial" pitchFamily="34" charset="0"/>
              </a:rPr>
              <a:t>.</a:t>
            </a:r>
          </a:p>
          <a:p>
            <a:pPr lvl="1"/>
            <a:r>
              <a:rPr lang="en-US" sz="2000" dirty="0" smtClean="0">
                <a:latin typeface="Arial" pitchFamily="34" charset="0"/>
                <a:cs typeface="Arial" pitchFamily="34" charset="0"/>
              </a:rPr>
              <a:t>Sometimes </a:t>
            </a:r>
            <a:r>
              <a:rPr lang="en-US" sz="2000" dirty="0">
                <a:latin typeface="Arial" pitchFamily="34" charset="0"/>
                <a:cs typeface="Arial" pitchFamily="34" charset="0"/>
              </a:rPr>
              <a:t>the name of a company does not remain attractive in the market, so company seeks to change its name according to new market trends and conditions.</a:t>
            </a:r>
          </a:p>
          <a:p>
            <a:endParaRPr lang="en-US" sz="2400" dirty="0">
              <a:latin typeface="Arial" pitchFamily="34" charset="0"/>
              <a:cs typeface="Arial" pitchFamily="34" charset="0"/>
            </a:endParaRPr>
          </a:p>
        </p:txBody>
      </p:sp>
    </p:spTree>
    <p:extLst>
      <p:ext uri="{BB962C8B-B14F-4D97-AF65-F5344CB8AC3E}">
        <p14:creationId xmlns:p14="http://schemas.microsoft.com/office/powerpoint/2010/main" xmlns="" val="143067722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i="1" u="sng" dirty="0" smtClean="0">
                <a:effectLst>
                  <a:outerShdw blurRad="38100" dist="38100" dir="2700000" algn="tl">
                    <a:srgbClr val="000000">
                      <a:alpha val="43137"/>
                    </a:srgbClr>
                  </a:outerShdw>
                </a:effectLst>
              </a:rPr>
              <a:t>Change of name by a company (Section 39</a:t>
            </a:r>
            <a:r>
              <a:rPr lang="en-US" sz="3600" b="1" i="1" u="sng" dirty="0">
                <a:effectLst>
                  <a:outerShdw blurRad="38100" dist="38100" dir="2700000" algn="tl">
                    <a:srgbClr val="000000">
                      <a:alpha val="43137"/>
                    </a:srgbClr>
                  </a:outerShdw>
                </a:effectLst>
              </a:rPr>
              <a:t>)</a:t>
            </a:r>
            <a:r>
              <a:rPr lang="en-US" sz="3600" b="1" i="1" u="sng" dirty="0" smtClean="0">
                <a:effectLst>
                  <a:outerShdw blurRad="38100" dist="38100" dir="2700000" algn="tl">
                    <a:srgbClr val="000000">
                      <a:alpha val="43137"/>
                    </a:srgbClr>
                  </a:outerShdw>
                </a:effectLst>
              </a:rPr>
              <a:t> :</a:t>
            </a:r>
            <a:endParaRPr lang="en-US" sz="3600" b="1" i="1" u="sng"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838200" y="1380397"/>
            <a:ext cx="10515600" cy="3910281"/>
          </a:xfrm>
        </p:spPr>
        <p:txBody>
          <a:bodyPr/>
          <a:lstStyle/>
          <a:p>
            <a:endParaRPr lang="en-US" dirty="0" smtClean="0"/>
          </a:p>
          <a:p>
            <a:endParaRPr lang="en-US" dirty="0"/>
          </a:p>
          <a:p>
            <a:r>
              <a:rPr lang="en-US" sz="2400" dirty="0" smtClean="0">
                <a:latin typeface="Arial" pitchFamily="34" charset="0"/>
                <a:cs typeface="Arial" pitchFamily="34" charset="0"/>
              </a:rPr>
              <a:t>A company can change its name by passing a special resolution and obtaining written permission of the registrar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 permission of the registrar shall not be required if the only change is the addition or the deletion of the word and parenthesis `PRIVATE’ or conversion of a company to be a private or public company respectively .</a:t>
            </a:r>
            <a:endParaRPr lang="en-US" sz="2400" dirty="0">
              <a:latin typeface="Arial" pitchFamily="34" charset="0"/>
              <a:cs typeface="Arial" pitchFamily="34" charset="0"/>
            </a:endParaRPr>
          </a:p>
        </p:txBody>
      </p:sp>
    </p:spTree>
    <p:extLst>
      <p:ext uri="{BB962C8B-B14F-4D97-AF65-F5344CB8AC3E}">
        <p14:creationId xmlns:p14="http://schemas.microsoft.com/office/powerpoint/2010/main" xmlns="" val="346841970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103067"/>
          </a:xfrm>
        </p:spPr>
        <p:txBody>
          <a:bodyPr>
            <a:normAutofit/>
          </a:bodyPr>
          <a:lstStyle/>
          <a:p>
            <a:r>
              <a:rPr lang="en-US" sz="3200" b="1" i="1" u="sng" dirty="0" smtClean="0">
                <a:effectLst>
                  <a:outerShdw blurRad="38100" dist="38100" dir="2700000" algn="tl">
                    <a:srgbClr val="000000">
                      <a:alpha val="43137"/>
                    </a:srgbClr>
                  </a:outerShdw>
                </a:effectLst>
              </a:rPr>
              <a:t>Registration of change of name and effect thereof (Section 40 </a:t>
            </a:r>
            <a:r>
              <a:rPr lang="en-US" sz="3200" b="1" i="1" u="sng" dirty="0">
                <a:effectLst>
                  <a:outerShdw blurRad="38100" dist="38100" dir="2700000" algn="tl">
                    <a:srgbClr val="000000">
                      <a:alpha val="43137"/>
                    </a:srgbClr>
                  </a:outerShdw>
                </a:effectLst>
              </a:rPr>
              <a:t>)</a:t>
            </a:r>
            <a:r>
              <a:rPr lang="en-US" sz="3200" b="1" i="1" u="sng" dirty="0" smtClean="0">
                <a:effectLst>
                  <a:outerShdw blurRad="38100" dist="38100" dir="2700000" algn="tl">
                    <a:srgbClr val="000000">
                      <a:alpha val="43137"/>
                    </a:srgbClr>
                  </a:outerShdw>
                </a:effectLst>
              </a:rPr>
              <a:t>:</a:t>
            </a:r>
            <a:endParaRPr lang="en-US" sz="3200" b="1" i="1" u="sng"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a:bodyPr>
          <a:lstStyle/>
          <a:p>
            <a:r>
              <a:rPr lang="en-US" sz="2400" dirty="0" smtClean="0">
                <a:latin typeface="Arial" pitchFamily="34" charset="0"/>
                <a:cs typeface="Arial" pitchFamily="34" charset="0"/>
              </a:rPr>
              <a:t>Upon the change of name the registrar shall enter the new name on the register in place of the former name and shall issue a </a:t>
            </a:r>
            <a:r>
              <a:rPr lang="en-US" sz="2400" u="sng" dirty="0" smtClean="0">
                <a:latin typeface="Arial" pitchFamily="34" charset="0"/>
                <a:cs typeface="Arial" pitchFamily="34" charset="0"/>
              </a:rPr>
              <a:t>‘</a:t>
            </a:r>
            <a:r>
              <a:rPr lang="en-US" sz="2400" b="1" u="sng" dirty="0" smtClean="0">
                <a:latin typeface="Arial" pitchFamily="34" charset="0"/>
                <a:cs typeface="Arial" pitchFamily="34" charset="0"/>
              </a:rPr>
              <a:t>Certificate</a:t>
            </a:r>
            <a:r>
              <a:rPr lang="en-US" sz="2400" u="sng" dirty="0" smtClean="0">
                <a:latin typeface="Arial" pitchFamily="34" charset="0"/>
                <a:cs typeface="Arial" pitchFamily="34" charset="0"/>
              </a:rPr>
              <a:t> </a:t>
            </a:r>
            <a:r>
              <a:rPr lang="en-US" sz="2400" b="1" u="sng" dirty="0" smtClean="0">
                <a:latin typeface="Arial" pitchFamily="34" charset="0"/>
                <a:cs typeface="Arial" pitchFamily="34" charset="0"/>
              </a:rPr>
              <a:t>of Incorporation On Change Of Name</a:t>
            </a:r>
            <a:r>
              <a:rPr lang="en-US" sz="2400" b="1" dirty="0" smtClean="0">
                <a:latin typeface="Arial" pitchFamily="34" charset="0"/>
                <a:cs typeface="Arial" pitchFamily="34" charset="0"/>
              </a:rPr>
              <a:t>’</a:t>
            </a:r>
            <a:r>
              <a:rPr lang="en-US" sz="2400" dirty="0" smtClean="0">
                <a:latin typeface="Arial" pitchFamily="34" charset="0"/>
                <a:cs typeface="Arial" pitchFamily="34" charset="0"/>
              </a:rPr>
              <a:t> . On the issue of this certificate the change of name shall be complete . </a:t>
            </a:r>
          </a:p>
          <a:p>
            <a:r>
              <a:rPr lang="en-US" sz="2400" dirty="0" smtClean="0">
                <a:latin typeface="Arial" pitchFamily="34" charset="0"/>
                <a:cs typeface="Arial" pitchFamily="34" charset="0"/>
              </a:rPr>
              <a:t>The former name shall also be mentioned for one year from the date of issue of the certificate outside every office or place of business of the company and on every document and notice of the company .</a:t>
            </a:r>
            <a:r>
              <a:rPr lang="en-US" sz="2400" dirty="0">
                <a:latin typeface="Arial" pitchFamily="34" charset="0"/>
                <a:cs typeface="Arial" pitchFamily="34" charset="0"/>
              </a:rPr>
              <a:t> </a:t>
            </a:r>
          </a:p>
          <a:p>
            <a:r>
              <a:rPr lang="en-US" sz="2400" dirty="0" smtClean="0">
                <a:latin typeface="Arial" pitchFamily="34" charset="0"/>
                <a:cs typeface="Arial" pitchFamily="34" charset="0"/>
              </a:rPr>
              <a:t>The change of name shall not effect any legal proceedings that might have commenced by or against the company under its former name . It would also not effect rights and obligations of the company .</a:t>
            </a:r>
            <a:endParaRPr lang="en-US" sz="2400" dirty="0">
              <a:latin typeface="Arial" pitchFamily="34" charset="0"/>
              <a:cs typeface="Arial" pitchFamily="34" charset="0"/>
            </a:endParaRPr>
          </a:p>
        </p:txBody>
      </p:sp>
    </p:spTree>
    <p:extLst>
      <p:ext uri="{BB962C8B-B14F-4D97-AF65-F5344CB8AC3E}">
        <p14:creationId xmlns:p14="http://schemas.microsoft.com/office/powerpoint/2010/main" xmlns="" val="102904527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39367"/>
            <a:ext cx="10515600" cy="1103068"/>
          </a:xfrm>
        </p:spPr>
        <p:txBody>
          <a:bodyPr>
            <a:normAutofit/>
          </a:bodyPr>
          <a:lstStyle/>
          <a:p>
            <a:r>
              <a:rPr lang="en-US" sz="3200" b="1" i="1" u="sng" dirty="0" smtClean="0">
                <a:effectLst>
                  <a:outerShdw blurRad="38100" dist="38100" dir="2700000" algn="tl">
                    <a:srgbClr val="000000">
                      <a:alpha val="43137"/>
                    </a:srgbClr>
                  </a:outerShdw>
                </a:effectLst>
              </a:rPr>
              <a:t>Mentioning, affixing and </a:t>
            </a:r>
            <a:r>
              <a:rPr lang="en-US" sz="3200" b="1" i="1" u="sng" dirty="0" err="1" smtClean="0">
                <a:effectLst>
                  <a:outerShdw blurRad="38100" dist="38100" dir="2700000" algn="tl">
                    <a:srgbClr val="000000">
                      <a:alpha val="43137"/>
                    </a:srgbClr>
                  </a:outerShdw>
                </a:effectLst>
              </a:rPr>
              <a:t>engravement</a:t>
            </a:r>
            <a:r>
              <a:rPr lang="en-US" sz="3200" b="1" i="1" u="sng" dirty="0" smtClean="0">
                <a:effectLst>
                  <a:outerShdw blurRad="38100" dist="38100" dir="2700000" algn="tl">
                    <a:srgbClr val="000000">
                      <a:alpha val="43137"/>
                    </a:srgbClr>
                  </a:outerShdw>
                </a:effectLst>
              </a:rPr>
              <a:t> of company name (Section 143):</a:t>
            </a:r>
            <a:endParaRPr lang="en-US" sz="3200" b="1" i="1" u="sng"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069848" y="1727200"/>
            <a:ext cx="10058400" cy="4445000"/>
          </a:xfrm>
        </p:spPr>
        <p:txBody>
          <a:bodyPr>
            <a:normAutofit/>
          </a:bodyPr>
          <a:lstStyle/>
          <a:p>
            <a:pPr marL="0" indent="0">
              <a:buNone/>
            </a:pPr>
            <a:r>
              <a:rPr lang="en-US" sz="2400" b="1" dirty="0" smtClean="0">
                <a:latin typeface="Arial" pitchFamily="34" charset="0"/>
                <a:cs typeface="Arial" pitchFamily="34" charset="0"/>
              </a:rPr>
              <a:t>The name of every limited company shall be :</a:t>
            </a:r>
          </a:p>
          <a:p>
            <a:r>
              <a:rPr lang="en-US" sz="2400" dirty="0" smtClean="0">
                <a:latin typeface="Arial" pitchFamily="34" charset="0"/>
                <a:cs typeface="Arial" pitchFamily="34" charset="0"/>
              </a:rPr>
              <a:t>Painted of affixed on the outside of a company every office or place of business in a conspicuous position where the registered office is located . </a:t>
            </a:r>
          </a:p>
          <a:p>
            <a:endParaRPr lang="en-US" sz="2400" dirty="0">
              <a:latin typeface="Arial" pitchFamily="34" charset="0"/>
              <a:cs typeface="Arial" pitchFamily="34" charset="0"/>
            </a:endParaRP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Engraved in English or </a:t>
            </a:r>
            <a:r>
              <a:rPr lang="en-US" sz="2400" dirty="0">
                <a:latin typeface="Arial" pitchFamily="34" charset="0"/>
                <a:cs typeface="Arial" pitchFamily="34" charset="0"/>
              </a:rPr>
              <a:t>U</a:t>
            </a:r>
            <a:r>
              <a:rPr lang="en-US" sz="2400" dirty="0" smtClean="0">
                <a:latin typeface="Arial" pitchFamily="34" charset="0"/>
                <a:cs typeface="Arial" pitchFamily="34" charset="0"/>
              </a:rPr>
              <a:t>rdu on the seal of the company ; and</a:t>
            </a:r>
          </a:p>
        </p:txBody>
      </p:sp>
    </p:spTree>
    <p:extLst>
      <p:ext uri="{BB962C8B-B14F-4D97-AF65-F5344CB8AC3E}">
        <p14:creationId xmlns:p14="http://schemas.microsoft.com/office/powerpoint/2010/main" xmlns="" val="286891015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4"/>
            <a:ext cx="10515600" cy="690943"/>
          </a:xfrm>
        </p:spPr>
        <p:txBody>
          <a:bodyPr>
            <a:normAutofit fontScale="90000"/>
          </a:bodyPr>
          <a:lstStyle/>
          <a:p>
            <a:r>
              <a:rPr lang="en-US" b="1" i="1" u="sng" dirty="0" smtClean="0"/>
              <a:t>(Continued)</a:t>
            </a:r>
            <a:endParaRPr lang="en-US" b="1" i="1" u="sng" dirty="0"/>
          </a:p>
        </p:txBody>
      </p:sp>
      <p:sp>
        <p:nvSpPr>
          <p:cNvPr id="3" name="Content Placeholder 2"/>
          <p:cNvSpPr>
            <a:spLocks noGrp="1"/>
          </p:cNvSpPr>
          <p:nvPr>
            <p:ph idx="1"/>
          </p:nvPr>
        </p:nvSpPr>
        <p:spPr>
          <a:xfrm>
            <a:off x="838200" y="1455313"/>
            <a:ext cx="10515600" cy="4721650"/>
          </a:xfrm>
        </p:spPr>
        <p:txBody>
          <a:bodyPr>
            <a:normAutofit fontScale="92500" lnSpcReduction="20000"/>
          </a:bodyPr>
          <a:lstStyle/>
          <a:p>
            <a:pPr lvl="0"/>
            <a:r>
              <a:rPr lang="en-US" sz="3000" b="1" i="1" dirty="0" smtClean="0">
                <a:solidFill>
                  <a:prstClr val="black"/>
                </a:solidFill>
              </a:rPr>
              <a:t>Mentioned </a:t>
            </a:r>
            <a:r>
              <a:rPr lang="en-US" sz="3000" b="1" i="1" dirty="0">
                <a:solidFill>
                  <a:prstClr val="black"/>
                </a:solidFill>
              </a:rPr>
              <a:t>in English or Urdu on all :</a:t>
            </a:r>
          </a:p>
          <a:p>
            <a:pPr marL="514350" lvl="0" indent="-514350">
              <a:buFont typeface="+mj-lt"/>
              <a:buAutoNum type="arabicPeriod"/>
            </a:pPr>
            <a:r>
              <a:rPr lang="en-US" sz="2600" dirty="0">
                <a:solidFill>
                  <a:prstClr val="black"/>
                </a:solidFill>
              </a:rPr>
              <a:t>Bills ;</a:t>
            </a:r>
          </a:p>
          <a:p>
            <a:pPr marL="514350" lvl="0" indent="-514350">
              <a:buFont typeface="+mj-lt"/>
              <a:buAutoNum type="arabicPeriod"/>
            </a:pPr>
            <a:r>
              <a:rPr lang="en-US" sz="2600" dirty="0">
                <a:solidFill>
                  <a:prstClr val="black"/>
                </a:solidFill>
              </a:rPr>
              <a:t>Letter papers;</a:t>
            </a:r>
          </a:p>
          <a:p>
            <a:pPr marL="514350" lvl="0" indent="-514350">
              <a:buFont typeface="+mj-lt"/>
              <a:buAutoNum type="arabicPeriod"/>
            </a:pPr>
            <a:r>
              <a:rPr lang="en-US" sz="2600" dirty="0">
                <a:solidFill>
                  <a:prstClr val="black"/>
                </a:solidFill>
              </a:rPr>
              <a:t>Documents , notices and other official publications;</a:t>
            </a:r>
          </a:p>
          <a:p>
            <a:pPr marL="514350" lvl="0" indent="-514350">
              <a:buFont typeface="+mj-lt"/>
              <a:buAutoNum type="arabicPeriod"/>
            </a:pPr>
            <a:r>
              <a:rPr lang="en-US" sz="2600" dirty="0">
                <a:solidFill>
                  <a:prstClr val="black"/>
                </a:solidFill>
              </a:rPr>
              <a:t>Bill of exchange;</a:t>
            </a:r>
          </a:p>
          <a:p>
            <a:pPr marL="514350" lvl="0" indent="-514350">
              <a:buFont typeface="+mj-lt"/>
              <a:buAutoNum type="arabicPeriod"/>
            </a:pPr>
            <a:r>
              <a:rPr lang="en-US" sz="2600" dirty="0" err="1">
                <a:solidFill>
                  <a:prstClr val="black"/>
                </a:solidFill>
              </a:rPr>
              <a:t>Hundies</a:t>
            </a:r>
            <a:r>
              <a:rPr lang="en-US" sz="2600" dirty="0">
                <a:solidFill>
                  <a:prstClr val="black"/>
                </a:solidFill>
              </a:rPr>
              <a:t> ;</a:t>
            </a:r>
          </a:p>
          <a:p>
            <a:pPr marL="514350" lvl="0" indent="-514350">
              <a:buFont typeface="+mj-lt"/>
              <a:buAutoNum type="arabicPeriod"/>
            </a:pPr>
            <a:r>
              <a:rPr lang="en-US" sz="2600" dirty="0">
                <a:solidFill>
                  <a:prstClr val="black"/>
                </a:solidFill>
              </a:rPr>
              <a:t>Promissory notes;</a:t>
            </a:r>
          </a:p>
          <a:p>
            <a:pPr marL="514350" lvl="0" indent="-514350">
              <a:buFont typeface="+mj-lt"/>
              <a:buAutoNum type="arabicPeriod"/>
            </a:pPr>
            <a:r>
              <a:rPr lang="en-US" sz="2600" dirty="0">
                <a:solidFill>
                  <a:prstClr val="black"/>
                </a:solidFill>
              </a:rPr>
              <a:t>Endorsements ;</a:t>
            </a:r>
          </a:p>
          <a:p>
            <a:pPr marL="514350" lvl="0" indent="-514350">
              <a:buFont typeface="+mj-lt"/>
              <a:buAutoNum type="arabicPeriod"/>
            </a:pPr>
            <a:r>
              <a:rPr lang="en-US" sz="2600" dirty="0">
                <a:solidFill>
                  <a:prstClr val="black"/>
                </a:solidFill>
              </a:rPr>
              <a:t>Invoices;</a:t>
            </a:r>
          </a:p>
          <a:p>
            <a:pPr marL="514350" lvl="0" indent="-514350">
              <a:buFont typeface="+mj-lt"/>
              <a:buAutoNum type="arabicPeriod"/>
            </a:pPr>
            <a:r>
              <a:rPr lang="en-US" sz="2600" dirty="0">
                <a:solidFill>
                  <a:prstClr val="black"/>
                </a:solidFill>
              </a:rPr>
              <a:t>Letter of credit </a:t>
            </a:r>
            <a:r>
              <a:rPr lang="en-US" sz="2600" dirty="0" smtClean="0">
                <a:solidFill>
                  <a:prstClr val="black"/>
                </a:solidFill>
              </a:rPr>
              <a:t>;</a:t>
            </a:r>
          </a:p>
          <a:p>
            <a:pPr marL="514350" lvl="0" indent="-514350">
              <a:buFont typeface="+mj-lt"/>
              <a:buAutoNum type="arabicPeriod"/>
            </a:pPr>
            <a:r>
              <a:rPr lang="en-US" sz="2600" dirty="0" err="1" smtClean="0">
                <a:solidFill>
                  <a:prstClr val="black"/>
                </a:solidFill>
              </a:rPr>
              <a:t>Reciepts</a:t>
            </a:r>
            <a:r>
              <a:rPr lang="en-US" sz="2600" dirty="0" smtClean="0">
                <a:solidFill>
                  <a:prstClr val="black"/>
                </a:solidFill>
              </a:rPr>
              <a:t>.</a:t>
            </a:r>
          </a:p>
          <a:p>
            <a:pPr marL="514350" lvl="0" indent="-514350">
              <a:buFont typeface="+mj-lt"/>
              <a:buAutoNum type="arabicPeriod"/>
            </a:pPr>
            <a:endParaRPr lang="en-US" sz="2600" dirty="0">
              <a:solidFill>
                <a:prstClr val="black"/>
              </a:solidFill>
            </a:endParaRPr>
          </a:p>
          <a:p>
            <a:endParaRPr lang="en-US" dirty="0"/>
          </a:p>
        </p:txBody>
      </p:sp>
    </p:spTree>
    <p:extLst>
      <p:ext uri="{BB962C8B-B14F-4D97-AF65-F5344CB8AC3E}">
        <p14:creationId xmlns:p14="http://schemas.microsoft.com/office/powerpoint/2010/main" xmlns="" val="364451841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7645" y="203278"/>
            <a:ext cx="10058400" cy="1609344"/>
          </a:xfrm>
        </p:spPr>
        <p:txBody>
          <a:bodyPr>
            <a:normAutofit/>
          </a:bodyPr>
          <a:lstStyle/>
          <a:p>
            <a:r>
              <a:rPr lang="en-US" sz="3600" b="1" i="1" u="sng" dirty="0" smtClean="0">
                <a:effectLst>
                  <a:outerShdw blurRad="38100" dist="38100" dir="2700000" algn="tl">
                    <a:srgbClr val="000000">
                      <a:alpha val="43137"/>
                    </a:srgbClr>
                  </a:outerShdw>
                </a:effectLst>
              </a:rPr>
              <a:t>Penalties For Non compliance [Section144]:</a:t>
            </a:r>
            <a:endParaRPr lang="en-US" sz="3600" b="1" i="1" u="sng"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999510" y="1502428"/>
            <a:ext cx="10058400" cy="5095319"/>
          </a:xfrm>
        </p:spPr>
        <p:txBody>
          <a:bodyPr>
            <a:noAutofit/>
          </a:bodyPr>
          <a:lstStyle/>
          <a:p>
            <a:r>
              <a:rPr lang="en-US" sz="2800" dirty="0" smtClean="0">
                <a:latin typeface="Calibri" pitchFamily="34" charset="0"/>
                <a:cs typeface="Calibri" pitchFamily="34" charset="0"/>
              </a:rPr>
              <a:t>Where a company does not paint of affix and keep painted or affixed , its name in manner directed by the ordinance ,</a:t>
            </a:r>
          </a:p>
          <a:p>
            <a:pPr lvl="1"/>
            <a:r>
              <a:rPr lang="en-US" sz="2800" dirty="0" smtClean="0">
                <a:latin typeface="Calibri" pitchFamily="34" charset="0"/>
                <a:cs typeface="Calibri" pitchFamily="34" charset="0"/>
              </a:rPr>
              <a:t> it shall be liable to fine which may extend to </a:t>
            </a:r>
            <a:r>
              <a:rPr lang="en-US" sz="2800" b="1" dirty="0" err="1" smtClean="0">
                <a:latin typeface="Calibri" pitchFamily="34" charset="0"/>
                <a:cs typeface="Calibri" pitchFamily="34" charset="0"/>
              </a:rPr>
              <a:t>Rs</a:t>
            </a:r>
            <a:r>
              <a:rPr lang="en-US" sz="2800" b="1" dirty="0" smtClean="0">
                <a:latin typeface="Calibri" pitchFamily="34" charset="0"/>
                <a:cs typeface="Calibri" pitchFamily="34" charset="0"/>
              </a:rPr>
              <a:t> 200/- </a:t>
            </a:r>
            <a:r>
              <a:rPr lang="en-US" sz="2800" dirty="0" smtClean="0">
                <a:latin typeface="Calibri" pitchFamily="34" charset="0"/>
                <a:cs typeface="Calibri" pitchFamily="34" charset="0"/>
              </a:rPr>
              <a:t>for every day during which the default continues .</a:t>
            </a:r>
          </a:p>
          <a:p>
            <a:endParaRPr lang="en-US" sz="2800" dirty="0" smtClean="0">
              <a:latin typeface="Calibri" pitchFamily="34" charset="0"/>
              <a:cs typeface="Calibri" pitchFamily="34" charset="0"/>
            </a:endParaRPr>
          </a:p>
          <a:p>
            <a:r>
              <a:rPr lang="en-US" sz="2800" dirty="0" smtClean="0">
                <a:latin typeface="Calibri" pitchFamily="34" charset="0"/>
                <a:cs typeface="Calibri" pitchFamily="34" charset="0"/>
              </a:rPr>
              <a:t>If any officer of a limited company or anyone authorizes the use of any seal purporting to be a seal of company where in its name is not engraved of issues any thing on behalf of the company whereas its name is not mentioned in manner as directed,</a:t>
            </a:r>
          </a:p>
          <a:p>
            <a:pPr lvl="1"/>
            <a:r>
              <a:rPr lang="en-US" sz="2800" dirty="0" smtClean="0">
                <a:latin typeface="Calibri" pitchFamily="34" charset="0"/>
                <a:cs typeface="Calibri" pitchFamily="34" charset="0"/>
              </a:rPr>
              <a:t> he shall be liable to a fine which may extend to </a:t>
            </a:r>
            <a:r>
              <a:rPr lang="en-US" sz="2800" b="1" dirty="0" err="1" smtClean="0">
                <a:latin typeface="Calibri" pitchFamily="34" charset="0"/>
                <a:cs typeface="Calibri" pitchFamily="34" charset="0"/>
              </a:rPr>
              <a:t>Rs</a:t>
            </a:r>
            <a:r>
              <a:rPr lang="en-US" sz="2800" b="1" dirty="0" smtClean="0">
                <a:latin typeface="Calibri" pitchFamily="34" charset="0"/>
                <a:cs typeface="Calibri" pitchFamily="34" charset="0"/>
              </a:rPr>
              <a:t> 2000/- </a:t>
            </a:r>
            <a:r>
              <a:rPr lang="en-US" sz="2800" dirty="0" smtClean="0">
                <a:latin typeface="Calibri" pitchFamily="34" charset="0"/>
                <a:cs typeface="Calibri" pitchFamily="34" charset="0"/>
              </a:rPr>
              <a:t>and shall further be personally liable until such liability is fully settled by the company . </a:t>
            </a:r>
            <a:endParaRPr lang="en-US" sz="2800" dirty="0">
              <a:latin typeface="Calibri" pitchFamily="34" charset="0"/>
              <a:cs typeface="Calibri" pitchFamily="34" charset="0"/>
            </a:endParaRPr>
          </a:p>
        </p:txBody>
      </p:sp>
    </p:spTree>
    <p:extLst>
      <p:ext uri="{BB962C8B-B14F-4D97-AF65-F5344CB8AC3E}">
        <p14:creationId xmlns:p14="http://schemas.microsoft.com/office/powerpoint/2010/main" xmlns="" val="403462147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848" y="147000"/>
            <a:ext cx="10058400" cy="1609344"/>
          </a:xfrm>
        </p:spPr>
        <p:txBody>
          <a:bodyPr/>
          <a:lstStyle/>
          <a:p>
            <a:r>
              <a:rPr lang="en-US" i="1" u="sng" dirty="0" smtClean="0">
                <a:effectLst>
                  <a:outerShdw blurRad="38100" dist="38100" dir="2700000" algn="tl">
                    <a:srgbClr val="000000">
                      <a:alpha val="43137"/>
                    </a:srgbClr>
                  </a:outerShdw>
                </a:effectLst>
              </a:rPr>
              <a:t>Conclusion:</a:t>
            </a:r>
            <a:endParaRPr lang="en-US" i="1" u="sng"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069848" y="1432076"/>
            <a:ext cx="10058400" cy="4799912"/>
          </a:xfrm>
        </p:spPr>
        <p:txBody>
          <a:bodyPr>
            <a:normAutofit/>
          </a:bodyPr>
          <a:lstStyle/>
          <a:p>
            <a:endParaRPr lang="en-US" dirty="0" smtClean="0"/>
          </a:p>
          <a:p>
            <a:r>
              <a:rPr lang="en-US" sz="2400" dirty="0" smtClean="0">
                <a:latin typeface="Calibri" pitchFamily="34" charset="0"/>
                <a:cs typeface="Calibri" pitchFamily="34" charset="0"/>
              </a:rPr>
              <a:t>The companies name is the most important aspect and thus gives the first impression of the company by its name .</a:t>
            </a:r>
          </a:p>
          <a:p>
            <a:endParaRPr lang="en-US" sz="2400" dirty="0" smtClean="0">
              <a:latin typeface="Calibri" pitchFamily="34" charset="0"/>
              <a:cs typeface="Calibri" pitchFamily="34" charset="0"/>
            </a:endParaRPr>
          </a:p>
          <a:p>
            <a:r>
              <a:rPr lang="en-US" sz="2400" dirty="0" smtClean="0">
                <a:latin typeface="Calibri" pitchFamily="34" charset="0"/>
                <a:cs typeface="Calibri" pitchFamily="34" charset="0"/>
              </a:rPr>
              <a:t>The name should be registered .</a:t>
            </a:r>
          </a:p>
          <a:p>
            <a:endParaRPr lang="en-US" sz="2400" dirty="0" smtClean="0">
              <a:latin typeface="Calibri" pitchFamily="34" charset="0"/>
              <a:cs typeface="Calibri" pitchFamily="34" charset="0"/>
            </a:endParaRPr>
          </a:p>
          <a:p>
            <a:r>
              <a:rPr lang="en-US" sz="2400" dirty="0" smtClean="0">
                <a:latin typeface="Calibri" pitchFamily="34" charset="0"/>
                <a:cs typeface="Calibri" pitchFamily="34" charset="0"/>
              </a:rPr>
              <a:t>It should have a meaningful impact towards the public.</a:t>
            </a:r>
          </a:p>
          <a:p>
            <a:endParaRPr lang="en-US" sz="2400" dirty="0" smtClean="0">
              <a:latin typeface="Calibri" pitchFamily="34" charset="0"/>
              <a:cs typeface="Calibri" pitchFamily="34" charset="0"/>
            </a:endParaRPr>
          </a:p>
          <a:p>
            <a:r>
              <a:rPr lang="en-US" sz="2400" dirty="0" smtClean="0">
                <a:latin typeface="Calibri" pitchFamily="34" charset="0"/>
                <a:cs typeface="Calibri" pitchFamily="34" charset="0"/>
              </a:rPr>
              <a:t>Companies ordinance 1984 should be concerned regarding any alteration in name or change in name or any other issue regarding the company to get a clear image of the law and rules and regulations about the changing .</a:t>
            </a:r>
            <a:endParaRPr lang="en-US" sz="2400" dirty="0">
              <a:latin typeface="Calibri" pitchFamily="34" charset="0"/>
              <a:cs typeface="Calibri" pitchFamily="34" charset="0"/>
            </a:endParaRPr>
          </a:p>
        </p:txBody>
      </p:sp>
    </p:spTree>
    <p:extLst>
      <p:ext uri="{BB962C8B-B14F-4D97-AF65-F5344CB8AC3E}">
        <p14:creationId xmlns:p14="http://schemas.microsoft.com/office/powerpoint/2010/main" xmlns="" val="207439955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60600" y="1028700"/>
            <a:ext cx="7112000" cy="43894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45372986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TC103090434[[fn=Wood Type]]</Template>
  <TotalTime>438</TotalTime>
  <Words>2217</Words>
  <Application>Microsoft Office PowerPoint</Application>
  <PresentationFormat>Custom</PresentationFormat>
  <Paragraphs>210</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Wood Type</vt:lpstr>
      <vt:lpstr>rECAP:</vt:lpstr>
      <vt:lpstr>TODAYS LECTURE</vt:lpstr>
      <vt:lpstr>INTRODUCTION</vt:lpstr>
      <vt:lpstr>Prohibitions and restrictions </vt:lpstr>
      <vt:lpstr>Guidelines to avoid identical names:</vt:lpstr>
      <vt:lpstr>Promoter,s job while selecting the name of a company</vt:lpstr>
      <vt:lpstr>NOTE:</vt:lpstr>
      <vt:lpstr>SECP Approval in name selection:</vt:lpstr>
      <vt:lpstr>SECP Approval in name selection:</vt:lpstr>
      <vt:lpstr>Guideline on prohibitions:</vt:lpstr>
      <vt:lpstr>Guideline on prohibitions:</vt:lpstr>
      <vt:lpstr>Guideline on prohibitions:</vt:lpstr>
      <vt:lpstr>Guideline on prohibitions:</vt:lpstr>
      <vt:lpstr>Name Search Facility on web-site:</vt:lpstr>
      <vt:lpstr>Application Procedure and Fee</vt:lpstr>
      <vt:lpstr>Application against refusal of a name</vt:lpstr>
      <vt:lpstr>Addition of word `Limited’ , (Private) Limited and (Guarantee) Limited :</vt:lpstr>
      <vt:lpstr>NOTE :</vt:lpstr>
      <vt:lpstr>Rectification of name of company (Section38):</vt:lpstr>
      <vt:lpstr>Change of name by a company :</vt:lpstr>
      <vt:lpstr>Valid reasons for Change of name :</vt:lpstr>
      <vt:lpstr>Change of name by a company (Section 39) :</vt:lpstr>
      <vt:lpstr>Registration of change of name and effect thereof (Section 40 ):</vt:lpstr>
      <vt:lpstr>Mentioning, affixing and engravement of company name (Section 143):</vt:lpstr>
      <vt:lpstr>(Continued)</vt:lpstr>
      <vt:lpstr>Penalties For Non compliance [Section144]:</vt:lpstr>
      <vt:lpstr>Conclusion:</vt:lpstr>
      <vt:lpstr>Slide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Law  Rehan Pervaiz Bhatti  Sp12-bba-062</dc:title>
  <dc:creator>Hassan Aftab</dc:creator>
  <cp:lastModifiedBy>nts</cp:lastModifiedBy>
  <cp:revision>58</cp:revision>
  <dcterms:created xsi:type="dcterms:W3CDTF">2014-05-17T18:31:04Z</dcterms:created>
  <dcterms:modified xsi:type="dcterms:W3CDTF">2014-06-22T13:12:30Z</dcterms:modified>
</cp:coreProperties>
</file>