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80" r:id="rId2"/>
    <p:sldId id="286" r:id="rId3"/>
    <p:sldId id="287" r:id="rId4"/>
    <p:sldId id="288" r:id="rId5"/>
    <p:sldId id="289" r:id="rId6"/>
    <p:sldId id="256" r:id="rId7"/>
    <p:sldId id="258" r:id="rId8"/>
    <p:sldId id="260" r:id="rId9"/>
    <p:sldId id="290" r:id="rId10"/>
    <p:sldId id="259" r:id="rId11"/>
    <p:sldId id="269" r:id="rId12"/>
    <p:sldId id="261" r:id="rId13"/>
    <p:sldId id="262" r:id="rId14"/>
    <p:sldId id="263" r:id="rId15"/>
    <p:sldId id="264" r:id="rId16"/>
    <p:sldId id="265" r:id="rId17"/>
    <p:sldId id="266" r:id="rId18"/>
    <p:sldId id="267" r:id="rId19"/>
    <p:sldId id="284" r:id="rId20"/>
    <p:sldId id="270" r:id="rId21"/>
    <p:sldId id="291" r:id="rId22"/>
    <p:sldId id="271" r:id="rId23"/>
    <p:sldId id="272" r:id="rId24"/>
    <p:sldId id="281" r:id="rId25"/>
    <p:sldId id="273" r:id="rId26"/>
    <p:sldId id="274" r:id="rId27"/>
    <p:sldId id="275" r:id="rId28"/>
    <p:sldId id="276" r:id="rId29"/>
    <p:sldId id="277" r:id="rId30"/>
    <p:sldId id="278" r:id="rId31"/>
    <p:sldId id="282"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8" d="100"/>
          <a:sy n="78" d="100"/>
        </p:scale>
        <p:origin x="-1062" y="-72"/>
      </p:cViewPr>
      <p:guideLst>
        <p:guide orient="horz" pos="2160"/>
        <p:guide pos="2880"/>
      </p:guideLst>
    </p:cSldViewPr>
  </p:slideViewPr>
  <p:notesTextViewPr>
    <p:cViewPr>
      <p:scale>
        <a:sx n="1" d="1"/>
        <a:sy n="1" d="1"/>
      </p:scale>
      <p:origin x="0" y="0"/>
    </p:cViewPr>
  </p:notesTextViewPr>
  <p:notesViewPr>
    <p:cSldViewPr>
      <p:cViewPr varScale="1">
        <p:scale>
          <a:sx n="57" d="100"/>
          <a:sy n="57" d="100"/>
        </p:scale>
        <p:origin x="-281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18CCB3-3CCA-4A9B-898D-925B4890D6A2}" type="doc">
      <dgm:prSet loTypeId="urn:microsoft.com/office/officeart/2005/8/layout/radial5" loCatId="cycle" qsTypeId="urn:microsoft.com/office/officeart/2005/8/quickstyle/simple1" qsCatId="simple" csTypeId="urn:microsoft.com/office/officeart/2005/8/colors/accent0_1" csCatId="mainScheme" phldr="1"/>
      <dgm:spPr/>
      <dgm:t>
        <a:bodyPr/>
        <a:lstStyle/>
        <a:p>
          <a:endParaRPr lang="en-US"/>
        </a:p>
      </dgm:t>
    </dgm:pt>
    <dgm:pt modelId="{D309C346-D839-4539-AFF5-D7688ECA0338}">
      <dgm:prSet phldrT="[Text]"/>
      <dgm:spPr>
        <a:solidFill>
          <a:srgbClr val="FFC000"/>
        </a:solidFill>
        <a:ln>
          <a:solidFill>
            <a:schemeClr val="bg1"/>
          </a:solidFill>
        </a:ln>
      </dgm:spPr>
      <dgm:t>
        <a:bodyPr/>
        <a:lstStyle/>
        <a:p>
          <a:r>
            <a:rPr lang="en-US" b="1" dirty="0" smtClean="0"/>
            <a:t>Clauses</a:t>
          </a:r>
        </a:p>
        <a:p>
          <a:r>
            <a:rPr lang="en-US" b="1" dirty="0" smtClean="0"/>
            <a:t>Of</a:t>
          </a:r>
        </a:p>
        <a:p>
          <a:r>
            <a:rPr lang="en-US" b="1" dirty="0" smtClean="0"/>
            <a:t>MOA</a:t>
          </a:r>
          <a:endParaRPr lang="en-US" b="1" dirty="0"/>
        </a:p>
      </dgm:t>
    </dgm:pt>
    <dgm:pt modelId="{D63EE8FE-EDB2-420E-9E94-6DB4EBBEDF38}" type="parTrans" cxnId="{33A8886B-7B5A-422F-A0A1-44CC36048151}">
      <dgm:prSet/>
      <dgm:spPr/>
      <dgm:t>
        <a:bodyPr/>
        <a:lstStyle/>
        <a:p>
          <a:endParaRPr lang="en-US"/>
        </a:p>
      </dgm:t>
    </dgm:pt>
    <dgm:pt modelId="{98D19E3E-B92D-4CAD-884F-B85DBB1E30C4}" type="sibTrans" cxnId="{33A8886B-7B5A-422F-A0A1-44CC36048151}">
      <dgm:prSet/>
      <dgm:spPr/>
      <dgm:t>
        <a:bodyPr/>
        <a:lstStyle/>
        <a:p>
          <a:endParaRPr lang="en-US"/>
        </a:p>
      </dgm:t>
    </dgm:pt>
    <dgm:pt modelId="{4627C163-80C9-4D3E-B4FD-34AA711B3F8F}">
      <dgm:prSet phldrT="[Text]"/>
      <dgm:spPr>
        <a:solidFill>
          <a:srgbClr val="FFC000"/>
        </a:solidFill>
        <a:ln>
          <a:solidFill>
            <a:schemeClr val="bg1"/>
          </a:solidFill>
        </a:ln>
      </dgm:spPr>
      <dgm:t>
        <a:bodyPr/>
        <a:lstStyle/>
        <a:p>
          <a:r>
            <a:rPr lang="en-US" b="1" dirty="0" smtClean="0"/>
            <a:t>Name</a:t>
          </a:r>
          <a:endParaRPr lang="en-US" b="1" dirty="0"/>
        </a:p>
      </dgm:t>
    </dgm:pt>
    <dgm:pt modelId="{A55028E2-631E-4B99-B7AF-FE4D472BDCD5}" type="parTrans" cxnId="{5571A265-71F6-4248-9605-5746BEC819E3}">
      <dgm:prSet/>
      <dgm:spPr>
        <a:solidFill>
          <a:srgbClr val="FFC000"/>
        </a:solidFill>
        <a:ln>
          <a:solidFill>
            <a:schemeClr val="bg1"/>
          </a:solidFill>
        </a:ln>
      </dgm:spPr>
      <dgm:t>
        <a:bodyPr/>
        <a:lstStyle/>
        <a:p>
          <a:endParaRPr lang="en-US"/>
        </a:p>
      </dgm:t>
    </dgm:pt>
    <dgm:pt modelId="{B3E55B06-89AD-4369-9F5A-E8BD651840DD}" type="sibTrans" cxnId="{5571A265-71F6-4248-9605-5746BEC819E3}">
      <dgm:prSet/>
      <dgm:spPr/>
      <dgm:t>
        <a:bodyPr/>
        <a:lstStyle/>
        <a:p>
          <a:endParaRPr lang="en-US"/>
        </a:p>
      </dgm:t>
    </dgm:pt>
    <dgm:pt modelId="{4D31EC4B-6C79-4EE1-B058-549C9D35AE6E}">
      <dgm:prSet phldrT="[Text]"/>
      <dgm:spPr>
        <a:solidFill>
          <a:srgbClr val="FFC000"/>
        </a:solidFill>
        <a:ln>
          <a:solidFill>
            <a:schemeClr val="bg1"/>
          </a:solidFill>
        </a:ln>
      </dgm:spPr>
      <dgm:t>
        <a:bodyPr/>
        <a:lstStyle/>
        <a:p>
          <a:r>
            <a:rPr lang="en-US" b="1" dirty="0" smtClean="0"/>
            <a:t>Registered Office</a:t>
          </a:r>
          <a:endParaRPr lang="en-US" b="1" dirty="0"/>
        </a:p>
      </dgm:t>
    </dgm:pt>
    <dgm:pt modelId="{14003B15-E780-46E4-A08C-2C1791D3168B}" type="parTrans" cxnId="{4E9273FD-50EF-45D1-BFA4-AC8F1C585C48}">
      <dgm:prSet/>
      <dgm:spPr>
        <a:solidFill>
          <a:srgbClr val="FFC000"/>
        </a:solidFill>
        <a:ln>
          <a:solidFill>
            <a:schemeClr val="bg1"/>
          </a:solidFill>
        </a:ln>
      </dgm:spPr>
      <dgm:t>
        <a:bodyPr/>
        <a:lstStyle/>
        <a:p>
          <a:endParaRPr lang="en-US"/>
        </a:p>
      </dgm:t>
    </dgm:pt>
    <dgm:pt modelId="{24BBF1C2-0A34-4A4B-8DA3-D47A0A9F0763}" type="sibTrans" cxnId="{4E9273FD-50EF-45D1-BFA4-AC8F1C585C48}">
      <dgm:prSet/>
      <dgm:spPr/>
      <dgm:t>
        <a:bodyPr/>
        <a:lstStyle/>
        <a:p>
          <a:endParaRPr lang="en-US"/>
        </a:p>
      </dgm:t>
    </dgm:pt>
    <dgm:pt modelId="{EA728BD8-0B0D-4F35-896C-319E415561A5}">
      <dgm:prSet phldrT="[Text]"/>
      <dgm:spPr>
        <a:solidFill>
          <a:srgbClr val="FFC000"/>
        </a:solidFill>
        <a:ln>
          <a:solidFill>
            <a:schemeClr val="bg1"/>
          </a:solidFill>
        </a:ln>
      </dgm:spPr>
      <dgm:t>
        <a:bodyPr/>
        <a:lstStyle/>
        <a:p>
          <a:r>
            <a:rPr lang="en-US" b="1" dirty="0" smtClean="0"/>
            <a:t>Liability</a:t>
          </a:r>
          <a:endParaRPr lang="en-US" b="1" dirty="0"/>
        </a:p>
      </dgm:t>
    </dgm:pt>
    <dgm:pt modelId="{A4A4A1A7-D458-4E24-95FA-7ECDC99D4BAA}" type="parTrans" cxnId="{EA57C2FE-2F4F-4CB0-ACA8-2810253517AB}">
      <dgm:prSet/>
      <dgm:spPr>
        <a:solidFill>
          <a:srgbClr val="FFC000"/>
        </a:solidFill>
        <a:ln>
          <a:solidFill>
            <a:schemeClr val="bg1"/>
          </a:solidFill>
        </a:ln>
      </dgm:spPr>
      <dgm:t>
        <a:bodyPr/>
        <a:lstStyle/>
        <a:p>
          <a:endParaRPr lang="en-US"/>
        </a:p>
      </dgm:t>
    </dgm:pt>
    <dgm:pt modelId="{45A3F7F3-19C6-4259-A4B1-E90EE1FFCC78}" type="sibTrans" cxnId="{EA57C2FE-2F4F-4CB0-ACA8-2810253517AB}">
      <dgm:prSet/>
      <dgm:spPr/>
      <dgm:t>
        <a:bodyPr/>
        <a:lstStyle/>
        <a:p>
          <a:endParaRPr lang="en-US"/>
        </a:p>
      </dgm:t>
    </dgm:pt>
    <dgm:pt modelId="{71C657CA-7AAE-479C-AC29-95E79036E813}">
      <dgm:prSet phldrT="[Text]"/>
      <dgm:spPr>
        <a:solidFill>
          <a:srgbClr val="FFC000"/>
        </a:solidFill>
        <a:ln>
          <a:solidFill>
            <a:schemeClr val="bg1"/>
          </a:solidFill>
        </a:ln>
      </dgm:spPr>
      <dgm:t>
        <a:bodyPr/>
        <a:lstStyle/>
        <a:p>
          <a:r>
            <a:rPr lang="en-US" b="1" dirty="0" smtClean="0"/>
            <a:t>Capital</a:t>
          </a:r>
          <a:endParaRPr lang="en-US" b="1" dirty="0"/>
        </a:p>
      </dgm:t>
    </dgm:pt>
    <dgm:pt modelId="{C41A97D3-6AC6-4B5B-A526-5AB097F85C18}" type="parTrans" cxnId="{D1F95423-B38B-4266-8D2C-9D8FA47C1251}">
      <dgm:prSet/>
      <dgm:spPr>
        <a:solidFill>
          <a:srgbClr val="FFC000"/>
        </a:solidFill>
        <a:ln>
          <a:solidFill>
            <a:schemeClr val="bg1"/>
          </a:solidFill>
        </a:ln>
      </dgm:spPr>
      <dgm:t>
        <a:bodyPr/>
        <a:lstStyle/>
        <a:p>
          <a:endParaRPr lang="en-US"/>
        </a:p>
      </dgm:t>
    </dgm:pt>
    <dgm:pt modelId="{A0AAC6A6-3A64-4CE4-9EE7-203772B7BCEC}" type="sibTrans" cxnId="{D1F95423-B38B-4266-8D2C-9D8FA47C1251}">
      <dgm:prSet/>
      <dgm:spPr/>
      <dgm:t>
        <a:bodyPr/>
        <a:lstStyle/>
        <a:p>
          <a:endParaRPr lang="en-US"/>
        </a:p>
      </dgm:t>
    </dgm:pt>
    <dgm:pt modelId="{DBD8177D-76C1-4997-A4C5-5DB52673D18E}">
      <dgm:prSet/>
      <dgm:spPr>
        <a:solidFill>
          <a:srgbClr val="FFC000"/>
        </a:solidFill>
        <a:ln>
          <a:solidFill>
            <a:schemeClr val="bg1"/>
          </a:solidFill>
        </a:ln>
      </dgm:spPr>
      <dgm:t>
        <a:bodyPr/>
        <a:lstStyle/>
        <a:p>
          <a:r>
            <a:rPr lang="en-US" b="1" dirty="0" smtClean="0"/>
            <a:t>Objects </a:t>
          </a:r>
          <a:endParaRPr lang="en-US" b="1" dirty="0"/>
        </a:p>
      </dgm:t>
    </dgm:pt>
    <dgm:pt modelId="{B657BF0C-D9C6-42E2-BF91-B6C878091CBE}" type="parTrans" cxnId="{3DB88F4A-9C46-4236-B585-5DA25FBF2D23}">
      <dgm:prSet/>
      <dgm:spPr>
        <a:solidFill>
          <a:srgbClr val="FFC000"/>
        </a:solidFill>
        <a:ln>
          <a:solidFill>
            <a:schemeClr val="bg1"/>
          </a:solidFill>
        </a:ln>
      </dgm:spPr>
      <dgm:t>
        <a:bodyPr/>
        <a:lstStyle/>
        <a:p>
          <a:endParaRPr lang="en-US"/>
        </a:p>
      </dgm:t>
    </dgm:pt>
    <dgm:pt modelId="{40BD8340-0007-4E55-BD5C-3B9720A10C48}" type="sibTrans" cxnId="{3DB88F4A-9C46-4236-B585-5DA25FBF2D23}">
      <dgm:prSet/>
      <dgm:spPr/>
      <dgm:t>
        <a:bodyPr/>
        <a:lstStyle/>
        <a:p>
          <a:endParaRPr lang="en-US"/>
        </a:p>
      </dgm:t>
    </dgm:pt>
    <dgm:pt modelId="{48633CF8-E9A4-423F-AA40-7AAE7233D0D6}">
      <dgm:prSet phldrT="[Text]"/>
      <dgm:spPr>
        <a:solidFill>
          <a:srgbClr val="FFC000"/>
        </a:solidFill>
        <a:ln>
          <a:solidFill>
            <a:schemeClr val="bg1"/>
          </a:solidFill>
        </a:ln>
      </dgm:spPr>
      <dgm:t>
        <a:bodyPr/>
        <a:lstStyle/>
        <a:p>
          <a:r>
            <a:rPr lang="en-US" b="1" dirty="0" smtClean="0"/>
            <a:t>Association or Subscription</a:t>
          </a:r>
          <a:endParaRPr lang="en-US" b="1" dirty="0"/>
        </a:p>
      </dgm:t>
    </dgm:pt>
    <dgm:pt modelId="{A5430A0E-00D7-493A-BF2F-2F2989DD4280}" type="parTrans" cxnId="{AAF69A50-281C-4EED-976C-46BB5BC29F47}">
      <dgm:prSet/>
      <dgm:spPr>
        <a:solidFill>
          <a:srgbClr val="FFC000"/>
        </a:solidFill>
        <a:ln>
          <a:solidFill>
            <a:schemeClr val="bg1"/>
          </a:solidFill>
        </a:ln>
      </dgm:spPr>
      <dgm:t>
        <a:bodyPr/>
        <a:lstStyle/>
        <a:p>
          <a:endParaRPr lang="en-IN"/>
        </a:p>
      </dgm:t>
    </dgm:pt>
    <dgm:pt modelId="{F27BDBA6-AEA0-4780-8DDD-FD720BBC8A34}" type="sibTrans" cxnId="{AAF69A50-281C-4EED-976C-46BB5BC29F47}">
      <dgm:prSet/>
      <dgm:spPr/>
      <dgm:t>
        <a:bodyPr/>
        <a:lstStyle/>
        <a:p>
          <a:endParaRPr lang="en-IN"/>
        </a:p>
      </dgm:t>
    </dgm:pt>
    <dgm:pt modelId="{C85EB305-3F8A-490C-A48F-5F7EA6616C75}" type="pres">
      <dgm:prSet presAssocID="{C018CCB3-3CCA-4A9B-898D-925B4890D6A2}" presName="Name0" presStyleCnt="0">
        <dgm:presLayoutVars>
          <dgm:chMax val="1"/>
          <dgm:dir/>
          <dgm:animLvl val="ctr"/>
          <dgm:resizeHandles val="exact"/>
        </dgm:presLayoutVars>
      </dgm:prSet>
      <dgm:spPr/>
      <dgm:t>
        <a:bodyPr/>
        <a:lstStyle/>
        <a:p>
          <a:endParaRPr lang="en-US"/>
        </a:p>
      </dgm:t>
    </dgm:pt>
    <dgm:pt modelId="{6A1A020C-ED1D-4F0E-88CE-8555127074E2}" type="pres">
      <dgm:prSet presAssocID="{D309C346-D839-4539-AFF5-D7688ECA0338}" presName="centerShape" presStyleLbl="node0" presStyleIdx="0" presStyleCnt="1" custScaleX="142892" custScaleY="118400"/>
      <dgm:spPr>
        <a:prstGeom prst="roundRect">
          <a:avLst/>
        </a:prstGeom>
      </dgm:spPr>
      <dgm:t>
        <a:bodyPr/>
        <a:lstStyle/>
        <a:p>
          <a:endParaRPr lang="en-US"/>
        </a:p>
      </dgm:t>
    </dgm:pt>
    <dgm:pt modelId="{2F63FDD1-F3FA-4149-AADD-E07F0ADC9D47}" type="pres">
      <dgm:prSet presAssocID="{A55028E2-631E-4B99-B7AF-FE4D472BDCD5}" presName="parTrans" presStyleLbl="sibTrans2D1" presStyleIdx="0" presStyleCnt="6"/>
      <dgm:spPr>
        <a:prstGeom prst="roundRect">
          <a:avLst/>
        </a:prstGeom>
      </dgm:spPr>
      <dgm:t>
        <a:bodyPr/>
        <a:lstStyle/>
        <a:p>
          <a:endParaRPr lang="en-US"/>
        </a:p>
      </dgm:t>
    </dgm:pt>
    <dgm:pt modelId="{B8F43C75-DFDC-4177-B6DD-F852F3DDE3D3}" type="pres">
      <dgm:prSet presAssocID="{A55028E2-631E-4B99-B7AF-FE4D472BDCD5}" presName="connectorText" presStyleLbl="sibTrans2D1" presStyleIdx="0" presStyleCnt="6"/>
      <dgm:spPr/>
      <dgm:t>
        <a:bodyPr/>
        <a:lstStyle/>
        <a:p>
          <a:endParaRPr lang="en-US"/>
        </a:p>
      </dgm:t>
    </dgm:pt>
    <dgm:pt modelId="{7D008107-CD69-4579-9867-ED4EFF749EB0}" type="pres">
      <dgm:prSet presAssocID="{4627C163-80C9-4D3E-B4FD-34AA711B3F8F}" presName="node" presStyleLbl="node1" presStyleIdx="0" presStyleCnt="6">
        <dgm:presLayoutVars>
          <dgm:bulletEnabled val="1"/>
        </dgm:presLayoutVars>
      </dgm:prSet>
      <dgm:spPr>
        <a:prstGeom prst="roundRect">
          <a:avLst/>
        </a:prstGeom>
      </dgm:spPr>
      <dgm:t>
        <a:bodyPr/>
        <a:lstStyle/>
        <a:p>
          <a:endParaRPr lang="en-US"/>
        </a:p>
      </dgm:t>
    </dgm:pt>
    <dgm:pt modelId="{65FD534B-94F1-4593-B42B-B5EFE7EBE520}" type="pres">
      <dgm:prSet presAssocID="{14003B15-E780-46E4-A08C-2C1791D3168B}" presName="parTrans" presStyleLbl="sibTrans2D1" presStyleIdx="1" presStyleCnt="6"/>
      <dgm:spPr>
        <a:prstGeom prst="roundRect">
          <a:avLst/>
        </a:prstGeom>
      </dgm:spPr>
      <dgm:t>
        <a:bodyPr/>
        <a:lstStyle/>
        <a:p>
          <a:endParaRPr lang="en-US"/>
        </a:p>
      </dgm:t>
    </dgm:pt>
    <dgm:pt modelId="{E12BCFF2-2AD9-47DD-81CF-39A602D06675}" type="pres">
      <dgm:prSet presAssocID="{14003B15-E780-46E4-A08C-2C1791D3168B}" presName="connectorText" presStyleLbl="sibTrans2D1" presStyleIdx="1" presStyleCnt="6"/>
      <dgm:spPr/>
      <dgm:t>
        <a:bodyPr/>
        <a:lstStyle/>
        <a:p>
          <a:endParaRPr lang="en-US"/>
        </a:p>
      </dgm:t>
    </dgm:pt>
    <dgm:pt modelId="{E1F50C29-60A3-4051-AF24-FB91841A6C3F}" type="pres">
      <dgm:prSet presAssocID="{4D31EC4B-6C79-4EE1-B058-549C9D35AE6E}" presName="node" presStyleLbl="node1" presStyleIdx="1" presStyleCnt="6" custRadScaleRad="125446" custRadScaleInc="-30141">
        <dgm:presLayoutVars>
          <dgm:bulletEnabled val="1"/>
        </dgm:presLayoutVars>
      </dgm:prSet>
      <dgm:spPr>
        <a:prstGeom prst="roundRect">
          <a:avLst/>
        </a:prstGeom>
      </dgm:spPr>
      <dgm:t>
        <a:bodyPr/>
        <a:lstStyle/>
        <a:p>
          <a:endParaRPr lang="en-US"/>
        </a:p>
      </dgm:t>
    </dgm:pt>
    <dgm:pt modelId="{77022184-F0D6-4A90-8D23-9768BF7FDC2D}" type="pres">
      <dgm:prSet presAssocID="{B657BF0C-D9C6-42E2-BF91-B6C878091CBE}" presName="parTrans" presStyleLbl="sibTrans2D1" presStyleIdx="2" presStyleCnt="6"/>
      <dgm:spPr>
        <a:prstGeom prst="roundRect">
          <a:avLst/>
        </a:prstGeom>
      </dgm:spPr>
      <dgm:t>
        <a:bodyPr/>
        <a:lstStyle/>
        <a:p>
          <a:endParaRPr lang="en-US"/>
        </a:p>
      </dgm:t>
    </dgm:pt>
    <dgm:pt modelId="{F9BB6BD6-D6E5-43BA-8987-338220904462}" type="pres">
      <dgm:prSet presAssocID="{B657BF0C-D9C6-42E2-BF91-B6C878091CBE}" presName="connectorText" presStyleLbl="sibTrans2D1" presStyleIdx="2" presStyleCnt="6"/>
      <dgm:spPr/>
      <dgm:t>
        <a:bodyPr/>
        <a:lstStyle/>
        <a:p>
          <a:endParaRPr lang="en-US"/>
        </a:p>
      </dgm:t>
    </dgm:pt>
    <dgm:pt modelId="{88AF4749-8819-4EBD-AC5D-BB0C70E7192F}" type="pres">
      <dgm:prSet presAssocID="{DBD8177D-76C1-4997-A4C5-5DB52673D18E}" presName="node" presStyleLbl="node1" presStyleIdx="2" presStyleCnt="6" custRadScaleRad="125932" custRadScaleInc="31047">
        <dgm:presLayoutVars>
          <dgm:bulletEnabled val="1"/>
        </dgm:presLayoutVars>
      </dgm:prSet>
      <dgm:spPr>
        <a:prstGeom prst="roundRect">
          <a:avLst/>
        </a:prstGeom>
      </dgm:spPr>
      <dgm:t>
        <a:bodyPr/>
        <a:lstStyle/>
        <a:p>
          <a:endParaRPr lang="en-US"/>
        </a:p>
      </dgm:t>
    </dgm:pt>
    <dgm:pt modelId="{A471DC65-8231-4B4F-917B-C189CE5A2F49}" type="pres">
      <dgm:prSet presAssocID="{A4A4A1A7-D458-4E24-95FA-7ECDC99D4BAA}" presName="parTrans" presStyleLbl="sibTrans2D1" presStyleIdx="3" presStyleCnt="6"/>
      <dgm:spPr>
        <a:prstGeom prst="roundRect">
          <a:avLst/>
        </a:prstGeom>
      </dgm:spPr>
      <dgm:t>
        <a:bodyPr/>
        <a:lstStyle/>
        <a:p>
          <a:endParaRPr lang="en-US"/>
        </a:p>
      </dgm:t>
    </dgm:pt>
    <dgm:pt modelId="{A60CF614-0DF7-44FD-8718-11DA991A697F}" type="pres">
      <dgm:prSet presAssocID="{A4A4A1A7-D458-4E24-95FA-7ECDC99D4BAA}" presName="connectorText" presStyleLbl="sibTrans2D1" presStyleIdx="3" presStyleCnt="6"/>
      <dgm:spPr/>
      <dgm:t>
        <a:bodyPr/>
        <a:lstStyle/>
        <a:p>
          <a:endParaRPr lang="en-US"/>
        </a:p>
      </dgm:t>
    </dgm:pt>
    <dgm:pt modelId="{2CC3EC64-041B-45B7-BCCC-C383DBB4A592}" type="pres">
      <dgm:prSet presAssocID="{EA728BD8-0B0D-4F35-896C-319E415561A5}" presName="node" presStyleLbl="node1" presStyleIdx="3" presStyleCnt="6">
        <dgm:presLayoutVars>
          <dgm:bulletEnabled val="1"/>
        </dgm:presLayoutVars>
      </dgm:prSet>
      <dgm:spPr>
        <a:prstGeom prst="roundRect">
          <a:avLst/>
        </a:prstGeom>
      </dgm:spPr>
      <dgm:t>
        <a:bodyPr/>
        <a:lstStyle/>
        <a:p>
          <a:endParaRPr lang="en-US"/>
        </a:p>
      </dgm:t>
    </dgm:pt>
    <dgm:pt modelId="{F5CD76E8-2B00-4884-A2B1-7A9B13B3BE29}" type="pres">
      <dgm:prSet presAssocID="{C41A97D3-6AC6-4B5B-A526-5AB097F85C18}" presName="parTrans" presStyleLbl="sibTrans2D1" presStyleIdx="4" presStyleCnt="6"/>
      <dgm:spPr>
        <a:prstGeom prst="roundRect">
          <a:avLst/>
        </a:prstGeom>
      </dgm:spPr>
      <dgm:t>
        <a:bodyPr/>
        <a:lstStyle/>
        <a:p>
          <a:endParaRPr lang="en-US"/>
        </a:p>
      </dgm:t>
    </dgm:pt>
    <dgm:pt modelId="{5C9B09CF-1116-4391-A7D8-9BFF912AEF16}" type="pres">
      <dgm:prSet presAssocID="{C41A97D3-6AC6-4B5B-A526-5AB097F85C18}" presName="connectorText" presStyleLbl="sibTrans2D1" presStyleIdx="4" presStyleCnt="6"/>
      <dgm:spPr/>
      <dgm:t>
        <a:bodyPr/>
        <a:lstStyle/>
        <a:p>
          <a:endParaRPr lang="en-US"/>
        </a:p>
      </dgm:t>
    </dgm:pt>
    <dgm:pt modelId="{857B33E5-3407-4A3B-AA80-363B21F8A279}" type="pres">
      <dgm:prSet presAssocID="{71C657CA-7AAE-479C-AC29-95E79036E813}" presName="node" presStyleLbl="node1" presStyleIdx="4" presStyleCnt="6" custRadScaleRad="130859" custRadScaleInc="-25230">
        <dgm:presLayoutVars>
          <dgm:bulletEnabled val="1"/>
        </dgm:presLayoutVars>
      </dgm:prSet>
      <dgm:spPr>
        <a:prstGeom prst="roundRect">
          <a:avLst/>
        </a:prstGeom>
      </dgm:spPr>
      <dgm:t>
        <a:bodyPr/>
        <a:lstStyle/>
        <a:p>
          <a:endParaRPr lang="en-US"/>
        </a:p>
      </dgm:t>
    </dgm:pt>
    <dgm:pt modelId="{05411DC2-14F8-47A4-AAA3-A46A39C619CA}" type="pres">
      <dgm:prSet presAssocID="{A5430A0E-00D7-493A-BF2F-2F2989DD4280}" presName="parTrans" presStyleLbl="sibTrans2D1" presStyleIdx="5" presStyleCnt="6"/>
      <dgm:spPr>
        <a:prstGeom prst="roundRect">
          <a:avLst/>
        </a:prstGeom>
      </dgm:spPr>
      <dgm:t>
        <a:bodyPr/>
        <a:lstStyle/>
        <a:p>
          <a:endParaRPr lang="en-IN"/>
        </a:p>
      </dgm:t>
    </dgm:pt>
    <dgm:pt modelId="{C8E9021D-D9D0-4FB2-AD52-973C88DA6D54}" type="pres">
      <dgm:prSet presAssocID="{A5430A0E-00D7-493A-BF2F-2F2989DD4280}" presName="connectorText" presStyleLbl="sibTrans2D1" presStyleIdx="5" presStyleCnt="6"/>
      <dgm:spPr/>
      <dgm:t>
        <a:bodyPr/>
        <a:lstStyle/>
        <a:p>
          <a:endParaRPr lang="en-IN"/>
        </a:p>
      </dgm:t>
    </dgm:pt>
    <dgm:pt modelId="{18BB178D-BCCB-4240-875C-B58DEE7B0F42}" type="pres">
      <dgm:prSet presAssocID="{48633CF8-E9A4-423F-AA40-7AAE7233D0D6}" presName="node" presStyleLbl="node1" presStyleIdx="5" presStyleCnt="6" custRadScaleRad="128283" custRadScaleInc="20158">
        <dgm:presLayoutVars>
          <dgm:bulletEnabled val="1"/>
        </dgm:presLayoutVars>
      </dgm:prSet>
      <dgm:spPr>
        <a:prstGeom prst="roundRect">
          <a:avLst/>
        </a:prstGeom>
      </dgm:spPr>
      <dgm:t>
        <a:bodyPr/>
        <a:lstStyle/>
        <a:p>
          <a:endParaRPr lang="en-IN"/>
        </a:p>
      </dgm:t>
    </dgm:pt>
  </dgm:ptLst>
  <dgm:cxnLst>
    <dgm:cxn modelId="{718E9EF7-E250-47E3-A4B9-3DCD0FFA3874}" type="presOf" srcId="{71C657CA-7AAE-479C-AC29-95E79036E813}" destId="{857B33E5-3407-4A3B-AA80-363B21F8A279}" srcOrd="0" destOrd="0" presId="urn:microsoft.com/office/officeart/2005/8/layout/radial5"/>
    <dgm:cxn modelId="{EA57C2FE-2F4F-4CB0-ACA8-2810253517AB}" srcId="{D309C346-D839-4539-AFF5-D7688ECA0338}" destId="{EA728BD8-0B0D-4F35-896C-319E415561A5}" srcOrd="3" destOrd="0" parTransId="{A4A4A1A7-D458-4E24-95FA-7ECDC99D4BAA}" sibTransId="{45A3F7F3-19C6-4259-A4B1-E90EE1FFCC78}"/>
    <dgm:cxn modelId="{E61D7CB3-3288-492D-88A4-CFCBF1EB85E9}" type="presOf" srcId="{4D31EC4B-6C79-4EE1-B058-549C9D35AE6E}" destId="{E1F50C29-60A3-4051-AF24-FB91841A6C3F}" srcOrd="0" destOrd="0" presId="urn:microsoft.com/office/officeart/2005/8/layout/radial5"/>
    <dgm:cxn modelId="{884F9F92-C57F-43E7-BCC6-21D8B9286C9D}" type="presOf" srcId="{48633CF8-E9A4-423F-AA40-7AAE7233D0D6}" destId="{18BB178D-BCCB-4240-875C-B58DEE7B0F42}" srcOrd="0" destOrd="0" presId="urn:microsoft.com/office/officeart/2005/8/layout/radial5"/>
    <dgm:cxn modelId="{48713635-A492-4178-AA84-2EA13BB680A7}" type="presOf" srcId="{A5430A0E-00D7-493A-BF2F-2F2989DD4280}" destId="{C8E9021D-D9D0-4FB2-AD52-973C88DA6D54}" srcOrd="1" destOrd="0" presId="urn:microsoft.com/office/officeart/2005/8/layout/radial5"/>
    <dgm:cxn modelId="{74A0C475-7F93-4BB8-951A-EA04081D3759}" type="presOf" srcId="{A55028E2-631E-4B99-B7AF-FE4D472BDCD5}" destId="{2F63FDD1-F3FA-4149-AADD-E07F0ADC9D47}" srcOrd="0" destOrd="0" presId="urn:microsoft.com/office/officeart/2005/8/layout/radial5"/>
    <dgm:cxn modelId="{82A58A89-9914-4C84-92F5-AC75FE75F9FF}" type="presOf" srcId="{EA728BD8-0B0D-4F35-896C-319E415561A5}" destId="{2CC3EC64-041B-45B7-BCCC-C383DBB4A592}" srcOrd="0" destOrd="0" presId="urn:microsoft.com/office/officeart/2005/8/layout/radial5"/>
    <dgm:cxn modelId="{B1826E84-7343-49F2-876A-08C8FFF2AA8C}" type="presOf" srcId="{DBD8177D-76C1-4997-A4C5-5DB52673D18E}" destId="{88AF4749-8819-4EBD-AC5D-BB0C70E7192F}" srcOrd="0" destOrd="0" presId="urn:microsoft.com/office/officeart/2005/8/layout/radial5"/>
    <dgm:cxn modelId="{D1F95423-B38B-4266-8D2C-9D8FA47C1251}" srcId="{D309C346-D839-4539-AFF5-D7688ECA0338}" destId="{71C657CA-7AAE-479C-AC29-95E79036E813}" srcOrd="4" destOrd="0" parTransId="{C41A97D3-6AC6-4B5B-A526-5AB097F85C18}" sibTransId="{A0AAC6A6-3A64-4CE4-9EE7-203772B7BCEC}"/>
    <dgm:cxn modelId="{3DB88F4A-9C46-4236-B585-5DA25FBF2D23}" srcId="{D309C346-D839-4539-AFF5-D7688ECA0338}" destId="{DBD8177D-76C1-4997-A4C5-5DB52673D18E}" srcOrd="2" destOrd="0" parTransId="{B657BF0C-D9C6-42E2-BF91-B6C878091CBE}" sibTransId="{40BD8340-0007-4E55-BD5C-3B9720A10C48}"/>
    <dgm:cxn modelId="{A0F2A2D2-98B6-412A-9563-981DFD0B7ECB}" type="presOf" srcId="{A5430A0E-00D7-493A-BF2F-2F2989DD4280}" destId="{05411DC2-14F8-47A4-AAA3-A46A39C619CA}" srcOrd="0" destOrd="0" presId="urn:microsoft.com/office/officeart/2005/8/layout/radial5"/>
    <dgm:cxn modelId="{2DDB3EE3-5FCB-48F2-AC0D-0BE8A559A502}" type="presOf" srcId="{B657BF0C-D9C6-42E2-BF91-B6C878091CBE}" destId="{77022184-F0D6-4A90-8D23-9768BF7FDC2D}" srcOrd="0" destOrd="0" presId="urn:microsoft.com/office/officeart/2005/8/layout/radial5"/>
    <dgm:cxn modelId="{D4684E7A-3DB3-4219-8890-01EF1BB60792}" type="presOf" srcId="{C41A97D3-6AC6-4B5B-A526-5AB097F85C18}" destId="{5C9B09CF-1116-4391-A7D8-9BFF912AEF16}" srcOrd="1" destOrd="0" presId="urn:microsoft.com/office/officeart/2005/8/layout/radial5"/>
    <dgm:cxn modelId="{BADB2E8E-DFA0-42B5-9F96-5ACEB2C1DEF5}" type="presOf" srcId="{C41A97D3-6AC6-4B5B-A526-5AB097F85C18}" destId="{F5CD76E8-2B00-4884-A2B1-7A9B13B3BE29}" srcOrd="0" destOrd="0" presId="urn:microsoft.com/office/officeart/2005/8/layout/radial5"/>
    <dgm:cxn modelId="{827D69D5-1E6A-4587-83BF-35401E4E6065}" type="presOf" srcId="{4627C163-80C9-4D3E-B4FD-34AA711B3F8F}" destId="{7D008107-CD69-4579-9867-ED4EFF749EB0}" srcOrd="0" destOrd="0" presId="urn:microsoft.com/office/officeart/2005/8/layout/radial5"/>
    <dgm:cxn modelId="{33A8886B-7B5A-422F-A0A1-44CC36048151}" srcId="{C018CCB3-3CCA-4A9B-898D-925B4890D6A2}" destId="{D309C346-D839-4539-AFF5-D7688ECA0338}" srcOrd="0" destOrd="0" parTransId="{D63EE8FE-EDB2-420E-9E94-6DB4EBBEDF38}" sibTransId="{98D19E3E-B92D-4CAD-884F-B85DBB1E30C4}"/>
    <dgm:cxn modelId="{315295F5-D37A-40A0-9275-72314626CAB4}" type="presOf" srcId="{B657BF0C-D9C6-42E2-BF91-B6C878091CBE}" destId="{F9BB6BD6-D6E5-43BA-8987-338220904462}" srcOrd="1" destOrd="0" presId="urn:microsoft.com/office/officeart/2005/8/layout/radial5"/>
    <dgm:cxn modelId="{41DCE305-D737-4E02-91C9-617F63ADFC81}" type="presOf" srcId="{14003B15-E780-46E4-A08C-2C1791D3168B}" destId="{65FD534B-94F1-4593-B42B-B5EFE7EBE520}" srcOrd="0" destOrd="0" presId="urn:microsoft.com/office/officeart/2005/8/layout/radial5"/>
    <dgm:cxn modelId="{73495453-CEF3-49BD-9481-A59F37F8616A}" type="presOf" srcId="{14003B15-E780-46E4-A08C-2C1791D3168B}" destId="{E12BCFF2-2AD9-47DD-81CF-39A602D06675}" srcOrd="1" destOrd="0" presId="urn:microsoft.com/office/officeart/2005/8/layout/radial5"/>
    <dgm:cxn modelId="{E061712C-0AC5-47A0-A527-0C3C326ADA41}" type="presOf" srcId="{C018CCB3-3CCA-4A9B-898D-925B4890D6A2}" destId="{C85EB305-3F8A-490C-A48F-5F7EA6616C75}" srcOrd="0" destOrd="0" presId="urn:microsoft.com/office/officeart/2005/8/layout/radial5"/>
    <dgm:cxn modelId="{84504D5D-AE4A-41CF-9BE9-04A32B35740E}" type="presOf" srcId="{D309C346-D839-4539-AFF5-D7688ECA0338}" destId="{6A1A020C-ED1D-4F0E-88CE-8555127074E2}" srcOrd="0" destOrd="0" presId="urn:microsoft.com/office/officeart/2005/8/layout/radial5"/>
    <dgm:cxn modelId="{F364B337-4277-4EDC-8381-EC788D615721}" type="presOf" srcId="{A4A4A1A7-D458-4E24-95FA-7ECDC99D4BAA}" destId="{A60CF614-0DF7-44FD-8718-11DA991A697F}" srcOrd="1" destOrd="0" presId="urn:microsoft.com/office/officeart/2005/8/layout/radial5"/>
    <dgm:cxn modelId="{5571A265-71F6-4248-9605-5746BEC819E3}" srcId="{D309C346-D839-4539-AFF5-D7688ECA0338}" destId="{4627C163-80C9-4D3E-B4FD-34AA711B3F8F}" srcOrd="0" destOrd="0" parTransId="{A55028E2-631E-4B99-B7AF-FE4D472BDCD5}" sibTransId="{B3E55B06-89AD-4369-9F5A-E8BD651840DD}"/>
    <dgm:cxn modelId="{4E9273FD-50EF-45D1-BFA4-AC8F1C585C48}" srcId="{D309C346-D839-4539-AFF5-D7688ECA0338}" destId="{4D31EC4B-6C79-4EE1-B058-549C9D35AE6E}" srcOrd="1" destOrd="0" parTransId="{14003B15-E780-46E4-A08C-2C1791D3168B}" sibTransId="{24BBF1C2-0A34-4A4B-8DA3-D47A0A9F0763}"/>
    <dgm:cxn modelId="{8C71363B-4031-4E17-987F-AD3F701AE60A}" type="presOf" srcId="{A55028E2-631E-4B99-B7AF-FE4D472BDCD5}" destId="{B8F43C75-DFDC-4177-B6DD-F852F3DDE3D3}" srcOrd="1" destOrd="0" presId="urn:microsoft.com/office/officeart/2005/8/layout/radial5"/>
    <dgm:cxn modelId="{AAF69A50-281C-4EED-976C-46BB5BC29F47}" srcId="{D309C346-D839-4539-AFF5-D7688ECA0338}" destId="{48633CF8-E9A4-423F-AA40-7AAE7233D0D6}" srcOrd="5" destOrd="0" parTransId="{A5430A0E-00D7-493A-BF2F-2F2989DD4280}" sibTransId="{F27BDBA6-AEA0-4780-8DDD-FD720BBC8A34}"/>
    <dgm:cxn modelId="{EA361ABC-B303-452C-8E1D-BCB49FF222A1}" type="presOf" srcId="{A4A4A1A7-D458-4E24-95FA-7ECDC99D4BAA}" destId="{A471DC65-8231-4B4F-917B-C189CE5A2F49}" srcOrd="0" destOrd="0" presId="urn:microsoft.com/office/officeart/2005/8/layout/radial5"/>
    <dgm:cxn modelId="{F5CEAB4A-F9BE-43C0-9E76-690DCD021294}" type="presParOf" srcId="{C85EB305-3F8A-490C-A48F-5F7EA6616C75}" destId="{6A1A020C-ED1D-4F0E-88CE-8555127074E2}" srcOrd="0" destOrd="0" presId="urn:microsoft.com/office/officeart/2005/8/layout/radial5"/>
    <dgm:cxn modelId="{2D995322-0E2F-42E0-9FD2-36EA5E5534E3}" type="presParOf" srcId="{C85EB305-3F8A-490C-A48F-5F7EA6616C75}" destId="{2F63FDD1-F3FA-4149-AADD-E07F0ADC9D47}" srcOrd="1" destOrd="0" presId="urn:microsoft.com/office/officeart/2005/8/layout/radial5"/>
    <dgm:cxn modelId="{5C08F902-775A-4812-B87C-501B83D88378}" type="presParOf" srcId="{2F63FDD1-F3FA-4149-AADD-E07F0ADC9D47}" destId="{B8F43C75-DFDC-4177-B6DD-F852F3DDE3D3}" srcOrd="0" destOrd="0" presId="urn:microsoft.com/office/officeart/2005/8/layout/radial5"/>
    <dgm:cxn modelId="{2D3659F8-C848-48F5-B2B0-A37D3F2E8AB8}" type="presParOf" srcId="{C85EB305-3F8A-490C-A48F-5F7EA6616C75}" destId="{7D008107-CD69-4579-9867-ED4EFF749EB0}" srcOrd="2" destOrd="0" presId="urn:microsoft.com/office/officeart/2005/8/layout/radial5"/>
    <dgm:cxn modelId="{F875F144-2477-4ABE-911A-EA6A2243A347}" type="presParOf" srcId="{C85EB305-3F8A-490C-A48F-5F7EA6616C75}" destId="{65FD534B-94F1-4593-B42B-B5EFE7EBE520}" srcOrd="3" destOrd="0" presId="urn:microsoft.com/office/officeart/2005/8/layout/radial5"/>
    <dgm:cxn modelId="{4AECC1FC-0E4E-42C8-9831-B52E4F6D10BF}" type="presParOf" srcId="{65FD534B-94F1-4593-B42B-B5EFE7EBE520}" destId="{E12BCFF2-2AD9-47DD-81CF-39A602D06675}" srcOrd="0" destOrd="0" presId="urn:microsoft.com/office/officeart/2005/8/layout/radial5"/>
    <dgm:cxn modelId="{460D7382-FAC2-4AD2-9C23-BBB64F2C6B52}" type="presParOf" srcId="{C85EB305-3F8A-490C-A48F-5F7EA6616C75}" destId="{E1F50C29-60A3-4051-AF24-FB91841A6C3F}" srcOrd="4" destOrd="0" presId="urn:microsoft.com/office/officeart/2005/8/layout/radial5"/>
    <dgm:cxn modelId="{A681759C-573F-4355-98D3-B60BF37A147E}" type="presParOf" srcId="{C85EB305-3F8A-490C-A48F-5F7EA6616C75}" destId="{77022184-F0D6-4A90-8D23-9768BF7FDC2D}" srcOrd="5" destOrd="0" presId="urn:microsoft.com/office/officeart/2005/8/layout/radial5"/>
    <dgm:cxn modelId="{EA6F62B3-57E9-416F-87E5-F9BE30EA4D9D}" type="presParOf" srcId="{77022184-F0D6-4A90-8D23-9768BF7FDC2D}" destId="{F9BB6BD6-D6E5-43BA-8987-338220904462}" srcOrd="0" destOrd="0" presId="urn:microsoft.com/office/officeart/2005/8/layout/radial5"/>
    <dgm:cxn modelId="{BC951B58-7350-4992-870F-77B4D00B343F}" type="presParOf" srcId="{C85EB305-3F8A-490C-A48F-5F7EA6616C75}" destId="{88AF4749-8819-4EBD-AC5D-BB0C70E7192F}" srcOrd="6" destOrd="0" presId="urn:microsoft.com/office/officeart/2005/8/layout/radial5"/>
    <dgm:cxn modelId="{04B99E2B-3395-40FA-ACA3-775DC24B4A89}" type="presParOf" srcId="{C85EB305-3F8A-490C-A48F-5F7EA6616C75}" destId="{A471DC65-8231-4B4F-917B-C189CE5A2F49}" srcOrd="7" destOrd="0" presId="urn:microsoft.com/office/officeart/2005/8/layout/radial5"/>
    <dgm:cxn modelId="{9269D84A-A85F-4137-BA74-B9963E436C41}" type="presParOf" srcId="{A471DC65-8231-4B4F-917B-C189CE5A2F49}" destId="{A60CF614-0DF7-44FD-8718-11DA991A697F}" srcOrd="0" destOrd="0" presId="urn:microsoft.com/office/officeart/2005/8/layout/radial5"/>
    <dgm:cxn modelId="{E28BAA94-7D58-4A8B-84E4-78AB94961964}" type="presParOf" srcId="{C85EB305-3F8A-490C-A48F-5F7EA6616C75}" destId="{2CC3EC64-041B-45B7-BCCC-C383DBB4A592}" srcOrd="8" destOrd="0" presId="urn:microsoft.com/office/officeart/2005/8/layout/radial5"/>
    <dgm:cxn modelId="{E9698B60-16F3-4863-89DC-1D4CA60C2A0D}" type="presParOf" srcId="{C85EB305-3F8A-490C-A48F-5F7EA6616C75}" destId="{F5CD76E8-2B00-4884-A2B1-7A9B13B3BE29}" srcOrd="9" destOrd="0" presId="urn:microsoft.com/office/officeart/2005/8/layout/radial5"/>
    <dgm:cxn modelId="{DC32D1D8-C7C1-4C1A-BD27-4DC687764B72}" type="presParOf" srcId="{F5CD76E8-2B00-4884-A2B1-7A9B13B3BE29}" destId="{5C9B09CF-1116-4391-A7D8-9BFF912AEF16}" srcOrd="0" destOrd="0" presId="urn:microsoft.com/office/officeart/2005/8/layout/radial5"/>
    <dgm:cxn modelId="{BDEA98A3-0C74-47AB-B3D8-B72AC9F14C57}" type="presParOf" srcId="{C85EB305-3F8A-490C-A48F-5F7EA6616C75}" destId="{857B33E5-3407-4A3B-AA80-363B21F8A279}" srcOrd="10" destOrd="0" presId="urn:microsoft.com/office/officeart/2005/8/layout/radial5"/>
    <dgm:cxn modelId="{23864BA6-862F-4FC9-9B4E-B0ADAB05F434}" type="presParOf" srcId="{C85EB305-3F8A-490C-A48F-5F7EA6616C75}" destId="{05411DC2-14F8-47A4-AAA3-A46A39C619CA}" srcOrd="11" destOrd="0" presId="urn:microsoft.com/office/officeart/2005/8/layout/radial5"/>
    <dgm:cxn modelId="{6D232AC3-6282-465B-AA30-649C0452475D}" type="presParOf" srcId="{05411DC2-14F8-47A4-AAA3-A46A39C619CA}" destId="{C8E9021D-D9D0-4FB2-AD52-973C88DA6D54}" srcOrd="0" destOrd="0" presId="urn:microsoft.com/office/officeart/2005/8/layout/radial5"/>
    <dgm:cxn modelId="{EEF8BB4B-4901-45D4-B540-09920755B5E8}" type="presParOf" srcId="{C85EB305-3F8A-490C-A48F-5F7EA6616C75}" destId="{18BB178D-BCCB-4240-875C-B58DEE7B0F42}" srcOrd="12"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A1A020C-ED1D-4F0E-88CE-8555127074E2}">
      <dsp:nvSpPr>
        <dsp:cNvPr id="0" name=""/>
        <dsp:cNvSpPr/>
      </dsp:nvSpPr>
      <dsp:spPr>
        <a:xfrm>
          <a:off x="2908838" y="1653599"/>
          <a:ext cx="1802323" cy="1493400"/>
        </a:xfrm>
        <a:prstGeom prst="roundRect">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smtClean="0"/>
            <a:t>Clauses</a:t>
          </a:r>
        </a:p>
        <a:p>
          <a:pPr lvl="0" algn="ctr" defTabSz="1022350">
            <a:lnSpc>
              <a:spcPct val="90000"/>
            </a:lnSpc>
            <a:spcBef>
              <a:spcPct val="0"/>
            </a:spcBef>
            <a:spcAft>
              <a:spcPct val="35000"/>
            </a:spcAft>
          </a:pPr>
          <a:r>
            <a:rPr lang="en-US" sz="2300" b="1" kern="1200" dirty="0" smtClean="0"/>
            <a:t>Of</a:t>
          </a:r>
        </a:p>
        <a:p>
          <a:pPr lvl="0" algn="ctr" defTabSz="1022350">
            <a:lnSpc>
              <a:spcPct val="90000"/>
            </a:lnSpc>
            <a:spcBef>
              <a:spcPct val="0"/>
            </a:spcBef>
            <a:spcAft>
              <a:spcPct val="35000"/>
            </a:spcAft>
          </a:pPr>
          <a:r>
            <a:rPr lang="en-US" sz="2300" b="1" kern="1200" dirty="0" smtClean="0"/>
            <a:t>MOA</a:t>
          </a:r>
          <a:endParaRPr lang="en-US" sz="2300" b="1" kern="1200" dirty="0"/>
        </a:p>
      </dsp:txBody>
      <dsp:txXfrm>
        <a:off x="2908838" y="1653599"/>
        <a:ext cx="1802323" cy="1493400"/>
      </dsp:txXfrm>
    </dsp:sp>
    <dsp:sp modelId="{2F63FDD1-F3FA-4149-AADD-E07F0ADC9D47}">
      <dsp:nvSpPr>
        <dsp:cNvPr id="0" name=""/>
        <dsp:cNvSpPr/>
      </dsp:nvSpPr>
      <dsp:spPr>
        <a:xfrm rot="16200000">
          <a:off x="3706747" y="1250203"/>
          <a:ext cx="206505" cy="428848"/>
        </a:xfrm>
        <a:prstGeom prst="roundRect">
          <a:avLst/>
        </a:prstGeom>
        <a:solidFill>
          <a:srgbClr val="FFC000"/>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6200000">
        <a:off x="3706747" y="1250203"/>
        <a:ext cx="206505" cy="428848"/>
      </dsp:txXfrm>
    </dsp:sp>
    <dsp:sp modelId="{7D008107-CD69-4579-9867-ED4EFF749EB0}">
      <dsp:nvSpPr>
        <dsp:cNvPr id="0" name=""/>
        <dsp:cNvSpPr/>
      </dsp:nvSpPr>
      <dsp:spPr>
        <a:xfrm>
          <a:off x="3179340" y="2648"/>
          <a:ext cx="1261318" cy="1261318"/>
        </a:xfrm>
        <a:prstGeom prst="roundRect">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Name</a:t>
          </a:r>
          <a:endParaRPr lang="en-US" sz="1600" b="1" kern="1200" dirty="0"/>
        </a:p>
      </dsp:txBody>
      <dsp:txXfrm>
        <a:off x="3179340" y="2648"/>
        <a:ext cx="1261318" cy="1261318"/>
      </dsp:txXfrm>
    </dsp:sp>
    <dsp:sp modelId="{65FD534B-94F1-4593-B42B-B5EFE7EBE520}">
      <dsp:nvSpPr>
        <dsp:cNvPr id="0" name=""/>
        <dsp:cNvSpPr/>
      </dsp:nvSpPr>
      <dsp:spPr>
        <a:xfrm rot="19257462">
          <a:off x="4538540" y="1432381"/>
          <a:ext cx="401088" cy="428848"/>
        </a:xfrm>
        <a:prstGeom prst="roundRect">
          <a:avLst/>
        </a:prstGeom>
        <a:solidFill>
          <a:srgbClr val="FFC000"/>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9257462">
        <a:off x="4538540" y="1432381"/>
        <a:ext cx="401088" cy="428848"/>
      </dsp:txXfrm>
    </dsp:sp>
    <dsp:sp modelId="{E1F50C29-60A3-4051-AF24-FB91841A6C3F}">
      <dsp:nvSpPr>
        <dsp:cNvPr id="0" name=""/>
        <dsp:cNvSpPr/>
      </dsp:nvSpPr>
      <dsp:spPr>
        <a:xfrm>
          <a:off x="4900948" y="373404"/>
          <a:ext cx="1261318" cy="1261318"/>
        </a:xfrm>
        <a:prstGeom prst="roundRect">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Registered Office</a:t>
          </a:r>
          <a:endParaRPr lang="en-US" sz="1600" b="1" kern="1200" dirty="0"/>
        </a:p>
      </dsp:txBody>
      <dsp:txXfrm>
        <a:off x="4900948" y="373404"/>
        <a:ext cx="1261318" cy="1261318"/>
      </dsp:txXfrm>
    </dsp:sp>
    <dsp:sp modelId="{77022184-F0D6-4A90-8D23-9768BF7FDC2D}">
      <dsp:nvSpPr>
        <dsp:cNvPr id="0" name=""/>
        <dsp:cNvSpPr/>
      </dsp:nvSpPr>
      <dsp:spPr>
        <a:xfrm rot="2358846">
          <a:off x="4535409" y="2946165"/>
          <a:ext cx="406034" cy="428848"/>
        </a:xfrm>
        <a:prstGeom prst="roundRect">
          <a:avLst/>
        </a:prstGeom>
        <a:solidFill>
          <a:srgbClr val="FFC000"/>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2358846">
        <a:off x="4535409" y="2946165"/>
        <a:ext cx="406034" cy="428848"/>
      </dsp:txXfrm>
    </dsp:sp>
    <dsp:sp modelId="{88AF4749-8819-4EBD-AC5D-BB0C70E7192F}">
      <dsp:nvSpPr>
        <dsp:cNvPr id="0" name=""/>
        <dsp:cNvSpPr/>
      </dsp:nvSpPr>
      <dsp:spPr>
        <a:xfrm>
          <a:off x="4900949" y="3179469"/>
          <a:ext cx="1261318" cy="1261318"/>
        </a:xfrm>
        <a:prstGeom prst="roundRect">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Objects </a:t>
          </a:r>
          <a:endParaRPr lang="en-US" sz="1600" b="1" kern="1200" dirty="0"/>
        </a:p>
      </dsp:txBody>
      <dsp:txXfrm>
        <a:off x="4900949" y="3179469"/>
        <a:ext cx="1261318" cy="1261318"/>
      </dsp:txXfrm>
    </dsp:sp>
    <dsp:sp modelId="{A471DC65-8231-4B4F-917B-C189CE5A2F49}">
      <dsp:nvSpPr>
        <dsp:cNvPr id="0" name=""/>
        <dsp:cNvSpPr/>
      </dsp:nvSpPr>
      <dsp:spPr>
        <a:xfrm rot="5400000">
          <a:off x="3706747" y="3121548"/>
          <a:ext cx="206505" cy="428848"/>
        </a:xfrm>
        <a:prstGeom prst="roundRect">
          <a:avLst/>
        </a:prstGeom>
        <a:solidFill>
          <a:srgbClr val="FFC000"/>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3706747" y="3121548"/>
        <a:ext cx="206505" cy="428848"/>
      </dsp:txXfrm>
    </dsp:sp>
    <dsp:sp modelId="{2CC3EC64-041B-45B7-BCCC-C383DBB4A592}">
      <dsp:nvSpPr>
        <dsp:cNvPr id="0" name=""/>
        <dsp:cNvSpPr/>
      </dsp:nvSpPr>
      <dsp:spPr>
        <a:xfrm>
          <a:off x="3179340" y="3536633"/>
          <a:ext cx="1261318" cy="1261318"/>
        </a:xfrm>
        <a:prstGeom prst="roundRect">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Liability</a:t>
          </a:r>
          <a:endParaRPr lang="en-US" sz="1600" b="1" kern="1200" dirty="0"/>
        </a:p>
      </dsp:txBody>
      <dsp:txXfrm>
        <a:off x="3179340" y="3536633"/>
        <a:ext cx="1261318" cy="1261318"/>
      </dsp:txXfrm>
    </dsp:sp>
    <dsp:sp modelId="{F5CD76E8-2B00-4884-A2B1-7A9B13B3BE29}">
      <dsp:nvSpPr>
        <dsp:cNvPr id="0" name=""/>
        <dsp:cNvSpPr/>
      </dsp:nvSpPr>
      <dsp:spPr>
        <a:xfrm rot="8545860">
          <a:off x="2598610" y="2944785"/>
          <a:ext cx="449642" cy="428848"/>
        </a:xfrm>
        <a:prstGeom prst="roundRect">
          <a:avLst/>
        </a:prstGeom>
        <a:solidFill>
          <a:srgbClr val="FFC000"/>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8545860">
        <a:off x="2598610" y="2944785"/>
        <a:ext cx="449642" cy="428848"/>
      </dsp:txXfrm>
    </dsp:sp>
    <dsp:sp modelId="{857B33E5-3407-4A3B-AA80-363B21F8A279}">
      <dsp:nvSpPr>
        <dsp:cNvPr id="0" name=""/>
        <dsp:cNvSpPr/>
      </dsp:nvSpPr>
      <dsp:spPr>
        <a:xfrm>
          <a:off x="1346591" y="3179468"/>
          <a:ext cx="1261318" cy="1261318"/>
        </a:xfrm>
        <a:prstGeom prst="roundRect">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Capital</a:t>
          </a:r>
          <a:endParaRPr lang="en-US" sz="1600" b="1" kern="1200" dirty="0"/>
        </a:p>
      </dsp:txBody>
      <dsp:txXfrm>
        <a:off x="1346591" y="3179468"/>
        <a:ext cx="1261318" cy="1261318"/>
      </dsp:txXfrm>
    </dsp:sp>
    <dsp:sp modelId="{05411DC2-14F8-47A4-AAA3-A46A39C619CA}">
      <dsp:nvSpPr>
        <dsp:cNvPr id="0" name=""/>
        <dsp:cNvSpPr/>
      </dsp:nvSpPr>
      <dsp:spPr>
        <a:xfrm rot="12962844">
          <a:off x="2608086" y="1465156"/>
          <a:ext cx="423305" cy="428848"/>
        </a:xfrm>
        <a:prstGeom prst="roundRect">
          <a:avLst/>
        </a:prstGeom>
        <a:solidFill>
          <a:srgbClr val="FFC000"/>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IN" sz="1600" kern="1200"/>
        </a:p>
      </dsp:txBody>
      <dsp:txXfrm rot="12962844">
        <a:off x="2608086" y="1465156"/>
        <a:ext cx="423305" cy="428848"/>
      </dsp:txXfrm>
    </dsp:sp>
    <dsp:sp modelId="{18BB178D-BCCB-4240-875C-B58DEE7B0F42}">
      <dsp:nvSpPr>
        <dsp:cNvPr id="0" name=""/>
        <dsp:cNvSpPr/>
      </dsp:nvSpPr>
      <dsp:spPr>
        <a:xfrm>
          <a:off x="1346603" y="435761"/>
          <a:ext cx="1261318" cy="1261318"/>
        </a:xfrm>
        <a:prstGeom prst="roundRect">
          <a:avLst/>
        </a:prstGeom>
        <a:solidFill>
          <a:srgbClr val="FFC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t>Association or Subscription</a:t>
          </a:r>
          <a:endParaRPr lang="en-US" sz="1600" b="1" kern="1200" dirty="0"/>
        </a:p>
      </dsp:txBody>
      <dsp:txXfrm>
        <a:off x="1346603" y="435761"/>
        <a:ext cx="1261318" cy="126131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AA6305-CA56-4054-BF9C-590F3ED9932F}" type="datetimeFigureOut">
              <a:rPr lang="en-US" smtClean="0"/>
              <a:pPr/>
              <a:t>6/4/2014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E3C3EE-A9D5-4A3B-B8AF-89270EC8607B}" type="slidenum">
              <a:rPr lang="en-US" smtClean="0"/>
              <a:pPr/>
              <a:t>‹#›</a:t>
            </a:fld>
            <a:endParaRPr lang="en-US"/>
          </a:p>
        </p:txBody>
      </p:sp>
    </p:spTree>
    <p:extLst>
      <p:ext uri="{BB962C8B-B14F-4D97-AF65-F5344CB8AC3E}">
        <p14:creationId xmlns="" xmlns:p14="http://schemas.microsoft.com/office/powerpoint/2010/main" val="413924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E3C3EE-A9D5-4A3B-B8AF-89270EC8607B}" type="slidenum">
              <a:rPr lang="en-US" smtClean="0"/>
              <a:pPr/>
              <a:t>6</a:t>
            </a:fld>
            <a:endParaRPr lang="en-US"/>
          </a:p>
        </p:txBody>
      </p:sp>
    </p:spTree>
    <p:extLst>
      <p:ext uri="{BB962C8B-B14F-4D97-AF65-F5344CB8AC3E}">
        <p14:creationId xmlns="" xmlns:p14="http://schemas.microsoft.com/office/powerpoint/2010/main" val="2415694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F8620B-233F-4EEC-AD4C-056A3C07D303}"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73E210-C7C6-40B5-A048-DDAB73A0DAFE}"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73E210-C7C6-40B5-A048-DDAB73A0DAFE}"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73E210-C7C6-40B5-A048-DDAB73A0DAFE}"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3E210-C7C6-40B5-A048-DDAB73A0DAFE}"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73E210-C7C6-40B5-A048-DDAB73A0DAFE}" type="datetimeFigureOut">
              <a:rPr lang="en-US" smtClean="0"/>
              <a:pPr/>
              <a:t>6/4/2014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73E210-C7C6-40B5-A048-DDAB73A0DAFE}" type="datetimeFigureOut">
              <a:rPr lang="en-US" smtClean="0"/>
              <a:pPr/>
              <a:t>6/4/2014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3E210-C7C6-40B5-A048-DDAB73A0DAFE}" type="datetimeFigureOut">
              <a:rPr lang="en-US" smtClean="0"/>
              <a:pPr/>
              <a:t>6/4/2014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73E210-C7C6-40B5-A048-DDAB73A0DAFE}"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0E62C-2A53-434B-89EB-10E593E1DE8D}"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EB73E210-C7C6-40B5-A048-DDAB73A0DAFE}" type="datetimeFigureOut">
              <a:rPr lang="en-US" smtClean="0"/>
              <a:pPr/>
              <a:t>6/4/2014</a:t>
            </a:fld>
            <a:endParaRPr lang="en-US"/>
          </a:p>
        </p:txBody>
      </p:sp>
      <p:sp>
        <p:nvSpPr>
          <p:cNvPr id="9" name="Slide Number Placeholder 8"/>
          <p:cNvSpPr>
            <a:spLocks noGrp="1"/>
          </p:cNvSpPr>
          <p:nvPr>
            <p:ph type="sldNum" sz="quarter" idx="11"/>
          </p:nvPr>
        </p:nvSpPr>
        <p:spPr/>
        <p:txBody>
          <a:bodyPr/>
          <a:lstStyle/>
          <a:p>
            <a:fld id="{6F10E62C-2A53-434B-89EB-10E593E1DE8D}"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73E210-C7C6-40B5-A048-DDAB73A0DAFE}"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73E210-C7C6-40B5-A048-DDAB73A0DAFE}"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0E62C-2A53-434B-89EB-10E593E1DE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F10E62C-2A53-434B-89EB-10E593E1DE8D}"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EB73E210-C7C6-40B5-A048-DDAB73A0DAFE}" type="datetimeFigureOut">
              <a:rPr lang="en-US" smtClean="0"/>
              <a:pPr/>
              <a:t>6/4/2014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0"/>
            <a:ext cx="8001000" cy="28956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spc="0" dirty="0" smtClean="0">
                <a:ln w="10541" cmpd="sng">
                  <a:solidFill>
                    <a:schemeClr val="accent1">
                      <a:shade val="88000"/>
                      <a:satMod val="110000"/>
                    </a:schemeClr>
                  </a:solidFill>
                  <a:prstDash val="solid"/>
                </a:ln>
                <a:solidFill>
                  <a:schemeClr val="tx1"/>
                </a:solidFill>
                <a:latin typeface="+mn-lt"/>
              </a:rPr>
              <a:t/>
            </a:r>
            <a:br>
              <a:rPr lang="en-US" sz="5400" b="1" spc="0" dirty="0" smtClean="0">
                <a:ln w="10541" cmpd="sng">
                  <a:solidFill>
                    <a:schemeClr val="accent1">
                      <a:shade val="88000"/>
                      <a:satMod val="110000"/>
                    </a:schemeClr>
                  </a:solidFill>
                  <a:prstDash val="solid"/>
                </a:ln>
                <a:solidFill>
                  <a:schemeClr val="tx1"/>
                </a:solidFill>
                <a:latin typeface="+mn-lt"/>
              </a:rPr>
            </a:br>
            <a:r>
              <a:rPr lang="en-US" sz="5400" b="1" spc="0" dirty="0">
                <a:ln w="10541" cmpd="sng">
                  <a:solidFill>
                    <a:schemeClr val="accent1">
                      <a:shade val="88000"/>
                      <a:satMod val="110000"/>
                    </a:schemeClr>
                  </a:solidFill>
                  <a:prstDash val="solid"/>
                </a:ln>
                <a:solidFill>
                  <a:schemeClr val="tx1"/>
                </a:solidFill>
                <a:latin typeface="+mn-lt"/>
              </a:rPr>
              <a:t/>
            </a:r>
            <a:br>
              <a:rPr lang="en-US" sz="5400" b="1" spc="0" dirty="0">
                <a:ln w="10541" cmpd="sng">
                  <a:solidFill>
                    <a:schemeClr val="accent1">
                      <a:shade val="88000"/>
                      <a:satMod val="110000"/>
                    </a:schemeClr>
                  </a:solidFill>
                  <a:prstDash val="solid"/>
                </a:ln>
                <a:solidFill>
                  <a:schemeClr val="tx1"/>
                </a:solidFill>
                <a:latin typeface="+mn-lt"/>
              </a:rPr>
            </a:br>
            <a:r>
              <a:rPr lang="en-US" sz="5400" b="1" spc="0" dirty="0" smtClean="0">
                <a:ln w="10541" cmpd="sng">
                  <a:solidFill>
                    <a:schemeClr val="accent1">
                      <a:shade val="88000"/>
                      <a:satMod val="110000"/>
                    </a:schemeClr>
                  </a:solidFill>
                  <a:prstDash val="solid"/>
                </a:ln>
                <a:solidFill>
                  <a:schemeClr val="tx1"/>
                </a:solidFill>
                <a:latin typeface="+mn-lt"/>
              </a:rPr>
              <a:t/>
            </a:r>
            <a:br>
              <a:rPr lang="en-US" sz="5400" b="1" spc="0" dirty="0" smtClean="0">
                <a:ln w="10541" cmpd="sng">
                  <a:solidFill>
                    <a:schemeClr val="accent1">
                      <a:shade val="88000"/>
                      <a:satMod val="110000"/>
                    </a:schemeClr>
                  </a:solidFill>
                  <a:prstDash val="solid"/>
                </a:ln>
                <a:solidFill>
                  <a:schemeClr val="tx1"/>
                </a:solidFill>
                <a:latin typeface="+mn-lt"/>
              </a:rPr>
            </a:br>
            <a:r>
              <a:rPr lang="en-US" sz="5400" b="1" spc="0" dirty="0">
                <a:ln w="10541" cmpd="sng">
                  <a:solidFill>
                    <a:schemeClr val="accent1">
                      <a:shade val="88000"/>
                      <a:satMod val="110000"/>
                    </a:schemeClr>
                  </a:solidFill>
                  <a:prstDash val="solid"/>
                </a:ln>
                <a:solidFill>
                  <a:schemeClr val="tx1"/>
                </a:solidFill>
                <a:latin typeface="+mn-lt"/>
              </a:rPr>
              <a:t/>
            </a:r>
            <a:br>
              <a:rPr lang="en-US" sz="5400" b="1" spc="0" dirty="0">
                <a:ln w="10541" cmpd="sng">
                  <a:solidFill>
                    <a:schemeClr val="accent1">
                      <a:shade val="88000"/>
                      <a:satMod val="110000"/>
                    </a:schemeClr>
                  </a:solidFill>
                  <a:prstDash val="solid"/>
                </a:ln>
                <a:solidFill>
                  <a:schemeClr val="tx1"/>
                </a:solidFill>
                <a:latin typeface="+mn-lt"/>
              </a:rPr>
            </a:br>
            <a:r>
              <a:rPr lang="en-US" sz="5400" b="1" spc="0" dirty="0" smtClean="0">
                <a:ln w="10541" cmpd="sng">
                  <a:solidFill>
                    <a:schemeClr val="accent1">
                      <a:shade val="88000"/>
                      <a:satMod val="110000"/>
                    </a:schemeClr>
                  </a:solidFill>
                  <a:prstDash val="solid"/>
                </a:ln>
                <a:solidFill>
                  <a:schemeClr val="tx1"/>
                </a:solidFill>
                <a:latin typeface="+mn-lt"/>
              </a:rPr>
              <a:t/>
            </a:r>
            <a:br>
              <a:rPr lang="en-US" sz="5400" b="1" spc="0" dirty="0" smtClean="0">
                <a:ln w="10541" cmpd="sng">
                  <a:solidFill>
                    <a:schemeClr val="accent1">
                      <a:shade val="88000"/>
                      <a:satMod val="110000"/>
                    </a:schemeClr>
                  </a:solidFill>
                  <a:prstDash val="solid"/>
                </a:ln>
                <a:solidFill>
                  <a:schemeClr val="tx1"/>
                </a:solidFill>
                <a:latin typeface="+mn-lt"/>
              </a:rPr>
            </a:br>
            <a:r>
              <a:rPr lang="en-US" sz="5400" b="1" spc="0" dirty="0">
                <a:ln w="10541" cmpd="sng">
                  <a:solidFill>
                    <a:schemeClr val="accent1">
                      <a:shade val="88000"/>
                      <a:satMod val="110000"/>
                    </a:schemeClr>
                  </a:solidFill>
                  <a:prstDash val="solid"/>
                </a:ln>
                <a:solidFill>
                  <a:schemeClr val="tx1"/>
                </a:solidFill>
                <a:latin typeface="+mn-lt"/>
              </a:rPr>
              <a:t/>
            </a:r>
            <a:br>
              <a:rPr lang="en-US" sz="5400" b="1" spc="0" dirty="0">
                <a:ln w="10541" cmpd="sng">
                  <a:solidFill>
                    <a:schemeClr val="accent1">
                      <a:shade val="88000"/>
                      <a:satMod val="110000"/>
                    </a:schemeClr>
                  </a:solidFill>
                  <a:prstDash val="solid"/>
                </a:ln>
                <a:solidFill>
                  <a:schemeClr val="tx1"/>
                </a:solidFill>
                <a:latin typeface="+mn-lt"/>
              </a:rPr>
            </a:br>
            <a:r>
              <a:rPr lang="en-US" sz="5400" b="1" spc="0" dirty="0" smtClean="0">
                <a:ln w="10541" cmpd="sng">
                  <a:solidFill>
                    <a:schemeClr val="accent1">
                      <a:shade val="88000"/>
                      <a:satMod val="110000"/>
                    </a:schemeClr>
                  </a:solidFill>
                  <a:prstDash val="solid"/>
                </a:ln>
                <a:solidFill>
                  <a:schemeClr val="tx1"/>
                </a:solidFill>
                <a:latin typeface="+mn-lt"/>
              </a:rPr>
              <a:t/>
            </a:r>
            <a:br>
              <a:rPr lang="en-US" sz="5400" b="1" spc="0" dirty="0" smtClean="0">
                <a:ln w="10541" cmpd="sng">
                  <a:solidFill>
                    <a:schemeClr val="accent1">
                      <a:shade val="88000"/>
                      <a:satMod val="110000"/>
                    </a:schemeClr>
                  </a:solidFill>
                  <a:prstDash val="solid"/>
                </a:ln>
                <a:solidFill>
                  <a:schemeClr val="tx1"/>
                </a:solidFill>
                <a:latin typeface="+mn-lt"/>
              </a:rPr>
            </a:br>
            <a:r>
              <a:rPr lang="en-US" sz="5400" b="1" spc="0" dirty="0">
                <a:ln w="10541" cmpd="sng">
                  <a:solidFill>
                    <a:schemeClr val="accent1">
                      <a:shade val="88000"/>
                      <a:satMod val="110000"/>
                    </a:schemeClr>
                  </a:solidFill>
                  <a:prstDash val="solid"/>
                </a:ln>
                <a:solidFill>
                  <a:schemeClr val="tx1"/>
                </a:solidFill>
                <a:latin typeface="+mn-lt"/>
              </a:rPr>
              <a:t/>
            </a:r>
            <a:br>
              <a:rPr lang="en-US" sz="5400" b="1" spc="0" dirty="0">
                <a:ln w="10541" cmpd="sng">
                  <a:solidFill>
                    <a:schemeClr val="accent1">
                      <a:shade val="88000"/>
                      <a:satMod val="110000"/>
                    </a:schemeClr>
                  </a:solidFill>
                  <a:prstDash val="solid"/>
                </a:ln>
                <a:solidFill>
                  <a:schemeClr val="tx1"/>
                </a:solidFill>
                <a:latin typeface="+mn-lt"/>
              </a:rPr>
            </a:br>
            <a:r>
              <a:rPr lang="en-US" sz="5400" b="1" spc="0" dirty="0" smtClean="0">
                <a:ln w="10541" cmpd="sng">
                  <a:solidFill>
                    <a:schemeClr val="accent1">
                      <a:shade val="88000"/>
                      <a:satMod val="110000"/>
                    </a:schemeClr>
                  </a:solidFill>
                  <a:prstDash val="solid"/>
                </a:ln>
                <a:solidFill>
                  <a:schemeClr val="tx1"/>
                </a:solidFill>
                <a:latin typeface="+mn-lt"/>
              </a:rPr>
              <a:t/>
            </a:r>
            <a:br>
              <a:rPr lang="en-US" sz="5400" b="1" spc="0" dirty="0" smtClean="0">
                <a:ln w="10541" cmpd="sng">
                  <a:solidFill>
                    <a:schemeClr val="accent1">
                      <a:shade val="88000"/>
                      <a:satMod val="110000"/>
                    </a:schemeClr>
                  </a:solidFill>
                  <a:prstDash val="solid"/>
                </a:ln>
                <a:solidFill>
                  <a:schemeClr val="tx1"/>
                </a:solidFill>
                <a:latin typeface="+mn-lt"/>
              </a:rPr>
            </a:br>
            <a:r>
              <a:rPr lang="en-US" sz="5400" b="1" spc="0" dirty="0" smtClean="0">
                <a:ln w="10541" cmpd="sng">
                  <a:solidFill>
                    <a:schemeClr val="accent1">
                      <a:shade val="88000"/>
                      <a:satMod val="110000"/>
                    </a:schemeClr>
                  </a:solidFill>
                  <a:prstDash val="solid"/>
                </a:ln>
                <a:solidFill>
                  <a:schemeClr val="tx1"/>
                </a:solidFill>
                <a:latin typeface="Aharoni" pitchFamily="2" charset="-79"/>
                <a:cs typeface="Aharoni" pitchFamily="2" charset="-79"/>
              </a:rPr>
              <a:t>MEMORANDUM OF ASSOCIATION</a:t>
            </a:r>
            <a:r>
              <a:rPr lang="en-US" sz="5400" b="1" cap="all" spc="0" dirty="0" smtClean="0">
                <a:ln w="0"/>
                <a:solidFill>
                  <a:schemeClr val="tx1"/>
                </a:solidFill>
                <a:effectLst>
                  <a:reflection blurRad="12700" stA="50000" endPos="50000" dist="5000" dir="5400000" sy="-100000" rotWithShape="0"/>
                </a:effectLst>
                <a:latin typeface="Aharoni" pitchFamily="2" charset="-79"/>
                <a:cs typeface="Aharoni" pitchFamily="2" charset="-79"/>
              </a:rPr>
              <a:t/>
            </a:r>
            <a:br>
              <a:rPr lang="en-US" sz="5400" b="1" cap="all" spc="0" dirty="0" smtClean="0">
                <a:ln w="0"/>
                <a:solidFill>
                  <a:schemeClr val="tx1"/>
                </a:solidFill>
                <a:effectLst>
                  <a:reflection blurRad="12700" stA="50000" endPos="50000" dist="5000" dir="5400000" sy="-100000" rotWithShape="0"/>
                </a:effectLst>
                <a:latin typeface="Aharoni" pitchFamily="2" charset="-79"/>
                <a:cs typeface="Aharoni" pitchFamily="2" charset="-79"/>
              </a:rPr>
            </a:br>
            <a:r>
              <a:rPr lang="en-US" sz="4800" b="1" cap="all" spc="0" dirty="0" smtClean="0">
                <a:ln w="0"/>
                <a:solidFill>
                  <a:schemeClr val="tx1"/>
                </a:solidFill>
                <a:effectLst>
                  <a:reflection blurRad="12700" stA="50000" endPos="50000" dist="5000" dir="5400000" sy="-100000" rotWithShape="0"/>
                </a:effectLst>
                <a:latin typeface="Aharoni" pitchFamily="2" charset="-79"/>
                <a:cs typeface="Aharoni" pitchFamily="2" charset="-79"/>
              </a:rPr>
              <a:t/>
            </a:r>
            <a:br>
              <a:rPr lang="en-US" sz="4800" b="1" cap="all" spc="0" dirty="0" smtClean="0">
                <a:ln w="0"/>
                <a:solidFill>
                  <a:schemeClr val="tx1"/>
                </a:solidFill>
                <a:effectLst>
                  <a:reflection blurRad="12700" stA="50000" endPos="50000" dist="5000" dir="5400000" sy="-100000" rotWithShape="0"/>
                </a:effectLst>
                <a:latin typeface="Aharoni" pitchFamily="2" charset="-79"/>
                <a:cs typeface="Aharoni" pitchFamily="2" charset="-79"/>
              </a:rPr>
            </a:br>
            <a:r>
              <a:rPr lang="en-US"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
            </a:r>
            <a:br>
              <a:rPr lang="en-US"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br>
            <a:endParaRPr lang="en-US"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ndParaRPr>
          </a:p>
        </p:txBody>
      </p:sp>
    </p:spTree>
    <p:extLst>
      <p:ext uri="{BB962C8B-B14F-4D97-AF65-F5344CB8AC3E}">
        <p14:creationId xmlns="" xmlns:p14="http://schemas.microsoft.com/office/powerpoint/2010/main" val="1465932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7543800" cy="1066800"/>
          </a:xfrm>
        </p:spPr>
        <p:txBody>
          <a:bodyPr/>
          <a:lstStyle/>
          <a:p>
            <a:pPr algn="ctr"/>
            <a:r>
              <a:rPr lang="en-US" sz="3600" b="1" dirty="0" smtClean="0">
                <a:solidFill>
                  <a:schemeClr val="tx1"/>
                </a:solidFill>
                <a:effectLst>
                  <a:glow rad="101600">
                    <a:schemeClr val="accent1">
                      <a:satMod val="175000"/>
                      <a:alpha val="40000"/>
                    </a:schemeClr>
                  </a:glow>
                </a:effectLst>
                <a:latin typeface="+mn-lt"/>
              </a:rPr>
              <a:t>RECAP OF LAST LECTURE</a:t>
            </a:r>
            <a:endParaRPr lang="en-US" sz="36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2133600"/>
            <a:ext cx="7696200" cy="4114800"/>
          </a:xfrm>
        </p:spPr>
        <p:txBody>
          <a:bodyPr>
            <a:normAutofit lnSpcReduction="10000"/>
          </a:bodyPr>
          <a:lstStyle/>
          <a:p>
            <a:pPr marL="457200" indent="-457200">
              <a:buFont typeface="Wingdings" pitchFamily="2" charset="2"/>
              <a:buChar char="ü"/>
            </a:pPr>
            <a:r>
              <a:rPr lang="en-US" sz="2400" b="1" dirty="0" smtClean="0">
                <a:solidFill>
                  <a:schemeClr val="tx1"/>
                </a:solidFill>
              </a:rPr>
              <a:t>Incorporation of companies</a:t>
            </a:r>
          </a:p>
          <a:p>
            <a:pPr marL="457200" indent="-457200">
              <a:buFont typeface="Wingdings" pitchFamily="2" charset="2"/>
              <a:buChar char="ü"/>
            </a:pPr>
            <a:r>
              <a:rPr lang="en-US" sz="2400" b="1" dirty="0" smtClean="0">
                <a:solidFill>
                  <a:schemeClr val="tx1"/>
                </a:solidFill>
              </a:rPr>
              <a:t>Obligation on companies under section 14 to get themselves registered</a:t>
            </a:r>
          </a:p>
          <a:p>
            <a:pPr marL="457200" indent="-457200">
              <a:buFont typeface="Wingdings" pitchFamily="2" charset="2"/>
              <a:buChar char="ü"/>
            </a:pPr>
            <a:r>
              <a:rPr lang="en-US" sz="2400" b="1" dirty="0" smtClean="0">
                <a:solidFill>
                  <a:schemeClr val="tx1"/>
                </a:solidFill>
              </a:rPr>
              <a:t>Exceptions of Section 14</a:t>
            </a:r>
          </a:p>
          <a:p>
            <a:pPr marL="457200" indent="-457200">
              <a:buFont typeface="Wingdings" pitchFamily="2" charset="2"/>
              <a:buChar char="ü"/>
            </a:pPr>
            <a:r>
              <a:rPr lang="en-US" sz="2400" b="1" dirty="0" smtClean="0">
                <a:solidFill>
                  <a:schemeClr val="tx1"/>
                </a:solidFill>
              </a:rPr>
              <a:t>Documents to be submitted by a private and public companies for the process of incorporation.</a:t>
            </a:r>
          </a:p>
          <a:p>
            <a:pPr marL="457200" indent="-457200">
              <a:buFont typeface="Wingdings" pitchFamily="2" charset="2"/>
              <a:buChar char="ü"/>
            </a:pPr>
            <a:r>
              <a:rPr lang="en-US" sz="2400" b="1" dirty="0" smtClean="0">
                <a:solidFill>
                  <a:schemeClr val="tx1"/>
                </a:solidFill>
              </a:rPr>
              <a:t>Conversion of status of companies</a:t>
            </a:r>
          </a:p>
          <a:p>
            <a:pPr marL="457200" indent="-457200">
              <a:buFont typeface="Wingdings" pitchFamily="2" charset="2"/>
              <a:buChar char="ü"/>
            </a:pPr>
            <a:r>
              <a:rPr lang="en-US" sz="2400" b="1" dirty="0" smtClean="0">
                <a:solidFill>
                  <a:schemeClr val="tx1"/>
                </a:solidFill>
              </a:rPr>
              <a:t>Effect of Incorporation</a:t>
            </a:r>
          </a:p>
          <a:p>
            <a:pPr marL="457200" indent="-457200">
              <a:buFont typeface="Wingdings" pitchFamily="2" charset="2"/>
              <a:buChar char="ü"/>
            </a:pPr>
            <a:r>
              <a:rPr lang="en-US" sz="2400" b="1" dirty="0" smtClean="0">
                <a:solidFill>
                  <a:schemeClr val="tx1"/>
                </a:solidFill>
              </a:rPr>
              <a:t>Commencement of business under section 146</a:t>
            </a:r>
          </a:p>
          <a:p>
            <a:pPr lvl="1" algn="l"/>
            <a:r>
              <a:rPr lang="en-US" b="1" dirty="0" smtClean="0">
                <a:solidFill>
                  <a:schemeClr val="tx1"/>
                </a:solidFill>
              </a:rPr>
              <a:t/>
            </a:r>
            <a:br>
              <a:rPr lang="en-US" b="1" dirty="0" smtClean="0">
                <a:solidFill>
                  <a:schemeClr val="tx1"/>
                </a:solidFill>
              </a:rPr>
            </a:br>
            <a:endParaRPr lang="en-US" b="1" dirty="0" smtClean="0">
              <a:solidFill>
                <a:schemeClr val="tx1"/>
              </a:solidFill>
            </a:endParaRPr>
          </a:p>
          <a:p>
            <a:endParaRPr lang="en-US" b="1" dirty="0">
              <a:solidFill>
                <a:schemeClr val="tx2"/>
              </a:solidFill>
              <a:latin typeface="Segoe Print" pitchFamily="2" charset="0"/>
            </a:endParaRPr>
          </a:p>
        </p:txBody>
      </p:sp>
    </p:spTree>
    <p:extLst>
      <p:ext uri="{BB962C8B-B14F-4D97-AF65-F5344CB8AC3E}">
        <p14:creationId xmlns="" xmlns:p14="http://schemas.microsoft.com/office/powerpoint/2010/main" val="3173896473"/>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7543800" cy="1066800"/>
          </a:xfrm>
        </p:spPr>
        <p:txBody>
          <a:bodyPr/>
          <a:lstStyle/>
          <a:p>
            <a:pPr algn="ctr"/>
            <a:r>
              <a:rPr lang="en-US" sz="3600" b="1" dirty="0" smtClean="0">
                <a:solidFill>
                  <a:schemeClr val="tx1"/>
                </a:solidFill>
                <a:effectLst>
                  <a:glow rad="101600">
                    <a:schemeClr val="accent1">
                      <a:satMod val="175000"/>
                      <a:alpha val="40000"/>
                    </a:schemeClr>
                  </a:glow>
                </a:effectLst>
                <a:latin typeface="+mn-lt"/>
              </a:rPr>
              <a:t>INTRODUCTION</a:t>
            </a:r>
            <a:endParaRPr lang="en-US" sz="36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2057400"/>
            <a:ext cx="7696200" cy="4114800"/>
          </a:xfrm>
        </p:spPr>
        <p:txBody>
          <a:bodyPr>
            <a:normAutofit/>
          </a:bodyPr>
          <a:lstStyle/>
          <a:p>
            <a:endParaRPr lang="en-US" sz="2400" b="1" dirty="0">
              <a:solidFill>
                <a:srgbClr val="000000"/>
              </a:solidFill>
            </a:endParaRPr>
          </a:p>
          <a:p>
            <a:r>
              <a:rPr lang="en-US" sz="2400" b="1" dirty="0">
                <a:solidFill>
                  <a:srgbClr val="000000"/>
                </a:solidFill>
              </a:rPr>
              <a:t/>
            </a:r>
            <a:br>
              <a:rPr lang="en-US" sz="2400" b="1" dirty="0">
                <a:solidFill>
                  <a:srgbClr val="000000"/>
                </a:solidFill>
              </a:rPr>
            </a:br>
            <a:r>
              <a:rPr lang="en-US" sz="2400" b="1" dirty="0">
                <a:solidFill>
                  <a:srgbClr val="000000"/>
                </a:solidFill>
              </a:rPr>
              <a:t>There are </a:t>
            </a:r>
            <a:r>
              <a:rPr lang="en-US" sz="2400" b="1" dirty="0" smtClean="0">
                <a:solidFill>
                  <a:srgbClr val="000000"/>
                </a:solidFill>
              </a:rPr>
              <a:t>three </a:t>
            </a:r>
            <a:r>
              <a:rPr lang="en-US" sz="2400" b="1" dirty="0">
                <a:solidFill>
                  <a:srgbClr val="000000"/>
                </a:solidFill>
              </a:rPr>
              <a:t>basic legal documents issued by a company these are</a:t>
            </a:r>
            <a:r>
              <a:rPr lang="en-US" sz="2400" b="1" dirty="0" smtClean="0">
                <a:solidFill>
                  <a:srgbClr val="000000"/>
                </a:solidFill>
              </a:rPr>
              <a:t>.</a:t>
            </a:r>
          </a:p>
          <a:p>
            <a:pPr marL="514350" indent="-514350">
              <a:buFont typeface="+mj-lt"/>
              <a:buAutoNum type="romanUcPeriod"/>
            </a:pPr>
            <a:r>
              <a:rPr lang="en-US" sz="2400" b="1" dirty="0" smtClean="0">
                <a:solidFill>
                  <a:schemeClr val="tx1"/>
                </a:solidFill>
              </a:rPr>
              <a:t>Memorandum </a:t>
            </a:r>
            <a:r>
              <a:rPr lang="en-US" sz="2400" b="1" dirty="0">
                <a:solidFill>
                  <a:schemeClr val="tx1"/>
                </a:solidFill>
              </a:rPr>
              <a:t>of association</a:t>
            </a:r>
            <a:r>
              <a:rPr lang="en-US" sz="2400" b="1" dirty="0" smtClean="0">
                <a:solidFill>
                  <a:schemeClr val="tx1"/>
                </a:solidFill>
              </a:rPr>
              <a:t>.</a:t>
            </a:r>
          </a:p>
          <a:p>
            <a:pPr marL="514350" indent="-514350">
              <a:buFont typeface="+mj-lt"/>
              <a:buAutoNum type="romanUcPeriod"/>
            </a:pPr>
            <a:r>
              <a:rPr lang="en-US" sz="2400" b="1" dirty="0" smtClean="0">
                <a:solidFill>
                  <a:schemeClr val="tx1"/>
                </a:solidFill>
              </a:rPr>
              <a:t>Article </a:t>
            </a:r>
            <a:r>
              <a:rPr lang="en-US" sz="2400" b="1" dirty="0">
                <a:solidFill>
                  <a:schemeClr val="tx1"/>
                </a:solidFill>
              </a:rPr>
              <a:t>of </a:t>
            </a:r>
            <a:r>
              <a:rPr lang="en-US" sz="2400" b="1" dirty="0" smtClean="0">
                <a:solidFill>
                  <a:schemeClr val="tx1"/>
                </a:solidFill>
              </a:rPr>
              <a:t>association.</a:t>
            </a:r>
          </a:p>
          <a:p>
            <a:pPr marL="514350" indent="-514350">
              <a:buFont typeface="+mj-lt"/>
              <a:buAutoNum type="romanUcPeriod"/>
            </a:pPr>
            <a:r>
              <a:rPr lang="en-US" sz="2400" b="1" dirty="0" smtClean="0">
                <a:solidFill>
                  <a:schemeClr val="tx1"/>
                </a:solidFill>
              </a:rPr>
              <a:t>Prospectus</a:t>
            </a:r>
            <a:r>
              <a:rPr lang="en-US" sz="2400" b="1" dirty="0">
                <a:solidFill>
                  <a:schemeClr val="tx1"/>
                </a:solidFill>
              </a:rPr>
              <a:t>.</a:t>
            </a:r>
          </a:p>
          <a:p>
            <a:pPr lvl="1" algn="l"/>
            <a:r>
              <a:rPr lang="en-US" b="1" dirty="0" smtClean="0">
                <a:solidFill>
                  <a:schemeClr val="tx1"/>
                </a:solidFill>
              </a:rPr>
              <a:t/>
            </a:r>
            <a:br>
              <a:rPr lang="en-US" b="1" dirty="0" smtClean="0">
                <a:solidFill>
                  <a:schemeClr val="tx1"/>
                </a:solidFill>
              </a:rPr>
            </a:br>
            <a:endParaRPr lang="en-US" b="1" dirty="0" smtClean="0">
              <a:solidFill>
                <a:schemeClr val="tx1"/>
              </a:solidFill>
            </a:endParaRPr>
          </a:p>
          <a:p>
            <a:endParaRPr lang="en-US" b="1" dirty="0">
              <a:solidFill>
                <a:schemeClr val="tx2"/>
              </a:solidFill>
              <a:latin typeface="Segoe Print" pitchFamily="2" charset="0"/>
            </a:endParaRPr>
          </a:p>
        </p:txBody>
      </p:sp>
    </p:spTree>
    <p:extLst>
      <p:ext uri="{BB962C8B-B14F-4D97-AF65-F5344CB8AC3E}">
        <p14:creationId xmlns="" xmlns:p14="http://schemas.microsoft.com/office/powerpoint/2010/main" val="4053373600"/>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7543800" cy="1066800"/>
          </a:xfrm>
        </p:spPr>
        <p:txBody>
          <a:bodyPr/>
          <a:lstStyle/>
          <a:p>
            <a:pPr algn="ctr"/>
            <a:r>
              <a:rPr lang="en-US" sz="3600" b="1" dirty="0" smtClean="0">
                <a:solidFill>
                  <a:schemeClr val="tx1"/>
                </a:solidFill>
                <a:effectLst>
                  <a:glow rad="101600">
                    <a:schemeClr val="accent1">
                      <a:satMod val="175000"/>
                      <a:alpha val="40000"/>
                    </a:schemeClr>
                  </a:glow>
                </a:effectLst>
                <a:latin typeface="+mn-lt"/>
              </a:rPr>
              <a:t>INTRODUCTION</a:t>
            </a:r>
            <a:endParaRPr lang="en-US" sz="36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2057400"/>
            <a:ext cx="7696200" cy="4114800"/>
          </a:xfrm>
        </p:spPr>
        <p:txBody>
          <a:bodyPr>
            <a:normAutofit lnSpcReduction="10000"/>
          </a:bodyPr>
          <a:lstStyle/>
          <a:p>
            <a:r>
              <a:rPr lang="en-US" sz="2400" b="1" dirty="0">
                <a:solidFill>
                  <a:srgbClr val="000000"/>
                </a:solidFill>
              </a:rPr>
              <a:t/>
            </a:r>
            <a:br>
              <a:rPr lang="en-US" sz="2400" b="1" dirty="0">
                <a:solidFill>
                  <a:srgbClr val="000000"/>
                </a:solidFill>
              </a:rPr>
            </a:br>
            <a:r>
              <a:rPr lang="en-US" sz="2400" dirty="0">
                <a:solidFill>
                  <a:srgbClr val="000000"/>
                </a:solidFill>
              </a:rPr>
              <a:t>Memorandum of association is one of the basic documents of the company. </a:t>
            </a:r>
            <a:endParaRPr lang="en-US" sz="2400" dirty="0" smtClean="0">
              <a:solidFill>
                <a:srgbClr val="000000"/>
              </a:solidFill>
            </a:endParaRPr>
          </a:p>
          <a:p>
            <a:pPr marL="342900" indent="-342900">
              <a:buFont typeface="Wingdings" pitchFamily="2" charset="2"/>
              <a:buChar char="ü"/>
            </a:pPr>
            <a:r>
              <a:rPr lang="en-US" sz="2400" dirty="0" smtClean="0">
                <a:solidFill>
                  <a:srgbClr val="000000"/>
                </a:solidFill>
              </a:rPr>
              <a:t>It </a:t>
            </a:r>
            <a:r>
              <a:rPr lang="en-US" sz="2400" dirty="0">
                <a:solidFill>
                  <a:srgbClr val="000000"/>
                </a:solidFill>
              </a:rPr>
              <a:t>is </a:t>
            </a:r>
            <a:r>
              <a:rPr lang="en-US" sz="2400" dirty="0" smtClean="0">
                <a:solidFill>
                  <a:srgbClr val="000000"/>
                </a:solidFill>
              </a:rPr>
              <a:t>known </a:t>
            </a:r>
            <a:r>
              <a:rPr lang="en-US" sz="2400" dirty="0">
                <a:solidFill>
                  <a:srgbClr val="000000"/>
                </a:solidFill>
              </a:rPr>
              <a:t>as charter of the company. </a:t>
            </a:r>
            <a:endParaRPr lang="en-US" sz="2400" dirty="0" smtClean="0">
              <a:solidFill>
                <a:srgbClr val="000000"/>
              </a:solidFill>
            </a:endParaRPr>
          </a:p>
          <a:p>
            <a:pPr marL="342900" indent="-342900">
              <a:buFont typeface="Wingdings" pitchFamily="2" charset="2"/>
              <a:buChar char="ü"/>
            </a:pPr>
            <a:r>
              <a:rPr lang="en-US" sz="2400" dirty="0" smtClean="0">
                <a:solidFill>
                  <a:srgbClr val="000000"/>
                </a:solidFill>
              </a:rPr>
              <a:t>It </a:t>
            </a:r>
            <a:r>
              <a:rPr lang="en-US" sz="2400" dirty="0">
                <a:solidFill>
                  <a:srgbClr val="000000"/>
                </a:solidFill>
              </a:rPr>
              <a:t>sets out the limits outside which company cannot go</a:t>
            </a:r>
            <a:r>
              <a:rPr lang="en-US" sz="2400" dirty="0" smtClean="0">
                <a:solidFill>
                  <a:srgbClr val="000000"/>
                </a:solidFill>
              </a:rPr>
              <a:t>,</a:t>
            </a:r>
          </a:p>
          <a:p>
            <a:pPr marL="342900" indent="-342900">
              <a:buFont typeface="Wingdings" pitchFamily="2" charset="2"/>
              <a:buChar char="ü"/>
            </a:pPr>
            <a:r>
              <a:rPr lang="en-US" sz="2400" dirty="0" smtClean="0">
                <a:solidFill>
                  <a:srgbClr val="000000"/>
                </a:solidFill>
              </a:rPr>
              <a:t> </a:t>
            </a:r>
            <a:r>
              <a:rPr lang="en-US" sz="2400" dirty="0">
                <a:solidFill>
                  <a:srgbClr val="000000"/>
                </a:solidFill>
              </a:rPr>
              <a:t>M</a:t>
            </a:r>
            <a:r>
              <a:rPr lang="en-US" sz="2400" dirty="0" smtClean="0">
                <a:solidFill>
                  <a:srgbClr val="000000"/>
                </a:solidFill>
              </a:rPr>
              <a:t>emorandum </a:t>
            </a:r>
            <a:r>
              <a:rPr lang="en-US" sz="2400" dirty="0">
                <a:solidFill>
                  <a:srgbClr val="000000"/>
                </a:solidFill>
              </a:rPr>
              <a:t>of association defines the constitution of the company. </a:t>
            </a:r>
            <a:endParaRPr lang="en-US" sz="2400" dirty="0" smtClean="0">
              <a:solidFill>
                <a:srgbClr val="000000"/>
              </a:solidFill>
            </a:endParaRPr>
          </a:p>
          <a:p>
            <a:pPr marL="342900" indent="-342900">
              <a:buFont typeface="Wingdings" pitchFamily="2" charset="2"/>
              <a:buChar char="ü"/>
            </a:pPr>
            <a:r>
              <a:rPr lang="en-US" sz="2400" dirty="0" smtClean="0">
                <a:solidFill>
                  <a:srgbClr val="000000"/>
                </a:solidFill>
              </a:rPr>
              <a:t>It </a:t>
            </a:r>
            <a:r>
              <a:rPr lang="en-US" sz="2400" dirty="0">
                <a:solidFill>
                  <a:srgbClr val="000000"/>
                </a:solidFill>
              </a:rPr>
              <a:t>contains the fundamental conditions upon which a company is registered.</a:t>
            </a:r>
          </a:p>
          <a:p>
            <a:pPr lvl="1" algn="l"/>
            <a:r>
              <a:rPr lang="en-US" b="1" dirty="0" smtClean="0">
                <a:solidFill>
                  <a:schemeClr val="tx1"/>
                </a:solidFill>
              </a:rPr>
              <a:t/>
            </a:r>
            <a:br>
              <a:rPr lang="en-US" b="1" dirty="0" smtClean="0">
                <a:solidFill>
                  <a:schemeClr val="tx1"/>
                </a:solidFill>
              </a:rPr>
            </a:br>
            <a:endParaRPr lang="en-US" b="1" dirty="0" smtClean="0">
              <a:solidFill>
                <a:schemeClr val="tx1"/>
              </a:solidFill>
            </a:endParaRPr>
          </a:p>
          <a:p>
            <a:endParaRPr lang="en-US" b="1" dirty="0">
              <a:solidFill>
                <a:schemeClr val="tx2"/>
              </a:solidFill>
              <a:latin typeface="Segoe Print" pitchFamily="2" charset="0"/>
            </a:endParaRPr>
          </a:p>
        </p:txBody>
      </p:sp>
    </p:spTree>
    <p:extLst>
      <p:ext uri="{BB962C8B-B14F-4D97-AF65-F5344CB8AC3E}">
        <p14:creationId xmlns="" xmlns:p14="http://schemas.microsoft.com/office/powerpoint/2010/main" val="257700841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7543800" cy="1066800"/>
          </a:xfrm>
        </p:spPr>
        <p:txBody>
          <a:bodyPr/>
          <a:lstStyle/>
          <a:p>
            <a:pPr algn="ctr"/>
            <a:r>
              <a:rPr lang="en-US" sz="3600" b="1" dirty="0" smtClean="0">
                <a:solidFill>
                  <a:schemeClr val="tx1"/>
                </a:solidFill>
                <a:effectLst>
                  <a:glow rad="101600">
                    <a:schemeClr val="accent1">
                      <a:satMod val="175000"/>
                      <a:alpha val="40000"/>
                    </a:schemeClr>
                  </a:glow>
                </a:effectLst>
                <a:latin typeface="+mn-lt"/>
              </a:rPr>
              <a:t>INTRODUCTION</a:t>
            </a:r>
            <a:endParaRPr lang="en-US" sz="36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2057400"/>
            <a:ext cx="7696200" cy="4114800"/>
          </a:xfrm>
        </p:spPr>
        <p:txBody>
          <a:bodyPr>
            <a:normAutofit/>
          </a:bodyPr>
          <a:lstStyle/>
          <a:p>
            <a:pPr algn="ctr"/>
            <a:r>
              <a:rPr lang="en-US" sz="2400" b="1" dirty="0">
                <a:solidFill>
                  <a:srgbClr val="000000"/>
                </a:solidFill>
              </a:rPr>
              <a:t/>
            </a:r>
            <a:br>
              <a:rPr lang="en-US" sz="2400" b="1" dirty="0">
                <a:solidFill>
                  <a:srgbClr val="000000"/>
                </a:solidFill>
              </a:rPr>
            </a:br>
            <a:r>
              <a:rPr lang="en-US" sz="2800" dirty="0">
                <a:solidFill>
                  <a:srgbClr val="000000"/>
                </a:solidFill>
              </a:rPr>
              <a:t>Memorandum of Association is a public document, and every person who deals with the company is presumed to have a sufficient knowledge of its contents and provisions.</a:t>
            </a:r>
          </a:p>
          <a:p>
            <a:pPr lvl="1" algn="l"/>
            <a:r>
              <a:rPr lang="en-US" sz="2800" b="1" dirty="0" smtClean="0">
                <a:solidFill>
                  <a:schemeClr val="tx1"/>
                </a:solidFill>
              </a:rPr>
              <a:t/>
            </a:r>
            <a:br>
              <a:rPr lang="en-US" sz="2800" b="1" dirty="0" smtClean="0">
                <a:solidFill>
                  <a:schemeClr val="tx1"/>
                </a:solidFill>
              </a:rPr>
            </a:br>
            <a:endParaRPr lang="en-US" sz="2800" b="1" dirty="0" smtClean="0">
              <a:solidFill>
                <a:schemeClr val="tx1"/>
              </a:solidFill>
            </a:endParaRPr>
          </a:p>
          <a:p>
            <a:endParaRPr lang="en-US" b="1" dirty="0">
              <a:solidFill>
                <a:schemeClr val="tx2"/>
              </a:solidFill>
              <a:latin typeface="Segoe Print" pitchFamily="2" charset="0"/>
            </a:endParaRPr>
          </a:p>
        </p:txBody>
      </p:sp>
    </p:spTree>
    <p:extLst>
      <p:ext uri="{BB962C8B-B14F-4D97-AF65-F5344CB8AC3E}">
        <p14:creationId xmlns="" xmlns:p14="http://schemas.microsoft.com/office/powerpoint/2010/main" val="137325840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7696200" cy="990600"/>
          </a:xfrm>
        </p:spPr>
        <p:txBody>
          <a:bodyPr/>
          <a:lstStyle/>
          <a:p>
            <a:pPr algn="ctr"/>
            <a:r>
              <a:rPr lang="en-US" sz="4000" b="1" dirty="0" smtClean="0">
                <a:solidFill>
                  <a:schemeClr val="tx1"/>
                </a:solidFill>
                <a:effectLst>
                  <a:glow rad="101600">
                    <a:schemeClr val="accent1">
                      <a:satMod val="175000"/>
                      <a:alpha val="40000"/>
                    </a:schemeClr>
                  </a:glow>
                </a:effectLst>
                <a:latin typeface="+mn-lt"/>
              </a:rPr>
              <a:t>MEMORANDUM OF ASSOCIATION</a:t>
            </a:r>
            <a:endParaRPr lang="en-US" sz="40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533400" y="1600200"/>
            <a:ext cx="7391400" cy="4800600"/>
          </a:xfrm>
        </p:spPr>
        <p:txBody>
          <a:bodyPr/>
          <a:lstStyle/>
          <a:p>
            <a:r>
              <a:rPr lang="en-US" b="1" u="sng" dirty="0" smtClean="0">
                <a:solidFill>
                  <a:schemeClr val="tx1"/>
                </a:solidFill>
              </a:rPr>
              <a:t>Under Article [2(1)(22)]</a:t>
            </a:r>
          </a:p>
          <a:p>
            <a:pPr algn="ctr"/>
            <a:r>
              <a:rPr lang="en-US" b="1" dirty="0" smtClean="0">
                <a:solidFill>
                  <a:schemeClr val="tx1"/>
                </a:solidFill>
              </a:rPr>
              <a:t>“Memorandum of association of a company as originally framed or as altered from time to time in pursuance of the provisions of any previous Companies Act or of this Ordinance”</a:t>
            </a:r>
          </a:p>
          <a:p>
            <a:pPr algn="ctr"/>
            <a:endParaRPr lang="en-US" dirty="0">
              <a:solidFill>
                <a:schemeClr val="tx1"/>
              </a:solidFill>
            </a:endParaRPr>
          </a:p>
          <a:p>
            <a:r>
              <a:rPr lang="en-US" b="1" u="sng" dirty="0" smtClean="0">
                <a:solidFill>
                  <a:schemeClr val="tx1"/>
                </a:solidFill>
              </a:rPr>
              <a:t>General Definition</a:t>
            </a:r>
          </a:p>
          <a:p>
            <a:pPr marL="342900" indent="-342900">
              <a:buFont typeface="Wingdings" pitchFamily="2" charset="2"/>
              <a:buChar char="ü"/>
            </a:pPr>
            <a:r>
              <a:rPr lang="en-US" b="1" dirty="0" smtClean="0">
                <a:solidFill>
                  <a:schemeClr val="tx1"/>
                </a:solidFill>
              </a:rPr>
              <a:t>Memorandum of association is a document which sets out the constitution of a company</a:t>
            </a:r>
          </a:p>
          <a:p>
            <a:pPr marL="342900" indent="-342900">
              <a:buFont typeface="Wingdings" pitchFamily="2" charset="2"/>
              <a:buChar char="ü"/>
            </a:pPr>
            <a:r>
              <a:rPr lang="en-US" b="1" dirty="0" smtClean="0">
                <a:solidFill>
                  <a:schemeClr val="tx1"/>
                </a:solidFill>
              </a:rPr>
              <a:t>It is the foundation upon which the structure of the company is made</a:t>
            </a:r>
          </a:p>
          <a:p>
            <a:pPr marL="342900" indent="-342900">
              <a:buFont typeface="Wingdings" pitchFamily="2" charset="2"/>
              <a:buChar char="ü"/>
            </a:pPr>
            <a:r>
              <a:rPr lang="en-US" b="1" dirty="0" smtClean="0">
                <a:solidFill>
                  <a:schemeClr val="tx1"/>
                </a:solidFill>
              </a:rPr>
              <a:t>It describes the scope of the companies activities and its relation with outsides.</a:t>
            </a:r>
            <a:endParaRPr lang="en-US" b="1" dirty="0">
              <a:solidFill>
                <a:schemeClr val="tx1"/>
              </a:solidFill>
            </a:endParaRPr>
          </a:p>
          <a:p>
            <a:pPr marL="342900" indent="-342900">
              <a:buFont typeface="Wingdings" pitchFamily="2" charset="2"/>
              <a:buChar char="ü"/>
            </a:pPr>
            <a:endParaRPr lang="en-US" dirty="0">
              <a:solidFill>
                <a:schemeClr val="tx2"/>
              </a:solidFill>
              <a:latin typeface="Segoe Print" pitchFamily="2" charset="0"/>
            </a:endParaRPr>
          </a:p>
        </p:txBody>
      </p:sp>
    </p:spTree>
    <p:extLst>
      <p:ext uri="{BB962C8B-B14F-4D97-AF65-F5344CB8AC3E}">
        <p14:creationId xmlns="" xmlns:p14="http://schemas.microsoft.com/office/powerpoint/2010/main" val="15856920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7543800" cy="1066800"/>
          </a:xfrm>
        </p:spPr>
        <p:txBody>
          <a:bodyPr/>
          <a:lstStyle/>
          <a:p>
            <a:pPr algn="ctr"/>
            <a:r>
              <a:rPr lang="en-US" sz="3600" b="1" dirty="0" smtClean="0">
                <a:solidFill>
                  <a:schemeClr val="tx1"/>
                </a:solidFill>
                <a:effectLst>
                  <a:glow rad="101600">
                    <a:schemeClr val="accent1">
                      <a:satMod val="175000"/>
                      <a:alpha val="40000"/>
                    </a:schemeClr>
                  </a:glow>
                </a:effectLst>
                <a:latin typeface="+mn-lt"/>
              </a:rPr>
              <a:t>PURPOSE OF MEMORANDUM OF ASSOCIATION</a:t>
            </a:r>
            <a:endParaRPr lang="en-US" sz="36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2133600"/>
            <a:ext cx="7696200" cy="4114800"/>
          </a:xfrm>
        </p:spPr>
        <p:txBody>
          <a:bodyPr>
            <a:normAutofit/>
          </a:bodyPr>
          <a:lstStyle/>
          <a:p>
            <a:pPr marL="457200" indent="-457200">
              <a:buFont typeface="Wingdings" pitchFamily="2" charset="2"/>
              <a:buChar char="ü"/>
            </a:pPr>
            <a:r>
              <a:rPr lang="en-US" b="1" dirty="0" smtClean="0">
                <a:solidFill>
                  <a:schemeClr val="tx1"/>
                </a:solidFill>
              </a:rPr>
              <a:t>Memorandum of association is the constitution of a company</a:t>
            </a:r>
            <a:br>
              <a:rPr lang="en-US" b="1" dirty="0" smtClean="0">
                <a:solidFill>
                  <a:schemeClr val="tx1"/>
                </a:solidFill>
              </a:rPr>
            </a:br>
            <a:endParaRPr lang="en-US" b="1" dirty="0" smtClean="0">
              <a:solidFill>
                <a:schemeClr val="tx1"/>
              </a:solidFill>
            </a:endParaRPr>
          </a:p>
          <a:p>
            <a:pPr marL="342900" indent="-342900">
              <a:buFont typeface="Wingdings" pitchFamily="2" charset="2"/>
              <a:buChar char="ü"/>
            </a:pPr>
            <a:r>
              <a:rPr lang="en-US" b="1" dirty="0" smtClean="0">
                <a:solidFill>
                  <a:schemeClr val="tx1"/>
                </a:solidFill>
              </a:rPr>
              <a:t>It is the charter which defines the limitations of the power of a company established under law</a:t>
            </a:r>
            <a:br>
              <a:rPr lang="en-US" b="1" dirty="0" smtClean="0">
                <a:solidFill>
                  <a:schemeClr val="tx1"/>
                </a:solidFill>
              </a:rPr>
            </a:br>
            <a:endParaRPr lang="en-US" b="1" dirty="0" smtClean="0">
              <a:solidFill>
                <a:schemeClr val="tx1"/>
              </a:solidFill>
            </a:endParaRPr>
          </a:p>
          <a:p>
            <a:pPr marL="342900" indent="-342900">
              <a:buFont typeface="Wingdings" pitchFamily="2" charset="2"/>
              <a:buChar char="ü"/>
            </a:pPr>
            <a:r>
              <a:rPr lang="en-US" b="1" dirty="0" smtClean="0">
                <a:solidFill>
                  <a:schemeClr val="tx1"/>
                </a:solidFill>
              </a:rPr>
              <a:t>It contains the fundamental conditions under which company must be incorporated</a:t>
            </a:r>
            <a:br>
              <a:rPr lang="en-US" b="1" dirty="0" smtClean="0">
                <a:solidFill>
                  <a:schemeClr val="tx1"/>
                </a:solidFill>
              </a:rPr>
            </a:br>
            <a:endParaRPr lang="en-US" b="1" dirty="0" smtClean="0">
              <a:solidFill>
                <a:schemeClr val="tx1"/>
              </a:solidFill>
            </a:endParaRPr>
          </a:p>
          <a:p>
            <a:pPr marL="342900" indent="-342900">
              <a:buFont typeface="Wingdings" pitchFamily="2" charset="2"/>
              <a:buChar char="ü"/>
            </a:pPr>
            <a:r>
              <a:rPr lang="en-US" b="1" dirty="0" smtClean="0">
                <a:solidFill>
                  <a:schemeClr val="tx1"/>
                </a:solidFill>
              </a:rPr>
              <a:t>It determines the powers, objects and limits of the company</a:t>
            </a:r>
          </a:p>
          <a:p>
            <a:endParaRPr lang="en-US" b="1" dirty="0">
              <a:solidFill>
                <a:schemeClr val="tx2"/>
              </a:solidFill>
              <a:latin typeface="Segoe Print" pitchFamily="2" charset="0"/>
            </a:endParaRPr>
          </a:p>
        </p:txBody>
      </p:sp>
    </p:spTree>
    <p:extLst>
      <p:ext uri="{BB962C8B-B14F-4D97-AF65-F5344CB8AC3E}">
        <p14:creationId xmlns="" xmlns:p14="http://schemas.microsoft.com/office/powerpoint/2010/main" val="3877387394"/>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914400"/>
            <a:ext cx="6934200" cy="3505200"/>
          </a:xfrm>
        </p:spPr>
        <p:txBody>
          <a:bodyPr/>
          <a:lstStyle/>
          <a:p>
            <a:pPr marL="342900" indent="-342900">
              <a:buFont typeface="Wingdings" pitchFamily="2" charset="2"/>
              <a:buChar char="ü"/>
            </a:pPr>
            <a:r>
              <a:rPr lang="en-US" b="1" dirty="0">
                <a:solidFill>
                  <a:schemeClr val="tx1"/>
                </a:solidFill>
              </a:rPr>
              <a:t>It is the foundation on which the structure of the company is </a:t>
            </a:r>
            <a:r>
              <a:rPr lang="en-US" b="1" dirty="0" smtClean="0">
                <a:solidFill>
                  <a:schemeClr val="tx1"/>
                </a:solidFill>
              </a:rPr>
              <a:t>based</a:t>
            </a:r>
          </a:p>
          <a:p>
            <a:pPr marL="342900" indent="-342900">
              <a:buFont typeface="Wingdings" pitchFamily="2" charset="2"/>
              <a:buChar char="ü"/>
            </a:pPr>
            <a:endParaRPr lang="en-US" b="1" dirty="0">
              <a:solidFill>
                <a:schemeClr val="tx1"/>
              </a:solidFill>
            </a:endParaRPr>
          </a:p>
          <a:p>
            <a:pPr marL="342900" indent="-342900">
              <a:buFont typeface="Wingdings" pitchFamily="2" charset="2"/>
              <a:buChar char="ü"/>
            </a:pPr>
            <a:r>
              <a:rPr lang="en-US" b="1" dirty="0" smtClean="0">
                <a:solidFill>
                  <a:schemeClr val="tx1"/>
                </a:solidFill>
              </a:rPr>
              <a:t>It </a:t>
            </a:r>
            <a:r>
              <a:rPr lang="en-US" b="1" dirty="0">
                <a:solidFill>
                  <a:schemeClr val="tx1"/>
                </a:solidFill>
              </a:rPr>
              <a:t>states that the company can not go beyond its </a:t>
            </a:r>
            <a:r>
              <a:rPr lang="en-US" b="1" dirty="0" smtClean="0">
                <a:solidFill>
                  <a:schemeClr val="tx1"/>
                </a:solidFill>
              </a:rPr>
              <a:t>Memorandum</a:t>
            </a:r>
            <a:br>
              <a:rPr lang="en-US" b="1" dirty="0" smtClean="0">
                <a:solidFill>
                  <a:schemeClr val="tx1"/>
                </a:solidFill>
              </a:rPr>
            </a:br>
            <a:endParaRPr lang="en-US" b="1" dirty="0" smtClean="0">
              <a:solidFill>
                <a:schemeClr val="tx1"/>
              </a:solidFill>
            </a:endParaRPr>
          </a:p>
          <a:p>
            <a:pPr marL="342900" indent="-342900">
              <a:buFont typeface="Wingdings" pitchFamily="2" charset="2"/>
              <a:buChar char="ü"/>
            </a:pPr>
            <a:r>
              <a:rPr lang="en-US" b="1" dirty="0" smtClean="0">
                <a:solidFill>
                  <a:schemeClr val="tx1"/>
                </a:solidFill>
              </a:rPr>
              <a:t>It </a:t>
            </a:r>
            <a:r>
              <a:rPr lang="en-US" b="1" dirty="0">
                <a:solidFill>
                  <a:schemeClr val="tx1"/>
                </a:solidFill>
              </a:rPr>
              <a:t>enables the shareholders to know what is the permitted range of </a:t>
            </a:r>
            <a:r>
              <a:rPr lang="en-US" b="1" dirty="0" smtClean="0">
                <a:solidFill>
                  <a:schemeClr val="tx1"/>
                </a:solidFill>
              </a:rPr>
              <a:t>enterprise</a:t>
            </a:r>
          </a:p>
          <a:p>
            <a:endParaRPr lang="en-US" b="1" dirty="0" smtClean="0">
              <a:solidFill>
                <a:schemeClr val="tx1"/>
              </a:solidFill>
            </a:endParaRPr>
          </a:p>
          <a:p>
            <a:pPr marL="342900" indent="-342900">
              <a:buFont typeface="Wingdings" pitchFamily="2" charset="2"/>
              <a:buChar char="ü"/>
            </a:pPr>
            <a:r>
              <a:rPr lang="en-US" b="1" dirty="0" smtClean="0">
                <a:solidFill>
                  <a:schemeClr val="tx1"/>
                </a:solidFill>
              </a:rPr>
              <a:t>It regulates the external affairs of the company</a:t>
            </a:r>
            <a:endParaRPr lang="en-US" b="1" dirty="0">
              <a:solidFill>
                <a:schemeClr val="tx1"/>
              </a:solidFill>
            </a:endParaRPr>
          </a:p>
          <a:p>
            <a:endParaRPr lang="en-US" dirty="0"/>
          </a:p>
        </p:txBody>
      </p:sp>
    </p:spTree>
    <p:extLst>
      <p:ext uri="{BB962C8B-B14F-4D97-AF65-F5344CB8AC3E}">
        <p14:creationId xmlns="" xmlns:p14="http://schemas.microsoft.com/office/powerpoint/2010/main" val="256616538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solidFill>
                  <a:schemeClr val="tx1"/>
                </a:solidFill>
                <a:latin typeface="+mn-lt"/>
              </a:rPr>
              <a:t>CLAUSES OF MOA</a:t>
            </a:r>
            <a:endParaRPr lang="en-US" b="1" dirty="0">
              <a:solidFill>
                <a:schemeClr val="tx1"/>
              </a:solidFill>
              <a:latin typeface="+mn-lt"/>
            </a:endParaRPr>
          </a:p>
        </p:txBody>
      </p:sp>
      <p:graphicFrame>
        <p:nvGraphicFramePr>
          <p:cNvPr id="4" name="Content Placeholder 6"/>
          <p:cNvGraphicFramePr>
            <a:graphicFrameLocks noGrp="1"/>
          </p:cNvGraphicFramePr>
          <p:nvPr>
            <p:ph idx="1"/>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63507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0"/>
            <a:ext cx="7543800" cy="1219200"/>
          </a:xfrm>
        </p:spPr>
        <p:txBody>
          <a:bodyPr/>
          <a:lstStyle/>
          <a:p>
            <a:pPr algn="ctr"/>
            <a:r>
              <a:rPr lang="en-US" sz="4000" b="1" dirty="0" smtClean="0">
                <a:solidFill>
                  <a:schemeClr val="tx1"/>
                </a:solidFill>
                <a:effectLst>
                  <a:glow rad="101600">
                    <a:schemeClr val="accent1">
                      <a:satMod val="175000"/>
                      <a:alpha val="40000"/>
                    </a:schemeClr>
                  </a:glow>
                </a:effectLst>
                <a:latin typeface="+mn-lt"/>
              </a:rPr>
              <a:t>CONTENTS OF MEMORANDUM OF ASSOCIATION</a:t>
            </a:r>
            <a:endParaRPr lang="en-US" sz="40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2895600"/>
            <a:ext cx="7315200" cy="3505200"/>
          </a:xfrm>
        </p:spPr>
        <p:txBody>
          <a:bodyPr/>
          <a:lstStyle/>
          <a:p>
            <a:pPr marL="457200" indent="-457200">
              <a:buFont typeface="Wingdings" pitchFamily="2" charset="2"/>
              <a:buChar char="Ø"/>
            </a:pPr>
            <a:r>
              <a:rPr lang="en-US" sz="2400" b="1" dirty="0">
                <a:solidFill>
                  <a:schemeClr val="tx1"/>
                </a:solidFill>
              </a:rPr>
              <a:t>The Name Clause</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smtClean="0">
                <a:solidFill>
                  <a:schemeClr val="tx1"/>
                </a:solidFill>
              </a:rPr>
              <a:t>Domicile </a:t>
            </a:r>
            <a:r>
              <a:rPr lang="en-US" sz="2400" b="1" dirty="0">
                <a:solidFill>
                  <a:schemeClr val="tx1"/>
                </a:solidFill>
              </a:rPr>
              <a:t>Clause / Registered Office</a:t>
            </a:r>
            <a:br>
              <a:rPr lang="en-US" sz="2400" b="1" dirty="0">
                <a:solidFill>
                  <a:schemeClr val="tx1"/>
                </a:solidFill>
              </a:rPr>
            </a:br>
            <a:endParaRPr lang="en-US" sz="2400" b="1" dirty="0" smtClean="0">
              <a:solidFill>
                <a:schemeClr val="tx1"/>
              </a:solidFill>
            </a:endParaRPr>
          </a:p>
          <a:p>
            <a:pPr marL="457200" indent="-457200">
              <a:buFont typeface="Wingdings" pitchFamily="2" charset="2"/>
              <a:buChar char="Ø"/>
            </a:pPr>
            <a:r>
              <a:rPr lang="en-US" sz="2400" b="1" dirty="0" smtClean="0">
                <a:solidFill>
                  <a:schemeClr val="tx1"/>
                </a:solidFill>
              </a:rPr>
              <a:t>The </a:t>
            </a:r>
            <a:r>
              <a:rPr lang="en-US" sz="2400" b="1" dirty="0">
                <a:solidFill>
                  <a:schemeClr val="tx1"/>
                </a:solidFill>
              </a:rPr>
              <a:t>Object Clause</a:t>
            </a:r>
            <a:br>
              <a:rPr lang="en-US" sz="2400" b="1" dirty="0">
                <a:solidFill>
                  <a:schemeClr val="tx1"/>
                </a:solidFill>
              </a:rPr>
            </a:br>
            <a:endParaRPr lang="en-US" sz="2400" b="1" dirty="0" smtClean="0">
              <a:solidFill>
                <a:schemeClr val="tx1"/>
              </a:solidFill>
            </a:endParaRPr>
          </a:p>
          <a:p>
            <a:pPr marL="457200" indent="-457200">
              <a:buFont typeface="Wingdings" pitchFamily="2" charset="2"/>
              <a:buChar char="Ø"/>
            </a:pPr>
            <a:r>
              <a:rPr lang="en-US" sz="2400" b="1" dirty="0" smtClean="0">
                <a:solidFill>
                  <a:schemeClr val="tx1"/>
                </a:solidFill>
              </a:rPr>
              <a:t>The </a:t>
            </a:r>
            <a:r>
              <a:rPr lang="en-US" sz="2400" b="1" dirty="0">
                <a:solidFill>
                  <a:schemeClr val="tx1"/>
                </a:solidFill>
              </a:rPr>
              <a:t>Liability Clause</a:t>
            </a:r>
            <a:r>
              <a:rPr lang="en-US" b="1" dirty="0">
                <a:solidFill>
                  <a:schemeClr val="tx1"/>
                </a:solidFill>
              </a:rPr>
              <a:t/>
            </a:r>
            <a:br>
              <a:rPr lang="en-US" b="1" dirty="0">
                <a:solidFill>
                  <a:schemeClr val="tx1"/>
                </a:solidFill>
              </a:rPr>
            </a:br>
            <a:endParaRPr lang="en-US" b="1" dirty="0">
              <a:solidFill>
                <a:schemeClr val="tx1"/>
              </a:solidFill>
            </a:endParaRPr>
          </a:p>
          <a:p>
            <a:endParaRPr lang="en-US" dirty="0"/>
          </a:p>
        </p:txBody>
      </p:sp>
    </p:spTree>
    <p:extLst>
      <p:ext uri="{BB962C8B-B14F-4D97-AF65-F5344CB8AC3E}">
        <p14:creationId xmlns="" xmlns:p14="http://schemas.microsoft.com/office/powerpoint/2010/main" val="345171769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1219200"/>
            <a:ext cx="7010400" cy="4114800"/>
          </a:xfrm>
        </p:spPr>
        <p:txBody>
          <a:bodyPr/>
          <a:lstStyle/>
          <a:p>
            <a:pPr marL="457200" indent="-457200">
              <a:buFont typeface="Wingdings" pitchFamily="2" charset="2"/>
              <a:buChar char="Ø"/>
            </a:pPr>
            <a:r>
              <a:rPr lang="en-US" sz="2400" b="1" dirty="0">
                <a:solidFill>
                  <a:schemeClr val="tx1"/>
                </a:solidFill>
              </a:rPr>
              <a:t>The Capital Clause</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The Association or Subscription Clause</a:t>
            </a:r>
          </a:p>
          <a:p>
            <a:pPr marL="457200" indent="-457200">
              <a:buFont typeface="Wingdings" pitchFamily="2" charset="2"/>
              <a:buChar char="Ø"/>
            </a:pPr>
            <a:endParaRPr lang="en-US" sz="2400" b="1" dirty="0">
              <a:solidFill>
                <a:schemeClr val="tx1"/>
              </a:solidFill>
            </a:endParaRPr>
          </a:p>
          <a:p>
            <a:pPr marL="457200" indent="-457200">
              <a:buFont typeface="Wingdings" pitchFamily="2" charset="2"/>
              <a:buChar char="Ø"/>
            </a:pPr>
            <a:r>
              <a:rPr lang="en-US" sz="2400" b="1" dirty="0">
                <a:solidFill>
                  <a:schemeClr val="tx1"/>
                </a:solidFill>
              </a:rPr>
              <a:t>Format of Association and Subscription Clause</a:t>
            </a:r>
          </a:p>
          <a:p>
            <a:pPr marL="457200" indent="-457200">
              <a:buFont typeface="Wingdings" pitchFamily="2" charset="2"/>
              <a:buChar char="Ø"/>
            </a:pPr>
            <a:endParaRPr lang="en-US" sz="2400" b="1" dirty="0">
              <a:solidFill>
                <a:schemeClr val="tx1"/>
              </a:solidFill>
            </a:endParaRPr>
          </a:p>
          <a:p>
            <a:pPr marL="457200" indent="-457200">
              <a:buFont typeface="Wingdings" pitchFamily="2" charset="2"/>
              <a:buChar char="Ø"/>
            </a:pPr>
            <a:r>
              <a:rPr lang="en-US" sz="2400" b="1" dirty="0">
                <a:solidFill>
                  <a:schemeClr val="tx1"/>
                </a:solidFill>
              </a:rPr>
              <a:t>Printing, signature etc. of Memorandum</a:t>
            </a:r>
          </a:p>
          <a:p>
            <a:endParaRPr lang="en-US" dirty="0"/>
          </a:p>
        </p:txBody>
      </p:sp>
    </p:spTree>
    <p:extLst>
      <p:ext uri="{BB962C8B-B14F-4D97-AF65-F5344CB8AC3E}">
        <p14:creationId xmlns="" xmlns:p14="http://schemas.microsoft.com/office/powerpoint/2010/main" val="2445227343"/>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04800"/>
            <a:ext cx="7696200" cy="990600"/>
          </a:xfrm>
        </p:spPr>
        <p:txBody>
          <a:bodyPr/>
          <a:lstStyle/>
          <a:p>
            <a:pPr algn="ctr"/>
            <a:r>
              <a:rPr lang="en-US" sz="4400" b="1" i="1" u="sng" dirty="0" smtClean="0">
                <a:solidFill>
                  <a:schemeClr val="tx1"/>
                </a:solidFill>
                <a:effectLst>
                  <a:outerShdw blurRad="38100" dist="38100" dir="2700000" algn="tl">
                    <a:srgbClr val="000000">
                      <a:alpha val="43137"/>
                    </a:srgbClr>
                  </a:outerShdw>
                </a:effectLst>
                <a:latin typeface="+mn-lt"/>
              </a:rPr>
              <a:t>NAME CLAUSE</a:t>
            </a:r>
            <a:endParaRPr lang="en-US" sz="4400" b="1" i="1" u="sng" dirty="0">
              <a:solidFill>
                <a:schemeClr val="tx1"/>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457200" y="1371600"/>
            <a:ext cx="7467600" cy="4572000"/>
          </a:xfrm>
        </p:spPr>
        <p:txBody>
          <a:bodyPr>
            <a:normAutofit fontScale="85000" lnSpcReduction="20000"/>
          </a:bodyPr>
          <a:lstStyle/>
          <a:p>
            <a:r>
              <a:rPr lang="en-US" dirty="0" smtClean="0"/>
              <a:t/>
            </a:r>
            <a:br>
              <a:rPr lang="en-US" dirty="0" smtClean="0"/>
            </a:br>
            <a:r>
              <a:rPr lang="en-US" sz="2600" b="1" dirty="0">
                <a:solidFill>
                  <a:schemeClr val="tx1"/>
                </a:solidFill>
              </a:rPr>
              <a:t>The memorandum shall state the name of the company with the word,</a:t>
            </a:r>
            <a:br>
              <a:rPr lang="en-US" sz="2600" b="1" dirty="0">
                <a:solidFill>
                  <a:schemeClr val="tx1"/>
                </a:solidFill>
              </a:rPr>
            </a:br>
            <a:endParaRPr lang="en-US" sz="2600" b="1" dirty="0">
              <a:solidFill>
                <a:schemeClr val="tx1"/>
              </a:solidFill>
            </a:endParaRPr>
          </a:p>
          <a:p>
            <a:pPr marL="457200" indent="-457200">
              <a:buFont typeface="Wingdings" pitchFamily="2" charset="2"/>
              <a:buChar char="Ø"/>
            </a:pPr>
            <a:r>
              <a:rPr lang="en-US" sz="2600" b="1" dirty="0">
                <a:solidFill>
                  <a:schemeClr val="tx1"/>
                </a:solidFill>
              </a:rPr>
              <a:t>“limited”</a:t>
            </a:r>
            <a:br>
              <a:rPr lang="en-US" sz="2600" b="1" dirty="0">
                <a:solidFill>
                  <a:schemeClr val="tx1"/>
                </a:solidFill>
              </a:rPr>
            </a:br>
            <a:endParaRPr lang="en-US" sz="2600" b="1" dirty="0">
              <a:solidFill>
                <a:schemeClr val="tx1"/>
              </a:solidFill>
            </a:endParaRPr>
          </a:p>
          <a:p>
            <a:pPr marL="457200" indent="-457200">
              <a:buFont typeface="Wingdings" pitchFamily="2" charset="2"/>
              <a:buChar char="Ø"/>
            </a:pPr>
            <a:r>
              <a:rPr lang="en-US" sz="2600" b="1" dirty="0">
                <a:solidFill>
                  <a:schemeClr val="tx1"/>
                </a:solidFill>
              </a:rPr>
              <a:t>“(Private) limited”</a:t>
            </a:r>
            <a:br>
              <a:rPr lang="en-US" sz="2600" b="1" dirty="0">
                <a:solidFill>
                  <a:schemeClr val="tx1"/>
                </a:solidFill>
              </a:rPr>
            </a:br>
            <a:endParaRPr lang="en-US" sz="2600" b="1" dirty="0">
              <a:solidFill>
                <a:schemeClr val="tx1"/>
              </a:solidFill>
            </a:endParaRPr>
          </a:p>
          <a:p>
            <a:pPr marL="457200" indent="-457200">
              <a:buFont typeface="Wingdings" pitchFamily="2" charset="2"/>
              <a:buChar char="Ø"/>
            </a:pPr>
            <a:r>
              <a:rPr lang="en-US" sz="2600" b="1" dirty="0">
                <a:solidFill>
                  <a:schemeClr val="tx1"/>
                </a:solidFill>
              </a:rPr>
              <a:t>“(Guarantee)limited as the last word of the name of public, private or guarantee limited company”</a:t>
            </a:r>
          </a:p>
          <a:p>
            <a:pPr marL="457200" indent="-457200">
              <a:buFont typeface="Wingdings" pitchFamily="2" charset="2"/>
              <a:buChar char="Ø"/>
            </a:pPr>
            <a:endParaRPr lang="en-US" sz="2600" b="1" dirty="0">
              <a:solidFill>
                <a:schemeClr val="tx1"/>
              </a:solidFill>
            </a:endParaRPr>
          </a:p>
          <a:p>
            <a:pPr marL="457200" indent="-457200">
              <a:buFont typeface="Wingdings" pitchFamily="2" charset="2"/>
              <a:buChar char="Ø"/>
            </a:pPr>
            <a:r>
              <a:rPr lang="en-US" sz="2600" b="1" dirty="0">
                <a:solidFill>
                  <a:schemeClr val="tx1"/>
                </a:solidFill>
              </a:rPr>
              <a:t>NOTE</a:t>
            </a:r>
          </a:p>
          <a:p>
            <a:pPr marL="457200" indent="-457200">
              <a:buFont typeface="Wingdings" pitchFamily="2" charset="2"/>
              <a:buChar char="Ø"/>
            </a:pPr>
            <a:r>
              <a:rPr lang="en-US" sz="2600" b="1" dirty="0">
                <a:solidFill>
                  <a:schemeClr val="tx1"/>
                </a:solidFill>
              </a:rPr>
              <a:t>Single Member Companies should have the last word as “(SMC-Private limited” according to Single Member Companies Rule,2003</a:t>
            </a:r>
          </a:p>
        </p:txBody>
      </p:sp>
    </p:spTree>
    <p:extLst>
      <p:ext uri="{BB962C8B-B14F-4D97-AF65-F5344CB8AC3E}">
        <p14:creationId xmlns="" xmlns:p14="http://schemas.microsoft.com/office/powerpoint/2010/main" val="1845499869"/>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0"/>
            <a:ext cx="7543800" cy="1295400"/>
          </a:xfrm>
        </p:spPr>
        <p:txBody>
          <a:bodyPr/>
          <a:lstStyle/>
          <a:p>
            <a:pPr algn="ctr"/>
            <a:r>
              <a:rPr lang="en-US" sz="4400" b="1" i="1" u="sng" dirty="0" smtClean="0">
                <a:solidFill>
                  <a:schemeClr val="tx1"/>
                </a:solidFill>
                <a:effectLst>
                  <a:outerShdw blurRad="38100" dist="38100" dir="2700000" algn="tl">
                    <a:srgbClr val="000000">
                      <a:alpha val="43137"/>
                    </a:srgbClr>
                  </a:outerShdw>
                </a:effectLst>
                <a:latin typeface="+mn-lt"/>
              </a:rPr>
              <a:t>REGISTERED OFFICE</a:t>
            </a:r>
            <a:endParaRPr lang="en-US" sz="4400" b="1" i="1" u="sng" dirty="0">
              <a:solidFill>
                <a:schemeClr val="tx1"/>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533400" y="2362200"/>
            <a:ext cx="7543800" cy="2514600"/>
          </a:xfrm>
        </p:spPr>
        <p:txBody>
          <a:bodyPr>
            <a:normAutofit/>
          </a:bodyPr>
          <a:lstStyle/>
          <a:p>
            <a:pPr marL="457200" indent="-457200">
              <a:buFont typeface="Wingdings" pitchFamily="2" charset="2"/>
              <a:buChar char="Ø"/>
            </a:pPr>
            <a:r>
              <a:rPr lang="en-US" sz="2400" b="1" dirty="0">
                <a:solidFill>
                  <a:schemeClr val="tx1"/>
                </a:solidFill>
              </a:rPr>
              <a:t>Registered office clause is also known as Domicile clause.</a:t>
            </a:r>
          </a:p>
          <a:p>
            <a:pPr marL="457200" indent="-457200">
              <a:buFont typeface="Wingdings" pitchFamily="2" charset="2"/>
              <a:buChar char="Ø"/>
            </a:pPr>
            <a:r>
              <a:rPr lang="en-US" sz="2400" b="1" dirty="0">
                <a:solidFill>
                  <a:schemeClr val="tx1"/>
                </a:solidFill>
              </a:rPr>
              <a:t>Under the following clause the part of country is mentioned in which the registered office of the company is to be situated.</a:t>
            </a:r>
          </a:p>
        </p:txBody>
      </p:sp>
    </p:spTree>
    <p:extLst>
      <p:ext uri="{BB962C8B-B14F-4D97-AF65-F5344CB8AC3E}">
        <p14:creationId xmlns="" xmlns:p14="http://schemas.microsoft.com/office/powerpoint/2010/main" val="190907134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543800" cy="1143000"/>
          </a:xfrm>
        </p:spPr>
        <p:txBody>
          <a:bodyPr/>
          <a:lstStyle/>
          <a:p>
            <a:pPr algn="ctr"/>
            <a:r>
              <a:rPr lang="en-US" sz="4400" b="1" i="1" u="sng" dirty="0" smtClean="0">
                <a:solidFill>
                  <a:schemeClr val="tx1"/>
                </a:solidFill>
                <a:effectLst>
                  <a:outerShdw blurRad="38100" dist="38100" dir="2700000" algn="tl">
                    <a:srgbClr val="000000">
                      <a:alpha val="43137"/>
                    </a:srgbClr>
                  </a:outerShdw>
                </a:effectLst>
                <a:latin typeface="+mn-lt"/>
              </a:rPr>
              <a:t>OBJECT CLAUSE</a:t>
            </a:r>
            <a:endParaRPr lang="en-US" sz="4400" b="1" i="1" u="sng" dirty="0">
              <a:solidFill>
                <a:schemeClr val="tx1"/>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609600" y="1524000"/>
            <a:ext cx="7391400" cy="4419600"/>
          </a:xfrm>
        </p:spPr>
        <p:txBody>
          <a:bodyPr>
            <a:noAutofit/>
          </a:bodyPr>
          <a:lstStyle/>
          <a:p>
            <a:r>
              <a:rPr lang="en-US" dirty="0" smtClean="0">
                <a:solidFill>
                  <a:schemeClr val="tx2"/>
                </a:solidFill>
                <a:latin typeface="Segoe Print" pitchFamily="2" charset="0"/>
              </a:rPr>
              <a:t/>
            </a:r>
            <a:br>
              <a:rPr lang="en-US" dirty="0" smtClean="0">
                <a:solidFill>
                  <a:schemeClr val="tx2"/>
                </a:solidFill>
                <a:latin typeface="Segoe Print" pitchFamily="2" charset="0"/>
              </a:rPr>
            </a:br>
            <a:r>
              <a:rPr lang="en-US" sz="2400" b="1" dirty="0">
                <a:solidFill>
                  <a:schemeClr val="tx1"/>
                </a:solidFill>
              </a:rPr>
              <a:t>Object clause is the major portion of the memorandum of association. It contains,</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Main object of the company</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Objects which company will undertake in the future</a:t>
            </a:r>
          </a:p>
          <a:p>
            <a:pPr marL="457200" indent="-457200">
              <a:buFont typeface="Wingdings" pitchFamily="2" charset="2"/>
              <a:buChar char="Ø"/>
            </a:pPr>
            <a:r>
              <a:rPr lang="en-US" sz="2400" b="1" dirty="0">
                <a:solidFill>
                  <a:schemeClr val="tx1"/>
                </a:solidFill>
              </a:rPr>
              <a:t/>
            </a:r>
            <a:br>
              <a:rPr lang="en-US" sz="2400" b="1" dirty="0">
                <a:solidFill>
                  <a:schemeClr val="tx1"/>
                </a:solidFill>
              </a:rPr>
            </a:br>
            <a:r>
              <a:rPr lang="en-US" sz="2400" b="1" dirty="0">
                <a:solidFill>
                  <a:schemeClr val="tx1"/>
                </a:solidFill>
              </a:rPr>
              <a:t>As the company cannot go beyond the objects mentioned in its memorandum so any objects that company can undertake in future should also be includes in the object clause.</a:t>
            </a:r>
          </a:p>
        </p:txBody>
      </p:sp>
    </p:spTree>
    <p:extLst>
      <p:ext uri="{BB962C8B-B14F-4D97-AF65-F5344CB8AC3E}">
        <p14:creationId xmlns="" xmlns:p14="http://schemas.microsoft.com/office/powerpoint/2010/main" val="332467552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76200"/>
            <a:ext cx="7543800" cy="1295400"/>
          </a:xfrm>
        </p:spPr>
        <p:txBody>
          <a:bodyPr/>
          <a:lstStyle/>
          <a:p>
            <a:pPr algn="ctr"/>
            <a:r>
              <a:rPr lang="en-US" sz="4400" b="1" i="1" u="sng" dirty="0" smtClean="0">
                <a:solidFill>
                  <a:schemeClr val="tx1"/>
                </a:solidFill>
                <a:effectLst>
                  <a:outerShdw blurRad="38100" dist="38100" dir="2700000" algn="tl">
                    <a:srgbClr val="000000">
                      <a:alpha val="43137"/>
                    </a:srgbClr>
                  </a:outerShdw>
                </a:effectLst>
                <a:latin typeface="+mn-lt"/>
              </a:rPr>
              <a:t>LIABILITY CLAUSE</a:t>
            </a:r>
            <a:endParaRPr lang="en-US" sz="4400" b="1" i="1" u="sng" dirty="0">
              <a:solidFill>
                <a:schemeClr val="tx1"/>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457200" y="2057400"/>
            <a:ext cx="7467600" cy="3505200"/>
          </a:xfrm>
        </p:spPr>
        <p:txBody>
          <a:bodyPr>
            <a:normAutofit/>
          </a:bodyPr>
          <a:lstStyle/>
          <a:p>
            <a:r>
              <a:rPr lang="en-US" sz="2400" b="1" dirty="0">
                <a:solidFill>
                  <a:schemeClr val="tx1"/>
                </a:solidFill>
              </a:rPr>
              <a:t>This clause defines the extent of the liability of each member. It states,</a:t>
            </a:r>
            <a:br>
              <a:rPr lang="en-US" sz="2400" b="1" dirty="0">
                <a:solidFill>
                  <a:schemeClr val="tx1"/>
                </a:solidFill>
              </a:rPr>
            </a:br>
            <a:endParaRPr lang="en-US" sz="2400" b="1" dirty="0">
              <a:solidFill>
                <a:schemeClr val="tx1"/>
              </a:solidFill>
            </a:endParaRPr>
          </a:p>
          <a:p>
            <a:pPr marL="342900" indent="-342900">
              <a:buFont typeface="Wingdings" pitchFamily="2" charset="2"/>
              <a:buChar char="Ø"/>
            </a:pPr>
            <a:r>
              <a:rPr lang="en-US" sz="2400" b="1" dirty="0">
                <a:solidFill>
                  <a:schemeClr val="tx1"/>
                </a:solidFill>
              </a:rPr>
              <a:t>Liability of member is limited</a:t>
            </a:r>
            <a:br>
              <a:rPr lang="en-US" sz="2400" b="1" dirty="0">
                <a:solidFill>
                  <a:schemeClr val="tx1"/>
                </a:solidFill>
              </a:rPr>
            </a:br>
            <a:endParaRPr lang="en-US" sz="2400" b="1" dirty="0">
              <a:solidFill>
                <a:schemeClr val="tx1"/>
              </a:solidFill>
            </a:endParaRPr>
          </a:p>
          <a:p>
            <a:pPr marL="342900" indent="-342900">
              <a:buFont typeface="Wingdings" pitchFamily="2" charset="2"/>
              <a:buChar char="Ø"/>
            </a:pPr>
            <a:r>
              <a:rPr lang="en-US" sz="2400" b="1" dirty="0">
                <a:solidFill>
                  <a:schemeClr val="tx1"/>
                </a:solidFill>
              </a:rPr>
              <a:t>Liability of member is unlimited or limited to the guarantee given by each member</a:t>
            </a:r>
          </a:p>
        </p:txBody>
      </p:sp>
    </p:spTree>
    <p:extLst>
      <p:ext uri="{BB962C8B-B14F-4D97-AF65-F5344CB8AC3E}">
        <p14:creationId xmlns="" xmlns:p14="http://schemas.microsoft.com/office/powerpoint/2010/main" val="1105630067"/>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7543800" cy="1143000"/>
          </a:xfrm>
        </p:spPr>
        <p:txBody>
          <a:bodyPr/>
          <a:lstStyle/>
          <a:p>
            <a:pPr algn="ctr"/>
            <a:r>
              <a:rPr lang="en-US" sz="4400" b="1" i="1" u="sng" dirty="0" smtClean="0">
                <a:solidFill>
                  <a:schemeClr val="tx1"/>
                </a:solidFill>
                <a:effectLst>
                  <a:outerShdw blurRad="38100" dist="38100" dir="2700000" algn="tl">
                    <a:srgbClr val="000000">
                      <a:alpha val="43137"/>
                    </a:srgbClr>
                  </a:outerShdw>
                </a:effectLst>
                <a:latin typeface="+mn-lt"/>
              </a:rPr>
              <a:t>CAPITAL CLAUSE</a:t>
            </a:r>
            <a:endParaRPr lang="en-US" sz="4400" b="1" i="1" u="sng" dirty="0">
              <a:solidFill>
                <a:schemeClr val="tx1"/>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685800" y="1981200"/>
            <a:ext cx="7315200" cy="4114800"/>
          </a:xfrm>
        </p:spPr>
        <p:txBody>
          <a:bodyPr>
            <a:normAutofit/>
          </a:bodyPr>
          <a:lstStyle/>
          <a:p>
            <a:r>
              <a:rPr lang="en-US" dirty="0" smtClean="0">
                <a:solidFill>
                  <a:schemeClr val="tx2"/>
                </a:solidFill>
                <a:latin typeface="Segoe Print" pitchFamily="2" charset="0"/>
              </a:rPr>
              <a:t/>
            </a:r>
            <a:br>
              <a:rPr lang="en-US" dirty="0" smtClean="0">
                <a:solidFill>
                  <a:schemeClr val="tx2"/>
                </a:solidFill>
                <a:latin typeface="Segoe Print" pitchFamily="2" charset="0"/>
              </a:rPr>
            </a:br>
            <a:r>
              <a:rPr lang="en-US" sz="2400" b="1" dirty="0">
                <a:solidFill>
                  <a:schemeClr val="tx1"/>
                </a:solidFill>
              </a:rPr>
              <a:t>The capital clause is applicable for the company which has some share capital. It mentions,</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Amount of authorized capital with which the company gets registered</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The number of shares of the company</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Also the nominal value of each share </a:t>
            </a:r>
          </a:p>
          <a:p>
            <a:endParaRPr lang="en-US" dirty="0">
              <a:solidFill>
                <a:schemeClr val="tx2"/>
              </a:solidFill>
              <a:latin typeface="Segoe Print" pitchFamily="2" charset="0"/>
            </a:endParaRPr>
          </a:p>
        </p:txBody>
      </p:sp>
    </p:spTree>
    <p:extLst>
      <p:ext uri="{BB962C8B-B14F-4D97-AF65-F5344CB8AC3E}">
        <p14:creationId xmlns="" xmlns:p14="http://schemas.microsoft.com/office/powerpoint/2010/main" val="1999530178"/>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7543800" cy="1219200"/>
          </a:xfrm>
        </p:spPr>
        <p:txBody>
          <a:bodyPr/>
          <a:lstStyle/>
          <a:p>
            <a:pPr algn="ctr"/>
            <a:r>
              <a:rPr lang="en-US" sz="4400" b="1" i="1" u="sng" dirty="0" smtClean="0">
                <a:solidFill>
                  <a:schemeClr val="tx1"/>
                </a:solidFill>
                <a:effectLst>
                  <a:outerShdw blurRad="38100" dist="38100" dir="2700000" algn="tl">
                    <a:srgbClr val="000000">
                      <a:alpha val="43137"/>
                    </a:srgbClr>
                  </a:outerShdw>
                </a:effectLst>
                <a:latin typeface="+mn-lt"/>
              </a:rPr>
              <a:t>SUBSCRIPTION CLAUSE</a:t>
            </a:r>
            <a:endParaRPr lang="en-US" sz="4400" b="1" i="1" u="sng" dirty="0">
              <a:solidFill>
                <a:schemeClr val="tx1"/>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1"/>
          </p:nvPr>
        </p:nvSpPr>
        <p:spPr>
          <a:xfrm>
            <a:off x="685800" y="2133600"/>
            <a:ext cx="7239000" cy="3733800"/>
          </a:xfrm>
        </p:spPr>
        <p:txBody>
          <a:bodyPr>
            <a:normAutofit/>
          </a:bodyPr>
          <a:lstStyle/>
          <a:p>
            <a:r>
              <a:rPr lang="en-US" sz="2400" b="1" dirty="0">
                <a:solidFill>
                  <a:schemeClr val="tx1"/>
                </a:solidFill>
              </a:rPr>
              <a:t>This clause provides that.</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Those who have agreed to subscribe to the memorandum must signify their willingness to associate and form of a company.</a:t>
            </a:r>
          </a:p>
          <a:p>
            <a:endParaRPr lang="en-US" sz="2400" b="1" dirty="0">
              <a:solidFill>
                <a:schemeClr val="tx1"/>
              </a:solidFill>
            </a:endParaRPr>
          </a:p>
          <a:p>
            <a:r>
              <a:rPr lang="en-US" sz="2400" b="1" dirty="0">
                <a:solidFill>
                  <a:schemeClr val="tx1"/>
                </a:solidFill>
              </a:rPr>
              <a:t>The memorandum of company limited by shares and company limited by guarantee, each shall contain different statements.</a:t>
            </a:r>
          </a:p>
        </p:txBody>
      </p:sp>
    </p:spTree>
    <p:extLst>
      <p:ext uri="{BB962C8B-B14F-4D97-AF65-F5344CB8AC3E}">
        <p14:creationId xmlns="" xmlns:p14="http://schemas.microsoft.com/office/powerpoint/2010/main" val="291691531"/>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85800"/>
            <a:ext cx="7620000" cy="5638800"/>
          </a:xfrm>
        </p:spPr>
        <p:txBody>
          <a:bodyPr>
            <a:normAutofit lnSpcReduction="10000"/>
          </a:bodyPr>
          <a:lstStyle/>
          <a:p>
            <a:pPr marL="342900" indent="-342900">
              <a:buFont typeface="Wingdings" pitchFamily="2" charset="2"/>
              <a:buChar char="Ø"/>
            </a:pPr>
            <a:r>
              <a:rPr lang="en-US" sz="2800" b="1" i="1" u="sng" dirty="0" smtClean="0">
                <a:solidFill>
                  <a:schemeClr val="tx1"/>
                </a:solidFill>
                <a:effectLst>
                  <a:outerShdw blurRad="38100" dist="38100" dir="2700000" algn="tl">
                    <a:srgbClr val="000000">
                      <a:alpha val="43137"/>
                    </a:srgbClr>
                  </a:outerShdw>
                </a:effectLst>
              </a:rPr>
              <a:t>Statement For </a:t>
            </a:r>
            <a:r>
              <a:rPr lang="en-US" sz="2800" b="1" i="1" u="sng" dirty="0">
                <a:solidFill>
                  <a:schemeClr val="tx1"/>
                </a:solidFill>
                <a:effectLst>
                  <a:outerShdw blurRad="38100" dist="38100" dir="2700000" algn="tl">
                    <a:srgbClr val="000000">
                      <a:alpha val="43137"/>
                    </a:srgbClr>
                  </a:outerShdw>
                </a:effectLst>
              </a:rPr>
              <a:t>C</a:t>
            </a:r>
            <a:r>
              <a:rPr lang="en-US" sz="2800" b="1" i="1" u="sng" dirty="0" smtClean="0">
                <a:solidFill>
                  <a:schemeClr val="tx1"/>
                </a:solidFill>
                <a:effectLst>
                  <a:outerShdw blurRad="38100" dist="38100" dir="2700000" algn="tl">
                    <a:srgbClr val="000000">
                      <a:alpha val="43137"/>
                    </a:srgbClr>
                  </a:outerShdw>
                </a:effectLst>
              </a:rPr>
              <a:t>ompany </a:t>
            </a:r>
            <a:r>
              <a:rPr lang="en-US" sz="2800" b="1" i="1" u="sng" dirty="0">
                <a:solidFill>
                  <a:schemeClr val="tx1"/>
                </a:solidFill>
                <a:effectLst>
                  <a:outerShdw blurRad="38100" dist="38100" dir="2700000" algn="tl">
                    <a:srgbClr val="000000">
                      <a:alpha val="43137"/>
                    </a:srgbClr>
                  </a:outerShdw>
                </a:effectLst>
              </a:rPr>
              <a:t>L</a:t>
            </a:r>
            <a:r>
              <a:rPr lang="en-US" sz="2800" b="1" i="1" u="sng" dirty="0" smtClean="0">
                <a:solidFill>
                  <a:schemeClr val="tx1"/>
                </a:solidFill>
                <a:effectLst>
                  <a:outerShdw blurRad="38100" dist="38100" dir="2700000" algn="tl">
                    <a:srgbClr val="000000">
                      <a:alpha val="43137"/>
                    </a:srgbClr>
                  </a:outerShdw>
                </a:effectLst>
              </a:rPr>
              <a:t>imited </a:t>
            </a:r>
            <a:r>
              <a:rPr lang="en-US" sz="2800" b="1" i="1" u="sng" dirty="0">
                <a:solidFill>
                  <a:schemeClr val="tx1"/>
                </a:solidFill>
                <a:effectLst>
                  <a:outerShdw blurRad="38100" dist="38100" dir="2700000" algn="tl">
                    <a:srgbClr val="000000">
                      <a:alpha val="43137"/>
                    </a:srgbClr>
                  </a:outerShdw>
                </a:effectLst>
              </a:rPr>
              <a:t>B</a:t>
            </a:r>
            <a:r>
              <a:rPr lang="en-US" sz="2800" b="1" i="1" u="sng" dirty="0" smtClean="0">
                <a:solidFill>
                  <a:schemeClr val="tx1"/>
                </a:solidFill>
                <a:effectLst>
                  <a:outerShdw blurRad="38100" dist="38100" dir="2700000" algn="tl">
                    <a:srgbClr val="000000">
                      <a:alpha val="43137"/>
                    </a:srgbClr>
                  </a:outerShdw>
                </a:effectLst>
              </a:rPr>
              <a:t>y Shares</a:t>
            </a:r>
            <a:br>
              <a:rPr lang="en-US" sz="2800" b="1" i="1" u="sng" dirty="0" smtClean="0">
                <a:solidFill>
                  <a:schemeClr val="tx1"/>
                </a:solidFill>
                <a:effectLst>
                  <a:outerShdw blurRad="38100" dist="38100" dir="2700000" algn="tl">
                    <a:srgbClr val="000000">
                      <a:alpha val="43137"/>
                    </a:srgbClr>
                  </a:outerShdw>
                </a:effectLst>
              </a:rPr>
            </a:br>
            <a:r>
              <a:rPr lang="en-US" sz="2800" b="1" i="1" u="sng" dirty="0" smtClean="0">
                <a:solidFill>
                  <a:schemeClr val="tx1"/>
                </a:solidFill>
                <a:effectLst>
                  <a:outerShdw blurRad="38100" dist="38100" dir="2700000" algn="tl">
                    <a:srgbClr val="000000">
                      <a:alpha val="43137"/>
                    </a:srgbClr>
                  </a:outerShdw>
                </a:effectLst>
              </a:rPr>
              <a:t/>
            </a:r>
            <a:br>
              <a:rPr lang="en-US" sz="2800" b="1" i="1" u="sng" dirty="0" smtClean="0">
                <a:solidFill>
                  <a:schemeClr val="tx1"/>
                </a:solidFill>
                <a:effectLst>
                  <a:outerShdw blurRad="38100" dist="38100" dir="2700000" algn="tl">
                    <a:srgbClr val="000000">
                      <a:alpha val="43137"/>
                    </a:srgbClr>
                  </a:outerShdw>
                </a:effectLst>
              </a:rPr>
            </a:br>
            <a:r>
              <a:rPr lang="en-US" sz="2400" b="1" dirty="0">
                <a:solidFill>
                  <a:schemeClr val="tx1"/>
                </a:solidFill>
              </a:rPr>
              <a:t>We, the several persons whose names and addresses are subscribed, are desirous of being formed into a company, in pursuance of the memorandum of association, and we respectively agree to take the number of shares in the capital of the company set opposite to our respective names</a:t>
            </a:r>
          </a:p>
          <a:p>
            <a:pPr marL="342900" indent="-342900">
              <a:buFont typeface="Wingdings" pitchFamily="2" charset="2"/>
              <a:buChar char="Ø"/>
            </a:pPr>
            <a:endParaRPr lang="en-US" b="1" dirty="0">
              <a:solidFill>
                <a:schemeClr val="tx1"/>
              </a:solidFill>
              <a:latin typeface="Segoe Print" pitchFamily="2" charset="0"/>
            </a:endParaRPr>
          </a:p>
          <a:p>
            <a:pPr marL="342900" indent="-342900">
              <a:buFont typeface="Wingdings" pitchFamily="2" charset="2"/>
              <a:buChar char="Ø"/>
            </a:pPr>
            <a:r>
              <a:rPr lang="en-US" sz="2800" b="1" i="1" u="sng" dirty="0" smtClean="0">
                <a:solidFill>
                  <a:schemeClr val="tx1"/>
                </a:solidFill>
                <a:effectLst>
                  <a:outerShdw blurRad="38100" dist="38100" dir="2700000" algn="tl">
                    <a:srgbClr val="000000">
                      <a:alpha val="43137"/>
                    </a:srgbClr>
                  </a:outerShdw>
                </a:effectLst>
              </a:rPr>
              <a:t>Statement For Company Limited By Guarantee</a:t>
            </a:r>
            <a:br>
              <a:rPr lang="en-US" sz="2800" b="1" i="1" u="sng" dirty="0" smtClean="0">
                <a:solidFill>
                  <a:schemeClr val="tx1"/>
                </a:solidFill>
                <a:effectLst>
                  <a:outerShdw blurRad="38100" dist="38100" dir="2700000" algn="tl">
                    <a:srgbClr val="000000">
                      <a:alpha val="43137"/>
                    </a:srgbClr>
                  </a:outerShdw>
                </a:effectLst>
              </a:rPr>
            </a:br>
            <a:r>
              <a:rPr lang="en-US" sz="2800" b="1" i="1" u="sng" dirty="0" smtClean="0">
                <a:solidFill>
                  <a:schemeClr val="tx1"/>
                </a:solidFill>
                <a:effectLst>
                  <a:outerShdw blurRad="38100" dist="38100" dir="2700000" algn="tl">
                    <a:srgbClr val="000000">
                      <a:alpha val="43137"/>
                    </a:srgbClr>
                  </a:outerShdw>
                </a:effectLst>
              </a:rPr>
              <a:t/>
            </a:r>
            <a:br>
              <a:rPr lang="en-US" sz="2800" b="1" i="1" u="sng" dirty="0" smtClean="0">
                <a:solidFill>
                  <a:schemeClr val="tx1"/>
                </a:solidFill>
                <a:effectLst>
                  <a:outerShdw blurRad="38100" dist="38100" dir="2700000" algn="tl">
                    <a:srgbClr val="000000">
                      <a:alpha val="43137"/>
                    </a:srgbClr>
                  </a:outerShdw>
                </a:effectLst>
              </a:rPr>
            </a:br>
            <a:r>
              <a:rPr lang="en-US" sz="2400" b="1" dirty="0">
                <a:solidFill>
                  <a:schemeClr val="tx1"/>
                </a:solidFill>
              </a:rPr>
              <a:t>We, the several persons whose names and addresses are subscribed, are desirous of being formed into a company, in pursuance of the memorandum of association</a:t>
            </a:r>
          </a:p>
          <a:p>
            <a:endParaRPr lang="en-US" dirty="0">
              <a:solidFill>
                <a:schemeClr val="tx1"/>
              </a:solidFill>
            </a:endParaRPr>
          </a:p>
        </p:txBody>
      </p:sp>
    </p:spTree>
    <p:extLst>
      <p:ext uri="{BB962C8B-B14F-4D97-AF65-F5344CB8AC3E}">
        <p14:creationId xmlns="" xmlns:p14="http://schemas.microsoft.com/office/powerpoint/2010/main" val="3270194431"/>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81000"/>
            <a:ext cx="7543800" cy="609600"/>
          </a:xfrm>
        </p:spPr>
        <p:txBody>
          <a:bodyPr/>
          <a:lstStyle/>
          <a:p>
            <a:pPr algn="ctr"/>
            <a:r>
              <a:rPr lang="en-US" sz="3200" b="1" dirty="0">
                <a:solidFill>
                  <a:schemeClr val="tx1"/>
                </a:solidFill>
                <a:effectLst>
                  <a:glow rad="101600">
                    <a:schemeClr val="accent1">
                      <a:satMod val="175000"/>
                      <a:alpha val="40000"/>
                    </a:schemeClr>
                  </a:glow>
                </a:effectLst>
                <a:latin typeface="+mn-lt"/>
              </a:rPr>
              <a:t>FORMAT OF </a:t>
            </a:r>
            <a:r>
              <a:rPr lang="en-US" sz="3200" b="1" dirty="0" smtClean="0">
                <a:solidFill>
                  <a:schemeClr val="tx1"/>
                </a:solidFill>
                <a:effectLst>
                  <a:glow rad="101600">
                    <a:schemeClr val="accent1">
                      <a:satMod val="175000"/>
                      <a:alpha val="40000"/>
                    </a:schemeClr>
                  </a:glow>
                </a:effectLst>
                <a:latin typeface="+mn-lt"/>
              </a:rPr>
              <a:t> </a:t>
            </a:r>
            <a:r>
              <a:rPr lang="en-US" sz="3200" b="1" dirty="0">
                <a:solidFill>
                  <a:schemeClr val="tx1"/>
                </a:solidFill>
                <a:effectLst>
                  <a:glow rad="101600">
                    <a:schemeClr val="accent1">
                      <a:satMod val="175000"/>
                      <a:alpha val="40000"/>
                    </a:schemeClr>
                  </a:glow>
                </a:effectLst>
                <a:latin typeface="+mn-lt"/>
              </a:rPr>
              <a:t>SUBSCRIPTION CLAUSE</a:t>
            </a:r>
          </a:p>
        </p:txBody>
      </p:sp>
      <p:sp>
        <p:nvSpPr>
          <p:cNvPr id="5" name="Subtitle 4"/>
          <p:cNvSpPr>
            <a:spLocks noGrp="1"/>
          </p:cNvSpPr>
          <p:nvPr>
            <p:ph type="subTitle" idx="1"/>
          </p:nvPr>
        </p:nvSpPr>
        <p:spPr>
          <a:xfrm>
            <a:off x="762000" y="4114800"/>
            <a:ext cx="7467600" cy="2362200"/>
          </a:xfrm>
        </p:spPr>
        <p:txBody>
          <a:bodyPr>
            <a:noAutofit/>
          </a:bodyPr>
          <a:lstStyle/>
          <a:p>
            <a:r>
              <a:rPr lang="en-US" sz="2400" b="1" dirty="0">
                <a:solidFill>
                  <a:schemeClr val="tx1"/>
                </a:solidFill>
              </a:rPr>
              <a:t>Dated the… day of… 200X…</a:t>
            </a:r>
          </a:p>
          <a:p>
            <a:r>
              <a:rPr lang="en-US" sz="2400" b="1" dirty="0">
                <a:solidFill>
                  <a:schemeClr val="tx1"/>
                </a:solidFill>
              </a:rPr>
              <a:t>Witness to above signatures.</a:t>
            </a:r>
          </a:p>
          <a:p>
            <a:r>
              <a:rPr lang="en-US" sz="2400" b="1" dirty="0">
                <a:solidFill>
                  <a:schemeClr val="tx1"/>
                </a:solidFill>
              </a:rPr>
              <a:t>……………………….. (full name, father’s/Husband’s name)</a:t>
            </a:r>
          </a:p>
          <a:p>
            <a:r>
              <a:rPr lang="en-US" sz="2400" b="1" dirty="0">
                <a:solidFill>
                  <a:schemeClr val="tx1"/>
                </a:solidFill>
              </a:rPr>
              <a:t>Signature…….</a:t>
            </a:r>
          </a:p>
          <a:p>
            <a:r>
              <a:rPr lang="en-US" sz="2400" b="1" dirty="0">
                <a:solidFill>
                  <a:schemeClr val="tx1"/>
                </a:solidFill>
              </a:rPr>
              <a:t>Occupation…….</a:t>
            </a:r>
          </a:p>
          <a:p>
            <a:r>
              <a:rPr lang="en-US" sz="2400" b="1" dirty="0">
                <a:solidFill>
                  <a:schemeClr val="tx1"/>
                </a:solidFill>
              </a:rPr>
              <a:t>Full address….. </a:t>
            </a:r>
          </a:p>
        </p:txBody>
      </p:sp>
      <p:graphicFrame>
        <p:nvGraphicFramePr>
          <p:cNvPr id="6" name="Table 5"/>
          <p:cNvGraphicFramePr>
            <a:graphicFrameLocks noGrp="1"/>
          </p:cNvGraphicFramePr>
          <p:nvPr>
            <p:extLst>
              <p:ext uri="{D42A27DB-BD31-4B8C-83A1-F6EECF244321}">
                <p14:modId xmlns="" xmlns:p14="http://schemas.microsoft.com/office/powerpoint/2010/main" val="1366246763"/>
              </p:ext>
            </p:extLst>
          </p:nvPr>
        </p:nvGraphicFramePr>
        <p:xfrm>
          <a:off x="304800" y="1295400"/>
          <a:ext cx="7924800" cy="2717800"/>
        </p:xfrm>
        <a:graphic>
          <a:graphicData uri="http://schemas.openxmlformats.org/drawingml/2006/table">
            <a:tbl>
              <a:tblPr firstRow="1" bandRow="1">
                <a:tableStyleId>{ED083AE6-46FA-4A59-8FB0-9F97EB10719F}</a:tableStyleId>
              </a:tblPr>
              <a:tblGrid>
                <a:gridCol w="1077156"/>
                <a:gridCol w="1077157"/>
                <a:gridCol w="1154097"/>
                <a:gridCol w="1187070"/>
                <a:gridCol w="1121125"/>
                <a:gridCol w="1077157"/>
                <a:gridCol w="1231038"/>
              </a:tblGrid>
              <a:tr h="1244600">
                <a:tc>
                  <a:txBody>
                    <a:bodyPr/>
                    <a:lstStyle/>
                    <a:p>
                      <a:pPr algn="ctr"/>
                      <a:r>
                        <a:rPr lang="en-US" sz="1600" dirty="0" smtClean="0">
                          <a:solidFill>
                            <a:schemeClr val="tx1"/>
                          </a:solidFill>
                        </a:rPr>
                        <a:t>Present name in</a:t>
                      </a:r>
                      <a:r>
                        <a:rPr lang="en-US" sz="1600" baseline="0" dirty="0" smtClean="0">
                          <a:solidFill>
                            <a:schemeClr val="tx1"/>
                          </a:solidFill>
                        </a:rPr>
                        <a:t> full (block letters)</a:t>
                      </a:r>
                      <a:endParaRPr lang="en-US" sz="1600" dirty="0">
                        <a:solidFill>
                          <a:schemeClr val="tx1"/>
                        </a:solidFill>
                      </a:endParaRPr>
                    </a:p>
                  </a:txBody>
                  <a:tcPr/>
                </a:tc>
                <a:tc>
                  <a:txBody>
                    <a:bodyPr/>
                    <a:lstStyle/>
                    <a:p>
                      <a:pPr algn="ctr"/>
                      <a:r>
                        <a:rPr lang="en-US" sz="1600" dirty="0" smtClean="0"/>
                        <a:t>Father’s/Husband</a:t>
                      </a:r>
                      <a:r>
                        <a:rPr lang="en-US" sz="1600" baseline="0" dirty="0" smtClean="0"/>
                        <a:t> </a:t>
                      </a:r>
                      <a:r>
                        <a:rPr lang="en-US" sz="1600" dirty="0" smtClean="0"/>
                        <a:t>full name </a:t>
                      </a:r>
                      <a:endParaRPr lang="en-US" sz="1600" dirty="0"/>
                    </a:p>
                  </a:txBody>
                  <a:tcPr/>
                </a:tc>
                <a:tc>
                  <a:txBody>
                    <a:bodyPr/>
                    <a:lstStyle/>
                    <a:p>
                      <a:r>
                        <a:rPr lang="en-US" sz="1600" dirty="0" smtClean="0"/>
                        <a:t>Nationality </a:t>
                      </a:r>
                      <a:endParaRPr lang="en-US" sz="1600" dirty="0"/>
                    </a:p>
                  </a:txBody>
                  <a:tcPr/>
                </a:tc>
                <a:tc>
                  <a:txBody>
                    <a:bodyPr/>
                    <a:lstStyle/>
                    <a:p>
                      <a:r>
                        <a:rPr lang="en-US" sz="1600" dirty="0" smtClean="0"/>
                        <a:t>Occupation </a:t>
                      </a:r>
                      <a:endParaRPr lang="en-US" sz="1600" dirty="0"/>
                    </a:p>
                  </a:txBody>
                  <a:tcPr/>
                </a:tc>
                <a:tc>
                  <a:txBody>
                    <a:bodyPr/>
                    <a:lstStyle/>
                    <a:p>
                      <a:pPr algn="ctr"/>
                      <a:r>
                        <a:rPr lang="en-US" sz="1600" dirty="0" smtClean="0"/>
                        <a:t>Usual residential address in full</a:t>
                      </a:r>
                      <a:endParaRPr lang="en-US" sz="1600" dirty="0"/>
                    </a:p>
                  </a:txBody>
                  <a:tcPr/>
                </a:tc>
                <a:tc>
                  <a:txBody>
                    <a:bodyPr/>
                    <a:lstStyle/>
                    <a:p>
                      <a:pPr algn="ctr"/>
                      <a:r>
                        <a:rPr lang="en-US" sz="1600" dirty="0" smtClean="0"/>
                        <a:t>Number of shares taken by each subscriber or agreed to be taken</a:t>
                      </a:r>
                      <a:endParaRPr lang="en-US" sz="1600" dirty="0"/>
                    </a:p>
                  </a:txBody>
                  <a:tcPr/>
                </a:tc>
                <a:tc>
                  <a:txBody>
                    <a:bodyPr/>
                    <a:lstStyle/>
                    <a:p>
                      <a:pPr algn="ctr"/>
                      <a:r>
                        <a:rPr lang="en-US" sz="1600" dirty="0" smtClean="0"/>
                        <a:t>signature</a:t>
                      </a:r>
                      <a:endParaRPr lang="en-US" sz="1600" dirty="0"/>
                    </a:p>
                  </a:txBody>
                  <a:tcPr/>
                </a:tc>
              </a:tr>
              <a:tr h="6756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 xmlns:p14="http://schemas.microsoft.com/office/powerpoint/2010/main" val="376831972"/>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3400"/>
            <a:ext cx="8077200" cy="1143000"/>
          </a:xfrm>
        </p:spPr>
        <p:txBody>
          <a:bodyPr/>
          <a:lstStyle/>
          <a:p>
            <a:pPr algn="ctr"/>
            <a:r>
              <a:rPr lang="en-US" sz="3200" b="1" dirty="0" smtClean="0">
                <a:solidFill>
                  <a:schemeClr val="tx1"/>
                </a:solidFill>
                <a:effectLst>
                  <a:glow rad="101600">
                    <a:schemeClr val="accent1">
                      <a:satMod val="175000"/>
                      <a:alpha val="40000"/>
                    </a:schemeClr>
                  </a:glow>
                </a:effectLst>
                <a:latin typeface="+mn-lt"/>
              </a:rPr>
              <a:t>REQUIREMENTS OF MOA</a:t>
            </a:r>
            <a:endParaRPr lang="en-US" sz="32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1981200"/>
            <a:ext cx="7467600" cy="4419600"/>
          </a:xfrm>
        </p:spPr>
        <p:txBody>
          <a:bodyPr>
            <a:normAutofit fontScale="92500"/>
          </a:bodyPr>
          <a:lstStyle/>
          <a:p>
            <a:r>
              <a:rPr lang="en-US" sz="2200" b="1" u="sng" dirty="0" smtClean="0">
                <a:solidFill>
                  <a:schemeClr val="tx1"/>
                </a:solidFill>
                <a:effectLst>
                  <a:outerShdw blurRad="38100" dist="38100" dir="2700000" algn="tl">
                    <a:srgbClr val="000000">
                      <a:alpha val="43137"/>
                    </a:srgbClr>
                  </a:outerShdw>
                </a:effectLst>
                <a:latin typeface="Segoe Print" pitchFamily="2" charset="0"/>
              </a:rPr>
              <a:t>Under [Section 19]</a:t>
            </a:r>
            <a:br>
              <a:rPr lang="en-US" sz="2200" b="1" u="sng" dirty="0" smtClean="0">
                <a:solidFill>
                  <a:schemeClr val="tx1"/>
                </a:solidFill>
                <a:effectLst>
                  <a:outerShdw blurRad="38100" dist="38100" dir="2700000" algn="tl">
                    <a:srgbClr val="000000">
                      <a:alpha val="43137"/>
                    </a:srgbClr>
                  </a:outerShdw>
                </a:effectLst>
                <a:latin typeface="Segoe Print" pitchFamily="2" charset="0"/>
              </a:rPr>
            </a:br>
            <a:endParaRPr lang="en-US" sz="2600" b="1" dirty="0">
              <a:solidFill>
                <a:schemeClr val="tx1"/>
              </a:solidFill>
            </a:endParaRPr>
          </a:p>
          <a:p>
            <a:pPr marL="342900" indent="-342900">
              <a:buFont typeface="Wingdings" pitchFamily="2" charset="2"/>
              <a:buChar char="ü"/>
            </a:pPr>
            <a:r>
              <a:rPr lang="en-US" sz="2400" b="1" dirty="0">
                <a:solidFill>
                  <a:srgbClr val="000000"/>
                </a:solidFill>
              </a:rPr>
              <a:t>Memorandum must be printed</a:t>
            </a:r>
          </a:p>
          <a:p>
            <a:pPr marL="342900" indent="-342900">
              <a:buFont typeface="Wingdings" pitchFamily="2" charset="2"/>
              <a:buChar char="ü"/>
            </a:pPr>
            <a:r>
              <a:rPr lang="en-US" sz="2400" b="1" dirty="0">
                <a:solidFill>
                  <a:srgbClr val="000000"/>
                </a:solidFill>
              </a:rPr>
              <a:t>It should be divided into paragraphs</a:t>
            </a:r>
          </a:p>
          <a:p>
            <a:pPr marL="342900" indent="-342900">
              <a:buFont typeface="Wingdings" pitchFamily="2" charset="2"/>
              <a:buChar char="ü"/>
            </a:pPr>
            <a:r>
              <a:rPr lang="en-US" sz="2400" b="1" dirty="0">
                <a:solidFill>
                  <a:srgbClr val="000000"/>
                </a:solidFill>
              </a:rPr>
              <a:t>Each paragraph should be consecutively (serially) numbered</a:t>
            </a:r>
          </a:p>
          <a:p>
            <a:pPr marL="342900" indent="-342900">
              <a:buFont typeface="Wingdings" pitchFamily="2" charset="2"/>
              <a:buChar char="ü"/>
            </a:pPr>
            <a:r>
              <a:rPr lang="en-US" sz="2400" b="1" dirty="0">
                <a:solidFill>
                  <a:srgbClr val="000000"/>
                </a:solidFill>
              </a:rPr>
              <a:t>It should be signed by the required number of subscribers </a:t>
            </a:r>
            <a:endParaRPr lang="en-US" sz="2400" b="1" dirty="0" smtClean="0">
              <a:solidFill>
                <a:srgbClr val="000000"/>
              </a:solidFill>
            </a:endParaRPr>
          </a:p>
          <a:p>
            <a:pPr marL="800100" lvl="1" indent="-342900" algn="l">
              <a:buFont typeface="Wingdings" pitchFamily="2" charset="2"/>
              <a:buChar char="ü"/>
            </a:pPr>
            <a:r>
              <a:rPr lang="en-US" sz="2400" b="1" dirty="0" smtClean="0">
                <a:solidFill>
                  <a:srgbClr val="000000"/>
                </a:solidFill>
              </a:rPr>
              <a:t>(</a:t>
            </a:r>
            <a:r>
              <a:rPr lang="en-US" sz="2400" b="1" dirty="0">
                <a:solidFill>
                  <a:srgbClr val="000000"/>
                </a:solidFill>
              </a:rPr>
              <a:t>three in case of public company and one in case of private company)</a:t>
            </a:r>
          </a:p>
          <a:p>
            <a:pPr marL="342900" indent="-342900">
              <a:buFont typeface="Wingdings" pitchFamily="2" charset="2"/>
              <a:buChar char="ü"/>
            </a:pPr>
            <a:r>
              <a:rPr lang="en-US" sz="2400" b="1" dirty="0">
                <a:solidFill>
                  <a:srgbClr val="000000"/>
                </a:solidFill>
              </a:rPr>
              <a:t>Subscriber must sign in the presence of at least </a:t>
            </a:r>
            <a:r>
              <a:rPr lang="en-US" sz="2400" b="1" dirty="0" smtClean="0">
                <a:solidFill>
                  <a:srgbClr val="000000"/>
                </a:solidFill>
              </a:rPr>
              <a:t>one </a:t>
            </a:r>
            <a:r>
              <a:rPr lang="en-US" sz="2400" b="1" dirty="0">
                <a:solidFill>
                  <a:srgbClr val="000000"/>
                </a:solidFill>
              </a:rPr>
              <a:t>witness</a:t>
            </a:r>
          </a:p>
          <a:p>
            <a:endParaRPr lang="en-US" dirty="0">
              <a:latin typeface="Segoe Script" pitchFamily="34" charset="0"/>
            </a:endParaRPr>
          </a:p>
        </p:txBody>
      </p:sp>
    </p:spTree>
    <p:extLst>
      <p:ext uri="{BB962C8B-B14F-4D97-AF65-F5344CB8AC3E}">
        <p14:creationId xmlns="" xmlns:p14="http://schemas.microsoft.com/office/powerpoint/2010/main" val="937589154"/>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3400"/>
            <a:ext cx="8077200" cy="1143000"/>
          </a:xfrm>
        </p:spPr>
        <p:txBody>
          <a:bodyPr/>
          <a:lstStyle/>
          <a:p>
            <a:pPr algn="ctr"/>
            <a:r>
              <a:rPr lang="en-US" sz="3200" b="1" dirty="0" smtClean="0">
                <a:solidFill>
                  <a:schemeClr val="tx1"/>
                </a:solidFill>
                <a:effectLst>
                  <a:glow rad="101600">
                    <a:schemeClr val="accent1">
                      <a:satMod val="175000"/>
                      <a:alpha val="40000"/>
                    </a:schemeClr>
                  </a:glow>
                </a:effectLst>
                <a:latin typeface="+mn-lt"/>
              </a:rPr>
              <a:t>REQUIREMENTS OF MOA</a:t>
            </a:r>
            <a:endParaRPr lang="en-US" sz="32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09600" y="1981200"/>
            <a:ext cx="7467600" cy="4419600"/>
          </a:xfrm>
        </p:spPr>
        <p:txBody>
          <a:bodyPr>
            <a:normAutofit/>
          </a:bodyPr>
          <a:lstStyle/>
          <a:p>
            <a:r>
              <a:rPr lang="en-US" sz="2200" b="1" u="sng" dirty="0" smtClean="0">
                <a:solidFill>
                  <a:schemeClr val="tx1"/>
                </a:solidFill>
                <a:effectLst>
                  <a:outerShdw blurRad="38100" dist="38100" dir="2700000" algn="tl">
                    <a:srgbClr val="000000">
                      <a:alpha val="43137"/>
                    </a:srgbClr>
                  </a:outerShdw>
                </a:effectLst>
                <a:latin typeface="Segoe Print" pitchFamily="2" charset="0"/>
              </a:rPr>
              <a:t>Under [Section 19]</a:t>
            </a:r>
            <a:br>
              <a:rPr lang="en-US" sz="2200" b="1" u="sng" dirty="0" smtClean="0">
                <a:solidFill>
                  <a:schemeClr val="tx1"/>
                </a:solidFill>
                <a:effectLst>
                  <a:outerShdw blurRad="38100" dist="38100" dir="2700000" algn="tl">
                    <a:srgbClr val="000000">
                      <a:alpha val="43137"/>
                    </a:srgbClr>
                  </a:outerShdw>
                </a:effectLst>
                <a:latin typeface="Segoe Print" pitchFamily="2" charset="0"/>
              </a:rPr>
            </a:br>
            <a:endParaRPr lang="en-US" sz="2600" b="1" dirty="0">
              <a:solidFill>
                <a:schemeClr val="tx1"/>
              </a:solidFill>
            </a:endParaRPr>
          </a:p>
          <a:p>
            <a:pPr marL="342900" indent="-342900">
              <a:buFont typeface="Wingdings" pitchFamily="2" charset="2"/>
              <a:buChar char="ü"/>
            </a:pPr>
            <a:r>
              <a:rPr lang="en-US" sz="2400" b="1" dirty="0">
                <a:solidFill>
                  <a:srgbClr val="000000"/>
                </a:solidFill>
              </a:rPr>
              <a:t>Signature of each subscriber must be attested by witness</a:t>
            </a:r>
          </a:p>
          <a:p>
            <a:pPr marL="342900" indent="-342900">
              <a:buFont typeface="Wingdings" pitchFamily="2" charset="2"/>
              <a:buChar char="ü"/>
            </a:pPr>
            <a:r>
              <a:rPr lang="en-US" sz="2400" b="1" dirty="0">
                <a:solidFill>
                  <a:srgbClr val="000000"/>
                </a:solidFill>
              </a:rPr>
              <a:t>Every subscriber must add his address, description and occupation</a:t>
            </a:r>
          </a:p>
          <a:p>
            <a:pPr marL="342900" indent="-342900">
              <a:buFont typeface="Wingdings" pitchFamily="2" charset="2"/>
              <a:buChar char="ü"/>
            </a:pPr>
            <a:r>
              <a:rPr lang="en-US" sz="2400" b="1" dirty="0">
                <a:solidFill>
                  <a:srgbClr val="000000"/>
                </a:solidFill>
              </a:rPr>
              <a:t>Witness should write his address, description and occupation</a:t>
            </a:r>
          </a:p>
          <a:p>
            <a:pPr marL="342900" indent="-342900">
              <a:buFont typeface="Wingdings" pitchFamily="2" charset="2"/>
              <a:buChar char="ü"/>
            </a:pPr>
            <a:r>
              <a:rPr lang="en-US" sz="2400" b="1" dirty="0">
                <a:solidFill>
                  <a:srgbClr val="000000"/>
                </a:solidFill>
              </a:rPr>
              <a:t>Memorandum must be stamped</a:t>
            </a:r>
            <a:endParaRPr lang="en-US" b="1" dirty="0">
              <a:latin typeface="Segoe Script" pitchFamily="34" charset="0"/>
            </a:endParaRPr>
          </a:p>
        </p:txBody>
      </p:sp>
    </p:spTree>
    <p:extLst>
      <p:ext uri="{BB962C8B-B14F-4D97-AF65-F5344CB8AC3E}">
        <p14:creationId xmlns="" xmlns:p14="http://schemas.microsoft.com/office/powerpoint/2010/main" val="1923632929"/>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7696200" cy="1066800"/>
          </a:xfrm>
        </p:spPr>
        <p:txBody>
          <a:bodyPr/>
          <a:lstStyle/>
          <a:p>
            <a:pPr algn="ctr"/>
            <a:r>
              <a:rPr lang="en-US" sz="3200" b="1" dirty="0" smtClean="0">
                <a:solidFill>
                  <a:schemeClr val="tx1"/>
                </a:solidFill>
                <a:effectLst>
                  <a:glow rad="101600">
                    <a:schemeClr val="accent1">
                      <a:satMod val="175000"/>
                      <a:alpha val="40000"/>
                    </a:schemeClr>
                  </a:glow>
                </a:effectLst>
                <a:latin typeface="+mn-lt"/>
              </a:rPr>
              <a:t>CONDITIONS TO BE FULFILLED FOR THE REGISTRATION </a:t>
            </a:r>
            <a:r>
              <a:rPr lang="en-US" sz="3200" b="1" dirty="0">
                <a:solidFill>
                  <a:schemeClr val="tx1"/>
                </a:solidFill>
                <a:effectLst>
                  <a:glow rad="101600">
                    <a:schemeClr val="accent1">
                      <a:satMod val="175000"/>
                      <a:alpha val="40000"/>
                    </a:schemeClr>
                  </a:glow>
                </a:effectLst>
                <a:latin typeface="+mn-lt"/>
              </a:rPr>
              <a:t>OF </a:t>
            </a:r>
            <a:r>
              <a:rPr lang="en-US" sz="3200" b="1" dirty="0" smtClean="0">
                <a:solidFill>
                  <a:schemeClr val="tx1"/>
                </a:solidFill>
                <a:effectLst>
                  <a:glow rad="101600">
                    <a:schemeClr val="accent1">
                      <a:satMod val="175000"/>
                      <a:alpha val="40000"/>
                    </a:schemeClr>
                  </a:glow>
                </a:effectLst>
                <a:latin typeface="+mn-lt"/>
              </a:rPr>
              <a:t>MOA</a:t>
            </a:r>
            <a:endParaRPr lang="en-US" sz="32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533400" y="1752600"/>
            <a:ext cx="7696200" cy="4724400"/>
          </a:xfrm>
        </p:spPr>
        <p:txBody>
          <a:bodyPr>
            <a:normAutofit fontScale="92500" lnSpcReduction="20000"/>
          </a:bodyPr>
          <a:lstStyle/>
          <a:p>
            <a:r>
              <a:rPr lang="en-US" b="1" u="sng" dirty="0" smtClean="0">
                <a:solidFill>
                  <a:schemeClr val="tx1"/>
                </a:solidFill>
                <a:effectLst>
                  <a:outerShdw blurRad="38100" dist="38100" dir="2700000" algn="tl">
                    <a:srgbClr val="000000">
                      <a:alpha val="43137"/>
                    </a:srgbClr>
                  </a:outerShdw>
                </a:effectLst>
                <a:latin typeface="Segoe Print" pitchFamily="2" charset="0"/>
              </a:rPr>
              <a:t/>
            </a:r>
            <a:br>
              <a:rPr lang="en-US" b="1" u="sng" dirty="0" smtClean="0">
                <a:solidFill>
                  <a:schemeClr val="tx1"/>
                </a:solidFill>
                <a:effectLst>
                  <a:outerShdw blurRad="38100" dist="38100" dir="2700000" algn="tl">
                    <a:srgbClr val="000000">
                      <a:alpha val="43137"/>
                    </a:srgbClr>
                  </a:outerShdw>
                </a:effectLst>
                <a:latin typeface="Segoe Print" pitchFamily="2" charset="0"/>
              </a:rPr>
            </a:br>
            <a:r>
              <a:rPr lang="en-US" b="1" u="sng" dirty="0" smtClean="0">
                <a:solidFill>
                  <a:schemeClr val="tx1"/>
                </a:solidFill>
                <a:effectLst>
                  <a:outerShdw blurRad="38100" dist="38100" dir="2700000" algn="tl">
                    <a:srgbClr val="000000">
                      <a:alpha val="43137"/>
                    </a:srgbClr>
                  </a:outerShdw>
                </a:effectLst>
                <a:latin typeface="Segoe Print" pitchFamily="2" charset="0"/>
              </a:rPr>
              <a:t>Under [Section 30,31, 32 &amp;33]</a:t>
            </a:r>
            <a:r>
              <a:rPr lang="en-US" b="1" dirty="0" smtClean="0">
                <a:solidFill>
                  <a:schemeClr val="tx2"/>
                </a:solidFill>
                <a:latin typeface="Segoe Print" pitchFamily="2" charset="0"/>
              </a:rPr>
              <a:t/>
            </a:r>
            <a:br>
              <a:rPr lang="en-US" b="1" dirty="0" smtClean="0">
                <a:solidFill>
                  <a:schemeClr val="tx2"/>
                </a:solidFill>
                <a:latin typeface="Segoe Print" pitchFamily="2" charset="0"/>
              </a:rPr>
            </a:br>
            <a:r>
              <a:rPr lang="en-US" b="1" dirty="0" smtClean="0">
                <a:solidFill>
                  <a:schemeClr val="tx2"/>
                </a:solidFill>
                <a:latin typeface="Segoe Print" pitchFamily="2" charset="0"/>
              </a:rPr>
              <a:t/>
            </a:r>
            <a:br>
              <a:rPr lang="en-US" b="1" dirty="0" smtClean="0">
                <a:solidFill>
                  <a:schemeClr val="tx2"/>
                </a:solidFill>
                <a:latin typeface="Segoe Print" pitchFamily="2" charset="0"/>
              </a:rPr>
            </a:br>
            <a:r>
              <a:rPr lang="en-US" sz="2400" b="1" dirty="0">
                <a:solidFill>
                  <a:schemeClr val="tx1"/>
                </a:solidFill>
              </a:rPr>
              <a:t>Memorandum shall be filed with registrar for registration. </a:t>
            </a:r>
            <a:endParaRPr lang="en-US" sz="2400" b="1" dirty="0" smtClean="0">
              <a:solidFill>
                <a:schemeClr val="tx1"/>
              </a:solidFill>
            </a:endParaRPr>
          </a:p>
          <a:p>
            <a:r>
              <a:rPr lang="en-US" sz="2400" b="1" dirty="0" smtClean="0">
                <a:solidFill>
                  <a:schemeClr val="tx1"/>
                </a:solidFill>
              </a:rPr>
              <a:t>The registrar shall register the MOA only if the following </a:t>
            </a:r>
            <a:r>
              <a:rPr lang="en-US" sz="2400" b="1" dirty="0">
                <a:solidFill>
                  <a:schemeClr val="tx1"/>
                </a:solidFill>
              </a:rPr>
              <a:t>conditions </a:t>
            </a:r>
            <a:r>
              <a:rPr lang="en-US" sz="2400" b="1" dirty="0" smtClean="0">
                <a:solidFill>
                  <a:schemeClr val="tx1"/>
                </a:solidFill>
              </a:rPr>
              <a:t>are </a:t>
            </a:r>
            <a:r>
              <a:rPr lang="en-US" sz="2400" b="1" dirty="0">
                <a:solidFill>
                  <a:schemeClr val="tx1"/>
                </a:solidFill>
              </a:rPr>
              <a:t>fulfilled,</a:t>
            </a:r>
          </a:p>
          <a:p>
            <a:pPr marL="342900" indent="-342900">
              <a:buFont typeface="Wingdings" pitchFamily="2" charset="2"/>
              <a:buChar char="ü"/>
            </a:pPr>
            <a:r>
              <a:rPr lang="en-US" sz="2400" b="1" dirty="0">
                <a:solidFill>
                  <a:schemeClr val="tx1"/>
                </a:solidFill>
              </a:rPr>
              <a:t>Company is being formed for lawful purposes</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None of the objects stated is inappropriate or deceptive</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All legal requirements regarding registration are duly </a:t>
            </a:r>
            <a:r>
              <a:rPr lang="en-US" sz="2400" b="1" dirty="0" smtClean="0">
                <a:solidFill>
                  <a:schemeClr val="tx1"/>
                </a:solidFill>
              </a:rPr>
              <a:t>complied </a:t>
            </a:r>
            <a:r>
              <a:rPr lang="en-US" sz="2400" b="1" dirty="0">
                <a:solidFill>
                  <a:schemeClr val="tx1"/>
                </a:solidFill>
              </a:rPr>
              <a:t>with</a:t>
            </a:r>
            <a:br>
              <a:rPr lang="en-US" sz="2400" b="1" dirty="0">
                <a:solidFill>
                  <a:schemeClr val="tx1"/>
                </a:solidFill>
              </a:rPr>
            </a:br>
            <a:endParaRPr lang="en-US" sz="2400" b="1" dirty="0">
              <a:solidFill>
                <a:schemeClr val="tx1"/>
              </a:solidFill>
            </a:endParaRPr>
          </a:p>
          <a:p>
            <a:r>
              <a:rPr lang="en-US" sz="2400" b="1" dirty="0">
                <a:solidFill>
                  <a:schemeClr val="tx1"/>
                </a:solidFill>
              </a:rPr>
              <a:t>After the registration of MOA, registrar shall enter the name of the company in the registrar of companies and issue certificate of incorporation.</a:t>
            </a:r>
          </a:p>
        </p:txBody>
      </p:sp>
    </p:spTree>
    <p:extLst>
      <p:ext uri="{BB962C8B-B14F-4D97-AF65-F5344CB8AC3E}">
        <p14:creationId xmlns="" xmlns:p14="http://schemas.microsoft.com/office/powerpoint/2010/main" val="2612040587"/>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7543800" cy="1676400"/>
          </a:xfrm>
        </p:spPr>
        <p:txBody>
          <a:bodyPr/>
          <a:lstStyle/>
          <a:p>
            <a:pPr algn="ctr"/>
            <a:r>
              <a:rPr lang="en-US" sz="4000" b="1" dirty="0">
                <a:solidFill>
                  <a:schemeClr val="tx1"/>
                </a:solidFill>
                <a:effectLst>
                  <a:glow rad="101600">
                    <a:schemeClr val="accent1">
                      <a:satMod val="175000"/>
                      <a:alpha val="40000"/>
                    </a:schemeClr>
                  </a:glow>
                </a:effectLst>
                <a:latin typeface="+mn-lt"/>
              </a:rPr>
              <a:t>ALTERATION IN MEMORANDUM OF ASSOCIATION</a:t>
            </a:r>
          </a:p>
        </p:txBody>
      </p:sp>
      <p:sp>
        <p:nvSpPr>
          <p:cNvPr id="3" name="Subtitle 2"/>
          <p:cNvSpPr>
            <a:spLocks noGrp="1"/>
          </p:cNvSpPr>
          <p:nvPr>
            <p:ph type="subTitle" idx="1"/>
          </p:nvPr>
        </p:nvSpPr>
        <p:spPr>
          <a:xfrm>
            <a:off x="609600" y="2209800"/>
            <a:ext cx="7315200" cy="4191000"/>
          </a:xfrm>
        </p:spPr>
        <p:txBody>
          <a:bodyPr>
            <a:normAutofit fontScale="92500" lnSpcReduction="20000"/>
          </a:bodyPr>
          <a:lstStyle/>
          <a:p>
            <a:endParaRPr lang="en-US" b="1" dirty="0" smtClean="0">
              <a:solidFill>
                <a:schemeClr val="tx2"/>
              </a:solidFill>
              <a:latin typeface="Segoe Print" pitchFamily="2" charset="0"/>
            </a:endParaRPr>
          </a:p>
          <a:p>
            <a:r>
              <a:rPr lang="en-US" b="1" u="sng" dirty="0" smtClean="0">
                <a:solidFill>
                  <a:schemeClr val="tx1"/>
                </a:solidFill>
                <a:effectLst>
                  <a:outerShdw blurRad="38100" dist="38100" dir="2700000" algn="tl">
                    <a:srgbClr val="000000">
                      <a:alpha val="43137"/>
                    </a:srgbClr>
                  </a:outerShdw>
                </a:effectLst>
                <a:latin typeface="Segoe Print" pitchFamily="2" charset="0"/>
              </a:rPr>
              <a:t>Under [Section 21(1)]</a:t>
            </a:r>
            <a:endParaRPr lang="en-US" b="1" u="sng" dirty="0">
              <a:solidFill>
                <a:schemeClr val="tx1"/>
              </a:solidFill>
              <a:effectLst>
                <a:outerShdw blurRad="38100" dist="38100" dir="2700000" algn="tl">
                  <a:srgbClr val="000000">
                    <a:alpha val="43137"/>
                  </a:srgbClr>
                </a:outerShdw>
              </a:effectLst>
              <a:latin typeface="Segoe Print" pitchFamily="2" charset="0"/>
            </a:endParaRPr>
          </a:p>
          <a:p>
            <a:endParaRPr lang="en-US" b="1" dirty="0" smtClean="0">
              <a:solidFill>
                <a:schemeClr val="tx2"/>
              </a:solidFill>
              <a:latin typeface="Segoe Print" pitchFamily="2" charset="0"/>
            </a:endParaRPr>
          </a:p>
          <a:p>
            <a:r>
              <a:rPr lang="en-US" sz="2400" b="1" dirty="0">
                <a:solidFill>
                  <a:schemeClr val="tx1"/>
                </a:solidFill>
              </a:rPr>
              <a:t>Following the circumstances under which a company is enable to alter its memorandum,</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To carry on its business more efficiently</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To attain the main purpose by improved means</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To change or enlarge the local area of its operation</a:t>
            </a:r>
            <a:br>
              <a:rPr lang="en-US" sz="2400" b="1" dirty="0">
                <a:solidFill>
                  <a:schemeClr val="tx1"/>
                </a:solidFill>
              </a:rPr>
            </a:br>
            <a:r>
              <a:rPr lang="en-US" b="1" dirty="0" smtClean="0">
                <a:solidFill>
                  <a:schemeClr val="tx2"/>
                </a:solidFill>
                <a:latin typeface="Segoe Print" pitchFamily="2" charset="0"/>
              </a:rPr>
              <a:t/>
            </a:r>
            <a:br>
              <a:rPr lang="en-US" b="1" dirty="0" smtClean="0">
                <a:solidFill>
                  <a:schemeClr val="tx2"/>
                </a:solidFill>
                <a:latin typeface="Segoe Print" pitchFamily="2" charset="0"/>
              </a:rPr>
            </a:br>
            <a:endParaRPr lang="en-US" b="1" dirty="0" smtClean="0">
              <a:solidFill>
                <a:schemeClr val="tx2"/>
              </a:solidFill>
              <a:latin typeface="Segoe Print" pitchFamily="2" charset="0"/>
            </a:endParaRPr>
          </a:p>
          <a:p>
            <a:endParaRPr lang="en-US" dirty="0">
              <a:latin typeface="Segoe Print" pitchFamily="2" charset="0"/>
            </a:endParaRPr>
          </a:p>
        </p:txBody>
      </p:sp>
    </p:spTree>
    <p:extLst>
      <p:ext uri="{BB962C8B-B14F-4D97-AF65-F5344CB8AC3E}">
        <p14:creationId xmlns="" xmlns:p14="http://schemas.microsoft.com/office/powerpoint/2010/main" val="1240374908"/>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990600"/>
            <a:ext cx="7162800" cy="4953000"/>
          </a:xfrm>
        </p:spPr>
        <p:txBody>
          <a:bodyPr/>
          <a:lstStyle/>
          <a:p>
            <a:pPr marL="342900" indent="-342900">
              <a:buFont typeface="Wingdings" pitchFamily="2" charset="2"/>
              <a:buChar char="ü"/>
            </a:pPr>
            <a:r>
              <a:rPr lang="en-US" sz="2400" b="1" dirty="0">
                <a:solidFill>
                  <a:schemeClr val="tx1"/>
                </a:solidFill>
              </a:rPr>
              <a:t>To carry on some other business which may be combine with the existing business of the company</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To restrict or abandon any of the objects of the </a:t>
            </a:r>
            <a:r>
              <a:rPr lang="en-US" sz="2400" b="1" dirty="0" smtClean="0">
                <a:solidFill>
                  <a:schemeClr val="tx1"/>
                </a:solidFill>
              </a:rPr>
              <a:t>company</a:t>
            </a:r>
            <a:r>
              <a:rPr lang="en-US" sz="2400" b="1" dirty="0">
                <a:solidFill>
                  <a:schemeClr val="tx1"/>
                </a:solidFill>
              </a:rPr>
              <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To amalgamate with any other company</a:t>
            </a:r>
          </a:p>
          <a:p>
            <a:endParaRPr lang="en-US" dirty="0"/>
          </a:p>
        </p:txBody>
      </p:sp>
    </p:spTree>
    <p:extLst>
      <p:ext uri="{BB962C8B-B14F-4D97-AF65-F5344CB8AC3E}">
        <p14:creationId xmlns="" xmlns:p14="http://schemas.microsoft.com/office/powerpoint/2010/main" val="593151160"/>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33400"/>
            <a:ext cx="7543800" cy="1219200"/>
          </a:xfrm>
        </p:spPr>
        <p:txBody>
          <a:bodyPr/>
          <a:lstStyle/>
          <a:p>
            <a:pPr algn="ctr"/>
            <a:r>
              <a:rPr lang="en-US" sz="4000" b="1" dirty="0" smtClean="0">
                <a:solidFill>
                  <a:schemeClr val="tx1"/>
                </a:solidFill>
                <a:effectLst>
                  <a:glow rad="101600">
                    <a:schemeClr val="accent1">
                      <a:satMod val="175000"/>
                      <a:alpha val="40000"/>
                    </a:schemeClr>
                  </a:glow>
                </a:effectLst>
                <a:latin typeface="+mn-lt"/>
              </a:rPr>
              <a:t>PROCEDURE FOR AMENDMENT IN MEMORANDUM OF ASSOCIATION</a:t>
            </a:r>
            <a:endParaRPr lang="en-US" sz="40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685800" y="1981200"/>
            <a:ext cx="7239000" cy="4419600"/>
          </a:xfrm>
        </p:spPr>
        <p:txBody>
          <a:bodyPr>
            <a:normAutofit/>
          </a:bodyPr>
          <a:lstStyle/>
          <a:p>
            <a:r>
              <a:rPr lang="en-US" sz="2400" b="1" dirty="0" smtClean="0">
                <a:solidFill>
                  <a:schemeClr val="tx1"/>
                </a:solidFill>
              </a:rPr>
              <a:t>The </a:t>
            </a:r>
            <a:r>
              <a:rPr lang="en-US" sz="2400" b="1" dirty="0">
                <a:solidFill>
                  <a:schemeClr val="tx1"/>
                </a:solidFill>
              </a:rPr>
              <a:t>process of amendment of memorandum of association is different for all the clauses,</a:t>
            </a:r>
          </a:p>
          <a:p>
            <a:endParaRPr lang="en-US" b="1" dirty="0">
              <a:solidFill>
                <a:schemeClr val="tx2"/>
              </a:solidFill>
              <a:latin typeface="Segoe Print" pitchFamily="2" charset="0"/>
            </a:endParaRPr>
          </a:p>
          <a:p>
            <a:pPr algn="ctr"/>
            <a:r>
              <a:rPr lang="en-US" sz="2800" b="1" i="1" u="sng" dirty="0" smtClean="0">
                <a:solidFill>
                  <a:schemeClr val="tx1"/>
                </a:solidFill>
                <a:effectLst>
                  <a:outerShdw blurRad="38100" dist="38100" dir="2700000" algn="tl">
                    <a:srgbClr val="000000">
                      <a:alpha val="43137"/>
                    </a:srgbClr>
                  </a:outerShdw>
                </a:effectLst>
              </a:rPr>
              <a:t>THE NAME CLAUSE</a:t>
            </a:r>
            <a:br>
              <a:rPr lang="en-US" sz="2800" b="1" i="1" u="sng" dirty="0" smtClean="0">
                <a:solidFill>
                  <a:schemeClr val="tx1"/>
                </a:solidFill>
                <a:effectLst>
                  <a:outerShdw blurRad="38100" dist="38100" dir="2700000" algn="tl">
                    <a:srgbClr val="000000">
                      <a:alpha val="43137"/>
                    </a:srgbClr>
                  </a:outerShdw>
                </a:effectLst>
              </a:rPr>
            </a:br>
            <a:r>
              <a:rPr lang="en-US" sz="2400" b="1" dirty="0" smtClean="0">
                <a:solidFill>
                  <a:schemeClr val="tx1"/>
                </a:solidFill>
              </a:rPr>
              <a:t>Company </a:t>
            </a:r>
            <a:r>
              <a:rPr lang="en-US" sz="2400" b="1" dirty="0">
                <a:solidFill>
                  <a:schemeClr val="tx1"/>
                </a:solidFill>
              </a:rPr>
              <a:t>can change its name in the following manner</a:t>
            </a:r>
            <a:r>
              <a:rPr lang="en-US" sz="2400" b="1" dirty="0" smtClean="0">
                <a:solidFill>
                  <a:schemeClr val="tx1"/>
                </a:solidFill>
              </a:rPr>
              <a:t>,</a:t>
            </a:r>
          </a:p>
          <a:p>
            <a:r>
              <a:rPr lang="en-US" sz="2400" b="1" u="sng" dirty="0" smtClean="0">
                <a:solidFill>
                  <a:schemeClr val="tx1"/>
                </a:solidFill>
              </a:rPr>
              <a:t>STEPS TO BE FOLLOWED</a:t>
            </a:r>
            <a:endParaRPr lang="en-US" sz="2400" b="1" u="sng" dirty="0">
              <a:solidFill>
                <a:schemeClr val="tx1"/>
              </a:solidFill>
            </a:endParaRPr>
          </a:p>
          <a:p>
            <a:pPr marL="342900" indent="-342900">
              <a:buFont typeface="Wingdings" pitchFamily="2" charset="2"/>
              <a:buChar char="ü"/>
            </a:pPr>
            <a:r>
              <a:rPr lang="en-US" sz="2400" b="1" dirty="0">
                <a:solidFill>
                  <a:schemeClr val="tx1"/>
                </a:solidFill>
              </a:rPr>
              <a:t>Pass a special resolution</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Get written approval of Registrar of Joint Stock Companies [Sec 39]</a:t>
            </a:r>
          </a:p>
          <a:p>
            <a:endParaRPr lang="en-US" b="1" dirty="0">
              <a:solidFill>
                <a:schemeClr val="tx2"/>
              </a:solidFill>
              <a:latin typeface="Segoe Print" pitchFamily="2" charset="0"/>
            </a:endParaRPr>
          </a:p>
        </p:txBody>
      </p:sp>
    </p:spTree>
    <p:extLst>
      <p:ext uri="{BB962C8B-B14F-4D97-AF65-F5344CB8AC3E}">
        <p14:creationId xmlns="" xmlns:p14="http://schemas.microsoft.com/office/powerpoint/2010/main" val="1992475226"/>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81000"/>
            <a:ext cx="7315200" cy="6096000"/>
          </a:xfrm>
        </p:spPr>
        <p:txBody>
          <a:bodyPr>
            <a:normAutofit fontScale="92500" lnSpcReduction="10000"/>
          </a:bodyPr>
          <a:lstStyle/>
          <a:p>
            <a:pPr algn="ctr"/>
            <a:endParaRPr lang="en-US" sz="2800" b="1" i="1" u="sng" dirty="0" smtClean="0">
              <a:solidFill>
                <a:schemeClr val="tx1"/>
              </a:solidFill>
              <a:effectLst>
                <a:outerShdw blurRad="38100" dist="38100" dir="2700000" algn="tl">
                  <a:srgbClr val="000000">
                    <a:alpha val="43137"/>
                  </a:srgbClr>
                </a:outerShdw>
              </a:effectLst>
            </a:endParaRPr>
          </a:p>
          <a:p>
            <a:pPr marL="457200" indent="-457200">
              <a:buFont typeface="Wingdings" pitchFamily="2" charset="2"/>
              <a:buChar char="ü"/>
            </a:pPr>
            <a:r>
              <a:rPr lang="en-US" sz="2400" b="1" dirty="0" smtClean="0">
                <a:solidFill>
                  <a:schemeClr val="tx1"/>
                </a:solidFill>
              </a:rPr>
              <a:t>An altered </a:t>
            </a:r>
            <a:r>
              <a:rPr lang="en-US" sz="2400" b="1" dirty="0">
                <a:solidFill>
                  <a:schemeClr val="tx1"/>
                </a:solidFill>
              </a:rPr>
              <a:t>certificate of incorporation (Certificate of Incorporation on change of Name) is issued </a:t>
            </a:r>
            <a:r>
              <a:rPr lang="en-US" sz="2400" b="1" dirty="0" smtClean="0">
                <a:solidFill>
                  <a:schemeClr val="tx1"/>
                </a:solidFill>
              </a:rPr>
              <a:t>by the </a:t>
            </a:r>
            <a:r>
              <a:rPr lang="en-US" sz="2400" b="1" dirty="0">
                <a:solidFill>
                  <a:schemeClr val="tx1"/>
                </a:solidFill>
              </a:rPr>
              <a:t>registrar [Section 40] </a:t>
            </a:r>
            <a:br>
              <a:rPr lang="en-US" sz="2400" b="1" dirty="0">
                <a:solidFill>
                  <a:schemeClr val="tx1"/>
                </a:solidFill>
              </a:rPr>
            </a:br>
            <a:endParaRPr lang="en-US" sz="2400" b="1" dirty="0">
              <a:solidFill>
                <a:schemeClr val="tx1"/>
              </a:solidFill>
            </a:endParaRPr>
          </a:p>
          <a:p>
            <a:pPr marL="457200" indent="-457200">
              <a:buFont typeface="Wingdings" pitchFamily="2" charset="2"/>
              <a:buChar char="ü"/>
            </a:pPr>
            <a:r>
              <a:rPr lang="en-US" sz="2400" b="1" dirty="0">
                <a:solidFill>
                  <a:schemeClr val="tx1"/>
                </a:solidFill>
              </a:rPr>
              <a:t>Write the old name of the company along with the new name on all documents for a period of one year from the date of issue of certificate [Sec 40]</a:t>
            </a:r>
          </a:p>
          <a:p>
            <a:pPr algn="ctr"/>
            <a:endParaRPr lang="en-US" sz="2400" b="1" dirty="0">
              <a:solidFill>
                <a:schemeClr val="tx1"/>
              </a:solidFill>
            </a:endParaRPr>
          </a:p>
          <a:p>
            <a:pPr algn="ctr"/>
            <a:r>
              <a:rPr lang="en-US" sz="2800" b="1" i="1" u="sng" dirty="0" smtClean="0">
                <a:solidFill>
                  <a:schemeClr val="tx1"/>
                </a:solidFill>
                <a:effectLst>
                  <a:outerShdw blurRad="38100" dist="38100" dir="2700000" algn="tl">
                    <a:srgbClr val="000000">
                      <a:alpha val="43137"/>
                    </a:srgbClr>
                  </a:outerShdw>
                </a:effectLst>
              </a:rPr>
              <a:t>THE CAPITAL CLAUSE</a:t>
            </a:r>
            <a:r>
              <a:rPr lang="en-US" b="1" i="1" u="sng" dirty="0" smtClean="0">
                <a:solidFill>
                  <a:schemeClr val="tx1"/>
                </a:solidFill>
                <a:effectLst>
                  <a:outerShdw blurRad="38100" dist="38100" dir="2700000" algn="tl">
                    <a:srgbClr val="000000">
                      <a:alpha val="43137"/>
                    </a:srgbClr>
                  </a:outerShdw>
                </a:effectLst>
              </a:rPr>
              <a:t/>
            </a:r>
            <a:br>
              <a:rPr lang="en-US" b="1" i="1" u="sng" dirty="0" smtClean="0">
                <a:solidFill>
                  <a:schemeClr val="tx1"/>
                </a:solidFill>
                <a:effectLst>
                  <a:outerShdw blurRad="38100" dist="38100" dir="2700000" algn="tl">
                    <a:srgbClr val="000000">
                      <a:alpha val="43137"/>
                    </a:srgbClr>
                  </a:outerShdw>
                </a:effectLst>
              </a:rPr>
            </a:br>
            <a:endParaRPr lang="en-US" b="1" i="1" u="sng" dirty="0" smtClean="0">
              <a:solidFill>
                <a:schemeClr val="tx1"/>
              </a:solidFill>
              <a:effectLst>
                <a:outerShdw blurRad="38100" dist="38100" dir="2700000" algn="tl">
                  <a:srgbClr val="000000">
                    <a:alpha val="43137"/>
                  </a:srgbClr>
                </a:outerShdw>
              </a:effectLst>
            </a:endParaRPr>
          </a:p>
          <a:p>
            <a:pPr marL="342900" indent="-342900">
              <a:buFont typeface="Wingdings" pitchFamily="2" charset="2"/>
              <a:buChar char="ü"/>
            </a:pPr>
            <a:r>
              <a:rPr lang="en-US" sz="2400" b="1" dirty="0">
                <a:solidFill>
                  <a:schemeClr val="tx1"/>
                </a:solidFill>
              </a:rPr>
              <a:t>By passing an ordinary resolution, company may increase, consolidate, sub-divide or cancel its share capital if authorized by its articles of association</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Under [Sec. 94], company shall file a notice of alteration with the registrar within 15 days</a:t>
            </a:r>
          </a:p>
          <a:p>
            <a:endParaRPr lang="en-US" sz="1800" b="1" dirty="0" smtClean="0">
              <a:solidFill>
                <a:schemeClr val="tx2"/>
              </a:solidFill>
              <a:latin typeface="Segoe Print" pitchFamily="2" charset="0"/>
            </a:endParaRPr>
          </a:p>
          <a:p>
            <a:pPr marL="342900" indent="-342900">
              <a:buFont typeface="Wingdings" pitchFamily="2" charset="2"/>
              <a:buChar char="ü"/>
            </a:pPr>
            <a:endParaRPr lang="en-US" b="1" dirty="0">
              <a:solidFill>
                <a:schemeClr val="tx1"/>
              </a:solidFill>
              <a:latin typeface="Segoe Print" pitchFamily="2" charset="0"/>
            </a:endParaRPr>
          </a:p>
        </p:txBody>
      </p:sp>
    </p:spTree>
    <p:extLst>
      <p:ext uri="{BB962C8B-B14F-4D97-AF65-F5344CB8AC3E}">
        <p14:creationId xmlns="" xmlns:p14="http://schemas.microsoft.com/office/powerpoint/2010/main" val="2863185787"/>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33400"/>
            <a:ext cx="7467600" cy="6019800"/>
          </a:xfrm>
        </p:spPr>
        <p:txBody>
          <a:bodyPr>
            <a:normAutofit fontScale="92500" lnSpcReduction="10000"/>
          </a:bodyPr>
          <a:lstStyle/>
          <a:p>
            <a:pPr algn="ctr"/>
            <a:r>
              <a:rPr lang="en-US" sz="2800" b="1" i="1" u="sng" dirty="0" smtClean="0">
                <a:solidFill>
                  <a:schemeClr val="tx1"/>
                </a:solidFill>
                <a:effectLst>
                  <a:outerShdw blurRad="38100" dist="38100" dir="2700000" algn="tl">
                    <a:srgbClr val="000000">
                      <a:alpha val="43137"/>
                    </a:srgbClr>
                  </a:outerShdw>
                </a:effectLst>
              </a:rPr>
              <a:t>REGISTERED OFFICE CLAUSE</a:t>
            </a:r>
            <a:r>
              <a:rPr lang="en-US" b="1" i="1" u="sng" dirty="0" smtClean="0">
                <a:solidFill>
                  <a:schemeClr val="tx1"/>
                </a:solidFill>
                <a:effectLst>
                  <a:outerShdw blurRad="38100" dist="38100" dir="2700000" algn="tl">
                    <a:srgbClr val="000000">
                      <a:alpha val="43137"/>
                    </a:srgbClr>
                  </a:outerShdw>
                </a:effectLst>
              </a:rPr>
              <a:t/>
            </a:r>
            <a:br>
              <a:rPr lang="en-US" b="1" i="1" u="sng" dirty="0" smtClean="0">
                <a:solidFill>
                  <a:schemeClr val="tx1"/>
                </a:solidFill>
                <a:effectLst>
                  <a:outerShdw blurRad="38100" dist="38100" dir="2700000" algn="tl">
                    <a:srgbClr val="000000">
                      <a:alpha val="43137"/>
                    </a:srgbClr>
                  </a:outerShdw>
                </a:effectLst>
              </a:rPr>
            </a:br>
            <a:endParaRPr lang="en-US" b="1" i="1" u="sng" dirty="0" smtClean="0">
              <a:solidFill>
                <a:schemeClr val="tx1"/>
              </a:solidFill>
              <a:effectLst>
                <a:outerShdw blurRad="38100" dist="38100" dir="2700000" algn="tl">
                  <a:srgbClr val="000000">
                    <a:alpha val="43137"/>
                  </a:srgbClr>
                </a:outerShdw>
              </a:effectLst>
            </a:endParaRPr>
          </a:p>
          <a:p>
            <a:r>
              <a:rPr lang="en-US" sz="2400" b="1" dirty="0">
                <a:solidFill>
                  <a:schemeClr val="tx1"/>
                </a:solidFill>
              </a:rPr>
              <a:t>Following steps should be taken while altering registered office clause,</a:t>
            </a:r>
          </a:p>
          <a:p>
            <a:pPr marL="342900" indent="-342900">
              <a:buFont typeface="Wingdings" pitchFamily="2" charset="2"/>
              <a:buChar char="ü"/>
            </a:pPr>
            <a:r>
              <a:rPr lang="en-US" sz="2400" b="1" dirty="0">
                <a:solidFill>
                  <a:schemeClr val="tx1"/>
                </a:solidFill>
              </a:rPr>
              <a:t>Pass a special resolution</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Obtain confirmation from SECP by filling petition within 60 days</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Give certified copies of order of Commission to the registrar of old and new provinces within 90 days</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Request the registrar of the old province for transfer of file to the registrar of new province</a:t>
            </a:r>
            <a:br>
              <a:rPr lang="en-US" sz="2400" b="1" dirty="0">
                <a:solidFill>
                  <a:schemeClr val="tx1"/>
                </a:solidFill>
              </a:rPr>
            </a:br>
            <a:endParaRPr lang="en-US" sz="2400" b="1" dirty="0">
              <a:solidFill>
                <a:schemeClr val="tx1"/>
              </a:solidFill>
            </a:endParaRPr>
          </a:p>
          <a:p>
            <a:pPr marL="342900" indent="-342900">
              <a:buFont typeface="Wingdings" pitchFamily="2" charset="2"/>
              <a:buChar char="ü"/>
            </a:pPr>
            <a:r>
              <a:rPr lang="en-US" sz="2400" b="1" dirty="0">
                <a:solidFill>
                  <a:schemeClr val="tx1"/>
                </a:solidFill>
              </a:rPr>
              <a:t>Under (section 142), intimate to the registrar of the new province on Form-21 within 28 days of change</a:t>
            </a:r>
          </a:p>
        </p:txBody>
      </p:sp>
    </p:spTree>
    <p:extLst>
      <p:ext uri="{BB962C8B-B14F-4D97-AF65-F5344CB8AC3E}">
        <p14:creationId xmlns="" xmlns:p14="http://schemas.microsoft.com/office/powerpoint/2010/main" val="2366256430"/>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609600"/>
            <a:ext cx="7239000" cy="5638800"/>
          </a:xfrm>
        </p:spPr>
        <p:txBody>
          <a:bodyPr/>
          <a:lstStyle/>
          <a:p>
            <a:pPr algn="ctr"/>
            <a:r>
              <a:rPr lang="en-US" sz="2800" b="1" i="1" u="sng" dirty="0" smtClean="0">
                <a:solidFill>
                  <a:schemeClr val="tx1"/>
                </a:solidFill>
                <a:effectLst>
                  <a:outerShdw blurRad="38100" dist="38100" dir="2700000" algn="tl">
                    <a:srgbClr val="000000">
                      <a:alpha val="43137"/>
                    </a:srgbClr>
                  </a:outerShdw>
                </a:effectLst>
              </a:rPr>
              <a:t>THE OBJECT CLAUSE</a:t>
            </a:r>
            <a:r>
              <a:rPr lang="en-US" b="1" i="1" u="sng" dirty="0" smtClean="0">
                <a:solidFill>
                  <a:schemeClr val="tx1"/>
                </a:solidFill>
                <a:effectLst>
                  <a:outerShdw blurRad="38100" dist="38100" dir="2700000" algn="tl">
                    <a:srgbClr val="000000">
                      <a:alpha val="43137"/>
                    </a:srgbClr>
                  </a:outerShdw>
                </a:effectLst>
              </a:rPr>
              <a:t/>
            </a:r>
            <a:br>
              <a:rPr lang="en-US" b="1" i="1" u="sng" dirty="0" smtClean="0">
                <a:solidFill>
                  <a:schemeClr val="tx1"/>
                </a:solidFill>
                <a:effectLst>
                  <a:outerShdw blurRad="38100" dist="38100" dir="2700000" algn="tl">
                    <a:srgbClr val="000000">
                      <a:alpha val="43137"/>
                    </a:srgbClr>
                  </a:outerShdw>
                </a:effectLst>
              </a:rPr>
            </a:br>
            <a:endParaRPr lang="en-US" b="1" i="1" u="sng" dirty="0" smtClean="0">
              <a:solidFill>
                <a:schemeClr val="tx2"/>
              </a:solidFill>
              <a:effectLst>
                <a:outerShdw blurRad="38100" dist="38100" dir="2700000" algn="tl">
                  <a:srgbClr val="000000">
                    <a:alpha val="43137"/>
                  </a:srgbClr>
                </a:outerShdw>
              </a:effectLst>
            </a:endParaRPr>
          </a:p>
          <a:p>
            <a:r>
              <a:rPr lang="en-US" sz="2400" b="1" dirty="0" smtClean="0">
                <a:solidFill>
                  <a:schemeClr val="tx1"/>
                </a:solidFill>
              </a:rPr>
              <a:t>While </a:t>
            </a:r>
            <a:r>
              <a:rPr lang="en-US" sz="2400" b="1" dirty="0">
                <a:solidFill>
                  <a:schemeClr val="tx1"/>
                </a:solidFill>
              </a:rPr>
              <a:t>changing the object clause of the memorandum of association, following steps must be taken,</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Pass a special resolution</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Obtain a confirmation from SECP by filling a petition within 60 days of resolution</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File certified copy of the order of Commission with the Registrar within 90 days of confirmation</a:t>
            </a:r>
          </a:p>
          <a:p>
            <a:endParaRPr lang="en-US" b="1" dirty="0">
              <a:solidFill>
                <a:schemeClr val="tx1"/>
              </a:solidFill>
              <a:latin typeface="Segoe Print" pitchFamily="2" charset="0"/>
            </a:endParaRPr>
          </a:p>
        </p:txBody>
      </p:sp>
    </p:spTree>
    <p:extLst>
      <p:ext uri="{BB962C8B-B14F-4D97-AF65-F5344CB8AC3E}">
        <p14:creationId xmlns="" xmlns:p14="http://schemas.microsoft.com/office/powerpoint/2010/main" val="2351310489"/>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838200"/>
            <a:ext cx="7315200" cy="5486400"/>
          </a:xfrm>
        </p:spPr>
        <p:txBody>
          <a:bodyPr>
            <a:normAutofit lnSpcReduction="10000"/>
          </a:bodyPr>
          <a:lstStyle/>
          <a:p>
            <a:pPr marL="457200" indent="-457200">
              <a:buFont typeface="Wingdings" pitchFamily="2" charset="2"/>
              <a:buChar char="Ø"/>
            </a:pPr>
            <a:r>
              <a:rPr lang="en-US" sz="2800" b="1" i="1" u="sng" dirty="0" smtClean="0">
                <a:solidFill>
                  <a:schemeClr val="tx1"/>
                </a:solidFill>
                <a:effectLst>
                  <a:outerShdw blurRad="38100" dist="38100" dir="2700000" algn="tl">
                    <a:srgbClr val="000000">
                      <a:alpha val="43137"/>
                    </a:srgbClr>
                  </a:outerShdw>
                </a:effectLst>
              </a:rPr>
              <a:t>SUBSCRIPTION CLAUSE</a:t>
            </a:r>
            <a:br>
              <a:rPr lang="en-US" sz="2800" b="1" i="1" u="sng" dirty="0" smtClean="0">
                <a:solidFill>
                  <a:schemeClr val="tx1"/>
                </a:solidFill>
                <a:effectLst>
                  <a:outerShdw blurRad="38100" dist="38100" dir="2700000" algn="tl">
                    <a:srgbClr val="000000">
                      <a:alpha val="43137"/>
                    </a:srgbClr>
                  </a:outerShdw>
                </a:effectLst>
              </a:rPr>
            </a:br>
            <a:r>
              <a:rPr lang="en-US" sz="2800" b="1" i="1" u="sng" dirty="0">
                <a:solidFill>
                  <a:schemeClr val="tx1"/>
                </a:solidFill>
                <a:effectLst>
                  <a:outerShdw blurRad="38100" dist="38100" dir="2700000" algn="tl">
                    <a:srgbClr val="000000">
                      <a:alpha val="43137"/>
                    </a:srgbClr>
                  </a:outerShdw>
                </a:effectLst>
              </a:rPr>
              <a:t/>
            </a:r>
            <a:br>
              <a:rPr lang="en-US" sz="2800" b="1" i="1" u="sng" dirty="0">
                <a:solidFill>
                  <a:schemeClr val="tx1"/>
                </a:solidFill>
                <a:effectLst>
                  <a:outerShdw blurRad="38100" dist="38100" dir="2700000" algn="tl">
                    <a:srgbClr val="000000">
                      <a:alpha val="43137"/>
                    </a:srgbClr>
                  </a:outerShdw>
                </a:effectLst>
              </a:rPr>
            </a:br>
            <a:r>
              <a:rPr lang="en-US" sz="2400" b="1" dirty="0">
                <a:solidFill>
                  <a:schemeClr val="tx1"/>
                </a:solidFill>
              </a:rPr>
              <a:t>The subscription clause never changes because the subscribers remains the same throughout the life of the company.</a:t>
            </a:r>
          </a:p>
          <a:p>
            <a:pPr algn="ctr"/>
            <a:endParaRPr lang="en-US" sz="2800" b="1" i="1" u="sng" dirty="0">
              <a:solidFill>
                <a:schemeClr val="tx1"/>
              </a:solidFill>
              <a:effectLst>
                <a:outerShdw blurRad="38100" dist="38100" dir="2700000" algn="tl">
                  <a:srgbClr val="000000">
                    <a:alpha val="43137"/>
                  </a:srgbClr>
                </a:outerShdw>
              </a:effectLst>
            </a:endParaRPr>
          </a:p>
          <a:p>
            <a:pPr algn="ctr"/>
            <a:r>
              <a:rPr lang="en-US" sz="2800" b="1" i="1" u="sng" dirty="0" smtClean="0">
                <a:solidFill>
                  <a:schemeClr val="tx1"/>
                </a:solidFill>
                <a:effectLst>
                  <a:outerShdw blurRad="38100" dist="38100" dir="2700000" algn="tl">
                    <a:srgbClr val="000000">
                      <a:alpha val="43137"/>
                    </a:srgbClr>
                  </a:outerShdw>
                </a:effectLst>
              </a:rPr>
              <a:t/>
            </a:r>
            <a:br>
              <a:rPr lang="en-US" sz="2800" b="1" i="1" u="sng" dirty="0" smtClean="0">
                <a:solidFill>
                  <a:schemeClr val="tx1"/>
                </a:solidFill>
                <a:effectLst>
                  <a:outerShdw blurRad="38100" dist="38100" dir="2700000" algn="tl">
                    <a:srgbClr val="000000">
                      <a:alpha val="43137"/>
                    </a:srgbClr>
                  </a:outerShdw>
                </a:effectLst>
              </a:rPr>
            </a:br>
            <a:r>
              <a:rPr lang="en-US" sz="2800" b="1" i="1" u="sng" dirty="0" smtClean="0">
                <a:solidFill>
                  <a:schemeClr val="tx1"/>
                </a:solidFill>
                <a:effectLst>
                  <a:outerShdw blurRad="38100" dist="38100" dir="2700000" algn="tl">
                    <a:srgbClr val="000000">
                      <a:alpha val="43137"/>
                    </a:srgbClr>
                  </a:outerShdw>
                </a:effectLst>
              </a:rPr>
              <a:t>THE LIABILITY CLAUSE</a:t>
            </a:r>
            <a:br>
              <a:rPr lang="en-US" sz="2800" b="1" i="1" u="sng" dirty="0" smtClean="0">
                <a:solidFill>
                  <a:schemeClr val="tx1"/>
                </a:solidFill>
                <a:effectLst>
                  <a:outerShdw blurRad="38100" dist="38100" dir="2700000" algn="tl">
                    <a:srgbClr val="000000">
                      <a:alpha val="43137"/>
                    </a:srgbClr>
                  </a:outerShdw>
                </a:effectLst>
              </a:rPr>
            </a:br>
            <a:endParaRPr lang="en-US" sz="2800" b="1" i="1" u="sng" dirty="0" smtClean="0">
              <a:solidFill>
                <a:schemeClr val="tx1"/>
              </a:solidFill>
              <a:effectLst>
                <a:outerShdw blurRad="38100" dist="38100" dir="2700000" algn="tl">
                  <a:srgbClr val="000000">
                    <a:alpha val="43137"/>
                  </a:srgbClr>
                </a:outerShdw>
              </a:effectLst>
            </a:endParaRPr>
          </a:p>
          <a:p>
            <a:pPr marL="457200" indent="-457200">
              <a:buFont typeface="Wingdings" pitchFamily="2" charset="2"/>
              <a:buChar char="Ø"/>
            </a:pPr>
            <a:r>
              <a:rPr lang="en-US" sz="2400" b="1" dirty="0">
                <a:solidFill>
                  <a:schemeClr val="tx1"/>
                </a:solidFill>
              </a:rPr>
              <a:t>The liability clause cannot be changed because company is formed on the basis of the limited liability. While, transferring from limited liability company to the unlimited liability company this clause is deleted.</a:t>
            </a:r>
          </a:p>
          <a:p>
            <a:endParaRPr lang="en-US" b="1" dirty="0">
              <a:solidFill>
                <a:schemeClr val="tx2"/>
              </a:solidFill>
              <a:latin typeface="Segoe Print" pitchFamily="2" charset="0"/>
            </a:endParaRPr>
          </a:p>
        </p:txBody>
      </p:sp>
    </p:spTree>
    <p:extLst>
      <p:ext uri="{BB962C8B-B14F-4D97-AF65-F5344CB8AC3E}">
        <p14:creationId xmlns="" xmlns:p14="http://schemas.microsoft.com/office/powerpoint/2010/main" val="3645922463"/>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533400"/>
            <a:ext cx="7924800" cy="1752600"/>
          </a:xfrm>
        </p:spPr>
        <p:txBody>
          <a:bodyPr/>
          <a:lstStyle/>
          <a:p>
            <a:pPr algn="ctr"/>
            <a:r>
              <a:rPr lang="en-US" sz="3600" b="1" dirty="0" smtClean="0">
                <a:solidFill>
                  <a:schemeClr val="tx1"/>
                </a:solidFill>
                <a:effectLst>
                  <a:glow rad="101600">
                    <a:schemeClr val="accent1">
                      <a:satMod val="175000"/>
                      <a:alpha val="40000"/>
                    </a:schemeClr>
                  </a:glow>
                </a:effectLst>
                <a:latin typeface="+mn-lt"/>
              </a:rPr>
              <a:t>ROLE OF SECURITY EXCHANGE COMMISSION OF PAKISTAN IN ALTERATION OF MOA</a:t>
            </a:r>
            <a:endParaRPr lang="en-US" sz="3600" b="1" dirty="0">
              <a:solidFill>
                <a:schemeClr val="tx1"/>
              </a:solidFill>
              <a:effectLst>
                <a:glow rad="101600">
                  <a:schemeClr val="accent1">
                    <a:satMod val="175000"/>
                    <a:alpha val="40000"/>
                  </a:schemeClr>
                </a:glow>
              </a:effectLst>
              <a:latin typeface="+mn-lt"/>
            </a:endParaRPr>
          </a:p>
        </p:txBody>
      </p:sp>
      <p:sp>
        <p:nvSpPr>
          <p:cNvPr id="3" name="Subtitle 2"/>
          <p:cNvSpPr>
            <a:spLocks noGrp="1"/>
          </p:cNvSpPr>
          <p:nvPr>
            <p:ph type="subTitle" idx="1"/>
          </p:nvPr>
        </p:nvSpPr>
        <p:spPr>
          <a:xfrm>
            <a:off x="533400" y="2895600"/>
            <a:ext cx="7467600" cy="3276600"/>
          </a:xfrm>
        </p:spPr>
        <p:txBody>
          <a:bodyPr>
            <a:normAutofit lnSpcReduction="10000"/>
          </a:bodyPr>
          <a:lstStyle/>
          <a:p>
            <a:pPr marL="457200" indent="-457200">
              <a:buFont typeface="Wingdings" pitchFamily="2" charset="2"/>
              <a:buChar char="Ø"/>
            </a:pPr>
            <a:r>
              <a:rPr lang="en-US" sz="2400" b="1" dirty="0">
                <a:solidFill>
                  <a:schemeClr val="tx1"/>
                </a:solidFill>
              </a:rPr>
              <a:t>The SECP may make an order confirming the alteration [Section 22]</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The </a:t>
            </a:r>
            <a:r>
              <a:rPr lang="en-US" sz="2400" b="1" dirty="0" smtClean="0">
                <a:solidFill>
                  <a:schemeClr val="tx1"/>
                </a:solidFill>
              </a:rPr>
              <a:t>SECP may confirm the alteration </a:t>
            </a:r>
            <a:r>
              <a:rPr lang="en-US" sz="2400" b="1" dirty="0">
                <a:solidFill>
                  <a:schemeClr val="tx1"/>
                </a:solidFill>
              </a:rPr>
              <a:t>of MOA </a:t>
            </a:r>
            <a:r>
              <a:rPr lang="en-US" sz="2400" b="1" dirty="0" smtClean="0">
                <a:solidFill>
                  <a:schemeClr val="tx1"/>
                </a:solidFill>
              </a:rPr>
              <a:t>either </a:t>
            </a:r>
            <a:r>
              <a:rPr lang="en-US" sz="2400" b="1" dirty="0">
                <a:solidFill>
                  <a:schemeClr val="tx1"/>
                </a:solidFill>
              </a:rPr>
              <a:t>wholly or in </a:t>
            </a:r>
            <a:r>
              <a:rPr lang="en-US" sz="2400" b="1" dirty="0" smtClean="0">
                <a:solidFill>
                  <a:schemeClr val="tx1"/>
                </a:solidFill>
              </a:rPr>
              <a:t>parts or may put some conditions on alteration. </a:t>
            </a:r>
            <a:r>
              <a:rPr lang="en-US" sz="2400" b="1" dirty="0">
                <a:solidFill>
                  <a:schemeClr val="tx1"/>
                </a:solidFill>
              </a:rPr>
              <a:t>[Section 22]</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The SECP may adjourn the proceedings of alteration if considers necessary [Section 23]</a:t>
            </a:r>
          </a:p>
        </p:txBody>
      </p:sp>
    </p:spTree>
    <p:extLst>
      <p:ext uri="{BB962C8B-B14F-4D97-AF65-F5344CB8AC3E}">
        <p14:creationId xmlns="" xmlns:p14="http://schemas.microsoft.com/office/powerpoint/2010/main" val="2763196787"/>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990600"/>
            <a:ext cx="6934200" cy="5029200"/>
          </a:xfrm>
        </p:spPr>
        <p:txBody>
          <a:bodyPr/>
          <a:lstStyle/>
          <a:p>
            <a:pPr marL="457200" indent="-457200">
              <a:buFont typeface="Wingdings" pitchFamily="2" charset="2"/>
              <a:buChar char="Ø"/>
            </a:pPr>
            <a:r>
              <a:rPr lang="en-US" sz="2400" b="1" dirty="0">
                <a:solidFill>
                  <a:schemeClr val="tx1"/>
                </a:solidFill>
              </a:rPr>
              <a:t>Certified copy of order of SECP confirming the alteration along with the printed copy of altered memorandum shall be filed with the Registrar within 90 days of order [Section 24]</a:t>
            </a:r>
            <a:br>
              <a:rPr lang="en-US" sz="2400" b="1" dirty="0">
                <a:solidFill>
                  <a:schemeClr val="tx1"/>
                </a:solidFill>
              </a:rPr>
            </a:br>
            <a:endParaRPr lang="en-US" sz="2400" b="1" dirty="0">
              <a:solidFill>
                <a:schemeClr val="tx1"/>
              </a:solidFill>
            </a:endParaRPr>
          </a:p>
          <a:p>
            <a:pPr marL="457200" indent="-457200">
              <a:buFont typeface="Wingdings" pitchFamily="2" charset="2"/>
              <a:buChar char="Ø"/>
            </a:pPr>
            <a:r>
              <a:rPr lang="en-US" sz="2400" b="1" dirty="0">
                <a:solidFill>
                  <a:schemeClr val="tx1"/>
                </a:solidFill>
              </a:rPr>
              <a:t>Under [section.25], the alteration shall not be effective if the certified copy of SECP’s order is not filed within 90 days</a:t>
            </a:r>
          </a:p>
          <a:p>
            <a:endParaRPr lang="en-US" dirty="0"/>
          </a:p>
        </p:txBody>
      </p:sp>
    </p:spTree>
    <p:extLst>
      <p:ext uri="{BB962C8B-B14F-4D97-AF65-F5344CB8AC3E}">
        <p14:creationId xmlns="" xmlns:p14="http://schemas.microsoft.com/office/powerpoint/2010/main" val="3493007109"/>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990600"/>
            <a:ext cx="6934200" cy="5029200"/>
          </a:xfrm>
        </p:spPr>
        <p:txBody>
          <a:bodyPr/>
          <a:lstStyle/>
          <a:p>
            <a:r>
              <a:rPr lang="en-US" sz="2400" b="1" dirty="0" smtClean="0">
                <a:solidFill>
                  <a:schemeClr val="tx1"/>
                </a:solidFill>
              </a:rPr>
              <a:t>The points discussed under MOA are </a:t>
            </a:r>
          </a:p>
          <a:p>
            <a:endParaRPr lang="en-US" sz="2400" b="1" dirty="0" smtClean="0">
              <a:solidFill>
                <a:schemeClr val="tx1"/>
              </a:solidFill>
            </a:endParaRPr>
          </a:p>
          <a:p>
            <a:pPr marL="457200" indent="-457200">
              <a:buFont typeface="+mj-lt"/>
              <a:buAutoNum type="arabicPeriod"/>
            </a:pPr>
            <a:r>
              <a:rPr lang="en-US" sz="2400" b="1" dirty="0" smtClean="0">
                <a:solidFill>
                  <a:schemeClr val="tx1"/>
                </a:solidFill>
              </a:rPr>
              <a:t>Definition of MOA</a:t>
            </a:r>
          </a:p>
          <a:p>
            <a:pPr marL="457200" indent="-457200">
              <a:buFont typeface="+mj-lt"/>
              <a:buAutoNum type="arabicPeriod"/>
            </a:pPr>
            <a:endParaRPr lang="en-US" sz="2400" b="1" dirty="0" smtClean="0">
              <a:solidFill>
                <a:schemeClr val="tx1"/>
              </a:solidFill>
            </a:endParaRPr>
          </a:p>
          <a:p>
            <a:pPr marL="457200" indent="-457200">
              <a:buFont typeface="+mj-lt"/>
              <a:buAutoNum type="arabicPeriod"/>
            </a:pPr>
            <a:r>
              <a:rPr lang="en-US" sz="2400" b="1" dirty="0" smtClean="0">
                <a:solidFill>
                  <a:schemeClr val="tx1"/>
                </a:solidFill>
              </a:rPr>
              <a:t>Contents of MOA</a:t>
            </a:r>
          </a:p>
          <a:p>
            <a:pPr marL="457200" indent="-457200">
              <a:buFont typeface="+mj-lt"/>
              <a:buAutoNum type="arabicPeriod"/>
            </a:pPr>
            <a:endParaRPr lang="en-US" sz="2400" b="1" dirty="0" smtClean="0">
              <a:solidFill>
                <a:schemeClr val="tx1"/>
              </a:solidFill>
            </a:endParaRPr>
          </a:p>
          <a:p>
            <a:pPr marL="457200" indent="-457200">
              <a:buFont typeface="+mj-lt"/>
              <a:buAutoNum type="arabicPeriod"/>
            </a:pPr>
            <a:r>
              <a:rPr lang="en-US" sz="2400" b="1" dirty="0" smtClean="0">
                <a:solidFill>
                  <a:schemeClr val="tx1"/>
                </a:solidFill>
              </a:rPr>
              <a:t>Alteration in MOA can be done in certain cases</a:t>
            </a:r>
          </a:p>
          <a:p>
            <a:pPr marL="457200" indent="-457200">
              <a:buFont typeface="+mj-lt"/>
              <a:buAutoNum type="arabicPeriod"/>
            </a:pPr>
            <a:endParaRPr lang="en-US" sz="2400" b="1" dirty="0" smtClean="0">
              <a:solidFill>
                <a:schemeClr val="tx1"/>
              </a:solidFill>
            </a:endParaRPr>
          </a:p>
          <a:p>
            <a:pPr marL="457200" indent="-457200">
              <a:buFont typeface="+mj-lt"/>
              <a:buAutoNum type="arabicPeriod"/>
            </a:pPr>
            <a:r>
              <a:rPr lang="en-US" sz="2400" b="1" dirty="0" smtClean="0">
                <a:solidFill>
                  <a:schemeClr val="tx1"/>
                </a:solidFill>
              </a:rPr>
              <a:t>Procedure for the amendment in MOA</a:t>
            </a:r>
          </a:p>
          <a:p>
            <a:pPr marL="457200" indent="-457200">
              <a:buFont typeface="+mj-lt"/>
              <a:buAutoNum type="arabicPeriod"/>
            </a:pPr>
            <a:endParaRPr lang="en-US" sz="2400" b="1" dirty="0" smtClean="0">
              <a:solidFill>
                <a:schemeClr val="tx1"/>
              </a:solidFill>
            </a:endParaRPr>
          </a:p>
          <a:p>
            <a:pPr marL="457200" indent="-457200">
              <a:buFont typeface="+mj-lt"/>
              <a:buAutoNum type="arabicPeriod"/>
            </a:pPr>
            <a:r>
              <a:rPr lang="en-US" sz="2400" b="1" dirty="0" smtClean="0">
                <a:solidFill>
                  <a:schemeClr val="tx1"/>
                </a:solidFill>
              </a:rPr>
              <a:t>Role of SECP in alteration of MOA</a:t>
            </a:r>
          </a:p>
          <a:p>
            <a:pPr marL="457200" indent="-457200">
              <a:buFont typeface="+mj-lt"/>
              <a:buAutoNum type="arabicPeriod"/>
            </a:pPr>
            <a:endParaRPr lang="en-US" sz="2400" b="1" dirty="0" smtClean="0">
              <a:solidFill>
                <a:schemeClr val="tx1"/>
              </a:solidFill>
            </a:endParaRPr>
          </a:p>
          <a:p>
            <a:pPr marL="457200" indent="-457200">
              <a:buFont typeface="+mj-lt"/>
              <a:buAutoNum type="arabicPeriod"/>
            </a:pPr>
            <a:endParaRPr lang="en-US" sz="2400" b="1" dirty="0" smtClean="0">
              <a:solidFill>
                <a:schemeClr val="tx1"/>
              </a:solidFill>
            </a:endParaRPr>
          </a:p>
          <a:p>
            <a:pPr marL="457200" indent="-457200">
              <a:buFont typeface="+mj-lt"/>
              <a:buAutoNum type="arabicPeriod"/>
            </a:pPr>
            <a:endParaRPr lang="en-US" sz="2400" b="1" dirty="0" smtClean="0">
              <a:solidFill>
                <a:schemeClr val="tx1"/>
              </a:solidFill>
            </a:endParaRPr>
          </a:p>
          <a:p>
            <a:pPr marL="457200" indent="-457200">
              <a:buFont typeface="+mj-lt"/>
              <a:buAutoNum type="arabicPeriod"/>
            </a:pPr>
            <a:endParaRPr lang="en-US" sz="2400" b="1" dirty="0">
              <a:solidFill>
                <a:schemeClr val="tx1"/>
              </a:solidFill>
            </a:endParaRPr>
          </a:p>
          <a:p>
            <a:endParaRPr lang="en-US" dirty="0"/>
          </a:p>
        </p:txBody>
      </p:sp>
    </p:spTree>
    <p:extLst>
      <p:ext uri="{BB962C8B-B14F-4D97-AF65-F5344CB8AC3E}">
        <p14:creationId xmlns="" xmlns:p14="http://schemas.microsoft.com/office/powerpoint/2010/main" val="16892467"/>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457200"/>
            <a:ext cx="2895600" cy="838200"/>
          </a:xfrm>
        </p:spPr>
        <p:txBody>
          <a:bodyPr/>
          <a:lstStyle/>
          <a:p>
            <a:endParaRPr lang="en-US" dirty="0">
              <a:solidFill>
                <a:schemeClr val="tx1"/>
              </a:solidFill>
              <a:latin typeface="Arial Black" pitchFamily="34" charset="0"/>
            </a:endParaRPr>
          </a:p>
        </p:txBody>
      </p:sp>
      <p:sp>
        <p:nvSpPr>
          <p:cNvPr id="2" name="Title 1"/>
          <p:cNvSpPr>
            <a:spLocks noGrp="1"/>
          </p:cNvSpPr>
          <p:nvPr>
            <p:ph type="ctrTitle"/>
          </p:nvPr>
        </p:nvSpPr>
        <p:spPr>
          <a:xfrm>
            <a:off x="762000" y="3200400"/>
            <a:ext cx="7772400" cy="1676399"/>
          </a:xfrm>
          <a:solidFill>
            <a:schemeClr val="bg1"/>
          </a:solidFill>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US" b="1" dirty="0" smtClean="0">
                <a:solidFill>
                  <a:schemeClr val="tx1"/>
                </a:solidFill>
                <a:latin typeface="Arial Black" pitchFamily="34" charset="0"/>
              </a:rPr>
              <a:t/>
            </a:r>
            <a:br>
              <a:rPr lang="en-US" b="1" dirty="0" smtClean="0">
                <a:solidFill>
                  <a:schemeClr val="tx1"/>
                </a:solidFill>
                <a:latin typeface="Arial Black" pitchFamily="34" charset="0"/>
              </a:rPr>
            </a:br>
            <a:r>
              <a:rPr lang="en-US" b="1" dirty="0" smtClean="0">
                <a:solidFill>
                  <a:schemeClr val="tx1"/>
                </a:solidFill>
                <a:latin typeface="Arial Black" pitchFamily="34" charset="0"/>
              </a:rPr>
              <a:t/>
            </a:r>
            <a:br>
              <a:rPr lang="en-US" b="1" dirty="0" smtClean="0">
                <a:solidFill>
                  <a:schemeClr val="tx1"/>
                </a:solidFill>
                <a:latin typeface="Arial Black" pitchFamily="34" charset="0"/>
              </a:rPr>
            </a:br>
            <a:r>
              <a:rPr lang="en-US" b="1" dirty="0" smtClean="0">
                <a:solidFill>
                  <a:schemeClr val="tx1"/>
                </a:solidFill>
                <a:latin typeface="Arial Black" pitchFamily="34" charset="0"/>
              </a:rPr>
              <a:t/>
            </a:r>
            <a:br>
              <a:rPr lang="en-US" b="1" dirty="0" smtClean="0">
                <a:solidFill>
                  <a:schemeClr val="tx1"/>
                </a:solidFill>
                <a:latin typeface="Arial Black" pitchFamily="34" charset="0"/>
              </a:rPr>
            </a:br>
            <a:r>
              <a:rPr lang="en-US" b="1" dirty="0" smtClean="0">
                <a:solidFill>
                  <a:schemeClr val="tx1"/>
                </a:solidFill>
                <a:latin typeface="Arial Black" pitchFamily="34" charset="0"/>
              </a:rPr>
              <a:t/>
            </a:r>
            <a:br>
              <a:rPr lang="en-US" b="1" dirty="0" smtClean="0">
                <a:solidFill>
                  <a:schemeClr val="tx1"/>
                </a:solidFill>
                <a:latin typeface="Arial Black" pitchFamily="34" charset="0"/>
              </a:rPr>
            </a:br>
            <a:r>
              <a:rPr lang="en-US" b="1" dirty="0" smtClean="0">
                <a:solidFill>
                  <a:schemeClr val="tx1"/>
                </a:solidFill>
                <a:latin typeface="Arial Black" pitchFamily="34" charset="0"/>
              </a:rPr>
              <a:t/>
            </a:r>
            <a:br>
              <a:rPr lang="en-US" b="1" dirty="0" smtClean="0">
                <a:solidFill>
                  <a:schemeClr val="tx1"/>
                </a:solidFill>
                <a:latin typeface="Arial Black" pitchFamily="34" charset="0"/>
              </a:rPr>
            </a:br>
            <a:r>
              <a:rPr lang="en-US" b="1" dirty="0" smtClean="0">
                <a:solidFill>
                  <a:schemeClr val="tx1"/>
                </a:solidFill>
                <a:latin typeface="Arial Black" pitchFamily="34" charset="0"/>
              </a:rPr>
              <a:t/>
            </a:r>
            <a:br>
              <a:rPr lang="en-US" b="1" dirty="0" smtClean="0">
                <a:solidFill>
                  <a:schemeClr val="tx1"/>
                </a:solidFill>
                <a:latin typeface="Arial Black" pitchFamily="34" charset="0"/>
              </a:rPr>
            </a:br>
            <a:r>
              <a:rPr lang="en-US" b="1" dirty="0" smtClean="0">
                <a:solidFill>
                  <a:schemeClr val="tx1"/>
                </a:solidFill>
                <a:latin typeface="Arial Black" pitchFamily="34" charset="0"/>
              </a:rPr>
              <a:t/>
            </a:r>
            <a:br>
              <a:rPr lang="en-US" b="1" dirty="0" smtClean="0">
                <a:solidFill>
                  <a:schemeClr val="tx1"/>
                </a:solidFill>
                <a:latin typeface="Arial Black" pitchFamily="34" charset="0"/>
              </a:rPr>
            </a:br>
            <a:r>
              <a:rPr lang="en-US" b="1" dirty="0" smtClean="0">
                <a:solidFill>
                  <a:schemeClr val="tx1"/>
                </a:solidFill>
                <a:latin typeface="Arial Black" pitchFamily="34" charset="0"/>
              </a:rPr>
              <a:t>ARTICLES OF ASSOCIATION</a:t>
            </a:r>
            <a:r>
              <a:rPr lang="en-US" dirty="0" smtClean="0">
                <a:solidFill>
                  <a:schemeClr val="tx1"/>
                </a:solidFill>
              </a:rPr>
              <a:t/>
            </a:r>
            <a:br>
              <a:rPr lang="en-US" dirty="0" smtClean="0">
                <a:solidFill>
                  <a:schemeClr val="tx1"/>
                </a:solidFill>
              </a:rPr>
            </a:br>
            <a:endParaRPr lang="en-US" dirty="0">
              <a:solidFill>
                <a:schemeClr val="tx1"/>
              </a:solidFill>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tx1"/>
                </a:solidFill>
                <a:latin typeface="Calibri" pitchFamily="34" charset="0"/>
              </a:rPr>
              <a:t>DEFINATION</a:t>
            </a:r>
            <a:endParaRPr lang="en-US" sz="3200" b="1" dirty="0">
              <a:solidFill>
                <a:schemeClr val="tx1"/>
              </a:solidFill>
              <a:latin typeface="Calibri" pitchFamily="34" charset="0"/>
            </a:endParaRPr>
          </a:p>
        </p:txBody>
      </p:sp>
      <p:sp>
        <p:nvSpPr>
          <p:cNvPr id="3" name="Content Placeholder 2"/>
          <p:cNvSpPr>
            <a:spLocks noGrp="1"/>
          </p:cNvSpPr>
          <p:nvPr>
            <p:ph sz="quarter" idx="1"/>
          </p:nvPr>
        </p:nvSpPr>
        <p:spPr>
          <a:xfrm>
            <a:off x="381000" y="1447800"/>
            <a:ext cx="8305800" cy="4953000"/>
          </a:xfrm>
        </p:spPr>
        <p:txBody>
          <a:bodyPr>
            <a:normAutofit/>
          </a:bodyPr>
          <a:lstStyle/>
          <a:p>
            <a:pPr>
              <a:buNone/>
            </a:pPr>
            <a:r>
              <a:rPr lang="en-US" sz="2400" dirty="0" smtClean="0"/>
              <a:t>   </a:t>
            </a:r>
          </a:p>
          <a:p>
            <a:pPr>
              <a:buNone/>
            </a:pPr>
            <a:r>
              <a:rPr lang="en-US" sz="2400" b="1" dirty="0" smtClean="0">
                <a:latin typeface="Calibri" pitchFamily="34" charset="0"/>
                <a:cs typeface="Arial" pitchFamily="34" charset="0"/>
              </a:rPr>
              <a:t>    </a:t>
            </a:r>
            <a:r>
              <a:rPr lang="en-US" sz="2400" b="1" u="sng" dirty="0" smtClean="0">
                <a:latin typeface="Calibri" pitchFamily="34" charset="0"/>
                <a:cs typeface="Arial" pitchFamily="34" charset="0"/>
              </a:rPr>
              <a:t>Sec 2(1)(1)(1)</a:t>
            </a:r>
            <a:r>
              <a:rPr lang="en-US" sz="2400" dirty="0" smtClean="0">
                <a:latin typeface="Calibri" pitchFamily="34" charset="0"/>
                <a:cs typeface="Arial" pitchFamily="34" charset="0"/>
              </a:rPr>
              <a:t> of the Company Ordinance, 1984 defines the articles as </a:t>
            </a:r>
            <a:r>
              <a:rPr lang="en-US" sz="2400" b="1" dirty="0" smtClean="0">
                <a:latin typeface="Calibri" pitchFamily="34" charset="0"/>
                <a:cs typeface="Arial" pitchFamily="34" charset="0"/>
              </a:rPr>
              <a:t>the Articles of Association of a company as originally framed or as altered in accordance with the provisions of the law.</a:t>
            </a:r>
          </a:p>
          <a:p>
            <a:pPr>
              <a:buNone/>
            </a:pPr>
            <a:r>
              <a:rPr lang="en-US" sz="2400" b="1" dirty="0" err="1" smtClean="0">
                <a:latin typeface="Calibri" pitchFamily="34" charset="0"/>
                <a:cs typeface="Arial" pitchFamily="34" charset="0"/>
              </a:rPr>
              <a:t>AoA</a:t>
            </a:r>
            <a:r>
              <a:rPr lang="en-US" sz="2400" b="1" dirty="0" smtClean="0">
                <a:latin typeface="Calibri" pitchFamily="34" charset="0"/>
                <a:cs typeface="Arial" pitchFamily="34" charset="0"/>
              </a:rPr>
              <a:t> are the:</a:t>
            </a:r>
          </a:p>
          <a:p>
            <a:pPr>
              <a:buClrTx/>
              <a:buFont typeface="Wingdings" pitchFamily="2" charset="2"/>
              <a:buChar char="Ø"/>
            </a:pPr>
            <a:r>
              <a:rPr lang="en-US" sz="2400" dirty="0" smtClean="0">
                <a:latin typeface="Calibri" pitchFamily="34" charset="0"/>
                <a:cs typeface="Arial" pitchFamily="34" charset="0"/>
              </a:rPr>
              <a:t> rules and regulations subordinate to the Memorandum of Association.</a:t>
            </a:r>
          </a:p>
          <a:p>
            <a:pPr>
              <a:buClrTx/>
              <a:buFont typeface="Wingdings" pitchFamily="2" charset="2"/>
              <a:buChar char="Ø"/>
            </a:pPr>
            <a:r>
              <a:rPr lang="en-US" sz="2400" dirty="0" smtClean="0">
                <a:latin typeface="Calibri" pitchFamily="34" charset="0"/>
                <a:cs typeface="Arial" pitchFamily="34" charset="0"/>
              </a:rPr>
              <a:t> cannot go beyond the objects mentioned in the memorandum.</a:t>
            </a:r>
          </a:p>
          <a:p>
            <a:pPr>
              <a:buClrTx/>
              <a:buFont typeface="Wingdings" pitchFamily="2" charset="2"/>
              <a:buChar char="Ø"/>
            </a:pPr>
            <a:r>
              <a:rPr lang="en-US" sz="2400" dirty="0" smtClean="0">
                <a:latin typeface="Calibri" pitchFamily="34" charset="0"/>
                <a:cs typeface="Arial" pitchFamily="34" charset="0"/>
              </a:rPr>
              <a:t> deals with the internal matters relation to the business of the company.</a:t>
            </a:r>
            <a:endParaRPr lang="en-US" sz="2400" dirty="0">
              <a:latin typeface="Calibri" pitchFamily="34" charset="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0292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Arial Black"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lstStyle/>
          <a:p>
            <a:pPr>
              <a:buNone/>
            </a:pPr>
            <a:r>
              <a:rPr lang="en-US" sz="2400" dirty="0" smtClean="0">
                <a:latin typeface="Calibri" pitchFamily="34" charset="0"/>
              </a:rPr>
              <a:t>    This clause contains:</a:t>
            </a:r>
          </a:p>
          <a:p>
            <a:r>
              <a:rPr lang="en-US" sz="2400" dirty="0" smtClean="0">
                <a:latin typeface="Calibri" pitchFamily="34" charset="0"/>
              </a:rPr>
              <a:t>The definitions of the words and phrases used in the articles.</a:t>
            </a:r>
            <a:endParaRPr lang="en-US" sz="2400" dirty="0">
              <a:latin typeface="Calibri" pitchFamily="34" charset="0"/>
            </a:endParaRPr>
          </a:p>
        </p:txBody>
      </p:sp>
      <p:sp>
        <p:nvSpPr>
          <p:cNvPr id="11"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1. </a:t>
            </a:r>
            <a:r>
              <a:rPr kumimoji="0" lang="en-US" sz="3200" b="1" i="0" u="sng" strike="noStrike" kern="1200" cap="none" spc="0" normalizeH="0" baseline="0" noProof="0" dirty="0" err="1" smtClean="0">
                <a:ln>
                  <a:noFill/>
                </a:ln>
                <a:effectLst/>
                <a:uLnTx/>
                <a:uFillTx/>
                <a:latin typeface="Calibri" pitchFamily="34" charset="0"/>
                <a:ea typeface="+mj-ea"/>
                <a:cs typeface="+mj-cs"/>
              </a:rPr>
              <a:t>DEFiNiTIONS</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0292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Arial Black"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lstStyle/>
          <a:p>
            <a:pPr>
              <a:buNone/>
            </a:pPr>
            <a:r>
              <a:rPr lang="en-US" sz="2400" dirty="0" smtClean="0">
                <a:latin typeface="Calibri" pitchFamily="34" charset="0"/>
              </a:rPr>
              <a:t>    This clause contains: </a:t>
            </a:r>
          </a:p>
          <a:p>
            <a:r>
              <a:rPr lang="en-US" sz="2400" dirty="0" smtClean="0">
                <a:latin typeface="Calibri" pitchFamily="34" charset="0"/>
              </a:rPr>
              <a:t>The brief contents of the objects of the company. </a:t>
            </a:r>
            <a:endParaRPr lang="en-US" sz="2400" dirty="0">
              <a:latin typeface="Calibri" pitchFamily="34" charset="0"/>
            </a:endParaRP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lang="en-US" sz="3200" b="1" dirty="0" smtClean="0">
                <a:latin typeface="Calibri" pitchFamily="34" charset="0"/>
                <a:ea typeface="+mj-ea"/>
                <a:cs typeface="+mj-cs"/>
              </a:rPr>
              <a:t>2. </a:t>
            </a:r>
            <a:r>
              <a:rPr lang="en-US" sz="3200" b="1" u="sng" dirty="0" smtClean="0">
                <a:latin typeface="Calibri" pitchFamily="34" charset="0"/>
                <a:ea typeface="+mj-ea"/>
                <a:cs typeface="+mj-cs"/>
              </a:rPr>
              <a:t>BUSINESS</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0292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Arial Black"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lstStyle/>
          <a:p>
            <a:pPr>
              <a:buNone/>
            </a:pPr>
            <a:r>
              <a:rPr lang="en-US" sz="2400" dirty="0" smtClean="0">
                <a:latin typeface="Calibri" pitchFamily="34" charset="0"/>
              </a:rPr>
              <a:t>    This section contains the matters relating to:</a:t>
            </a:r>
          </a:p>
          <a:p>
            <a:pPr marL="0" indent="0">
              <a:buClrTx/>
              <a:buNone/>
            </a:pPr>
            <a:r>
              <a:rPr lang="en-US" sz="2400" dirty="0" smtClean="0">
                <a:latin typeface="Calibri" pitchFamily="34" charset="0"/>
              </a:rPr>
              <a:t>The classes of shares ,Offer to and subscription by the general public ,the procedure to be adopted for allotment, issuance of original or duplicate and transfer of the shares.</a:t>
            </a:r>
            <a:endParaRPr lang="en-US" sz="2400" dirty="0">
              <a:latin typeface="Calibri" pitchFamily="34" charset="0"/>
            </a:endParaRP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lang="en-US" sz="3200" b="1" dirty="0" smtClean="0">
                <a:latin typeface="Calibri" pitchFamily="34" charset="0"/>
                <a:ea typeface="+mj-ea"/>
                <a:cs typeface="+mj-cs"/>
              </a:rPr>
              <a:t>3. </a:t>
            </a:r>
            <a:r>
              <a:rPr lang="en-US" sz="3200" b="1" u="sng" dirty="0" smtClean="0">
                <a:latin typeface="Calibri" pitchFamily="34" charset="0"/>
                <a:ea typeface="+mj-ea"/>
                <a:cs typeface="+mj-cs"/>
              </a:rPr>
              <a:t>SHARES</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Arial Black"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lstStyle/>
          <a:p>
            <a:pPr>
              <a:buNone/>
            </a:pPr>
            <a:r>
              <a:rPr lang="en-US" sz="2400" dirty="0" smtClean="0">
                <a:latin typeface="Calibri" pitchFamily="34" charset="0"/>
              </a:rPr>
              <a:t>    Following points to be mentioned in the articles of the company:</a:t>
            </a:r>
          </a:p>
          <a:p>
            <a:pPr>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powers of the company to alter its share capital.</a:t>
            </a:r>
          </a:p>
          <a:p>
            <a:pPr>
              <a:buClrTx/>
              <a:buFont typeface="Wingdings" pitchFamily="2" charset="2"/>
              <a:buChar char="Ø"/>
            </a:pPr>
            <a:r>
              <a:rPr lang="en-US" sz="2400" dirty="0" smtClean="0">
                <a:latin typeface="Calibri" pitchFamily="34" charset="0"/>
              </a:rPr>
              <a:t>The procedure to be followed while exercising this power.</a:t>
            </a:r>
            <a:endParaRPr lang="en-US" sz="2400" dirty="0">
              <a:latin typeface="Calibri" pitchFamily="34" charset="0"/>
            </a:endParaRP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lang="en-US" sz="3200" b="1" dirty="0" smtClean="0">
                <a:latin typeface="Calibri" pitchFamily="34" charset="0"/>
                <a:ea typeface="+mj-ea"/>
                <a:cs typeface="+mj-cs"/>
              </a:rPr>
              <a:t>4. </a:t>
            </a:r>
            <a:r>
              <a:rPr lang="en-US" sz="3200" b="1" u="sng" dirty="0" smtClean="0">
                <a:latin typeface="Calibri" pitchFamily="34" charset="0"/>
                <a:ea typeface="+mj-ea"/>
                <a:cs typeface="+mj-cs"/>
              </a:rPr>
              <a:t>ALTERATION Of CAPITAL</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Arial Black"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600200"/>
            <a:ext cx="5943600" cy="4724400"/>
          </a:xfrm>
          <a:prstGeom prst="rect">
            <a:avLst/>
          </a:prstGeom>
        </p:spPr>
        <p:txBody>
          <a:bodyPr>
            <a:normAutofit/>
          </a:bodyPr>
          <a:lstStyle/>
          <a:p>
            <a:pPr>
              <a:buNone/>
            </a:pPr>
            <a:r>
              <a:rPr lang="en-US" sz="2400" dirty="0" smtClean="0">
                <a:latin typeface="Calibri" pitchFamily="34" charset="0"/>
              </a:rPr>
              <a:t>    Following points to be mentioned in the articles of the company:</a:t>
            </a:r>
          </a:p>
          <a:p>
            <a:pPr>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types of meetings of the company and of the directors.</a:t>
            </a:r>
          </a:p>
          <a:p>
            <a:pPr marL="0" indent="0">
              <a:buClrTx/>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rules and regulations in this connection. </a:t>
            </a:r>
            <a:endParaRPr lang="en-US" sz="2400" dirty="0">
              <a:latin typeface="Calibri" pitchFamily="34" charset="0"/>
            </a:endParaRPr>
          </a:p>
        </p:txBody>
      </p:sp>
      <p:sp>
        <p:nvSpPr>
          <p:cNvPr id="5" name="Title 1"/>
          <p:cNvSpPr txBox="1">
            <a:spLocks/>
          </p:cNvSpPr>
          <p:nvPr/>
        </p:nvSpPr>
        <p:spPr>
          <a:xfrm>
            <a:off x="3048000" y="609600"/>
            <a:ext cx="5867400" cy="914400"/>
          </a:xfrm>
          <a:prstGeom prst="rect">
            <a:avLst/>
          </a:prstGeom>
        </p:spPr>
        <p:txBody>
          <a:bodyPr vert="horz" anchor="b">
            <a:noAutofit/>
          </a:bodyPr>
          <a:lstStyle/>
          <a:p>
            <a:pPr marL="514350" marR="0" lvl="0" indent="-514350" defTabSz="914400" rtl="0" eaLnBrk="1" fontAlgn="auto" latinLnBrk="0" hangingPunct="1">
              <a:lnSpc>
                <a:spcPct val="100000"/>
              </a:lnSpc>
              <a:spcBef>
                <a:spcPct val="0"/>
              </a:spcBef>
              <a:spcAft>
                <a:spcPts val="0"/>
              </a:spcAft>
              <a:buClrTx/>
              <a:buSzTx/>
              <a:tabLst/>
              <a:defRPr/>
            </a:pPr>
            <a:r>
              <a:rPr lang="en-US" sz="3200" b="1" dirty="0" smtClean="0">
                <a:latin typeface="Calibri" pitchFamily="34" charset="0"/>
                <a:ea typeface="+mj-ea"/>
                <a:cs typeface="+mj-cs"/>
              </a:rPr>
              <a:t>5. </a:t>
            </a:r>
            <a:r>
              <a:rPr lang="en-US" sz="3200" b="1" u="sng" dirty="0" smtClean="0">
                <a:latin typeface="Calibri" pitchFamily="34" charset="0"/>
                <a:ea typeface="+mj-ea"/>
                <a:cs typeface="+mj-cs"/>
              </a:rPr>
              <a:t>GENERAL MEETINGS AND BOARD MEETINGS</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Arial Black"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lstStyle/>
          <a:p>
            <a:pPr>
              <a:buNone/>
            </a:pPr>
            <a:r>
              <a:rPr lang="en-US" sz="2400" dirty="0" smtClean="0">
                <a:latin typeface="Calibri" pitchFamily="34" charset="0"/>
              </a:rPr>
              <a:t>    The articles should contain:</a:t>
            </a:r>
          </a:p>
          <a:p>
            <a:pPr>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rules regarding the voting powers of the members of the company</a:t>
            </a:r>
          </a:p>
          <a:p>
            <a:pPr marL="0" indent="0">
              <a:buClrTx/>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procedure of the voting in the meetings of the company.</a:t>
            </a:r>
            <a:endParaRPr lang="en-US" sz="2400" dirty="0">
              <a:latin typeface="Calibri" pitchFamily="34" charset="0"/>
            </a:endParaRPr>
          </a:p>
        </p:txBody>
      </p:sp>
      <p:sp>
        <p:nvSpPr>
          <p:cNvPr id="6"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lang="en-US" sz="3200" b="1" dirty="0">
                <a:latin typeface="Calibri" pitchFamily="34" charset="0"/>
                <a:ea typeface="+mj-ea"/>
                <a:cs typeface="+mj-cs"/>
              </a:rPr>
              <a:t>6</a:t>
            </a:r>
            <a:r>
              <a:rPr kumimoji="0" lang="en-US" sz="3200" b="1" i="0" strike="noStrike" kern="1200" cap="none" spc="0" normalizeH="0" baseline="0" noProof="0" dirty="0" smtClean="0">
                <a:ln>
                  <a:noFill/>
                </a:ln>
                <a:effectLst/>
                <a:uLnTx/>
                <a:uFillTx/>
                <a:latin typeface="Calibri" pitchFamily="34" charset="0"/>
                <a:ea typeface="+mj-ea"/>
                <a:cs typeface="+mj-cs"/>
              </a:rPr>
              <a:t>. </a:t>
            </a:r>
            <a:r>
              <a:rPr kumimoji="0" lang="en-US" sz="3200" b="1" i="0" u="sng" strike="noStrike" kern="1200" cap="none" spc="0" normalizeH="0" baseline="0" noProof="0" dirty="0" smtClean="0">
                <a:ln>
                  <a:noFill/>
                </a:ln>
                <a:effectLst/>
                <a:uLnTx/>
                <a:uFillTx/>
                <a:latin typeface="Calibri" pitchFamily="34" charset="0"/>
                <a:ea typeface="+mj-ea"/>
                <a:cs typeface="+mj-cs"/>
              </a:rPr>
              <a:t>VOTES OF</a:t>
            </a:r>
            <a:r>
              <a:rPr kumimoji="0" lang="en-US" sz="3200" b="1" i="0" u="sng" strike="noStrike" kern="1200" cap="none" spc="0" normalizeH="0" noProof="0" dirty="0" smtClean="0">
                <a:ln>
                  <a:noFill/>
                </a:ln>
                <a:effectLst/>
                <a:uLnTx/>
                <a:uFillTx/>
                <a:latin typeface="Calibri" pitchFamily="34" charset="0"/>
                <a:ea typeface="+mj-ea"/>
                <a:cs typeface="+mj-cs"/>
              </a:rPr>
              <a:t> MEMBERS</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Arial Black"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normAutofit lnSpcReduction="10000"/>
          </a:bodyPr>
          <a:lstStyle/>
          <a:p>
            <a:pPr>
              <a:buNone/>
            </a:pPr>
            <a:r>
              <a:rPr lang="en-US" sz="2400" dirty="0" smtClean="0">
                <a:latin typeface="Calibri" pitchFamily="34" charset="0"/>
              </a:rPr>
              <a:t>The articles should contain:</a:t>
            </a:r>
          </a:p>
          <a:p>
            <a:pPr marL="457200" indent="-457200">
              <a:buClrTx/>
              <a:buFont typeface="+mj-lt"/>
              <a:buAutoNum type="arabicPeriod"/>
            </a:pPr>
            <a:r>
              <a:rPr lang="en-US" sz="2400" dirty="0" smtClean="0">
                <a:latin typeface="Calibri" pitchFamily="34" charset="0"/>
              </a:rPr>
              <a:t>The number and the name of the first director.</a:t>
            </a:r>
          </a:p>
          <a:p>
            <a:pPr marL="457200" indent="-457200">
              <a:buClrTx/>
              <a:buFont typeface="+mj-lt"/>
              <a:buAutoNum type="arabicPeriod"/>
            </a:pPr>
            <a:r>
              <a:rPr lang="en-US" sz="2400" dirty="0" smtClean="0">
                <a:latin typeface="Calibri" pitchFamily="34" charset="0"/>
              </a:rPr>
              <a:t>The qualifications of the subsequent directors.</a:t>
            </a:r>
          </a:p>
          <a:p>
            <a:pPr marL="457200" indent="-457200">
              <a:buClrTx/>
              <a:buFont typeface="+mj-lt"/>
              <a:buAutoNum type="arabicPeriod"/>
            </a:pPr>
            <a:r>
              <a:rPr lang="en-US" sz="2400" dirty="0" smtClean="0">
                <a:latin typeface="Calibri" pitchFamily="34" charset="0"/>
              </a:rPr>
              <a:t>The appointment of directors.</a:t>
            </a:r>
          </a:p>
          <a:p>
            <a:pPr marL="457200" indent="-457200">
              <a:buClrTx/>
              <a:buFont typeface="+mj-lt"/>
              <a:buAutoNum type="arabicPeriod"/>
            </a:pPr>
            <a:r>
              <a:rPr lang="en-US" sz="2400" dirty="0" smtClean="0">
                <a:latin typeface="Calibri" pitchFamily="34" charset="0"/>
              </a:rPr>
              <a:t>Filling of the casual vacancy in the office of directors.</a:t>
            </a:r>
          </a:p>
          <a:p>
            <a:pPr marL="457200" indent="-457200">
              <a:buClrTx/>
              <a:buFont typeface="+mj-lt"/>
              <a:buAutoNum type="arabicPeriod"/>
            </a:pPr>
            <a:r>
              <a:rPr lang="en-US" sz="2400" dirty="0" smtClean="0">
                <a:latin typeface="Calibri" pitchFamily="34" charset="0"/>
              </a:rPr>
              <a:t>The rules for fixation of the remuneration of the directors.</a:t>
            </a:r>
          </a:p>
          <a:p>
            <a:pPr marL="457200" indent="-457200">
              <a:buClrTx/>
              <a:buFont typeface="+mj-lt"/>
              <a:buAutoNum type="arabicPeriod"/>
            </a:pPr>
            <a:r>
              <a:rPr lang="en-US" sz="2400" dirty="0" smtClean="0">
                <a:latin typeface="Calibri" pitchFamily="34" charset="0"/>
              </a:rPr>
              <a:t>Their powers and duties and the way in which directors can be removed.</a:t>
            </a:r>
            <a:endParaRPr lang="en-US" sz="2400" dirty="0">
              <a:latin typeface="Calibri" pitchFamily="34" charset="0"/>
            </a:endParaRP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7. </a:t>
            </a:r>
            <a:r>
              <a:rPr kumimoji="0" lang="en-US" sz="3200" b="1" i="0" u="sng" strike="noStrike" kern="1200" cap="none" spc="0" normalizeH="0" baseline="0" noProof="0" dirty="0" smtClean="0">
                <a:ln>
                  <a:noFill/>
                </a:ln>
                <a:effectLst/>
                <a:uLnTx/>
                <a:uFillTx/>
                <a:latin typeface="Calibri" pitchFamily="34" charset="0"/>
                <a:ea typeface="+mj-ea"/>
                <a:cs typeface="+mj-cs"/>
              </a:rPr>
              <a:t>DIRECTORS</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Arial Black"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normAutofit/>
          </a:bodyPr>
          <a:lstStyle/>
          <a:p>
            <a:pPr>
              <a:buNone/>
            </a:pPr>
            <a:r>
              <a:rPr lang="en-US" sz="2400" dirty="0" smtClean="0">
                <a:latin typeface="Calibri" pitchFamily="34" charset="0"/>
              </a:rPr>
              <a:t>    Following points should be mentioned in the articles: </a:t>
            </a:r>
          </a:p>
          <a:p>
            <a:pPr>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rules regarding the safe custody of the common seal of the company</a:t>
            </a:r>
          </a:p>
          <a:p>
            <a:pPr>
              <a:buClrTx/>
              <a:buFont typeface="Wingdings" pitchFamily="2" charset="2"/>
              <a:buChar char="Ø"/>
            </a:pPr>
            <a:r>
              <a:rPr lang="en-US" sz="2400" dirty="0" smtClean="0">
                <a:latin typeface="Calibri" pitchFamily="34" charset="0"/>
              </a:rPr>
              <a:t>The procedure to be adopted while affixing it on the documents.</a:t>
            </a:r>
          </a:p>
          <a:p>
            <a:pPr>
              <a:buClrTx/>
              <a:buFont typeface="Wingdings" pitchFamily="2" charset="2"/>
              <a:buChar char="Ø"/>
            </a:pPr>
            <a:r>
              <a:rPr lang="en-US" sz="2400" dirty="0" smtClean="0">
                <a:latin typeface="Calibri" pitchFamily="34" charset="0"/>
              </a:rPr>
              <a:t>The documents upon which the seal is to be affixed and the record to be maintained in this regard.</a:t>
            </a:r>
          </a:p>
          <a:p>
            <a:pPr>
              <a:buNone/>
            </a:pPr>
            <a:endParaRPr lang="en-US" sz="2400" dirty="0" smtClean="0"/>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8. </a:t>
            </a:r>
            <a:r>
              <a:rPr lang="en-US" sz="3200" b="1" u="sng" dirty="0" smtClean="0">
                <a:latin typeface="Calibri" pitchFamily="34" charset="0"/>
                <a:ea typeface="+mj-ea"/>
                <a:cs typeface="+mj-cs"/>
              </a:rPr>
              <a:t>THE SEAL OF THE COMPANY</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Arial Black"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943600" cy="4876800"/>
          </a:xfrm>
          <a:prstGeom prst="rect">
            <a:avLst/>
          </a:prstGeom>
        </p:spPr>
        <p:txBody>
          <a:bodyPr>
            <a:normAutofit/>
          </a:bodyPr>
          <a:lstStyle/>
          <a:p>
            <a:pPr>
              <a:buNone/>
            </a:pPr>
            <a:r>
              <a:rPr lang="en-US" sz="2400" dirty="0" smtClean="0"/>
              <a:t>    </a:t>
            </a:r>
            <a:r>
              <a:rPr lang="en-US" sz="2400" dirty="0" smtClean="0">
                <a:latin typeface="Calibri" pitchFamily="34" charset="0"/>
              </a:rPr>
              <a:t>Following points should be mentioned in the articles: </a:t>
            </a:r>
          </a:p>
          <a:p>
            <a:pPr>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rules regarding the declaration and payment of dividend (both the interim and the final).</a:t>
            </a:r>
          </a:p>
          <a:p>
            <a:pPr>
              <a:buClrTx/>
              <a:buFont typeface="Wingdings" pitchFamily="2" charset="2"/>
              <a:buChar char="Ø"/>
            </a:pPr>
            <a:r>
              <a:rPr lang="en-US" sz="2400" dirty="0" smtClean="0">
                <a:latin typeface="Calibri" pitchFamily="34" charset="0"/>
              </a:rPr>
              <a:t>Transfer of any amount to various reserves.</a:t>
            </a:r>
          </a:p>
          <a:p>
            <a:pPr>
              <a:buClrTx/>
              <a:buFont typeface="Wingdings" pitchFamily="2" charset="2"/>
              <a:buChar char="Ø"/>
            </a:pPr>
            <a:r>
              <a:rPr lang="en-US" sz="2400" dirty="0" smtClean="0">
                <a:latin typeface="Calibri" pitchFamily="34" charset="0"/>
              </a:rPr>
              <a:t>The utilization of such reserves.</a:t>
            </a: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9. </a:t>
            </a:r>
            <a:r>
              <a:rPr kumimoji="0" lang="en-US" sz="3200" b="1" i="0" u="sng" strike="noStrike" kern="1200" cap="none" spc="0" normalizeH="0" baseline="0" noProof="0" dirty="0" smtClean="0">
                <a:ln>
                  <a:noFill/>
                </a:ln>
                <a:effectLst/>
                <a:uLnTx/>
                <a:uFillTx/>
                <a:latin typeface="Calibri" pitchFamily="34" charset="0"/>
                <a:ea typeface="+mj-ea"/>
                <a:cs typeface="+mj-cs"/>
              </a:rPr>
              <a:t>DIVIDEND AND RESERVE</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Arial Black"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371600"/>
            <a:ext cx="5943600" cy="4953000"/>
          </a:xfrm>
          <a:prstGeom prst="rect">
            <a:avLst/>
          </a:prstGeom>
        </p:spPr>
        <p:txBody>
          <a:bodyPr>
            <a:noAutofit/>
          </a:bodyPr>
          <a:lstStyle/>
          <a:p>
            <a:pPr>
              <a:buNone/>
            </a:pPr>
            <a:r>
              <a:rPr lang="en-US" sz="2400" dirty="0" smtClean="0">
                <a:latin typeface="Calibri" pitchFamily="34" charset="0"/>
              </a:rPr>
              <a:t>    This section contains the rules and regulations regarding:</a:t>
            </a:r>
          </a:p>
          <a:p>
            <a:pPr>
              <a:buClrTx/>
              <a:buFont typeface="Wingdings" pitchFamily="2" charset="2"/>
              <a:buChar char="Ø"/>
            </a:pPr>
            <a:r>
              <a:rPr lang="en-US" sz="2400" dirty="0" smtClean="0">
                <a:latin typeface="Calibri" pitchFamily="34" charset="0"/>
              </a:rPr>
              <a:t>The books of accounts to be maintained.</a:t>
            </a:r>
          </a:p>
          <a:p>
            <a:pPr>
              <a:buClrTx/>
              <a:buFont typeface="Wingdings" pitchFamily="2" charset="2"/>
              <a:buChar char="Ø"/>
            </a:pPr>
            <a:r>
              <a:rPr lang="en-US" sz="2400" dirty="0" smtClean="0">
                <a:latin typeface="Calibri" pitchFamily="34" charset="0"/>
              </a:rPr>
              <a:t>Their safe custody.</a:t>
            </a:r>
          </a:p>
          <a:p>
            <a:pPr>
              <a:buClrTx/>
              <a:buFont typeface="Wingdings" pitchFamily="2" charset="2"/>
              <a:buChar char="Ø"/>
            </a:pPr>
            <a:r>
              <a:rPr lang="en-US" sz="2400" dirty="0" smtClean="0">
                <a:latin typeface="Calibri" pitchFamily="34" charset="0"/>
              </a:rPr>
              <a:t>The place where these books are to be kept.</a:t>
            </a:r>
          </a:p>
          <a:p>
            <a:pPr>
              <a:buClrTx/>
              <a:buFont typeface="Wingdings" pitchFamily="2" charset="2"/>
              <a:buChar char="Ø"/>
            </a:pPr>
            <a:r>
              <a:rPr lang="en-US" sz="2400" dirty="0" smtClean="0">
                <a:latin typeface="Calibri" pitchFamily="34" charset="0"/>
              </a:rPr>
              <a:t>The inspection of books by the members.</a:t>
            </a:r>
          </a:p>
          <a:p>
            <a:pPr>
              <a:buClrTx/>
              <a:buFont typeface="Wingdings" pitchFamily="2" charset="2"/>
              <a:buChar char="Ø"/>
            </a:pPr>
            <a:r>
              <a:rPr lang="en-US" sz="2400" dirty="0" smtClean="0">
                <a:latin typeface="Calibri" pitchFamily="34" charset="0"/>
              </a:rPr>
              <a:t>Preparation of financial statements.</a:t>
            </a:r>
          </a:p>
          <a:p>
            <a:pPr>
              <a:buClrTx/>
              <a:buFont typeface="Wingdings" pitchFamily="2" charset="2"/>
              <a:buChar char="Ø"/>
            </a:pPr>
            <a:r>
              <a:rPr lang="en-US" sz="2400" dirty="0" smtClean="0">
                <a:latin typeface="Calibri" pitchFamily="34" charset="0"/>
              </a:rPr>
              <a:t>Approval of the accounts by the company.</a:t>
            </a:r>
          </a:p>
          <a:p>
            <a:pPr>
              <a:buClrTx/>
              <a:buFont typeface="Wingdings" pitchFamily="2" charset="2"/>
              <a:buChar char="Ø"/>
            </a:pPr>
            <a:r>
              <a:rPr lang="en-US" sz="2400" dirty="0" smtClean="0">
                <a:latin typeface="Calibri" pitchFamily="34" charset="0"/>
              </a:rPr>
              <a:t>The appointments of the auditors of the company and fixation of their remuneration, etc.</a:t>
            </a: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10. </a:t>
            </a:r>
            <a:r>
              <a:rPr lang="en-US" sz="3200" b="1" u="sng" dirty="0" smtClean="0">
                <a:latin typeface="Calibri" pitchFamily="34" charset="0"/>
                <a:ea typeface="+mj-ea"/>
                <a:cs typeface="+mj-cs"/>
              </a:rPr>
              <a:t>ACCOUNTS AND AUDIT</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Arial Black"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638800" cy="4648200"/>
          </a:xfrm>
          <a:prstGeom prst="rect">
            <a:avLst/>
          </a:prstGeom>
        </p:spPr>
        <p:txBody>
          <a:bodyPr>
            <a:normAutofit/>
          </a:bodyPr>
          <a:lstStyle/>
          <a:p>
            <a:pPr>
              <a:buNone/>
            </a:pPr>
            <a:r>
              <a:rPr lang="en-US" sz="2400" dirty="0" smtClean="0">
                <a:latin typeface="Calibri" pitchFamily="34" charset="0"/>
              </a:rPr>
              <a:t>    This section contains the rules and regulations regarding:</a:t>
            </a:r>
          </a:p>
          <a:p>
            <a:pPr>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notices to be issued to the members, directors and the creditors of the company.</a:t>
            </a:r>
          </a:p>
          <a:p>
            <a:pPr>
              <a:buClrTx/>
              <a:buFont typeface="Wingdings" pitchFamily="2" charset="2"/>
              <a:buChar char="Ø"/>
            </a:pPr>
            <a:r>
              <a:rPr lang="en-US" sz="2400" dirty="0" smtClean="0">
                <a:latin typeface="Calibri" pitchFamily="34" charset="0"/>
              </a:rPr>
              <a:t>The contents of such notices.</a:t>
            </a:r>
          </a:p>
          <a:p>
            <a:pPr>
              <a:buClrTx/>
              <a:buFont typeface="Wingdings" pitchFamily="2" charset="2"/>
              <a:buChar char="Ø"/>
            </a:pPr>
            <a:r>
              <a:rPr lang="en-US" sz="2400" dirty="0" smtClean="0">
                <a:latin typeface="Calibri" pitchFamily="34" charset="0"/>
              </a:rPr>
              <a:t>Ways of giving the notices.</a:t>
            </a: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11. </a:t>
            </a:r>
            <a:r>
              <a:rPr kumimoji="0" lang="en-US" sz="3200" b="1" i="0" u="sng" strike="noStrike" kern="1200" cap="none" spc="0" normalizeH="0" baseline="0" noProof="0" dirty="0" smtClean="0">
                <a:ln>
                  <a:noFill/>
                </a:ln>
                <a:effectLst/>
                <a:uLnTx/>
                <a:uFillTx/>
                <a:latin typeface="Calibri" pitchFamily="34" charset="0"/>
                <a:ea typeface="+mj-ea"/>
                <a:cs typeface="+mj-cs"/>
              </a:rPr>
              <a:t>NOTICES</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Arial Black"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638800" cy="4648200"/>
          </a:xfrm>
          <a:prstGeom prst="rect">
            <a:avLst/>
          </a:prstGeom>
        </p:spPr>
        <p:txBody>
          <a:bodyPr>
            <a:normAutofit/>
          </a:bodyPr>
          <a:lstStyle/>
          <a:p>
            <a:pPr>
              <a:buNone/>
            </a:pPr>
            <a:r>
              <a:rPr lang="en-US" sz="2400" dirty="0" smtClean="0">
                <a:latin typeface="Calibri" pitchFamily="34" charset="0"/>
              </a:rPr>
              <a:t>     This clause contains:</a:t>
            </a:r>
          </a:p>
          <a:p>
            <a:endParaRPr lang="en-US" sz="2400" dirty="0" smtClean="0">
              <a:latin typeface="Calibri" pitchFamily="34" charset="0"/>
            </a:endParaRPr>
          </a:p>
          <a:p>
            <a:r>
              <a:rPr lang="en-US" sz="2400" dirty="0" smtClean="0">
                <a:latin typeface="Calibri" pitchFamily="34" charset="0"/>
              </a:rPr>
              <a:t> The rules regarding the indemnity to or by the company for damages.</a:t>
            </a: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12. </a:t>
            </a:r>
            <a:r>
              <a:rPr lang="en-US" sz="3200" b="1" u="sng" dirty="0" smtClean="0">
                <a:latin typeface="Calibri" pitchFamily="34" charset="0"/>
                <a:ea typeface="+mj-ea"/>
                <a:cs typeface="+mj-cs"/>
              </a:rPr>
              <a:t>INDEMNITY</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Arial Black" pitchFamily="34" charset="0"/>
                <a:cs typeface="Calibri" pitchFamily="34" charset="0"/>
              </a:rPr>
              <a:t>Arbitration</a:t>
            </a:r>
          </a:p>
          <a:p>
            <a:r>
              <a:rPr lang="en-US" b="1" dirty="0" smtClean="0">
                <a:solidFill>
                  <a:schemeClr val="tx1"/>
                </a:solidFill>
                <a:latin typeface="Calibri" pitchFamily="34" charset="0"/>
                <a:cs typeface="Calibri" pitchFamily="34" charset="0"/>
              </a:rPr>
              <a:t>Winding up</a:t>
            </a:r>
            <a:endParaRPr lang="en-US" b="1" dirty="0">
              <a:solidFill>
                <a:schemeClr val="tx1"/>
              </a:solidFill>
              <a:latin typeface="Calibri" pitchFamily="34" charset="0"/>
              <a:cs typeface="Calibri" pitchFamily="34" charset="0"/>
            </a:endParaRPr>
          </a:p>
        </p:txBody>
      </p:sp>
      <p:sp>
        <p:nvSpPr>
          <p:cNvPr id="8" name="Content Placeholder 7"/>
          <p:cNvSpPr>
            <a:spLocks noGrp="1"/>
          </p:cNvSpPr>
          <p:nvPr>
            <p:ph sz="quarter" idx="4294967295"/>
          </p:nvPr>
        </p:nvSpPr>
        <p:spPr>
          <a:xfrm>
            <a:off x="2971800" y="1447800"/>
            <a:ext cx="5638800" cy="4648200"/>
          </a:xfrm>
          <a:prstGeom prst="rect">
            <a:avLst/>
          </a:prstGeom>
        </p:spPr>
        <p:txBody>
          <a:bodyPr>
            <a:normAutofit/>
          </a:bodyPr>
          <a:lstStyle/>
          <a:p>
            <a:pPr>
              <a:buNone/>
            </a:pPr>
            <a:r>
              <a:rPr lang="en-US" sz="2400" dirty="0" smtClean="0">
                <a:latin typeface="Calibri" pitchFamily="34" charset="0"/>
              </a:rPr>
              <a:t>     </a:t>
            </a:r>
          </a:p>
          <a:p>
            <a:pPr algn="just"/>
            <a:r>
              <a:rPr lang="en-US" sz="2400" dirty="0" smtClean="0">
                <a:latin typeface="Calibri" pitchFamily="34" charset="0"/>
              </a:rPr>
              <a:t>The procedure to be adopted in case there is a difference of opinion between the company and its members.</a:t>
            </a:r>
          </a:p>
          <a:p>
            <a:pPr algn="just"/>
            <a:r>
              <a:rPr lang="en-US" sz="2400" dirty="0" smtClean="0">
                <a:latin typeface="Calibri" pitchFamily="34" charset="0"/>
              </a:rPr>
              <a:t>The matters to be referred to arbitration.</a:t>
            </a: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13. </a:t>
            </a:r>
            <a:r>
              <a:rPr kumimoji="0" lang="en-US" sz="3200" b="1" i="0" u="sng" strike="noStrike" kern="1200" cap="none" spc="0" normalizeH="0" baseline="0" noProof="0" dirty="0" smtClean="0">
                <a:ln>
                  <a:noFill/>
                </a:ln>
                <a:effectLst/>
                <a:uLnTx/>
                <a:uFillTx/>
                <a:latin typeface="Calibri" pitchFamily="34" charset="0"/>
                <a:ea typeface="+mj-ea"/>
                <a:cs typeface="+mj-cs"/>
              </a:rPr>
              <a:t>ARBITRATION</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914400"/>
            <a:ext cx="2133600" cy="304800"/>
          </a:xfrm>
        </p:spPr>
        <p:txBody>
          <a:bodyPr/>
          <a:lstStyle/>
          <a:p>
            <a:pPr algn="ctr"/>
            <a:r>
              <a:rPr lang="en-US" sz="2000" u="sng" dirty="0" smtClean="0">
                <a:solidFill>
                  <a:schemeClr val="tx1"/>
                </a:solidFill>
                <a:latin typeface="Arial Black" pitchFamily="34" charset="0"/>
              </a:rPr>
              <a:t>CONTENTS</a:t>
            </a:r>
            <a:endParaRPr lang="en-US" sz="2000" u="sng" dirty="0">
              <a:solidFill>
                <a:schemeClr val="tx1"/>
              </a:solidFill>
              <a:latin typeface="Arial Black" pitchFamily="34" charset="0"/>
            </a:endParaRPr>
          </a:p>
        </p:txBody>
      </p:sp>
      <p:sp>
        <p:nvSpPr>
          <p:cNvPr id="9" name="Text Placeholder 8"/>
          <p:cNvSpPr>
            <a:spLocks noGrp="1"/>
          </p:cNvSpPr>
          <p:nvPr>
            <p:ph type="body" idx="2"/>
          </p:nvPr>
        </p:nvSpPr>
        <p:spPr>
          <a:xfrm>
            <a:off x="228600" y="1295400"/>
            <a:ext cx="2667000" cy="5105400"/>
          </a:xfrm>
        </p:spPr>
        <p:style>
          <a:lnRef idx="2">
            <a:schemeClr val="accent2"/>
          </a:lnRef>
          <a:fillRef idx="1">
            <a:schemeClr val="lt1"/>
          </a:fillRef>
          <a:effectRef idx="0">
            <a:schemeClr val="accent2"/>
          </a:effectRef>
          <a:fontRef idx="minor">
            <a:schemeClr val="dk1"/>
          </a:fontRef>
        </p:style>
        <p:txBody>
          <a:bodyPr>
            <a:normAutofit/>
          </a:bodyPr>
          <a:lstStyle/>
          <a:p>
            <a:r>
              <a:rPr lang="en-US" b="1" dirty="0" smtClean="0">
                <a:solidFill>
                  <a:schemeClr val="tx1"/>
                </a:solidFill>
                <a:latin typeface="Calibri" pitchFamily="34" charset="0"/>
                <a:cs typeface="Calibri" pitchFamily="34" charset="0"/>
              </a:rPr>
              <a:t>Definitions</a:t>
            </a:r>
          </a:p>
          <a:p>
            <a:r>
              <a:rPr lang="en-US" b="1" dirty="0" smtClean="0">
                <a:solidFill>
                  <a:schemeClr val="tx1"/>
                </a:solidFill>
                <a:latin typeface="Calibri" pitchFamily="34" charset="0"/>
                <a:cs typeface="Calibri" pitchFamily="34" charset="0"/>
              </a:rPr>
              <a:t>Business</a:t>
            </a:r>
          </a:p>
          <a:p>
            <a:r>
              <a:rPr lang="en-US" b="1" dirty="0" smtClean="0">
                <a:solidFill>
                  <a:schemeClr val="tx1"/>
                </a:solidFill>
                <a:latin typeface="Calibri" pitchFamily="34" charset="0"/>
                <a:cs typeface="Calibri" pitchFamily="34" charset="0"/>
              </a:rPr>
              <a:t>Shares</a:t>
            </a:r>
          </a:p>
          <a:p>
            <a:r>
              <a:rPr lang="en-US" b="1" dirty="0" smtClean="0">
                <a:solidFill>
                  <a:schemeClr val="tx1"/>
                </a:solidFill>
                <a:latin typeface="Calibri" pitchFamily="34" charset="0"/>
                <a:cs typeface="Calibri" pitchFamily="34" charset="0"/>
              </a:rPr>
              <a:t>Alteration of Capital</a:t>
            </a:r>
          </a:p>
          <a:p>
            <a:r>
              <a:rPr lang="en-US" b="1" dirty="0" smtClean="0">
                <a:solidFill>
                  <a:schemeClr val="tx1"/>
                </a:solidFill>
                <a:latin typeface="Calibri" pitchFamily="34" charset="0"/>
                <a:cs typeface="Calibri" pitchFamily="34" charset="0"/>
              </a:rPr>
              <a:t>General Meetings and Board Meetings</a:t>
            </a:r>
          </a:p>
          <a:p>
            <a:r>
              <a:rPr lang="en-US" b="1" dirty="0" smtClean="0">
                <a:solidFill>
                  <a:schemeClr val="tx1"/>
                </a:solidFill>
                <a:latin typeface="Calibri" pitchFamily="34" charset="0"/>
                <a:cs typeface="Calibri" pitchFamily="34" charset="0"/>
              </a:rPr>
              <a:t>Votes of Members</a:t>
            </a:r>
          </a:p>
          <a:p>
            <a:r>
              <a:rPr lang="en-US" b="1" dirty="0" smtClean="0">
                <a:solidFill>
                  <a:schemeClr val="tx1"/>
                </a:solidFill>
                <a:latin typeface="Calibri" pitchFamily="34" charset="0"/>
                <a:cs typeface="Calibri" pitchFamily="34" charset="0"/>
              </a:rPr>
              <a:t>Directors</a:t>
            </a:r>
          </a:p>
          <a:p>
            <a:r>
              <a:rPr lang="en-US" b="1" dirty="0" smtClean="0">
                <a:solidFill>
                  <a:schemeClr val="tx1"/>
                </a:solidFill>
                <a:latin typeface="Calibri" pitchFamily="34" charset="0"/>
                <a:cs typeface="Calibri" pitchFamily="34" charset="0"/>
              </a:rPr>
              <a:t>The Seal of the Company</a:t>
            </a:r>
          </a:p>
          <a:p>
            <a:r>
              <a:rPr lang="en-US" b="1" dirty="0" smtClean="0">
                <a:solidFill>
                  <a:schemeClr val="tx1"/>
                </a:solidFill>
                <a:latin typeface="Calibri" pitchFamily="34" charset="0"/>
                <a:cs typeface="Calibri" pitchFamily="34" charset="0"/>
              </a:rPr>
              <a:t>Dividend and Reserve</a:t>
            </a:r>
          </a:p>
          <a:p>
            <a:r>
              <a:rPr lang="en-US" b="1" dirty="0" smtClean="0">
                <a:solidFill>
                  <a:schemeClr val="tx1"/>
                </a:solidFill>
                <a:latin typeface="Calibri" pitchFamily="34" charset="0"/>
                <a:cs typeface="Calibri" pitchFamily="34" charset="0"/>
              </a:rPr>
              <a:t>Accounts and Audit</a:t>
            </a:r>
          </a:p>
          <a:p>
            <a:r>
              <a:rPr lang="en-US" b="1" dirty="0" smtClean="0">
                <a:solidFill>
                  <a:schemeClr val="tx1"/>
                </a:solidFill>
                <a:latin typeface="Calibri" pitchFamily="34" charset="0"/>
                <a:cs typeface="Calibri" pitchFamily="34" charset="0"/>
              </a:rPr>
              <a:t>Notices</a:t>
            </a:r>
          </a:p>
          <a:p>
            <a:r>
              <a:rPr lang="en-US" b="1" dirty="0" smtClean="0">
                <a:solidFill>
                  <a:schemeClr val="tx1"/>
                </a:solidFill>
                <a:latin typeface="Calibri" pitchFamily="34" charset="0"/>
                <a:cs typeface="Calibri" pitchFamily="34" charset="0"/>
              </a:rPr>
              <a:t>Indemnity</a:t>
            </a:r>
          </a:p>
          <a:p>
            <a:r>
              <a:rPr lang="en-US" b="1" dirty="0" smtClean="0">
                <a:solidFill>
                  <a:schemeClr val="tx1"/>
                </a:solidFill>
                <a:latin typeface="Calibri" pitchFamily="34" charset="0"/>
                <a:cs typeface="Calibri" pitchFamily="34" charset="0"/>
              </a:rPr>
              <a:t>Arbitration</a:t>
            </a:r>
          </a:p>
          <a:p>
            <a:r>
              <a:rPr lang="en-US" b="1" dirty="0" smtClean="0">
                <a:solidFill>
                  <a:schemeClr val="tx1"/>
                </a:solidFill>
                <a:latin typeface="Arial Black" pitchFamily="34" charset="0"/>
                <a:cs typeface="Calibri" pitchFamily="34" charset="0"/>
              </a:rPr>
              <a:t>Winding up</a:t>
            </a:r>
            <a:endParaRPr lang="en-US" b="1" dirty="0">
              <a:solidFill>
                <a:schemeClr val="tx1"/>
              </a:solidFill>
              <a:latin typeface="Arial Black" pitchFamily="34" charset="0"/>
              <a:cs typeface="Calibri" pitchFamily="34" charset="0"/>
            </a:endParaRPr>
          </a:p>
        </p:txBody>
      </p:sp>
      <p:sp>
        <p:nvSpPr>
          <p:cNvPr id="8" name="Content Placeholder 7"/>
          <p:cNvSpPr>
            <a:spLocks noGrp="1"/>
          </p:cNvSpPr>
          <p:nvPr>
            <p:ph sz="quarter" idx="4294967295"/>
          </p:nvPr>
        </p:nvSpPr>
        <p:spPr>
          <a:xfrm>
            <a:off x="2971800" y="1447800"/>
            <a:ext cx="5638800" cy="4648200"/>
          </a:xfrm>
          <a:prstGeom prst="rect">
            <a:avLst/>
          </a:prstGeom>
        </p:spPr>
        <p:txBody>
          <a:bodyPr>
            <a:normAutofit/>
          </a:bodyPr>
          <a:lstStyle/>
          <a:p>
            <a:pPr>
              <a:buNone/>
            </a:pPr>
            <a:r>
              <a:rPr lang="en-US" sz="2400" dirty="0" smtClean="0">
                <a:latin typeface="Calibri" pitchFamily="34" charset="0"/>
              </a:rPr>
              <a:t>    This section deals with:</a:t>
            </a:r>
          </a:p>
          <a:p>
            <a:pPr>
              <a:buNone/>
            </a:pPr>
            <a:endParaRPr lang="en-US" sz="2400" dirty="0" smtClean="0">
              <a:latin typeface="Calibri" pitchFamily="34" charset="0"/>
            </a:endParaRPr>
          </a:p>
          <a:p>
            <a:pPr>
              <a:buClrTx/>
              <a:buFont typeface="Wingdings" pitchFamily="2" charset="2"/>
              <a:buChar char="Ø"/>
            </a:pPr>
            <a:r>
              <a:rPr lang="en-US" sz="2400" dirty="0" smtClean="0">
                <a:latin typeface="Calibri" pitchFamily="34" charset="0"/>
              </a:rPr>
              <a:t>The circumstances and the ways in which a company can wound up the</a:t>
            </a:r>
          </a:p>
          <a:p>
            <a:pPr>
              <a:buClrTx/>
              <a:buFont typeface="Wingdings" pitchFamily="2" charset="2"/>
              <a:buChar char="Ø"/>
            </a:pPr>
            <a:r>
              <a:rPr lang="en-US" sz="2400" dirty="0" smtClean="0">
                <a:latin typeface="Calibri" pitchFamily="34" charset="0"/>
              </a:rPr>
              <a:t> appointment of the liquidator.</a:t>
            </a:r>
          </a:p>
          <a:p>
            <a:pPr>
              <a:buClrTx/>
              <a:buFont typeface="Wingdings" pitchFamily="2" charset="2"/>
              <a:buChar char="Ø"/>
            </a:pPr>
            <a:r>
              <a:rPr lang="en-US" sz="2400" dirty="0" smtClean="0">
                <a:latin typeface="Calibri" pitchFamily="34" charset="0"/>
              </a:rPr>
              <a:t>The procedure to be adopted in disposal of assets, settlement of liabilities and distribution of remaining assets among the members of the company.</a:t>
            </a:r>
          </a:p>
        </p:txBody>
      </p:sp>
      <p:sp>
        <p:nvSpPr>
          <p:cNvPr id="5" name="Title 1"/>
          <p:cNvSpPr txBox="1">
            <a:spLocks/>
          </p:cNvSpPr>
          <p:nvPr/>
        </p:nvSpPr>
        <p:spPr>
          <a:xfrm>
            <a:off x="3048000" y="609600"/>
            <a:ext cx="5867400" cy="758952"/>
          </a:xfrm>
          <a:prstGeom prst="rect">
            <a:avLst/>
          </a:prstGeom>
        </p:spPr>
        <p:txBody>
          <a:bodyPr vert="horz" anchor="b">
            <a:noAutofit/>
          </a:bodyPr>
          <a:lstStyle/>
          <a:p>
            <a:pPr marL="514350" marR="0" lvl="0" indent="-514350" algn="l" defTabSz="914400" rtl="0" eaLnBrk="1" fontAlgn="auto" latinLnBrk="0" hangingPunct="1">
              <a:lnSpc>
                <a:spcPct val="100000"/>
              </a:lnSpc>
              <a:spcBef>
                <a:spcPct val="0"/>
              </a:spcBef>
              <a:spcAft>
                <a:spcPts val="0"/>
              </a:spcAft>
              <a:buClrTx/>
              <a:buSzTx/>
              <a:tabLst/>
              <a:defRPr/>
            </a:pPr>
            <a:r>
              <a:rPr kumimoji="0" lang="en-US" sz="3200" b="1" i="0" strike="noStrike" kern="1200" cap="none" spc="0" normalizeH="0" baseline="0" noProof="0" dirty="0" smtClean="0">
                <a:ln>
                  <a:noFill/>
                </a:ln>
                <a:effectLst/>
                <a:uLnTx/>
                <a:uFillTx/>
                <a:latin typeface="Calibri" pitchFamily="34" charset="0"/>
                <a:ea typeface="+mj-ea"/>
                <a:cs typeface="+mj-cs"/>
              </a:rPr>
              <a:t>14. </a:t>
            </a:r>
            <a:r>
              <a:rPr lang="en-US" sz="3200" b="1" u="sng" dirty="0" smtClean="0">
                <a:latin typeface="Calibri" pitchFamily="34" charset="0"/>
                <a:ea typeface="+mj-ea"/>
                <a:cs typeface="+mj-cs"/>
              </a:rPr>
              <a:t>WINDING UP</a:t>
            </a:r>
            <a:endParaRPr kumimoji="0" lang="en-US" sz="3200" b="1" i="0" u="sng" strike="noStrike" kern="1200" cap="none" spc="0" normalizeH="0" baseline="0" noProof="0" dirty="0">
              <a:ln>
                <a:noFill/>
              </a:ln>
              <a:effectLst/>
              <a:uLnTx/>
              <a:uFillTx/>
              <a:latin typeface="Calibri" pitchFamily="34" charset="0"/>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solidFill>
                  <a:schemeClr val="tx1"/>
                </a:solidFill>
                <a:latin typeface="Calibri" pitchFamily="34" charset="0"/>
              </a:rPr>
              <a:t>GENERAL PROVISONS REGARDING THE ARTICLES</a:t>
            </a:r>
            <a:endParaRPr lang="en-US" sz="3200" b="1" dirty="0">
              <a:solidFill>
                <a:schemeClr val="tx1"/>
              </a:solidFill>
              <a:latin typeface="Calibri" pitchFamily="34" charset="0"/>
            </a:endParaRPr>
          </a:p>
        </p:txBody>
      </p:sp>
      <p:sp>
        <p:nvSpPr>
          <p:cNvPr id="3" name="Content Placeholder 2"/>
          <p:cNvSpPr>
            <a:spLocks noGrp="1"/>
          </p:cNvSpPr>
          <p:nvPr>
            <p:ph sz="quarter" idx="1"/>
          </p:nvPr>
        </p:nvSpPr>
        <p:spPr>
          <a:xfrm>
            <a:off x="304800" y="1371600"/>
            <a:ext cx="8458200" cy="4953000"/>
          </a:xfrm>
        </p:spPr>
        <p:txBody>
          <a:bodyPr>
            <a:normAutofit/>
          </a:bodyPr>
          <a:lstStyle/>
          <a:p>
            <a:pPr marL="457200" indent="-457200" algn="just">
              <a:buClrTx/>
              <a:buFont typeface="+mj-lt"/>
              <a:buAutoNum type="arabicPeriod"/>
            </a:pPr>
            <a:r>
              <a:rPr lang="en-US" sz="2400" dirty="0" smtClean="0">
                <a:latin typeface="Calibri" pitchFamily="34" charset="0"/>
              </a:rPr>
              <a:t>It is optional on the company limited by shares to get the articles registered. But the registration of the articles of association is necessary for a company limited by guarantee and an unlimited company. </a:t>
            </a:r>
            <a:r>
              <a:rPr lang="en-US" sz="2400" b="1" dirty="0" smtClean="0">
                <a:latin typeface="Calibri" pitchFamily="34" charset="0"/>
              </a:rPr>
              <a:t>[26(1)]</a:t>
            </a:r>
          </a:p>
          <a:p>
            <a:pPr marL="457200" indent="-457200" algn="just">
              <a:buClrTx/>
              <a:buFont typeface="+mj-lt"/>
              <a:buAutoNum type="arabicPeriod"/>
            </a:pPr>
            <a:r>
              <a:rPr lang="en-US" sz="2400" dirty="0" smtClean="0">
                <a:latin typeface="Calibri" pitchFamily="34" charset="0"/>
              </a:rPr>
              <a:t>The articles of an unlimited company or a company limited by guarantee (If both have a share capital) shall state the amount of share capital with which the company proposes to be registered. </a:t>
            </a:r>
            <a:r>
              <a:rPr lang="en-US" sz="2400" b="1" dirty="0" smtClean="0">
                <a:latin typeface="Calibri" pitchFamily="34" charset="0"/>
              </a:rPr>
              <a:t>[26(3)]</a:t>
            </a:r>
          </a:p>
          <a:p>
            <a:pPr marL="457200" indent="-457200" algn="just">
              <a:buClrTx/>
              <a:buFont typeface="+mj-lt"/>
              <a:buAutoNum type="arabicPeriod"/>
            </a:pPr>
            <a:r>
              <a:rPr lang="en-US" sz="2400" dirty="0" smtClean="0">
                <a:latin typeface="Calibri" pitchFamily="34" charset="0"/>
              </a:rPr>
              <a:t>The articles of an unlimited company or a company limited by guarantee (If both have a share capital) shall state the number of members with which the company proposes to be registered. </a:t>
            </a:r>
            <a:r>
              <a:rPr lang="en-US" sz="2400" b="1" dirty="0" smtClean="0">
                <a:latin typeface="Calibri" pitchFamily="34" charset="0"/>
              </a:rPr>
              <a:t>[26(4)]</a:t>
            </a:r>
          </a:p>
          <a:p>
            <a:endParaRPr lang="en-US" sz="2400" b="1" dirty="0">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chemeClr val="tx1"/>
                </a:solidFill>
                <a:latin typeface="Calibri" pitchFamily="34" charset="0"/>
              </a:rPr>
              <a:t>GENERAL PROVISONS REGARDING THE ARTICLES (Cont.)</a:t>
            </a:r>
            <a:endParaRPr lang="en-US" sz="2800" b="1" dirty="0">
              <a:solidFill>
                <a:schemeClr val="tx1"/>
              </a:solidFill>
              <a:latin typeface="Calibri" pitchFamily="34" charset="0"/>
            </a:endParaRPr>
          </a:p>
        </p:txBody>
      </p:sp>
      <p:sp>
        <p:nvSpPr>
          <p:cNvPr id="3" name="Content Placeholder 2"/>
          <p:cNvSpPr>
            <a:spLocks noGrp="1"/>
          </p:cNvSpPr>
          <p:nvPr>
            <p:ph sz="quarter" idx="1"/>
          </p:nvPr>
        </p:nvSpPr>
        <p:spPr>
          <a:xfrm>
            <a:off x="381000" y="1676400"/>
            <a:ext cx="8382000" cy="4648200"/>
          </a:xfrm>
        </p:spPr>
        <p:txBody>
          <a:bodyPr>
            <a:normAutofit/>
          </a:bodyPr>
          <a:lstStyle/>
          <a:p>
            <a:pPr marL="0" indent="0" algn="just">
              <a:buClrTx/>
              <a:buNone/>
            </a:pPr>
            <a:r>
              <a:rPr lang="en-US" sz="2400" dirty="0" smtClean="0">
                <a:latin typeface="Calibri" pitchFamily="34" charset="0"/>
              </a:rPr>
              <a:t>4.	The articles shall be printed, divided into paragraphs 	numbered consecutively, signed by every subscriber to the 	memorandum and dated. </a:t>
            </a:r>
            <a:r>
              <a:rPr lang="en-US" sz="2400" b="1" dirty="0" smtClean="0">
                <a:latin typeface="Calibri" pitchFamily="34" charset="0"/>
              </a:rPr>
              <a:t>[S-27]</a:t>
            </a:r>
          </a:p>
          <a:p>
            <a:pPr marL="0" indent="0" algn="just">
              <a:buClrTx/>
              <a:buNone/>
            </a:pPr>
            <a:r>
              <a:rPr lang="en-US" sz="2400" dirty="0" smtClean="0">
                <a:latin typeface="Calibri" pitchFamily="34" charset="0"/>
              </a:rPr>
              <a:t>5.	The articles and the memorandum, when registered , bind 	company and its members to the same extent as if they 	respectively had been signed by each member.  </a:t>
            </a:r>
            <a:r>
              <a:rPr lang="en-US" sz="2400" b="1" dirty="0" smtClean="0">
                <a:latin typeface="Calibri" pitchFamily="34" charset="0"/>
              </a:rPr>
              <a:t>[S-31]</a:t>
            </a:r>
          </a:p>
          <a:p>
            <a:pPr marL="0" indent="0" algn="just">
              <a:buClrTx/>
              <a:buNone/>
            </a:pPr>
            <a:r>
              <a:rPr lang="en-US" sz="2400" dirty="0" smtClean="0">
                <a:latin typeface="Calibri" pitchFamily="34" charset="0"/>
              </a:rPr>
              <a:t>6.	Every copy issued after the date of the alteration in 	memorandum or articles of a company shall contain such 	alteration. Every company and its officer who contravenes 	this provision shall be liable to a fine up to Rs. 1000/- for 	every copy issued. </a:t>
            </a:r>
            <a:r>
              <a:rPr lang="en-US" sz="2400" b="1" dirty="0" smtClean="0">
                <a:latin typeface="Calibri" pitchFamily="34" charset="0"/>
              </a:rPr>
              <a:t>[S-36]</a:t>
            </a:r>
            <a:endParaRPr lang="en-US" sz="2400" b="1" dirty="0">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chemeClr val="tx1"/>
                </a:solidFill>
                <a:latin typeface="Calibri" pitchFamily="34" charset="0"/>
              </a:rPr>
              <a:t>GENERAL PROVISONS REGARDING THE ARTICLES (Cont.)</a:t>
            </a:r>
            <a:endParaRPr lang="en-US" sz="2800" b="1" dirty="0">
              <a:solidFill>
                <a:schemeClr val="tx1"/>
              </a:solidFill>
              <a:latin typeface="Calibri" pitchFamily="34" charset="0"/>
            </a:endParaRPr>
          </a:p>
        </p:txBody>
      </p:sp>
      <p:sp>
        <p:nvSpPr>
          <p:cNvPr id="3" name="Content Placeholder 2"/>
          <p:cNvSpPr>
            <a:spLocks noGrp="1"/>
          </p:cNvSpPr>
          <p:nvPr>
            <p:ph sz="quarter" idx="1"/>
          </p:nvPr>
        </p:nvSpPr>
        <p:spPr>
          <a:xfrm>
            <a:off x="381000" y="1676400"/>
            <a:ext cx="8305800" cy="4648200"/>
          </a:xfrm>
        </p:spPr>
        <p:txBody>
          <a:bodyPr>
            <a:normAutofit/>
          </a:bodyPr>
          <a:lstStyle/>
          <a:p>
            <a:pPr algn="just"/>
            <a:r>
              <a:rPr lang="en-US" sz="2400" dirty="0" smtClean="0">
                <a:latin typeface="Calibri" pitchFamily="34" charset="0"/>
              </a:rPr>
              <a:t>7.	Where the alteration is made after the date on which a 	person became the member of a company and the 	alteration requires him to take more shares than the 	number held by him at the date of such alteration, the 	member shall not be bound to take such shares as are 	required by such alteration. However, if the member 	agrees in writing either before or after the alteration he is 	bound to fulfill his agreement. </a:t>
            </a:r>
            <a:r>
              <a:rPr lang="en-US" sz="2400" b="1" dirty="0" smtClean="0">
                <a:latin typeface="Calibri" pitchFamily="34" charset="0"/>
              </a:rPr>
              <a:t>[S-34]</a:t>
            </a:r>
          </a:p>
          <a:p>
            <a:pPr algn="just"/>
            <a:r>
              <a:rPr lang="en-US" sz="2400" dirty="0" smtClean="0">
                <a:latin typeface="Calibri" pitchFamily="34" charset="0"/>
              </a:rPr>
              <a:t>8.	Every company, upon the request and payment of a 	prescriber amount by its member, shall supply within a 	period of fourteen days a copy of the memorandum and 	articles of the company. </a:t>
            </a:r>
            <a:r>
              <a:rPr lang="en-US" sz="2400" b="1" dirty="0" smtClean="0">
                <a:latin typeface="Calibri" pitchFamily="34" charset="0"/>
              </a:rPr>
              <a:t>[S-35]</a:t>
            </a:r>
          </a:p>
          <a:p>
            <a:endParaRPr lang="en-US" sz="2400" dirty="0">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Calibri" pitchFamily="34" charset="0"/>
              </a:rPr>
              <a:t>ALTERATION OF ARTICLES [SECTION 28]</a:t>
            </a:r>
            <a:endParaRPr lang="en-US" sz="3200" b="1" dirty="0">
              <a:solidFill>
                <a:schemeClr val="tx1"/>
              </a:solidFill>
              <a:latin typeface="Calibri" pitchFamily="34" charset="0"/>
            </a:endParaRPr>
          </a:p>
        </p:txBody>
      </p:sp>
      <p:sp>
        <p:nvSpPr>
          <p:cNvPr id="3" name="Content Placeholder 2"/>
          <p:cNvSpPr>
            <a:spLocks noGrp="1"/>
          </p:cNvSpPr>
          <p:nvPr>
            <p:ph sz="quarter" idx="1"/>
          </p:nvPr>
        </p:nvSpPr>
        <p:spPr>
          <a:xfrm>
            <a:off x="301752" y="1752600"/>
            <a:ext cx="8308848" cy="4346448"/>
          </a:xfrm>
        </p:spPr>
        <p:txBody>
          <a:bodyPr>
            <a:normAutofit/>
          </a:bodyPr>
          <a:lstStyle/>
          <a:p>
            <a:pPr algn="just">
              <a:buNone/>
            </a:pPr>
            <a:r>
              <a:rPr lang="en-US" sz="2400" dirty="0" smtClean="0">
                <a:latin typeface="Calibri" pitchFamily="34" charset="0"/>
              </a:rPr>
              <a:t>   </a:t>
            </a:r>
          </a:p>
          <a:p>
            <a:pPr algn="just">
              <a:buNone/>
            </a:pPr>
            <a:r>
              <a:rPr lang="en-US" sz="2400" dirty="0" smtClean="0">
                <a:latin typeface="Calibri" pitchFamily="34" charset="0"/>
              </a:rPr>
              <a:t>Alteration in any clause of the articles can be made only if the same is permitted by the memorandum and the Ordinance.</a:t>
            </a:r>
          </a:p>
          <a:p>
            <a:pPr algn="just">
              <a:buNone/>
            </a:pPr>
            <a:r>
              <a:rPr lang="en-US" sz="2400" dirty="0" smtClean="0">
                <a:latin typeface="Calibri" pitchFamily="34" charset="0"/>
              </a:rPr>
              <a:t>    The company may alter its articles by passing a special resolution. Where the alteration affects the substantive rights or liabilities of members or a class of members, It can be carried out only if at least three-fourth of the affected members or class of members vote in favor of such alteration.</a:t>
            </a:r>
            <a:endParaRPr lang="en-US" sz="2400" dirty="0">
              <a:latin typeface="Calibri" pitchFamily="34" charset="0"/>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7620000" cy="28956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chemeClr val="tx1"/>
                </a:solidFill>
                <a:effectLst>
                  <a:reflection blurRad="12700" stA="50000" endPos="50000" dist="5000" dir="5400000" sy="-100000" rotWithShape="0"/>
                </a:effectLst>
                <a:latin typeface="Segoe Script" pitchFamily="34" charset="0"/>
              </a:rPr>
              <a:t>Thank</a:t>
            </a:r>
            <a:r>
              <a:rPr lang="en-US" sz="5400" b="1" cap="all" spc="0" dirty="0" smtClean="0">
                <a:ln w="0"/>
                <a:solidFill>
                  <a:schemeClr val="tx1"/>
                </a:solidFill>
                <a:effectLst>
                  <a:reflection blurRad="12700" stA="50000" endPos="50000" dist="5000" dir="5400000" sy="-100000" rotWithShape="0"/>
                </a:effectLst>
                <a:latin typeface="Segoe Script" pitchFamily="34" charset="0"/>
              </a:rPr>
              <a:t> you for attention!</a:t>
            </a:r>
            <a:endParaRPr lang="en-US" sz="5400" b="1" cap="all" spc="0" dirty="0">
              <a:ln w="0"/>
              <a:solidFill>
                <a:schemeClr val="tx1"/>
              </a:solidFill>
              <a:effectLst>
                <a:reflection blurRad="12700" stA="50000" endPos="50000" dist="5000" dir="5400000" sy="-100000" rotWithShape="0"/>
              </a:effectLst>
              <a:latin typeface="Segoe Script" pitchFamily="34" charset="0"/>
            </a:endParaRPr>
          </a:p>
        </p:txBody>
      </p:sp>
    </p:spTree>
    <p:extLst>
      <p:ext uri="{BB962C8B-B14F-4D97-AF65-F5344CB8AC3E}">
        <p14:creationId xmlns="" xmlns:p14="http://schemas.microsoft.com/office/powerpoint/2010/main" val="32573308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639</TotalTime>
  <Words>1908</Words>
  <Application>Microsoft Office PowerPoint</Application>
  <PresentationFormat>On-screen Show (4:3)</PresentationFormat>
  <Paragraphs>507</Paragraphs>
  <Slides>53</Slides>
  <Notes>2</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Adjacency</vt:lpstr>
      <vt:lpstr>         MEMORANDUM OF ASSOCIATION   </vt:lpstr>
      <vt:lpstr>RECAP OF LAST LECTURE</vt:lpstr>
      <vt:lpstr>INTRODUCTION</vt:lpstr>
      <vt:lpstr>INTRODUCTION</vt:lpstr>
      <vt:lpstr>INTRODUCTION</vt:lpstr>
      <vt:lpstr>MEMORANDUM OF ASSOCIATION</vt:lpstr>
      <vt:lpstr>PURPOSE OF MEMORANDUM OF ASSOCIATION</vt:lpstr>
      <vt:lpstr>Slide 8</vt:lpstr>
      <vt:lpstr>CLAUSES OF MOA</vt:lpstr>
      <vt:lpstr>CONTENTS OF MEMORANDUM OF ASSOCIATION</vt:lpstr>
      <vt:lpstr>Slide 11</vt:lpstr>
      <vt:lpstr>NAME CLAUSE</vt:lpstr>
      <vt:lpstr>REGISTERED OFFICE</vt:lpstr>
      <vt:lpstr>OBJECT CLAUSE</vt:lpstr>
      <vt:lpstr>LIABILITY CLAUSE</vt:lpstr>
      <vt:lpstr>CAPITAL CLAUSE</vt:lpstr>
      <vt:lpstr>SUBSCRIPTION CLAUSE</vt:lpstr>
      <vt:lpstr>Slide 18</vt:lpstr>
      <vt:lpstr>FORMAT OF  SUBSCRIPTION CLAUSE</vt:lpstr>
      <vt:lpstr>REQUIREMENTS OF MOA</vt:lpstr>
      <vt:lpstr>REQUIREMENTS OF MOA</vt:lpstr>
      <vt:lpstr>CONDITIONS TO BE FULFILLED FOR THE REGISTRATION OF MOA</vt:lpstr>
      <vt:lpstr>ALTERATION IN MEMORANDUM OF ASSOCIATION</vt:lpstr>
      <vt:lpstr>Slide 24</vt:lpstr>
      <vt:lpstr>PROCEDURE FOR AMENDMENT IN MEMORANDUM OF ASSOCIATION</vt:lpstr>
      <vt:lpstr>Slide 26</vt:lpstr>
      <vt:lpstr>Slide 27</vt:lpstr>
      <vt:lpstr>Slide 28</vt:lpstr>
      <vt:lpstr>Slide 29</vt:lpstr>
      <vt:lpstr>ROLE OF SECURITY EXCHANGE COMMISSION OF PAKISTAN IN ALTERATION OF MOA</vt:lpstr>
      <vt:lpstr>Slide 31</vt:lpstr>
      <vt:lpstr>Slide 32</vt:lpstr>
      <vt:lpstr>       ARTICLES OF ASSOCIATION </vt:lpstr>
      <vt:lpstr>DEFINATION</vt:lpstr>
      <vt:lpstr>CONTENTS</vt:lpstr>
      <vt:lpstr>CONTENTS</vt:lpstr>
      <vt:lpstr>CONTENTS</vt:lpstr>
      <vt:lpstr>CONTENTS</vt:lpstr>
      <vt:lpstr>CONTENTS</vt:lpstr>
      <vt:lpstr>CONTENTS</vt:lpstr>
      <vt:lpstr>CONTENTS</vt:lpstr>
      <vt:lpstr>CONTENTS</vt:lpstr>
      <vt:lpstr>CONTENTS</vt:lpstr>
      <vt:lpstr>CONTENTS</vt:lpstr>
      <vt:lpstr>CONTENTS</vt:lpstr>
      <vt:lpstr>CONTENTS</vt:lpstr>
      <vt:lpstr>CONTENTS</vt:lpstr>
      <vt:lpstr>CONTENTS</vt:lpstr>
      <vt:lpstr>GENERAL PROVISONS REGARDING THE ARTICLES</vt:lpstr>
      <vt:lpstr>GENERAL PROVISONS REGARDING THE ARTICLES (Cont.)</vt:lpstr>
      <vt:lpstr>GENERAL PROVISONS REGARDING THE ARTICLES (Cont.)</vt:lpstr>
      <vt:lpstr>ALTERATION OF ARTICLES [SECTION 28]</vt:lpstr>
      <vt:lpstr>Thank you for attention!</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MEMORANDUM OF ASSOCIATION</dc:title>
  <dc:creator>ismail - [2010]</dc:creator>
  <cp:lastModifiedBy>NTS</cp:lastModifiedBy>
  <cp:revision>55</cp:revision>
  <dcterms:created xsi:type="dcterms:W3CDTF">2014-05-17T15:29:15Z</dcterms:created>
  <dcterms:modified xsi:type="dcterms:W3CDTF">2014-06-04T12:15:59Z</dcterms:modified>
</cp:coreProperties>
</file>