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56" r:id="rId3"/>
    <p:sldId id="276" r:id="rId4"/>
    <p:sldId id="277" r:id="rId5"/>
    <p:sldId id="278" r:id="rId6"/>
    <p:sldId id="257" r:id="rId7"/>
    <p:sldId id="279" r:id="rId8"/>
    <p:sldId id="258" r:id="rId9"/>
    <p:sldId id="280" r:id="rId10"/>
    <p:sldId id="268" r:id="rId11"/>
    <p:sldId id="259" r:id="rId12"/>
    <p:sldId id="267" r:id="rId13"/>
    <p:sldId id="262" r:id="rId14"/>
    <p:sldId id="260" r:id="rId15"/>
    <p:sldId id="261" r:id="rId16"/>
    <p:sldId id="282" r:id="rId17"/>
    <p:sldId id="283" r:id="rId18"/>
    <p:sldId id="284" r:id="rId19"/>
    <p:sldId id="285" r:id="rId20"/>
    <p:sldId id="286" r:id="rId21"/>
    <p:sldId id="287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264" r:id="rId34"/>
    <p:sldId id="265" r:id="rId35"/>
    <p:sldId id="270" r:id="rId36"/>
    <p:sldId id="27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590" autoAdjust="0"/>
  </p:normalViewPr>
  <p:slideViewPr>
    <p:cSldViewPr>
      <p:cViewPr>
        <p:scale>
          <a:sx n="75" d="100"/>
          <a:sy n="75" d="100"/>
        </p:scale>
        <p:origin x="-1152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53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5CE48119-C225-40FB-A2F6-CEBC4296CD98}" type="datetimeFigureOut">
              <a:rPr lang="en-US" smtClean="0"/>
              <a:pPr/>
              <a:t>03/06/2014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73105690-04E6-47A4-A0D6-6B44129604D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09600" y="609600"/>
            <a:ext cx="7772400" cy="3352799"/>
          </a:xfrm>
        </p:spPr>
        <p:txBody>
          <a:bodyPr/>
          <a:lstStyle/>
          <a:p>
            <a:pPr algn="ctr"/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INCORPORATION </a:t>
            </a:r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OF </a:t>
            </a:r>
            <a:r>
              <a:rPr lang="en-US" sz="66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COMPANIES</a:t>
            </a:r>
            <a:endParaRPr lang="en-US" sz="6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09600" y="4343400"/>
            <a:ext cx="76200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Chapter # 04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74136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676399"/>
          </a:xfrm>
        </p:spPr>
        <p:txBody>
          <a:bodyPr/>
          <a:lstStyle/>
          <a:p>
            <a:pPr algn="ctr"/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RECAP</a:t>
            </a:r>
            <a:endParaRPr lang="en-US" sz="36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133600"/>
            <a:ext cx="7315200" cy="42672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In Last lecture we have discussed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Company (ITS meaning and definition under companies ordinance 1984)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Types of companies</a:t>
            </a:r>
          </a:p>
          <a:p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Differences between public and private companies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372091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676399"/>
          </a:xfrm>
        </p:spPr>
        <p:txBody>
          <a:bodyPr/>
          <a:lstStyle/>
          <a:p>
            <a:pPr algn="ctr"/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Today’s lecture</a:t>
            </a:r>
            <a:endParaRPr lang="en-US" sz="36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315200" cy="4572000"/>
          </a:xfrm>
        </p:spPr>
        <p:txBody>
          <a:bodyPr>
            <a:normAutofit fontScale="92500" lnSpcReduction="20000"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we shall discuss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Incorporation</a:t>
            </a:r>
          </a:p>
          <a:p>
            <a:pPr marL="1257300" lvl="2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Meaning and explanation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Obligation to be registered as company (section 14)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Documents required to be submitted for incorporation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Conversion of private company into public company and vice versa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Carrying on the business with less than minimum number of members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Effect of incorporation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Commencement of business under section 146 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lvl="1"/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56517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676399"/>
          </a:xfrm>
        </p:spPr>
        <p:txBody>
          <a:bodyPr/>
          <a:lstStyle/>
          <a:p>
            <a:pPr algn="ctr"/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Incorporation</a:t>
            </a:r>
            <a:endParaRPr lang="en-US" sz="36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133600"/>
            <a:ext cx="7315200" cy="42672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meaning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Incorporation is actually giving legal form to an association by registering it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Incorporation is the  process of legally declaring a corporate entity separate from its members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0016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"/>
            <a:ext cx="7772400" cy="1676399"/>
          </a:xfrm>
        </p:spPr>
        <p:txBody>
          <a:bodyPr/>
          <a:lstStyle/>
          <a:p>
            <a:pPr algn="ctr"/>
            <a:r>
              <a:rPr lang="en-US" sz="36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Obligation to be registered as a </a:t>
            </a:r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company</a:t>
            </a:r>
            <a:endParaRPr lang="en-US" sz="36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133600"/>
            <a:ext cx="7315200" cy="42672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[SECTION 14] of the </a:t>
            </a:r>
            <a:r>
              <a:rPr lang="en-US" b="1" u="sng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ordinace</a:t>
            </a:r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requires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Any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association,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partnership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or company comprises of more then twenty persons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Formed for profit for itself or for the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members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Has an Obligation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to get itself registered as a company Under COMPANIES ORDINANCE 1984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786806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295399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EXCEPTIONS </a:t>
            </a:r>
            <a:endParaRPr lang="en-US" sz="44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81200"/>
            <a:ext cx="74676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14(3)]</a:t>
            </a:r>
            <a:b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endParaRPr lang="en-US" sz="22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Question</a:t>
            </a:r>
            <a:endParaRPr lang="en-US" sz="2200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latin typeface="Segoe Print" pitchFamily="2" charset="0"/>
              </a:rPr>
              <a:t>In which cases the provisions of section 14 shall not apply?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Any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society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, body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or association, other than a partnership, formed under any other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Pakistani law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partnership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of two or more joint families where number of total members excluding minors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does not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exceed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twenty</a:t>
            </a:r>
          </a:p>
          <a:p>
            <a:endParaRPr lang="en-US" sz="24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0382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295399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EXCEPTIONS  </a:t>
            </a:r>
            <a:r>
              <a:rPr lang="en-US" sz="2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continued…….</a:t>
            </a:r>
            <a:endParaRPr lang="en-US" sz="24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81200"/>
            <a:ext cx="7467600" cy="4419600"/>
          </a:xfrm>
        </p:spPr>
        <p:txBody>
          <a:bodyPr>
            <a:normAutofit/>
          </a:bodyPr>
          <a:lstStyle/>
          <a:p>
            <a: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14(3)]</a:t>
            </a:r>
            <a:b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endParaRPr lang="en-US" sz="2200" b="1" u="sng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A partnership formed to carry practice as lawyers, accountants or any other profession where practice is a limited liability</a:t>
            </a:r>
          </a:p>
          <a:p>
            <a:endParaRPr lang="en-US" sz="2400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A joint family carrying a joint business </a:t>
            </a:r>
          </a:p>
          <a:p>
            <a:endParaRPr lang="en-US" sz="24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12839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800"/>
            <a:ext cx="7772400" cy="1295399"/>
          </a:xfrm>
        </p:spPr>
        <p:txBody>
          <a:bodyPr/>
          <a:lstStyle/>
          <a:p>
            <a:pPr algn="ctr"/>
            <a:r>
              <a:rPr lang="en-US" sz="5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PENALTY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2209800"/>
            <a:ext cx="7467600" cy="40386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14(2)]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If the provisions of section 14 are not complied with ……..</a:t>
            </a:r>
            <a:r>
              <a:rPr lang="en-US" b="1" u="sng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b="1" u="sng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Every member of the association, partner ship or company shall be liable to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 fine which may extend to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PRs. 5,000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Also be personally liable for all the liabilities incurred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 such business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89250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Documents for incorporation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447800"/>
            <a:ext cx="75438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 public company</a:t>
            </a:r>
            <a:br>
              <a:rPr lang="en-US" sz="2200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in order to register a public company, documents required are,</a:t>
            </a:r>
            <a:br>
              <a:rPr lang="en-US" sz="2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endParaRPr lang="en-US" sz="2200" b="1" u="sng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Four copies of </a:t>
            </a: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Memorandum &amp; Article of association </a:t>
            </a:r>
            <a:endParaRPr lang="en-US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Segoe Print" pitchFamily="2" charset="0"/>
              </a:rPr>
              <a:t>signed </a:t>
            </a: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by each subscriber in the presence of at least one witness</a:t>
            </a:r>
            <a:r>
              <a:rPr lang="en-US" sz="2200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sz="2200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sz="2200" dirty="0">
              <a:solidFill>
                <a:schemeClr val="tx1"/>
              </a:solidFill>
              <a:latin typeface="Segoe Print" pitchFamily="2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1</a:t>
            </a: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, which is declaration of compliance with the requirements of companies ordinance 1984 </a:t>
            </a:r>
            <a:endParaRPr lang="en-US" sz="24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Segoe Print" pitchFamily="2" charset="0"/>
              </a:rPr>
              <a:t>signed </a:t>
            </a: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by any of the following</a:t>
            </a:r>
            <a:r>
              <a:rPr lang="en-US" sz="2400" dirty="0" smtClean="0">
                <a:solidFill>
                  <a:schemeClr val="tx1"/>
                </a:solidFill>
                <a:latin typeface="Segoe Print" pitchFamily="2" charset="0"/>
              </a:rPr>
              <a:t>,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Advocate of High or Supreme Court 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Person named as director in Article of Association 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Member of ICAP or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ICMAP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Practicing in Pakistan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400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2448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990600"/>
            <a:ext cx="7696200" cy="5410200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3)  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Copy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of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treasury </a:t>
            </a:r>
            <a:r>
              <a:rPr 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Challan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 	as evidence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of payment of registration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fee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4)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27, 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Contains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list of persons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consenting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to act as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directors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5)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28, 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Contains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consent of person to act as directors and Chief Executive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764397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523999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Documents for </a:t>
            </a:r>
            <a:r>
              <a:rPr lang="en-US" sz="40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incorporation</a:t>
            </a:r>
            <a:endParaRPr lang="en-US" sz="40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295400"/>
            <a:ext cx="7848600" cy="5181600"/>
          </a:xfrm>
        </p:spPr>
        <p:txBody>
          <a:bodyPr>
            <a:normAutofit lnSpcReduction="10000"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 PRIVATE COMPANY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In order to register a private company, documents required are.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Four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copies of Memorandum &amp; Article of association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914400" lvl="1" indent="-4572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signed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by each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subscriber in the presence of at least one witness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Form 1, which is declaration of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compliance with the requirements of companies ordinance 1984 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signed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by any of the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following,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sz="1800" dirty="0">
                <a:solidFill>
                  <a:schemeClr val="tx1"/>
                </a:solidFill>
                <a:latin typeface="Segoe Print" pitchFamily="2" charset="0"/>
              </a:rPr>
              <a:t>Advocate of High or Supreme Court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sz="1800" dirty="0">
                <a:solidFill>
                  <a:schemeClr val="tx1"/>
                </a:solidFill>
                <a:latin typeface="Segoe Print" pitchFamily="2" charset="0"/>
              </a:rPr>
              <a:t>Person named as director in Article of Association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sz="1800" dirty="0">
                <a:solidFill>
                  <a:schemeClr val="tx1"/>
                </a:solidFill>
                <a:latin typeface="Segoe Print" pitchFamily="2" charset="0"/>
              </a:rPr>
              <a:t>Member of ICAP or ICAMAP practicing in Pakistan</a:t>
            </a:r>
          </a:p>
          <a:p>
            <a:pPr marL="800100" lvl="1" indent="-342900" algn="l">
              <a:buFont typeface="Wingdings" pitchFamily="2" charset="2"/>
              <a:buChar char="Ø"/>
            </a:pP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25223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838200" y="685800"/>
            <a:ext cx="7467600" cy="5562600"/>
          </a:xfrm>
        </p:spPr>
        <p:txBody>
          <a:bodyPr>
            <a:normAutofit/>
          </a:bodyPr>
          <a:lstStyle/>
          <a:p>
            <a:endParaRPr lang="en-US" dirty="0" smtClean="0">
              <a:latin typeface="Segoe Print" pitchFamily="2" charset="0"/>
            </a:endParaRPr>
          </a:p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3)	Form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29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,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971550" lvl="1" indent="-51435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contains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particulars of Directors,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Chief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E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xecutive </a:t>
            </a:r>
            <a:r>
              <a:rPr lang="en-US" dirty="0" err="1" smtClean="0">
                <a:solidFill>
                  <a:schemeClr val="tx1"/>
                </a:solidFill>
                <a:latin typeface="Segoe Print" pitchFamily="2" charset="0"/>
              </a:rPr>
              <a:t>etc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4)	Copy 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of treasury </a:t>
            </a:r>
            <a:r>
              <a:rPr lang="en-US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Challan</a:t>
            </a:r>
            <a:endParaRPr lang="en-US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971550" lvl="1" indent="-51435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 as proof of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payment of registration fee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158112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524000"/>
          </a:xfrm>
        </p:spPr>
        <p:txBody>
          <a:bodyPr/>
          <a:lstStyle/>
          <a:p>
            <a:pPr algn="ctr"/>
            <a:r>
              <a:rPr lang="en-US" sz="36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Carrying a</a:t>
            </a:r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 </a:t>
            </a:r>
            <a:r>
              <a:rPr lang="en-US" sz="36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business with less than Minimum number of </a:t>
            </a:r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member</a:t>
            </a:r>
            <a:endParaRPr lang="en-US" sz="36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1828800"/>
            <a:ext cx="7467600" cy="44196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47]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If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private company carries its business for six months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with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members less than 2 or 3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then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on expiry date of period of six months,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Every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member shall be severally liable for the debts of the company contracted during that time may be sued without joining in the suit of any other member 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300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  <a:endParaRPr lang="en-US" sz="40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543800" cy="4495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200" dirty="0" smtClean="0">
                <a:solidFill>
                  <a:schemeClr val="tx1"/>
                </a:solidFill>
                <a:latin typeface="Segoe Print" pitchFamily="2" charset="0"/>
              </a:rPr>
              <a:t>Generally</a:t>
            </a:r>
            <a:r>
              <a:rPr lang="en-US" sz="2200" dirty="0">
                <a:solidFill>
                  <a:schemeClr val="tx1"/>
                </a:solidFill>
                <a:latin typeface="Segoe Print" pitchFamily="2" charset="0"/>
              </a:rPr>
              <a:t>, following are the types of conversion of companies:- </a:t>
            </a:r>
          </a:p>
          <a:p>
            <a:pPr>
              <a:lnSpc>
                <a:spcPct val="90000"/>
              </a:lnSpc>
            </a:pPr>
            <a:r>
              <a:rPr lang="en-US" sz="2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342900" lvl="2" indent="-342900" algn="l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200" cap="all" spc="120" dirty="0">
                <a:solidFill>
                  <a:schemeClr val="tx1"/>
                </a:solidFill>
                <a:latin typeface="Segoe Print" pitchFamily="2" charset="0"/>
              </a:rPr>
              <a:t>Private Company into Public Company; </a:t>
            </a:r>
          </a:p>
          <a:p>
            <a:pPr>
              <a:lnSpc>
                <a:spcPct val="90000"/>
              </a:lnSpc>
            </a:pPr>
            <a:endParaRPr lang="en-US" sz="2200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200" dirty="0">
                <a:solidFill>
                  <a:schemeClr val="tx1"/>
                </a:solidFill>
                <a:latin typeface="Segoe Print" pitchFamily="2" charset="0"/>
              </a:rPr>
              <a:t>Public Company into Private Company</a:t>
            </a:r>
          </a:p>
        </p:txBody>
      </p:sp>
    </p:spTree>
    <p:extLst>
      <p:ext uri="{BB962C8B-B14F-4D97-AF65-F5344CB8AC3E}">
        <p14:creationId xmlns="" xmlns:p14="http://schemas.microsoft.com/office/powerpoint/2010/main" val="87553934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295400"/>
          </a:xfrm>
        </p:spPr>
        <p:txBody>
          <a:bodyPr/>
          <a:lstStyle/>
          <a:p>
            <a:pPr algn="ctr"/>
            <a:r>
              <a:rPr lang="en-US" sz="36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private company into </a:t>
            </a:r>
            <a:r>
              <a:rPr lang="en-US" sz="36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public</a:t>
            </a:r>
            <a:endParaRPr lang="en-US" sz="36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057400"/>
            <a:ext cx="7696200" cy="47244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44]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No </a:t>
            </a:r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public company can convert itself into private company 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except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with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the approval of C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ommission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in writing and conditions imposed by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commission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28609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828800"/>
            <a:ext cx="7543800" cy="4495800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10000"/>
              </a:lnSpc>
            </a:pPr>
            <a:r>
              <a:rPr 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CONVERSION FROM PRIVATE COMPANY INTO PUBLIC COMPANY </a:t>
            </a:r>
          </a:p>
          <a:p>
            <a:pPr marL="342900" lvl="1" indent="-342900" algn="l">
              <a:lnSpc>
                <a:spcPct val="110000"/>
              </a:lnSpc>
              <a:spcAft>
                <a:spcPts val="600"/>
              </a:spcAft>
              <a:buClrTx/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  </a:t>
            </a:r>
            <a:r>
              <a:rPr lang="en-US" sz="2500" dirty="0">
                <a:solidFill>
                  <a:schemeClr val="tx1"/>
                </a:solidFill>
                <a:latin typeface="Segoe Print" pitchFamily="2" charset="0"/>
              </a:rPr>
              <a:t>Can only be done with the approval of Commission in writing and conditions imposed by commission</a:t>
            </a:r>
            <a:r>
              <a:rPr lang="en-US" sz="25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  <a:endParaRPr lang="en-US" sz="2400" dirty="0">
              <a:solidFill>
                <a:schemeClr val="tx1"/>
              </a:solidFill>
              <a:latin typeface="Segoe Print" pitchFamily="2" charset="0"/>
            </a:endParaRP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Section 45 of the Ordinance provides that a private company may convert its status into a public company by </a:t>
            </a:r>
            <a:endParaRPr lang="en-US" sz="24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800100" lvl="1" indent="-342900" algn="l"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A</a:t>
            </a:r>
            <a:r>
              <a:rPr lang="en-US" sz="2400" dirty="0" smtClean="0">
                <a:solidFill>
                  <a:schemeClr val="tx1"/>
                </a:solidFill>
                <a:latin typeface="Segoe Print" pitchFamily="2" charset="0"/>
              </a:rPr>
              <a:t>ltering </a:t>
            </a: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its articles of </a:t>
            </a:r>
            <a:r>
              <a:rPr lang="en-US" sz="2400" dirty="0" smtClean="0">
                <a:solidFill>
                  <a:schemeClr val="tx1"/>
                </a:solidFill>
                <a:latin typeface="Segoe Print" pitchFamily="2" charset="0"/>
              </a:rPr>
              <a:t>association</a:t>
            </a:r>
          </a:p>
          <a:p>
            <a:pPr marL="800100" lvl="1" indent="-342900" algn="l"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chemeClr val="tx1"/>
                </a:solidFill>
                <a:latin typeface="Segoe Print" pitchFamily="2" charset="0"/>
              </a:rPr>
              <a:t>The company shall file with the Registrar a Prospectus or a statement in lieu of prospectus. </a:t>
            </a:r>
          </a:p>
          <a:p>
            <a:pPr marL="800100" lvl="1" indent="-342900" algn="l">
              <a:lnSpc>
                <a:spcPct val="110000"/>
              </a:lnSpc>
              <a:buFont typeface="Wingdings" pitchFamily="2" charset="2"/>
              <a:buChar char="Ø"/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No approval of any authority for the conversion of status from a private company into public company is required. </a:t>
            </a:r>
            <a:endParaRPr lang="en-US" sz="2400" dirty="0" smtClean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69051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543800" cy="4495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PROCEDURE FOR THE CONVERSION OF STATUS OF COMPANY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FROM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PRIVATE COMPANY INTO PUBLIC COMPANY </a:t>
            </a:r>
          </a:p>
          <a:p>
            <a:pPr>
              <a:lnSpc>
                <a:spcPct val="110000"/>
              </a:lnSpc>
            </a:pPr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hangingPunct="0"/>
            <a:r>
              <a:rPr lang="en-US" sz="3200" dirty="0">
                <a:solidFill>
                  <a:schemeClr val="tx1"/>
                </a:solidFill>
                <a:latin typeface="Segoe Print" pitchFamily="2" charset="0"/>
              </a:rPr>
              <a:t>Following procedure is required for conversion of private company into public company:-</a:t>
            </a:r>
          </a:p>
          <a:p>
            <a:r>
              <a:rPr lang="en-US" sz="3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914400" lvl="1" indent="-457200" algn="l" hangingPunct="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1: </a:t>
            </a:r>
            <a:r>
              <a:rPr lang="en-US" sz="3200" dirty="0">
                <a:solidFill>
                  <a:schemeClr val="tx1"/>
                </a:solidFill>
                <a:latin typeface="Segoe Print" pitchFamily="2" charset="0"/>
              </a:rPr>
              <a:t>The proposal for conversion of status of private company into public company is firstly discussed and approved by the Board of Directors.</a:t>
            </a:r>
          </a:p>
          <a:p>
            <a:r>
              <a:rPr lang="en-US" sz="3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914400" lvl="1" indent="-457200" algn="l" hangingPunct="0">
              <a:buFont typeface="Wingdings" pitchFamily="2" charset="2"/>
              <a:buChar char="Ø"/>
            </a:pPr>
            <a:r>
              <a:rPr lang="en-US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2: </a:t>
            </a:r>
            <a:r>
              <a:rPr lang="en-US" sz="3200" dirty="0">
                <a:solidFill>
                  <a:schemeClr val="tx1"/>
                </a:solidFill>
                <a:latin typeface="Segoe Print" pitchFamily="2" charset="0"/>
              </a:rPr>
              <a:t>21 days notice accompanied with the proposed special resolution is issued for convening the general meeting of shareholders of the company</a:t>
            </a:r>
            <a:r>
              <a:rPr lang="en-US" dirty="0" smtClean="0"/>
              <a:t>.</a:t>
            </a:r>
            <a:endParaRPr lang="en-US" sz="2400" dirty="0" smtClean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77938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543800" cy="4495800"/>
          </a:xfrm>
        </p:spPr>
        <p:txBody>
          <a:bodyPr>
            <a:normAutofit fontScale="25000" lnSpcReduction="20000"/>
          </a:bodyPr>
          <a:lstStyle/>
          <a:p>
            <a:pPr marL="1314450" lvl="1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3: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Resolution for conversion of the status from Private Company into Public Company and alteration in Articles of Association is placed before the members which is carried as special resolution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</a:p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A special resolution is to be passed by the majority of not less than three-fourth, of such members entitled to vote as are present in person or by proxy at a general meeting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</a:p>
          <a:p>
            <a:pPr marL="1771650" lvl="2" indent="-857250" algn="l" hangingPunct="0">
              <a:buFont typeface="Wingdings" pitchFamily="2" charset="2"/>
              <a:buChar char="Ø"/>
            </a:pP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There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is significant difference in the Articles of both the types of companies. </a:t>
            </a:r>
            <a:endParaRPr lang="en-US" sz="70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2228850" lvl="3" indent="-857250" algn="l" hangingPunct="0">
              <a:buFont typeface="Wingdings" pitchFamily="2" charset="2"/>
              <a:buChar char="Ø"/>
            </a:pP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Therefore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; the Articles are required to be amended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on change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of the status, especially restrictive clauses applicable on a private company are to be deleted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</a:p>
          <a:p>
            <a:pPr marL="2228850" lvl="3" indent="-857250" algn="l" hangingPunct="0">
              <a:buFont typeface="Wingdings" pitchFamily="2" charset="2"/>
              <a:buChar char="Ø"/>
            </a:pP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1314450" lvl="1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latin typeface="Segoe Print" pitchFamily="2" charset="0"/>
              </a:rPr>
              <a:t>Step 4: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The Company shall increase its directors and shareholders if they are less than the minimum number which are required for a public company.</a:t>
            </a:r>
          </a:p>
          <a:p>
            <a:pPr hangingPunct="0"/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r>
              <a:rPr lang="en-US" sz="1800" dirty="0"/>
              <a:t> </a:t>
            </a:r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8243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610600" cy="5029200"/>
          </a:xfrm>
        </p:spPr>
        <p:txBody>
          <a:bodyPr>
            <a:normAutofit fontScale="25000" lnSpcReduction="20000"/>
          </a:bodyPr>
          <a:lstStyle/>
          <a:p>
            <a:pPr marL="1314450" lvl="1" indent="-857250" algn="l" hangingPunct="0">
              <a:buFont typeface="Wingdings" pitchFamily="2" charset="2"/>
              <a:buChar char="Ø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5: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The company shall file the under-mentioned documents with the registrar concerned:-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0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- 26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within 15 days of passing of special resolution.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Memorandum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and Articles of Association</a:t>
            </a: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.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(Amended copy) 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Prospectus or Statement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in Lieu of Prospectus within 14 days of passing of special resolution.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– 3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(allotment of shares to new members / directors in case, the new directors are not members of company) </a:t>
            </a:r>
            <a:endParaRPr lang="en-US" sz="72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– 27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i.e. list of persons consenting to act as directors. </a:t>
            </a:r>
          </a:p>
          <a:p>
            <a:pPr marL="2057400" lvl="2" indent="-1143000" algn="l">
              <a:buFont typeface="+mj-lt"/>
              <a:buAutoNum type="romanUcPeriod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– 28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Consent to act as directors.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- 29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(in case of increase of directors, if the company does not already have three directors required for a public company) 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Bank </a:t>
            </a:r>
            <a:r>
              <a:rPr lang="en-US" sz="7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challan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evidencing the deposit of filing fee of the documents in any of the designated banks branches </a:t>
            </a:r>
          </a:p>
          <a:p>
            <a:pPr hangingPunct="0"/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r>
              <a:rPr lang="en-US" sz="1800" dirty="0"/>
              <a:t> </a:t>
            </a:r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07893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610600" cy="5029200"/>
          </a:xfrm>
        </p:spPr>
        <p:txBody>
          <a:bodyPr>
            <a:normAutofit fontScale="25000" lnSpcReduction="20000"/>
          </a:bodyPr>
          <a:lstStyle/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6: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The registrar concerned shall issues a certificate regarding conversion of status of private company into public company and a filing certificate.</a:t>
            </a:r>
          </a:p>
          <a:p>
            <a:pPr lvl="2" algn="l"/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 </a:t>
            </a:r>
          </a:p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7: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The Company may obtain a certified copy of Memorandum and Articles of Association on payment of copying fee of </a:t>
            </a:r>
            <a:r>
              <a:rPr lang="en-US" sz="7200" dirty="0" err="1">
                <a:solidFill>
                  <a:schemeClr val="tx1"/>
                </a:solidFill>
                <a:latin typeface="Segoe Print" pitchFamily="2" charset="0"/>
              </a:rPr>
              <a:t>Rs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. 500/- for the application submitted online and </a:t>
            </a:r>
            <a:r>
              <a:rPr lang="en-US" sz="7200" dirty="0" err="1">
                <a:solidFill>
                  <a:schemeClr val="tx1"/>
                </a:solidFill>
                <a:latin typeface="Segoe Print" pitchFamily="2" charset="0"/>
              </a:rPr>
              <a:t>Rs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. 1,000/- for the application submitted in the physical form.</a:t>
            </a:r>
          </a:p>
          <a:p>
            <a:pPr lvl="2" algn="l"/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 </a:t>
            </a:r>
          </a:p>
          <a:p>
            <a:pPr marL="1771650" lvl="2" indent="-857250" algn="l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8: 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The name of the company with the changed status i.e. without the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word “private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” shall be mentioned in all letterheads, bills, invoices, seal etc.</a:t>
            </a:r>
          </a:p>
          <a:p>
            <a:pPr lvl="2" algn="l" hangingPunct="0"/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228850" lvl="3" indent="-857250" algn="l" hangingPunct="0">
              <a:buFont typeface="Wingdings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Copies of Memorandum and Articles of Association are also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recorded with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the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alteration.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r>
              <a:rPr lang="en-US" sz="1800" dirty="0"/>
              <a:t> </a:t>
            </a:r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80961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7543800" cy="44958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</a:pP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PROCEDURE FOR THE CONVERSION OF STATUS OF COMPANY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FROM Public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COMPANY INTO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private </a:t>
            </a:r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COMPANY </a:t>
            </a:r>
          </a:p>
          <a:p>
            <a:pPr hangingPunct="0"/>
            <a:r>
              <a:rPr lang="en-US" sz="2400" dirty="0">
                <a:solidFill>
                  <a:schemeClr val="tx1"/>
                </a:solidFill>
                <a:latin typeface="Segoe Print" pitchFamily="2" charset="0"/>
              </a:rPr>
              <a:t> </a:t>
            </a:r>
            <a:r>
              <a:rPr lang="en-US" sz="3300" dirty="0">
                <a:solidFill>
                  <a:schemeClr val="tx1"/>
                </a:solidFill>
                <a:latin typeface="Segoe Print" pitchFamily="2" charset="0"/>
              </a:rPr>
              <a:t>Following procedure is required for conversion of public company into private company:-</a:t>
            </a:r>
          </a:p>
          <a:p>
            <a:r>
              <a:rPr lang="en-US" sz="1200" dirty="0"/>
              <a:t> </a:t>
            </a:r>
          </a:p>
          <a:p>
            <a:r>
              <a:rPr lang="en-US" sz="1200" dirty="0"/>
              <a:t> </a:t>
            </a:r>
          </a:p>
          <a:p>
            <a:pPr marL="914400" lvl="1" indent="-457200" algn="l" hangingPunct="0">
              <a:buFont typeface="Wingdings" pitchFamily="2" charset="2"/>
              <a:buChar char="Ø"/>
            </a:pPr>
            <a:r>
              <a:rPr lang="en-US" sz="3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1: </a:t>
            </a:r>
            <a:r>
              <a:rPr lang="en-US" sz="3400" dirty="0">
                <a:solidFill>
                  <a:schemeClr val="tx1"/>
                </a:solidFill>
                <a:latin typeface="Segoe Print" pitchFamily="2" charset="0"/>
              </a:rPr>
              <a:t>The proposal for the conversion of status of a public company into private company is firstly discussed and approved by the Board of Directors.</a:t>
            </a:r>
          </a:p>
          <a:p>
            <a:r>
              <a:rPr lang="en-US" sz="34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914400" lvl="1" indent="-457200" algn="l" hangingPunct="0">
              <a:buFont typeface="Wingdings" pitchFamily="2" charset="2"/>
              <a:buChar char="Ø"/>
            </a:pPr>
            <a:r>
              <a:rPr lang="en-US" sz="33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2: </a:t>
            </a:r>
            <a:r>
              <a:rPr lang="en-US" sz="3300" dirty="0">
                <a:solidFill>
                  <a:schemeClr val="tx1"/>
                </a:solidFill>
                <a:latin typeface="Segoe Print" pitchFamily="2" charset="0"/>
              </a:rPr>
              <a:t>21 days notice accompanied with the proposed special resolution is issued for convening the general meeting of the shareholders of the company.</a:t>
            </a:r>
          </a:p>
          <a:p>
            <a:pPr>
              <a:lnSpc>
                <a:spcPct val="110000"/>
              </a:lnSpc>
            </a:pPr>
            <a:endParaRPr lang="en-US" sz="2400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459941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610600" cy="5029200"/>
          </a:xfrm>
        </p:spPr>
        <p:txBody>
          <a:bodyPr>
            <a:normAutofit fontScale="32500" lnSpcReduction="20000"/>
          </a:bodyPr>
          <a:lstStyle/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3: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Resolution for the conversion of status from Public Company into Private Company and alteration in Articles of Association is placed before the members, which is carried as special resolution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  <a:endParaRPr lang="en-US" sz="72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lvl="2" algn="l" hangingPunct="0"/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There is significant difference in the Articles of both the types of companies. </a:t>
            </a:r>
            <a:endParaRPr lang="en-US" sz="72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2228850" lvl="3" indent="-857250" algn="l" hangingPunct="0">
              <a:buFont typeface="Wingdings" pitchFamily="2" charset="2"/>
              <a:buChar char="Ø"/>
            </a:pP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Therefore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; the Articles are required to be amended on change of the status; therefore the same must be amended to change the status especially the imposition of restrictions meant for a private company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101028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0"/>
            <a:ext cx="8610600" cy="3962400"/>
          </a:xfrm>
        </p:spPr>
        <p:txBody>
          <a:bodyPr>
            <a:normAutofit fontScale="40000" lnSpcReduction="20000"/>
          </a:bodyPr>
          <a:lstStyle/>
          <a:p>
            <a:pPr marL="2228850" lvl="3" indent="-857250" algn="l" hangingPunct="0">
              <a:buFont typeface="Wingdings" pitchFamily="2" charset="2"/>
              <a:buChar char="Ø"/>
            </a:pPr>
            <a:r>
              <a:rPr lang="en-US" sz="7100" b="1" dirty="0">
                <a:solidFill>
                  <a:srgbClr val="0070C0"/>
                </a:solidFill>
                <a:latin typeface="Segoe Print" pitchFamily="2" charset="0"/>
              </a:rPr>
              <a:t>Step 4: </a:t>
            </a:r>
            <a:r>
              <a:rPr lang="en-US" sz="7100" dirty="0">
                <a:solidFill>
                  <a:schemeClr val="tx1"/>
                </a:solidFill>
                <a:latin typeface="Segoe Print" pitchFamily="2" charset="0"/>
              </a:rPr>
              <a:t>Special Resolution on Form 26 along </a:t>
            </a:r>
            <a:r>
              <a:rPr lang="en-US" sz="7100" dirty="0" smtClean="0">
                <a:solidFill>
                  <a:schemeClr val="tx1"/>
                </a:solidFill>
                <a:latin typeface="Segoe Print" pitchFamily="2" charset="0"/>
              </a:rPr>
              <a:t>with</a:t>
            </a:r>
          </a:p>
          <a:p>
            <a:pPr lvl="3" algn="l" hangingPunct="0"/>
            <a:endParaRPr lang="en-US" sz="7100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2228850" lvl="3" indent="-857250" algn="l" hangingPunct="0">
              <a:buFont typeface="Wingdings" pitchFamily="2" charset="2"/>
              <a:buChar char="Ø"/>
            </a:pPr>
            <a:r>
              <a:rPr lang="en-US" sz="71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100" dirty="0">
                <a:solidFill>
                  <a:schemeClr val="tx1"/>
                </a:solidFill>
                <a:latin typeface="Segoe Print" pitchFamily="2" charset="0"/>
              </a:rPr>
              <a:t>Bank </a:t>
            </a:r>
            <a:r>
              <a:rPr lang="en-US" sz="7100" dirty="0" err="1">
                <a:solidFill>
                  <a:schemeClr val="tx1"/>
                </a:solidFill>
                <a:latin typeface="Segoe Print" pitchFamily="2" charset="0"/>
              </a:rPr>
              <a:t>challan</a:t>
            </a:r>
            <a:r>
              <a:rPr lang="en-US" sz="7100" dirty="0">
                <a:solidFill>
                  <a:schemeClr val="tx1"/>
                </a:solidFill>
                <a:latin typeface="Segoe Print" pitchFamily="2" charset="0"/>
              </a:rPr>
              <a:t> evidencing the deposit of fee in any of the designated </a:t>
            </a:r>
            <a:r>
              <a:rPr lang="en-US" sz="7100" dirty="0" smtClean="0">
                <a:solidFill>
                  <a:schemeClr val="tx1"/>
                </a:solidFill>
                <a:latin typeface="Segoe Print" pitchFamily="2" charset="0"/>
              </a:rPr>
              <a:t>bank branches shall </a:t>
            </a:r>
            <a:r>
              <a:rPr lang="en-US" sz="7100" dirty="0">
                <a:solidFill>
                  <a:schemeClr val="tx1"/>
                </a:solidFill>
                <a:latin typeface="Segoe Print" pitchFamily="2" charset="0"/>
              </a:rPr>
              <a:t>be filed with the registrar concerned within 15 days passing </a:t>
            </a:r>
            <a:r>
              <a:rPr lang="en-US" sz="7200" dirty="0" smtClean="0">
                <a:solidFill>
                  <a:schemeClr val="tx1"/>
                </a:solidFill>
                <a:latin typeface="Segoe Print" pitchFamily="2" charset="0"/>
              </a:rPr>
              <a:t>company.</a:t>
            </a: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9188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524000"/>
            <a:ext cx="8610600" cy="5257800"/>
          </a:xfrm>
        </p:spPr>
        <p:txBody>
          <a:bodyPr>
            <a:normAutofit fontScale="25000" lnSpcReduction="20000"/>
          </a:bodyPr>
          <a:lstStyle/>
          <a:p>
            <a:pPr marL="1314450" lvl="1" indent="-857250" algn="l" hangingPunct="0">
              <a:buFont typeface="Wingdings" pitchFamily="2" charset="2"/>
              <a:buChar char="Ø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5: </a:t>
            </a:r>
            <a:r>
              <a:rPr lang="en-US" sz="800" dirty="0"/>
              <a:t>: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Application shall be sent to the Commission within 60 days of the date of passing of the special resolution. Such application shall be accompanied with the following documents:-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Form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2.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(prescribed under the Rules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)</a:t>
            </a:r>
          </a:p>
          <a:p>
            <a:pPr marL="2057400" lvl="2" indent="-1143000" algn="l">
              <a:buFont typeface="+mj-lt"/>
              <a:buAutoNum type="romanUcPeriod"/>
            </a:pPr>
            <a:r>
              <a:rPr lang="en-US" sz="7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Copy</a:t>
            </a: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of</a:t>
            </a: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Form 26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(Special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Resolution). </a:t>
            </a: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Copy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of the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Memorandum and Articles of Association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 duly amended. 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Certified </a:t>
            </a:r>
            <a:r>
              <a:rPr lang="en-US" sz="7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copy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of the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existing Memorandum and Articles of Association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. 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Copy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of latest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audited Balance Sheet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and Profit and Loss Account.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Copy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of 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minutes of the General Meeting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. </a:t>
            </a:r>
            <a:r>
              <a:rPr lang="en-US" sz="7200" dirty="0">
                <a:solidFill>
                  <a:schemeClr val="tx1"/>
                </a:solidFill>
                <a:latin typeface="Segoe Print" pitchFamily="2" charset="0"/>
              </a:rPr>
              <a:t> 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Bank </a:t>
            </a:r>
            <a:r>
              <a:rPr lang="en-US" sz="72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challan</a:t>
            </a: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evidencing the deposit of fee in any of the designated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bank branches,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on account of application fee (Form-2) </a:t>
            </a: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Affidavit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that the contents of the application are true. </a:t>
            </a: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2057400" lvl="2" indent="-1143000" algn="l" hangingPunct="0">
              <a:buFont typeface="+mj-lt"/>
              <a:buAutoNum type="romanUcPeriod"/>
            </a:pPr>
            <a:r>
              <a:rPr lang="en-US" sz="7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Application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must be in duplicate and a copy is required to be sent to the registrar concerned under Rule 32 of the Rules. </a:t>
            </a:r>
          </a:p>
          <a:p>
            <a:r>
              <a:rPr lang="en-US" sz="1800" dirty="0"/>
              <a:t> </a:t>
            </a:r>
            <a:endParaRPr lang="en-US" sz="2200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02788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1371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Conversion of status of companies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600200"/>
            <a:ext cx="8610600" cy="5029200"/>
          </a:xfrm>
        </p:spPr>
        <p:txBody>
          <a:bodyPr>
            <a:normAutofit fontScale="25000" lnSpcReduction="20000"/>
          </a:bodyPr>
          <a:lstStyle/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0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6: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The Commission gives approval for conversion of public company into private company through an Order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</a:p>
          <a:p>
            <a:pPr marL="1771650" lvl="2" indent="-857250" algn="l" hangingPunct="0">
              <a:buFont typeface="Wingdings" pitchFamily="2" charset="2"/>
              <a:buChar char="Ø"/>
            </a:pP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7: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Certified copy of the order of the Commission is obtained by depositing the fee as per schedule given in Annexure A for each copy and the requisite court fee stamps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</a:p>
          <a:p>
            <a:pPr marL="1771650" lvl="2" indent="-857250" algn="l" hangingPunct="0">
              <a:buFont typeface="Wingdings" pitchFamily="2" charset="2"/>
              <a:buChar char="Ø"/>
            </a:pPr>
            <a:endParaRPr lang="en-US" sz="7200" dirty="0">
              <a:solidFill>
                <a:schemeClr val="tx1"/>
              </a:solidFill>
              <a:latin typeface="Segoe Print" pitchFamily="2" charset="0"/>
            </a:endParaRPr>
          </a:p>
          <a:p>
            <a:pPr marL="1771650" lvl="2" indent="-857250" algn="l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8: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Certified copy of the order along with amended copy of the Memorandum and Articles of Association are filed with the registrar concerned with bank </a:t>
            </a:r>
            <a:r>
              <a:rPr lang="en-US" sz="7000" dirty="0" err="1">
                <a:solidFill>
                  <a:schemeClr val="tx1"/>
                </a:solidFill>
                <a:latin typeface="Segoe Print" pitchFamily="2" charset="0"/>
              </a:rPr>
              <a:t>challan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 evidencing the deposit of filing fee in any of the designated </a:t>
            </a: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branches</a:t>
            </a:r>
          </a:p>
          <a:p>
            <a:pPr marL="1771650" lvl="2" indent="-857250" algn="l">
              <a:buFont typeface="Wingdings" pitchFamily="2" charset="2"/>
              <a:buChar char="Ø"/>
            </a:pPr>
            <a:r>
              <a:rPr lang="en-US" sz="7000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</a:p>
          <a:p>
            <a:pPr marL="1771650" lvl="2" indent="-857250" algn="l" hangingPunct="0">
              <a:buFont typeface="Wingdings" pitchFamily="2" charset="2"/>
              <a:buChar char="Ø"/>
            </a:pPr>
            <a:r>
              <a:rPr lang="en-US" sz="7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Step 9: </a:t>
            </a:r>
            <a:r>
              <a:rPr lang="en-US" sz="7000" dirty="0">
                <a:solidFill>
                  <a:schemeClr val="tx1"/>
                </a:solidFill>
                <a:latin typeface="Segoe Print" pitchFamily="2" charset="0"/>
              </a:rPr>
              <a:t>The registrar shall issue certificate on conversion of status of a public company into a private company and the filing certificate in respect of Special Resolution and Order of the Commission.</a:t>
            </a:r>
          </a:p>
          <a:p>
            <a:pPr marL="2686050" lvl="4" indent="-857250" algn="l">
              <a:buFont typeface="Wingdings" pitchFamily="2" charset="2"/>
              <a:buChar char="Ø"/>
            </a:pPr>
            <a:r>
              <a:rPr lang="en-US" sz="6800" dirty="0" smtClean="0">
                <a:solidFill>
                  <a:schemeClr val="tx1"/>
                </a:solidFill>
                <a:latin typeface="Segoe Print" pitchFamily="2" charset="0"/>
              </a:rPr>
              <a:t>The </a:t>
            </a:r>
            <a:r>
              <a:rPr lang="en-US" sz="6800" dirty="0">
                <a:solidFill>
                  <a:schemeClr val="tx1"/>
                </a:solidFill>
                <a:latin typeface="Segoe Print" pitchFamily="2" charset="0"/>
              </a:rPr>
              <a:t>company may obtain a certified copy of the Memorandum and Articles of Association on payment of copying </a:t>
            </a:r>
            <a:r>
              <a:rPr lang="en-US" sz="6800" dirty="0" smtClean="0">
                <a:solidFill>
                  <a:schemeClr val="tx1"/>
                </a:solidFill>
                <a:latin typeface="Segoe Print" pitchFamily="2" charset="0"/>
              </a:rPr>
              <a:t>fee</a:t>
            </a:r>
            <a:endParaRPr lang="en-US" sz="7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78957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Effect of Incorporation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Segoe Print" pitchFamily="2" charset="0"/>
              </a:rPr>
              <a:t/>
            </a:r>
            <a:br>
              <a:rPr lang="en-US" dirty="0" smtClean="0">
                <a:latin typeface="Segoe Print" pitchFamily="2" charset="0"/>
              </a:rPr>
            </a:b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INCORPORATION HAS FOLLOWING EFFECTs ON THE EXISTENCE OF THE COMPANY. </a:t>
            </a:r>
          </a:p>
          <a:p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 COMPNY BECOMES,</a:t>
            </a:r>
          </a:p>
          <a:p>
            <a:endParaRPr lang="en-US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Separate legal entity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Ability to own property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Ability to incur its own liability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Ability to sue and be sued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Perpetual succession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097240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Effect of Incorporation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Segoe Print" pitchFamily="2" charset="0"/>
              </a:rPr>
              <a:t/>
            </a:r>
            <a:br>
              <a:rPr lang="en-US" dirty="0" smtClean="0">
                <a:latin typeface="Segoe Print" pitchFamily="2" charset="0"/>
              </a:rPr>
            </a:b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Sec 16 (5)</a:t>
            </a:r>
          </a:p>
          <a:p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…a body corporate…exercising all the functions of an incorporated company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of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suing and being sued and </a:t>
            </a:r>
            <a:endParaRPr lang="en-US" dirty="0" smtClean="0">
              <a:solidFill>
                <a:schemeClr val="tx1"/>
              </a:solidFill>
              <a:latin typeface="Segoe Print" pitchFamily="2" charset="0"/>
            </a:endParaRP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having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perpetual succession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…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.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with power to hold land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3661321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Separate legal entity</a:t>
            </a:r>
            <a:endParaRPr lang="en-US" sz="44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Segoe Print" pitchFamily="2" charset="0"/>
              </a:rPr>
              <a:t/>
            </a:r>
            <a:br>
              <a:rPr lang="en-US" dirty="0" smtClean="0">
                <a:latin typeface="Segoe Print" pitchFamily="2" charset="0"/>
              </a:rPr>
            </a:b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The company is a legal person [artificial] having a distinct entity from its members</a:t>
            </a:r>
          </a:p>
          <a:p>
            <a:pPr marL="109728"/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Cases:</a:t>
            </a:r>
          </a:p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452628" indent="-342900"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Salamon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 v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Salamon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452628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Lee v Lee’s Air Farming</a:t>
            </a:r>
          </a:p>
          <a:p>
            <a:pPr marL="452628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Hew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Sook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 Ying v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Hiw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 Tin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Hee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 @ Hew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Hee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452628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People’s Insurance Co (M)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Bhd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492243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Ability to own property</a:t>
            </a:r>
            <a:endParaRPr lang="en-US" sz="44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Segoe Print" pitchFamily="2" charset="0"/>
              </a:rPr>
              <a:t/>
            </a:r>
            <a:br>
              <a:rPr lang="en-US" dirty="0" smtClean="0">
                <a:latin typeface="Segoe Print" pitchFamily="2" charset="0"/>
              </a:rPr>
            </a:b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A company can own property in its own name</a:t>
            </a:r>
          </a:p>
          <a:p>
            <a:endParaRPr lang="en-US" dirty="0"/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Cases:</a:t>
            </a:r>
          </a:p>
          <a:p>
            <a:endParaRPr lang="en-US" dirty="0"/>
          </a:p>
          <a:p>
            <a:pPr marL="452628" indent="-342900">
              <a:buFont typeface="Wingdings" pitchFamily="2" charset="2"/>
              <a:buChar char="Ø"/>
            </a:pP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Macaura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 v </a:t>
            </a:r>
            <a:r>
              <a:rPr lang="en-US" dirty="0" err="1">
                <a:solidFill>
                  <a:schemeClr val="tx1"/>
                </a:solidFill>
                <a:latin typeface="Segoe Print" pitchFamily="2" charset="0"/>
              </a:rPr>
              <a:t>Northen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 Assurance Co Ltd</a:t>
            </a:r>
          </a:p>
          <a:p>
            <a:pPr marL="452628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Abdul Aziz b. </a:t>
            </a:r>
            <a:r>
              <a:rPr lang="en-US" dirty="0" err="1" smtClean="0">
                <a:solidFill>
                  <a:schemeClr val="tx1"/>
                </a:solidFill>
                <a:latin typeface="Segoe Print" pitchFamily="2" charset="0"/>
              </a:rPr>
              <a:t>Atan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109728"/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50398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Ability to </a:t>
            </a:r>
            <a:r>
              <a:rPr lang="en-US" sz="4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incur its own liability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US" dirty="0"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 smtClean="0">
                <a:solidFill>
                  <a:schemeClr val="tx1"/>
                </a:solidFill>
                <a:latin typeface="Segoe Print" pitchFamily="2" charset="0"/>
              </a:rPr>
              <a:t>Liability </a:t>
            </a: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of a company is unlimited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Liability of members is limited, depends to the type of company i.e. limited by shares or limited by guarantee.</a:t>
            </a:r>
          </a:p>
          <a:p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sz="21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Cases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Re Application By Yee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Yut</a:t>
            </a: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Ee</a:t>
            </a:r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Salamon</a:t>
            </a: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 v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Salamon</a:t>
            </a:r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pPr marL="109728"/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31548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Ability </a:t>
            </a:r>
            <a:r>
              <a:rPr lang="en-US" sz="4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to sue and be sued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US" dirty="0"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A company can sue and be sued in its own name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Any wrong done to the company, only the company can take action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100" dirty="0" smtClean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sz="21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Case</a:t>
            </a:r>
            <a:endParaRPr lang="en-US" sz="21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Foss v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Harbottle</a:t>
            </a:r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51982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1000"/>
            <a:ext cx="7772400" cy="1447800"/>
          </a:xfrm>
        </p:spPr>
        <p:txBody>
          <a:bodyPr/>
          <a:lstStyle/>
          <a:p>
            <a:pPr algn="ctr"/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 </a:t>
            </a:r>
            <a:r>
              <a:rPr lang="en-US" sz="4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Perpetual succession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1600200"/>
            <a:ext cx="7543800" cy="472440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Ø"/>
            </a:pPr>
            <a:endParaRPr lang="en-US" dirty="0"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A company shall exist until properly wound up or struck off from the register.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It’ s life span does not depend on the life of its members.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r>
              <a:rPr lang="en-US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Cases</a:t>
            </a:r>
            <a:r>
              <a:rPr lang="en-US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:</a:t>
            </a:r>
            <a:endParaRPr lang="en-US" sz="2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Real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Neol</a:t>
            </a: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Tedman</a:t>
            </a:r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Abd</a:t>
            </a:r>
            <a:r>
              <a:rPr lang="en-US" sz="2100" dirty="0">
                <a:solidFill>
                  <a:schemeClr val="tx1"/>
                </a:solidFill>
                <a:latin typeface="Segoe Print" pitchFamily="2" charset="0"/>
              </a:rPr>
              <a:t> Aziz </a:t>
            </a:r>
            <a:r>
              <a:rPr lang="en-US" sz="2100" dirty="0" err="1">
                <a:solidFill>
                  <a:schemeClr val="tx1"/>
                </a:solidFill>
                <a:latin typeface="Segoe Print" pitchFamily="2" charset="0"/>
              </a:rPr>
              <a:t>Atan</a:t>
            </a:r>
            <a:endParaRPr lang="en-US" sz="2100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19756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2133600"/>
          </a:xfrm>
        </p:spPr>
        <p:txBody>
          <a:bodyPr/>
          <a:lstStyle/>
          <a:p>
            <a:pPr algn="ctr"/>
            <a:r>
              <a:rPr lang="en-US" sz="40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Conclusiveness Of Certificate Of </a:t>
            </a:r>
            <a:r>
              <a:rPr lang="en-US" sz="40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Incorporation</a:t>
            </a:r>
            <a:endParaRPr lang="en-US" sz="40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14600"/>
            <a:ext cx="7696200" cy="3581400"/>
          </a:xfrm>
        </p:spPr>
        <p:txBody>
          <a:bodyPr/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33]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A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certificate given by the registrar is the proof of the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incorporation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The association is a company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authorized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to be registered and duly registered under this ordinance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43273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600200"/>
          </a:xfrm>
        </p:spPr>
        <p:txBody>
          <a:bodyPr/>
          <a:lstStyle/>
          <a:p>
            <a:pPr algn="ctr"/>
            <a:r>
              <a:rPr lang="en-US" sz="4400" b="1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Commencement Of </a:t>
            </a:r>
            <a:r>
              <a:rPr lang="en-US" sz="4400" b="1" dirty="0" smtClean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</a:rPr>
              <a:t>Business</a:t>
            </a:r>
            <a:endParaRPr lang="en-US" sz="4400" b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216727"/>
            <a:ext cx="7391400" cy="4648200"/>
          </a:xfrm>
        </p:spPr>
        <p:txBody>
          <a:bodyPr>
            <a:normAutofit/>
          </a:bodyPr>
          <a:lstStyle/>
          <a:p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Under [section 146]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A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private company and a company not having its share capital can commence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business</a:t>
            </a:r>
          </a:p>
          <a:p>
            <a:pPr marL="800100" lvl="1" indent="-342900" algn="l"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immediately after the date of its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incorporation</a:t>
            </a:r>
            <a:br>
              <a:rPr lang="en-US" dirty="0" smtClean="0">
                <a:solidFill>
                  <a:schemeClr val="tx1"/>
                </a:solidFill>
                <a:latin typeface="Segoe Print" pitchFamily="2" charset="0"/>
              </a:rPr>
            </a:b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>
              <a:latin typeface="Segoe Print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8503518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762000" y="762000"/>
            <a:ext cx="7543800" cy="5410200"/>
          </a:xfrm>
        </p:spPr>
        <p:txBody>
          <a:bodyPr>
            <a:normAutofit/>
          </a:bodyPr>
          <a:lstStyle/>
          <a:p>
            <a:pPr marL="514350" indent="-514350">
              <a:buFont typeface="Wingdings" pitchFamily="2" charset="2"/>
              <a:buChar char="Ø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 public company can commence its business after,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shares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have been allotted in cash not less than the minimum subscription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every director has paid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for the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qualification shares in cash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taken or contracted to be taken by him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company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has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filed with a Registrar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a statutory declaration signed by Chief executive or one of the directors and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Secretary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of the company</a:t>
            </a: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company has filed prospectus or statement in lieu of prospectus with the R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egistrar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pPr marL="971550" lvl="1" indent="-514350" algn="l">
              <a:buFont typeface="+mj-lt"/>
              <a:buAutoNum type="romanLcPeriod"/>
            </a:pP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company has obtained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Certificate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of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Commencement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of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Business </a:t>
            </a:r>
            <a:r>
              <a:rPr lang="en-US" dirty="0">
                <a:solidFill>
                  <a:schemeClr val="tx1"/>
                </a:solidFill>
                <a:latin typeface="Segoe Print" pitchFamily="2" charset="0"/>
              </a:rPr>
              <a:t>from the </a:t>
            </a:r>
            <a:r>
              <a:rPr lang="en-US" dirty="0" smtClean="0">
                <a:solidFill>
                  <a:schemeClr val="tx1"/>
                </a:solidFill>
                <a:latin typeface="Segoe Print" pitchFamily="2" charset="0"/>
              </a:rPr>
              <a:t>Registrar</a:t>
            </a:r>
            <a:endParaRPr lang="en-US" dirty="0">
              <a:solidFill>
                <a:schemeClr val="tx1"/>
              </a:solidFill>
              <a:latin typeface="Segoe Print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661103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14400"/>
            <a:ext cx="7086600" cy="5181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7553996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528</TotalTime>
  <Words>1201</Words>
  <Application>Microsoft Office PowerPoint</Application>
  <PresentationFormat>On-screen Show (4:3)</PresentationFormat>
  <Paragraphs>253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Essential</vt:lpstr>
      <vt:lpstr>INCORPORATION OF COMPANIES</vt:lpstr>
      <vt:lpstr>RECAP</vt:lpstr>
      <vt:lpstr>Today’s lecture</vt:lpstr>
      <vt:lpstr>Incorporation</vt:lpstr>
      <vt:lpstr>Obligation to be registered as a company</vt:lpstr>
      <vt:lpstr>EXCEPTIONS </vt:lpstr>
      <vt:lpstr>EXCEPTIONS  continued…….</vt:lpstr>
      <vt:lpstr>PENALTY</vt:lpstr>
      <vt:lpstr>Documents for incorporation </vt:lpstr>
      <vt:lpstr>Slide 10</vt:lpstr>
      <vt:lpstr>Documents for incorporation</vt:lpstr>
      <vt:lpstr>Slide 12</vt:lpstr>
      <vt:lpstr>Carrying a business with less than Minimum number of member</vt:lpstr>
      <vt:lpstr>Conversion of status of companies</vt:lpstr>
      <vt:lpstr>Conversion of private company into public</vt:lpstr>
      <vt:lpstr>Conversion of status of companies</vt:lpstr>
      <vt:lpstr>Conversion of status of companies</vt:lpstr>
      <vt:lpstr>Conversion of status of companies</vt:lpstr>
      <vt:lpstr>Conversion of status of companies</vt:lpstr>
      <vt:lpstr>Conversion of status of companies</vt:lpstr>
      <vt:lpstr>Conversion of status of companies</vt:lpstr>
      <vt:lpstr>Conversion of status of companies</vt:lpstr>
      <vt:lpstr>Conversion of status of companies</vt:lpstr>
      <vt:lpstr>Conversion of status of companies</vt:lpstr>
      <vt:lpstr>Conversion of status of companies</vt:lpstr>
      <vt:lpstr>Effect of Incorporation</vt:lpstr>
      <vt:lpstr>Effect of Incorporation</vt:lpstr>
      <vt:lpstr>Separate legal entity</vt:lpstr>
      <vt:lpstr>Ability to own property</vt:lpstr>
      <vt:lpstr>Ability to incur its own liability</vt:lpstr>
      <vt:lpstr>Ability to sue and be sued</vt:lpstr>
      <vt:lpstr> Perpetual succession</vt:lpstr>
      <vt:lpstr>Conclusiveness Of Certificate Of Incorporation</vt:lpstr>
      <vt:lpstr>Commencement Of Business</vt:lpstr>
      <vt:lpstr>Slide 35</vt:lpstr>
      <vt:lpstr>Slide 36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Obligation to be registered as a company</dc:title>
  <dc:creator>ismail - [2010]</dc:creator>
  <cp:lastModifiedBy>NTS</cp:lastModifiedBy>
  <cp:revision>38</cp:revision>
  <dcterms:created xsi:type="dcterms:W3CDTF">2014-05-18T12:51:38Z</dcterms:created>
  <dcterms:modified xsi:type="dcterms:W3CDTF">2014-06-03T10:03:11Z</dcterms:modified>
</cp:coreProperties>
</file>