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74" r:id="rId2"/>
    <p:sldId id="279" r:id="rId3"/>
    <p:sldId id="277" r:id="rId4"/>
    <p:sldId id="287" r:id="rId5"/>
    <p:sldId id="290" r:id="rId6"/>
    <p:sldId id="289" r:id="rId7"/>
    <p:sldId id="288" r:id="rId8"/>
    <p:sldId id="291" r:id="rId9"/>
    <p:sldId id="292" r:id="rId10"/>
    <p:sldId id="286" r:id="rId11"/>
    <p:sldId id="257" r:id="rId12"/>
    <p:sldId id="294" r:id="rId13"/>
    <p:sldId id="296" r:id="rId14"/>
    <p:sldId id="295" r:id="rId15"/>
    <p:sldId id="259" r:id="rId16"/>
    <p:sldId id="260" r:id="rId17"/>
    <p:sldId id="268" r:id="rId18"/>
    <p:sldId id="269" r:id="rId19"/>
    <p:sldId id="261" r:id="rId20"/>
    <p:sldId id="263" r:id="rId21"/>
    <p:sldId id="264" r:id="rId22"/>
    <p:sldId id="284" r:id="rId23"/>
    <p:sldId id="265" r:id="rId24"/>
    <p:sldId id="273" r:id="rId25"/>
    <p:sldId id="266" r:id="rId26"/>
    <p:sldId id="293" r:id="rId27"/>
    <p:sldId id="280" r:id="rId28"/>
    <p:sldId id="271" r:id="rId29"/>
    <p:sldId id="27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576" autoAdjust="0"/>
  </p:normalViewPr>
  <p:slideViewPr>
    <p:cSldViewPr>
      <p:cViewPr>
        <p:scale>
          <a:sx n="78" d="100"/>
          <a:sy n="78" d="100"/>
        </p:scale>
        <p:origin x="-1062" y="2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8F67DEFF-EB67-46AF-BD64-E610012CB9C3}"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67DEFF-EB67-46AF-BD64-E610012CB9C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67DEFF-EB67-46AF-BD64-E610012CB9C3}"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F67DEFF-EB67-46AF-BD64-E610012CB9C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F67DEFF-EB67-46AF-BD64-E610012CB9C3}"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F67DEFF-EB67-46AF-BD64-E610012CB9C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F67DEFF-EB67-46AF-BD64-E610012CB9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F67DEFF-EB67-46AF-BD64-E610012CB9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278610E2-95BA-4A9B-A74A-59DB2472DDC8}" type="datetimeFigureOut">
              <a:rPr lang="en-US" smtClean="0"/>
              <a:pPr/>
              <a:t>30/05/2014</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8F67DEFF-EB67-46AF-BD64-E610012CB9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67DEFF-EB67-46AF-BD64-E610012CB9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78610E2-95BA-4A9B-A74A-59DB2472DDC8}" type="datetimeFigureOut">
              <a:rPr lang="en-US" smtClean="0"/>
              <a:pPr/>
              <a:t>30/05/2014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F67DEFF-EB67-46AF-BD64-E610012CB9C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78610E2-95BA-4A9B-A74A-59DB2472DDC8}" type="datetimeFigureOut">
              <a:rPr lang="en-US" smtClean="0"/>
              <a:pPr/>
              <a:t>30/05/2014</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8F67DEFF-EB67-46AF-BD64-E610012CB9C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style>
          <a:lnRef idx="2">
            <a:schemeClr val="accent1"/>
          </a:lnRef>
          <a:fillRef idx="1">
            <a:schemeClr val="lt1"/>
          </a:fillRef>
          <a:effectRef idx="0">
            <a:schemeClr val="accent1"/>
          </a:effectRef>
          <a:fontRef idx="minor">
            <a:schemeClr val="dk1"/>
          </a:fontRef>
        </p:style>
        <p:txBody>
          <a:bodyPr>
            <a:normAutofit/>
          </a:bodyPr>
          <a:lstStyle/>
          <a:p>
            <a:r>
              <a:rPr lang="en-US" sz="3600" b="1" dirty="0" smtClean="0"/>
              <a:t>CHAPTER 3</a:t>
            </a:r>
            <a:r>
              <a:rPr lang="en-US" b="1" dirty="0" smtClean="0"/>
              <a:t/>
            </a:r>
            <a:br>
              <a:rPr lang="en-US" b="1" dirty="0" smtClean="0"/>
            </a:br>
            <a:r>
              <a:rPr lang="en-US" b="1" dirty="0" smtClean="0"/>
              <a:t>TYPES OF COMPANIES</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RECAP</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a:buNone/>
            </a:pPr>
            <a:r>
              <a:rPr lang="en-US" sz="2800" b="1" dirty="0" smtClean="0"/>
              <a:t>LECTURE 2</a:t>
            </a:r>
          </a:p>
          <a:p>
            <a:pPr>
              <a:buNone/>
            </a:pPr>
            <a:r>
              <a:rPr lang="en-US" sz="2200" dirty="0" smtClean="0"/>
              <a:t>      In previous lecture we have covered the following topics</a:t>
            </a:r>
          </a:p>
          <a:p>
            <a:r>
              <a:rPr lang="en-US" sz="2400" dirty="0" smtClean="0"/>
              <a:t>Jurisdiction of the courts</a:t>
            </a:r>
          </a:p>
          <a:p>
            <a:r>
              <a:rPr lang="en-US" sz="2400" dirty="0" smtClean="0"/>
              <a:t>Company Benches</a:t>
            </a:r>
          </a:p>
          <a:p>
            <a:r>
              <a:rPr lang="en-US" sz="2400" dirty="0" smtClean="0"/>
              <a:t>Procedure of the court</a:t>
            </a:r>
          </a:p>
          <a:p>
            <a:r>
              <a:rPr lang="en-US" sz="2400" dirty="0" smtClean="0"/>
              <a:t>Appeal against court orders</a:t>
            </a:r>
          </a:p>
          <a:p>
            <a:r>
              <a:rPr lang="en-US" sz="2400" dirty="0" smtClean="0"/>
              <a:t>SECP (Security and Exchange Commission of Pakistan)</a:t>
            </a:r>
          </a:p>
          <a:p>
            <a:r>
              <a:rPr lang="en-US" sz="2400" dirty="0" smtClean="0"/>
              <a:t>Registrar</a:t>
            </a:r>
          </a:p>
          <a:p>
            <a:pPr marL="68580" indent="0">
              <a:buNone/>
            </a:pPr>
            <a:endParaRPr lang="en-US" sz="2400" b="1" dirty="0" smtClean="0"/>
          </a:p>
          <a:p>
            <a:endParaRPr lang="en-US" sz="1800" dirty="0" smtClean="0"/>
          </a:p>
          <a:p>
            <a:pPr>
              <a:buNone/>
            </a:pPr>
            <a:endParaRPr lang="en-US" sz="1800" dirty="0"/>
          </a:p>
        </p:txBody>
      </p:sp>
    </p:spTree>
    <p:extLst>
      <p:ext uri="{BB962C8B-B14F-4D97-AF65-F5344CB8AC3E}">
        <p14:creationId xmlns:p14="http://schemas.microsoft.com/office/powerpoint/2010/main" xmlns="" val="184820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COMPANY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lnSpcReduction="10000"/>
          </a:bodyPr>
          <a:lstStyle/>
          <a:p>
            <a:pPr>
              <a:buNone/>
            </a:pPr>
            <a:endParaRPr lang="en-US" sz="2400" b="1" dirty="0" smtClean="0"/>
          </a:p>
          <a:p>
            <a:pPr marL="68580" indent="0">
              <a:buNone/>
            </a:pPr>
            <a:r>
              <a:rPr lang="en-US" sz="2400" b="1" u="sng" dirty="0"/>
              <a:t>What is a </a:t>
            </a:r>
            <a:r>
              <a:rPr lang="en-US" sz="2400" b="1" u="sng" dirty="0" smtClean="0"/>
              <a:t>Company</a:t>
            </a:r>
            <a:endParaRPr lang="en-US" sz="2400" dirty="0"/>
          </a:p>
          <a:p>
            <a:r>
              <a:rPr lang="en-US" sz="2400" dirty="0"/>
              <a:t>Company ordinarily means an association of a number of individuals formed for some common purpose</a:t>
            </a:r>
            <a:r>
              <a:rPr lang="en-US" sz="2200" dirty="0"/>
              <a:t>. </a:t>
            </a:r>
            <a:endParaRPr lang="en-US" sz="2200" dirty="0" smtClean="0"/>
          </a:p>
          <a:p>
            <a:pPr lvl="1"/>
            <a:r>
              <a:rPr lang="en-US" sz="2000" dirty="0" smtClean="0"/>
              <a:t>When </a:t>
            </a:r>
            <a:r>
              <a:rPr lang="en-US" sz="2000" dirty="0"/>
              <a:t>a company is registered, it is clothed with a legal personality and has the same rights and powers as a human being has. </a:t>
            </a:r>
            <a:endParaRPr lang="en-US" sz="2000" dirty="0" smtClean="0"/>
          </a:p>
          <a:p>
            <a:pPr lvl="1"/>
            <a:r>
              <a:rPr lang="en-US" sz="2000" dirty="0" smtClean="0"/>
              <a:t>Its </a:t>
            </a:r>
            <a:r>
              <a:rPr lang="en-US" sz="2000" dirty="0"/>
              <a:t>existence is distinct and separate from that of its members. </a:t>
            </a:r>
            <a:endParaRPr lang="en-US" sz="2000" dirty="0" smtClean="0"/>
          </a:p>
          <a:p>
            <a:pPr lvl="1"/>
            <a:r>
              <a:rPr lang="en-US" sz="2000" dirty="0" smtClean="0"/>
              <a:t>The </a:t>
            </a:r>
            <a:r>
              <a:rPr lang="en-US" sz="2000" dirty="0"/>
              <a:t>members may die or change but the company goes on till it is wound up on the grounds mentioned in the ordinance</a:t>
            </a:r>
            <a:r>
              <a:rPr lang="en-US" sz="1800" dirty="0"/>
              <a:t>.</a:t>
            </a:r>
          </a:p>
          <a:p>
            <a:endParaRPr lang="en-US" sz="2200" dirty="0" smtClean="0"/>
          </a:p>
          <a:p>
            <a:r>
              <a:rPr lang="en-US" sz="2400" dirty="0" smtClean="0"/>
              <a:t>Thus </a:t>
            </a:r>
            <a:r>
              <a:rPr lang="en-US" sz="2400" dirty="0"/>
              <a:t>a company is an artificial person</a:t>
            </a:r>
            <a:r>
              <a:rPr lang="en-US" sz="2200" dirty="0"/>
              <a:t>. </a:t>
            </a:r>
            <a:endParaRPr lang="en-US" sz="2200" dirty="0" smtClean="0"/>
          </a:p>
          <a:p>
            <a:pPr lvl="1"/>
            <a:r>
              <a:rPr lang="en-US" sz="2000" dirty="0" smtClean="0"/>
              <a:t>It </a:t>
            </a:r>
            <a:r>
              <a:rPr lang="en-US" sz="2000" dirty="0"/>
              <a:t>can act only through some human agency called the board of directors. </a:t>
            </a:r>
            <a:endParaRPr lang="en-US" sz="2000" dirty="0" smtClean="0"/>
          </a:p>
          <a:p>
            <a:pPr lvl="1"/>
            <a:r>
              <a:rPr lang="en-US" sz="2000" dirty="0" smtClean="0"/>
              <a:t>They </a:t>
            </a:r>
            <a:r>
              <a:rPr lang="en-US" sz="2000" dirty="0"/>
              <a:t>control and administer the affairs of the company and act as its agent. </a:t>
            </a:r>
            <a:endParaRPr lang="en-US" sz="2000" dirty="0" smtClean="0"/>
          </a:p>
          <a:p>
            <a:pPr lvl="1"/>
            <a:r>
              <a:rPr lang="en-US" sz="2000" dirty="0" smtClean="0"/>
              <a:t>But </a:t>
            </a:r>
            <a:r>
              <a:rPr lang="en-US" sz="2000" dirty="0"/>
              <a:t>they are not the agent of members of the company.</a:t>
            </a:r>
          </a:p>
          <a:p>
            <a:endParaRPr lang="en-US" sz="1800" dirty="0" smtClean="0"/>
          </a:p>
          <a:p>
            <a:pPr>
              <a:buNone/>
            </a:pPr>
            <a:endParaRPr lang="en-US" sz="1800" dirty="0"/>
          </a:p>
        </p:txBody>
      </p:sp>
    </p:spTree>
    <p:extLst>
      <p:ext uri="{BB962C8B-B14F-4D97-AF65-F5344CB8AC3E}">
        <p14:creationId xmlns:p14="http://schemas.microsoft.com/office/powerpoint/2010/main" xmlns="" val="2396673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COMPANY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marL="68580" indent="0">
              <a:buNone/>
            </a:pPr>
            <a:r>
              <a:rPr lang="en-US" sz="2400" b="1" u="sng" dirty="0"/>
              <a:t>Definition Of a Company</a:t>
            </a:r>
            <a:endParaRPr lang="en-US" sz="2400" b="1" dirty="0"/>
          </a:p>
          <a:p>
            <a:pPr marL="68580" indent="0">
              <a:buNone/>
            </a:pPr>
            <a:r>
              <a:rPr lang="en-US" sz="2400" dirty="0"/>
              <a:t> </a:t>
            </a:r>
          </a:p>
          <a:p>
            <a:r>
              <a:rPr lang="en-US" sz="2400" dirty="0"/>
              <a:t>A company is an association of persons united fro a common purpose</a:t>
            </a:r>
          </a:p>
          <a:p>
            <a:pPr marL="68580" indent="0">
              <a:buNone/>
            </a:pPr>
            <a:r>
              <a:rPr lang="en-US" sz="2400" b="1" dirty="0" smtClean="0"/>
              <a:t>							-</a:t>
            </a:r>
            <a:r>
              <a:rPr lang="en-US" sz="2400" b="1" dirty="0"/>
              <a:t>Justice James</a:t>
            </a:r>
            <a:endParaRPr lang="en-US" sz="2400" dirty="0"/>
          </a:p>
          <a:p>
            <a:pPr marL="68580" indent="0">
              <a:buNone/>
            </a:pPr>
            <a:endParaRPr lang="en-US" sz="2400" dirty="0"/>
          </a:p>
          <a:p>
            <a:r>
              <a:rPr lang="en-US" sz="2400" dirty="0"/>
              <a:t>A company is an association of many persons who contribute money or money’s worth to a common stock and employs it in some trade or business, and who share the profit and loss (as the case may be) arising there from.</a:t>
            </a:r>
          </a:p>
          <a:p>
            <a:pPr marL="68580" indent="0">
              <a:buNone/>
            </a:pPr>
            <a:r>
              <a:rPr lang="en-US" sz="2400" b="1" dirty="0" smtClean="0"/>
              <a:t>						-</a:t>
            </a:r>
            <a:r>
              <a:rPr lang="en-US" sz="2400" b="1" dirty="0"/>
              <a:t>James Stephenson</a:t>
            </a:r>
            <a:endParaRPr lang="en-US" sz="2400" dirty="0"/>
          </a:p>
          <a:p>
            <a:endParaRPr lang="en-US" sz="1800" dirty="0" smtClean="0"/>
          </a:p>
          <a:p>
            <a:pPr>
              <a:buNone/>
            </a:pPr>
            <a:endParaRPr lang="en-US" sz="1800" dirty="0"/>
          </a:p>
        </p:txBody>
      </p:sp>
    </p:spTree>
    <p:extLst>
      <p:ext uri="{BB962C8B-B14F-4D97-AF65-F5344CB8AC3E}">
        <p14:creationId xmlns:p14="http://schemas.microsoft.com/office/powerpoint/2010/main" xmlns="" val="20406035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COMPANY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marL="68580" indent="0">
              <a:buNone/>
            </a:pPr>
            <a:r>
              <a:rPr lang="en-US" sz="2400" b="1" u="sng" dirty="0"/>
              <a:t>Definition Of a Company In Companies Ordinance 1984</a:t>
            </a:r>
            <a:r>
              <a:rPr lang="en-US" sz="2400" b="1" u="sng" dirty="0" smtClean="0"/>
              <a:t>:</a:t>
            </a:r>
            <a:r>
              <a:rPr lang="en-US" sz="2400" dirty="0"/>
              <a:t> </a:t>
            </a:r>
          </a:p>
          <a:p>
            <a:endParaRPr lang="en-US" sz="2400" dirty="0" smtClean="0"/>
          </a:p>
          <a:p>
            <a:r>
              <a:rPr lang="en-US" sz="2400" dirty="0" smtClean="0"/>
              <a:t>A </a:t>
            </a:r>
            <a:r>
              <a:rPr lang="en-US" sz="2400" dirty="0"/>
              <a:t>company is an association of </a:t>
            </a:r>
            <a:r>
              <a:rPr lang="en-US" sz="2400" dirty="0" smtClean="0"/>
              <a:t>persons </a:t>
            </a:r>
          </a:p>
          <a:p>
            <a:pPr lvl="1"/>
            <a:r>
              <a:rPr lang="en-US" sz="2200" dirty="0" smtClean="0"/>
              <a:t>registered </a:t>
            </a:r>
            <a:r>
              <a:rPr lang="en-US" sz="2200" dirty="0"/>
              <a:t>under the law </a:t>
            </a:r>
            <a:endParaRPr lang="en-US" sz="2200" dirty="0" smtClean="0"/>
          </a:p>
          <a:p>
            <a:pPr lvl="1"/>
            <a:r>
              <a:rPr lang="en-US" sz="2200" dirty="0" smtClean="0"/>
              <a:t>having </a:t>
            </a:r>
            <a:r>
              <a:rPr lang="en-US" sz="2200" dirty="0"/>
              <a:t>a distinctive name, </a:t>
            </a:r>
            <a:endParaRPr lang="en-US" sz="2200" dirty="0" smtClean="0"/>
          </a:p>
          <a:p>
            <a:pPr lvl="1"/>
            <a:r>
              <a:rPr lang="en-US" sz="2200" dirty="0" smtClean="0"/>
              <a:t>recognized </a:t>
            </a:r>
            <a:r>
              <a:rPr lang="en-US" sz="2200" dirty="0"/>
              <a:t>as a separate legal entity, </a:t>
            </a:r>
            <a:endParaRPr lang="en-US" sz="2200" dirty="0" smtClean="0"/>
          </a:p>
          <a:p>
            <a:pPr lvl="1"/>
            <a:r>
              <a:rPr lang="en-US" sz="2200" dirty="0" smtClean="0"/>
              <a:t>with </a:t>
            </a:r>
            <a:r>
              <a:rPr lang="en-US" sz="2200" dirty="0"/>
              <a:t>a common capital contributed by its </a:t>
            </a:r>
            <a:r>
              <a:rPr lang="en-US" sz="2200" dirty="0" smtClean="0"/>
              <a:t>members</a:t>
            </a:r>
          </a:p>
          <a:p>
            <a:pPr lvl="1"/>
            <a:r>
              <a:rPr lang="en-US" sz="2200" dirty="0" smtClean="0"/>
              <a:t>comprising transferable </a:t>
            </a:r>
            <a:r>
              <a:rPr lang="en-US" sz="2200" dirty="0"/>
              <a:t>shares of a fixed denomination, </a:t>
            </a:r>
            <a:endParaRPr lang="en-US" sz="2200" dirty="0" smtClean="0"/>
          </a:p>
          <a:p>
            <a:pPr lvl="1"/>
            <a:r>
              <a:rPr lang="en-US" sz="2200" dirty="0" smtClean="0"/>
              <a:t>carrying </a:t>
            </a:r>
            <a:r>
              <a:rPr lang="en-US" sz="2200" dirty="0"/>
              <a:t>limited liability and </a:t>
            </a:r>
            <a:endParaRPr lang="en-US" sz="2200" dirty="0" smtClean="0"/>
          </a:p>
          <a:p>
            <a:pPr lvl="1"/>
            <a:r>
              <a:rPr lang="en-US" sz="2200" dirty="0" smtClean="0"/>
              <a:t>having </a:t>
            </a:r>
            <a:r>
              <a:rPr lang="en-US" sz="2200" dirty="0"/>
              <a:t>a continuous existence and a common seal.</a:t>
            </a:r>
          </a:p>
          <a:p>
            <a:endParaRPr lang="en-US" sz="1800" dirty="0" smtClean="0"/>
          </a:p>
          <a:p>
            <a:pPr>
              <a:buNone/>
            </a:pPr>
            <a:endParaRPr lang="en-US" sz="1800" dirty="0"/>
          </a:p>
        </p:txBody>
      </p:sp>
    </p:spTree>
    <p:extLst>
      <p:ext uri="{BB962C8B-B14F-4D97-AF65-F5344CB8AC3E}">
        <p14:creationId xmlns:p14="http://schemas.microsoft.com/office/powerpoint/2010/main" xmlns="" val="27310342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FEATURES OF A COMPANY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marL="68580" indent="0">
              <a:buNone/>
            </a:pPr>
            <a:endParaRPr lang="en-US" sz="2400" b="1" u="sng" dirty="0" smtClean="0"/>
          </a:p>
          <a:p>
            <a:pPr marL="68580" indent="0">
              <a:buNone/>
            </a:pPr>
            <a:r>
              <a:rPr lang="en-US" sz="2400" b="1" u="sng" dirty="0" smtClean="0"/>
              <a:t>CHARACTERISTIC </a:t>
            </a:r>
            <a:r>
              <a:rPr lang="en-US" sz="2400" b="1" u="sng" dirty="0"/>
              <a:t>FEATURES OF A </a:t>
            </a:r>
            <a:r>
              <a:rPr lang="en-US" sz="2400" b="1" u="sng" dirty="0" smtClean="0"/>
              <a:t>COMPANY</a:t>
            </a:r>
            <a:r>
              <a:rPr lang="en-US" sz="2400" dirty="0"/>
              <a:t> </a:t>
            </a:r>
          </a:p>
          <a:p>
            <a:pPr marL="68580" indent="0">
              <a:buNone/>
            </a:pPr>
            <a:r>
              <a:rPr lang="en-US" sz="2200" dirty="0"/>
              <a:t>The various definitions </a:t>
            </a:r>
            <a:r>
              <a:rPr lang="en-US" sz="2200" dirty="0" smtClean="0"/>
              <a:t>quoted </a:t>
            </a:r>
            <a:r>
              <a:rPr lang="en-US" sz="2200" dirty="0"/>
              <a:t>reflect the following characteristic features that a company has:</a:t>
            </a:r>
          </a:p>
          <a:p>
            <a:pPr marL="68580" indent="0">
              <a:buNone/>
            </a:pPr>
            <a:r>
              <a:rPr lang="en-US" sz="2400" dirty="0"/>
              <a:t> </a:t>
            </a:r>
          </a:p>
          <a:p>
            <a:pPr marL="68580" lvl="0" indent="0">
              <a:buNone/>
            </a:pPr>
            <a:r>
              <a:rPr lang="en-US" sz="2400" b="1" u="sng" dirty="0"/>
              <a:t>Artificial person created by law</a:t>
            </a:r>
            <a:endParaRPr lang="en-US" sz="2400" dirty="0"/>
          </a:p>
          <a:p>
            <a:pPr marL="68580" indent="0">
              <a:buNone/>
            </a:pPr>
            <a:r>
              <a:rPr lang="en-US" sz="2000" dirty="0"/>
              <a:t>A company under the existing corporate law is an artificial legal person </a:t>
            </a:r>
            <a:endParaRPr lang="en-US" sz="2000" dirty="0" smtClean="0"/>
          </a:p>
          <a:p>
            <a:r>
              <a:rPr lang="en-US" sz="2000" dirty="0" smtClean="0"/>
              <a:t>having </a:t>
            </a:r>
            <a:r>
              <a:rPr lang="en-US" sz="2000" dirty="0"/>
              <a:t>an entity and personality distinct from the members of shareholders constituting it</a:t>
            </a:r>
            <a:r>
              <a:rPr lang="en-US" sz="2000" dirty="0" smtClean="0"/>
              <a:t>.</a:t>
            </a:r>
          </a:p>
          <a:p>
            <a:r>
              <a:rPr lang="en-US" sz="2000" dirty="0" smtClean="0"/>
              <a:t> </a:t>
            </a:r>
            <a:r>
              <a:rPr lang="en-US" sz="2000" dirty="0"/>
              <a:t>A company is a legal person because in law it is capable of having legal rights and obligations just like a natural person. </a:t>
            </a:r>
            <a:endParaRPr lang="en-US" sz="2000" dirty="0" smtClean="0"/>
          </a:p>
          <a:p>
            <a:r>
              <a:rPr lang="en-US" sz="2000" dirty="0" smtClean="0"/>
              <a:t>Like </a:t>
            </a:r>
            <a:r>
              <a:rPr lang="en-US" sz="2000" dirty="0"/>
              <a:t>every other human being it can acquire and own property, transfer property, enter into contracts and sue and be sued in its own name</a:t>
            </a:r>
            <a:r>
              <a:rPr lang="en-US" sz="2400" dirty="0"/>
              <a:t>.</a:t>
            </a:r>
          </a:p>
          <a:p>
            <a:endParaRPr lang="en-US" sz="1800" dirty="0" smtClean="0"/>
          </a:p>
          <a:p>
            <a:pPr>
              <a:buNone/>
            </a:pPr>
            <a:endParaRPr lang="en-US" sz="1800" dirty="0"/>
          </a:p>
        </p:txBody>
      </p:sp>
    </p:spTree>
    <p:extLst>
      <p:ext uri="{BB962C8B-B14F-4D97-AF65-F5344CB8AC3E}">
        <p14:creationId xmlns:p14="http://schemas.microsoft.com/office/powerpoint/2010/main" xmlns="" val="1228568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a:t>FEATURES OF A COMPANY  </a:t>
            </a:r>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marL="68580" lvl="0" indent="0">
              <a:buNone/>
            </a:pPr>
            <a:r>
              <a:rPr lang="en-US" sz="2400" b="1" u="sng" dirty="0"/>
              <a:t>Independent legal entity</a:t>
            </a:r>
            <a:endParaRPr lang="en-US" sz="2400" dirty="0"/>
          </a:p>
          <a:p>
            <a:endParaRPr lang="en-US" sz="2400" dirty="0" smtClean="0"/>
          </a:p>
          <a:p>
            <a:r>
              <a:rPr lang="en-US" sz="2400" dirty="0" smtClean="0"/>
              <a:t>Since </a:t>
            </a:r>
            <a:r>
              <a:rPr lang="en-US" sz="2400" dirty="0"/>
              <a:t>a company is an entity separate from its members hence all assets and liabilities in a business are its own. </a:t>
            </a:r>
            <a:endParaRPr lang="en-US" sz="2400" dirty="0" smtClean="0"/>
          </a:p>
          <a:p>
            <a:pPr marL="68580" indent="0">
              <a:buNone/>
            </a:pPr>
            <a:endParaRPr lang="en-US" sz="2400" dirty="0" smtClean="0"/>
          </a:p>
          <a:p>
            <a:r>
              <a:rPr lang="en-US" sz="2400" dirty="0" smtClean="0"/>
              <a:t>No </a:t>
            </a:r>
            <a:r>
              <a:rPr lang="en-US" sz="2400" dirty="0"/>
              <a:t>member can claim any ownership rights in it during its existence or winding up. </a:t>
            </a:r>
            <a:endParaRPr lang="en-US" sz="2400" dirty="0" smtClean="0"/>
          </a:p>
          <a:p>
            <a:pPr lvl="1"/>
            <a:r>
              <a:rPr lang="en-US" sz="2000" dirty="0" smtClean="0"/>
              <a:t>This </a:t>
            </a:r>
            <a:r>
              <a:rPr lang="en-US" sz="2000" dirty="0"/>
              <a:t>was first recognized judicially in the case of Salomon vs. Salomon and company Ltd. </a:t>
            </a:r>
            <a:r>
              <a:rPr lang="en-US" sz="2000" dirty="0" smtClean="0"/>
              <a:t>In which the House of Lords held that the company was a body corporate distinct from its members</a:t>
            </a:r>
          </a:p>
          <a:p>
            <a:pPr marL="454914" lvl="1" indent="0">
              <a:buNone/>
            </a:pPr>
            <a:endParaRPr lang="en-US" sz="2000" dirty="0"/>
          </a:p>
          <a:p>
            <a:endParaRPr lang="en-US" sz="1800" dirty="0" smtClean="0"/>
          </a:p>
          <a:p>
            <a:pPr>
              <a:buNone/>
            </a:pPr>
            <a:endParaRPr lang="en-US" sz="1800" dirty="0"/>
          </a:p>
        </p:txBody>
      </p:sp>
    </p:spTree>
    <p:extLst>
      <p:ext uri="{BB962C8B-B14F-4D97-AF65-F5344CB8AC3E}">
        <p14:creationId xmlns:p14="http://schemas.microsoft.com/office/powerpoint/2010/main" xmlns="" val="795331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a:t>FEATURES OF A COMPANY  </a:t>
            </a:r>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fontScale="92500"/>
          </a:bodyPr>
          <a:lstStyle/>
          <a:p>
            <a:pPr>
              <a:buNone/>
            </a:pPr>
            <a:endParaRPr lang="en-US" sz="2400" b="1" dirty="0" smtClean="0"/>
          </a:p>
          <a:p>
            <a:pPr marL="68580" lvl="0" indent="0">
              <a:buNone/>
            </a:pPr>
            <a:r>
              <a:rPr lang="en-US" sz="2400" b="1" u="sng" dirty="0"/>
              <a:t>Perpetual succession</a:t>
            </a:r>
            <a:endParaRPr lang="en-US" sz="2400" dirty="0"/>
          </a:p>
          <a:p>
            <a:r>
              <a:rPr lang="en-US" sz="2400" dirty="0"/>
              <a:t>A company has a continued existence and its life is not affected by </a:t>
            </a:r>
            <a:endParaRPr lang="en-US" sz="2400" dirty="0" smtClean="0"/>
          </a:p>
          <a:p>
            <a:pPr lvl="1"/>
            <a:r>
              <a:rPr lang="en-US" sz="2000" dirty="0" smtClean="0"/>
              <a:t>the </a:t>
            </a:r>
            <a:r>
              <a:rPr lang="en-US" sz="2000" dirty="0"/>
              <a:t>death, lunacy, insolvency or retirement of its members</a:t>
            </a:r>
            <a:r>
              <a:rPr lang="en-US" sz="2000" dirty="0" smtClean="0"/>
              <a:t>.</a:t>
            </a:r>
          </a:p>
          <a:p>
            <a:pPr marL="454914" lvl="1" indent="0">
              <a:buNone/>
            </a:pPr>
            <a:endParaRPr lang="en-US" sz="2400" dirty="0"/>
          </a:p>
          <a:p>
            <a:r>
              <a:rPr lang="en-US" sz="2400" dirty="0" smtClean="0"/>
              <a:t> </a:t>
            </a:r>
            <a:r>
              <a:rPr lang="en-US" sz="2400" dirty="0"/>
              <a:t>Members may come and go but the company continues its operations as long as requirements of law are fulfilled.</a:t>
            </a:r>
          </a:p>
          <a:p>
            <a:endParaRPr lang="en-US" sz="2400" dirty="0"/>
          </a:p>
          <a:p>
            <a:pPr marL="68580" lvl="0" indent="0">
              <a:buNone/>
            </a:pPr>
            <a:r>
              <a:rPr lang="en-US" sz="2400" b="1" u="sng" dirty="0"/>
              <a:t>Common seal</a:t>
            </a:r>
            <a:endParaRPr lang="en-US" sz="2400" dirty="0"/>
          </a:p>
          <a:p>
            <a:r>
              <a:rPr lang="en-US" sz="2400" dirty="0"/>
              <a:t>A company must have a common seal for use as an </a:t>
            </a:r>
            <a:r>
              <a:rPr lang="en-US" sz="2400" dirty="0" smtClean="0"/>
              <a:t>emblem (logo, insignia) </a:t>
            </a:r>
            <a:r>
              <a:rPr lang="en-US" sz="2400" dirty="0"/>
              <a:t>in all legal documents. </a:t>
            </a:r>
            <a:endParaRPr lang="en-US" sz="2400" dirty="0" smtClean="0"/>
          </a:p>
          <a:p>
            <a:r>
              <a:rPr lang="en-US" sz="2400" dirty="0" smtClean="0"/>
              <a:t>The </a:t>
            </a:r>
            <a:r>
              <a:rPr lang="en-US" sz="2400" dirty="0"/>
              <a:t>common seal is used as a device as the signature of the company</a:t>
            </a:r>
            <a:r>
              <a:rPr lang="en-US" sz="2400" dirty="0" smtClean="0"/>
              <a:t>.</a:t>
            </a:r>
          </a:p>
          <a:p>
            <a:pPr lvl="1"/>
            <a:r>
              <a:rPr lang="en-US" sz="2000" dirty="0" smtClean="0"/>
              <a:t> </a:t>
            </a:r>
            <a:r>
              <a:rPr lang="en-US" sz="2000" dirty="0"/>
              <a:t>Any document bearing common seal of the company and duly signed by at least two directors will be legally binding on the company</a:t>
            </a:r>
          </a:p>
          <a:p>
            <a:endParaRPr lang="en-US" sz="1800" dirty="0" smtClean="0"/>
          </a:p>
          <a:p>
            <a:pPr>
              <a:buNone/>
            </a:pPr>
            <a:endParaRPr lang="en-US" sz="1800" dirty="0"/>
          </a:p>
        </p:txBody>
      </p:sp>
    </p:spTree>
    <p:extLst>
      <p:ext uri="{BB962C8B-B14F-4D97-AF65-F5344CB8AC3E}">
        <p14:creationId xmlns:p14="http://schemas.microsoft.com/office/powerpoint/2010/main" xmlns="" val="2747184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a:t>FEATURES OF A COMPANY  </a:t>
            </a:r>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marL="68580" lvl="0" indent="0">
              <a:buNone/>
            </a:pPr>
            <a:r>
              <a:rPr lang="en-US" sz="2000" b="1" u="sng" dirty="0"/>
              <a:t>Limited liability</a:t>
            </a:r>
            <a:endParaRPr lang="en-US" sz="2000" dirty="0"/>
          </a:p>
          <a:p>
            <a:r>
              <a:rPr lang="en-US" sz="2000" dirty="0"/>
              <a:t>Here the word liability refers to the liability of the shareholders towards the company. </a:t>
            </a:r>
            <a:endParaRPr lang="en-US" sz="2000" dirty="0" smtClean="0"/>
          </a:p>
          <a:p>
            <a:pPr lvl="1"/>
            <a:r>
              <a:rPr lang="en-US" sz="1600" dirty="0" smtClean="0"/>
              <a:t>This </a:t>
            </a:r>
            <a:r>
              <a:rPr lang="en-US" sz="1600" dirty="0"/>
              <a:t>is limited to the value of the shares subscribed to or the amount of guarantee given by them.</a:t>
            </a:r>
          </a:p>
          <a:p>
            <a:pPr marL="68580" indent="0">
              <a:buNone/>
            </a:pPr>
            <a:endParaRPr lang="en-US" sz="2000" dirty="0"/>
          </a:p>
          <a:p>
            <a:pPr marL="68580" lvl="0" indent="0">
              <a:buNone/>
            </a:pPr>
            <a:r>
              <a:rPr lang="en-US" sz="2000" b="1" u="sng" dirty="0"/>
              <a:t>Separate ownership and management</a:t>
            </a:r>
            <a:endParaRPr lang="en-US" sz="2000" dirty="0"/>
          </a:p>
          <a:p>
            <a:endParaRPr lang="en-US" sz="2000" dirty="0"/>
          </a:p>
          <a:p>
            <a:r>
              <a:rPr lang="en-US" sz="2000" dirty="0"/>
              <a:t>Being in a large number it is not advisable for the shareholders to run and manage the company. </a:t>
            </a:r>
          </a:p>
          <a:p>
            <a:pPr lvl="1"/>
            <a:r>
              <a:rPr lang="en-US" sz="1600" dirty="0"/>
              <a:t>Hence the law provides for the board of directors, elected by the members at their general meeting to govern the affairs of the company</a:t>
            </a:r>
            <a:endParaRPr lang="en-US" sz="1400" dirty="0"/>
          </a:p>
          <a:p>
            <a:pPr>
              <a:buNone/>
            </a:pPr>
            <a:endParaRPr lang="en-US" sz="1800" dirty="0"/>
          </a:p>
          <a:p>
            <a:pPr marL="68580" indent="0">
              <a:buNone/>
            </a:pPr>
            <a:endParaRPr lang="en-US" sz="1800" dirty="0" smtClean="0"/>
          </a:p>
          <a:p>
            <a:pPr>
              <a:buNone/>
            </a:pPr>
            <a:endParaRPr lang="en-US" sz="1800" dirty="0"/>
          </a:p>
        </p:txBody>
      </p:sp>
    </p:spTree>
    <p:extLst>
      <p:ext uri="{BB962C8B-B14F-4D97-AF65-F5344CB8AC3E}">
        <p14:creationId xmlns:p14="http://schemas.microsoft.com/office/powerpoint/2010/main" xmlns="" val="2476944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rot="5400000">
            <a:off x="7543006" y="2023827"/>
            <a:ext cx="381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4876800" y="2514600"/>
            <a:ext cx="184731" cy="369332"/>
          </a:xfrm>
          <a:prstGeom prst="rect">
            <a:avLst/>
          </a:prstGeom>
          <a:noFill/>
        </p:spPr>
        <p:txBody>
          <a:bodyPr wrap="square" rtlCol="0">
            <a:spAutoFit/>
          </a:bodyPr>
          <a:lstStyle/>
          <a:p>
            <a:endParaRPr lang="en-US" dirty="0"/>
          </a:p>
        </p:txBody>
      </p:sp>
      <p:sp>
        <p:nvSpPr>
          <p:cNvPr id="75" name="TextBox 74"/>
          <p:cNvSpPr txBox="1"/>
          <p:nvPr/>
        </p:nvSpPr>
        <p:spPr>
          <a:xfrm>
            <a:off x="4876800" y="2590800"/>
            <a:ext cx="184731" cy="369332"/>
          </a:xfrm>
          <a:prstGeom prst="rect">
            <a:avLst/>
          </a:prstGeom>
          <a:noFill/>
        </p:spPr>
        <p:txBody>
          <a:bodyPr wrap="square" rtlCol="0">
            <a:spAutoFit/>
          </a:bodyPr>
          <a:lstStyle/>
          <a:p>
            <a:endParaRPr lang="en-US" dirty="0"/>
          </a:p>
        </p:txBody>
      </p:sp>
      <p:sp>
        <p:nvSpPr>
          <p:cNvPr id="76" name="TextBox 75"/>
          <p:cNvSpPr txBox="1"/>
          <p:nvPr/>
        </p:nvSpPr>
        <p:spPr>
          <a:xfrm>
            <a:off x="5029200" y="2743200"/>
            <a:ext cx="184731" cy="369332"/>
          </a:xfrm>
          <a:prstGeom prst="rect">
            <a:avLst/>
          </a:prstGeom>
          <a:noFill/>
        </p:spPr>
        <p:txBody>
          <a:bodyPr wrap="square" rtlCol="0">
            <a:spAutoFit/>
          </a:bodyPr>
          <a:lstStyle/>
          <a:p>
            <a:endParaRPr lang="en-US" dirty="0"/>
          </a:p>
        </p:txBody>
      </p:sp>
      <p:sp>
        <p:nvSpPr>
          <p:cNvPr id="77" name="TextBox 76"/>
          <p:cNvSpPr txBox="1"/>
          <p:nvPr/>
        </p:nvSpPr>
        <p:spPr>
          <a:xfrm>
            <a:off x="5181600" y="2895600"/>
            <a:ext cx="184731" cy="369332"/>
          </a:xfrm>
          <a:prstGeom prst="rect">
            <a:avLst/>
          </a:prstGeom>
          <a:noFill/>
        </p:spPr>
        <p:txBody>
          <a:bodyPr wrap="square" rtlCol="0">
            <a:spAutoFit/>
          </a:bodyPr>
          <a:lstStyle/>
          <a:p>
            <a:endParaRPr lang="en-US" dirty="0"/>
          </a:p>
        </p:txBody>
      </p:sp>
      <p:sp>
        <p:nvSpPr>
          <p:cNvPr id="78" name="TextBox 77"/>
          <p:cNvSpPr txBox="1"/>
          <p:nvPr/>
        </p:nvSpPr>
        <p:spPr>
          <a:xfrm>
            <a:off x="5334000" y="3048000"/>
            <a:ext cx="184731" cy="369332"/>
          </a:xfrm>
          <a:prstGeom prst="rect">
            <a:avLst/>
          </a:prstGeom>
          <a:noFill/>
        </p:spPr>
        <p:txBody>
          <a:bodyPr wrap="square" rtlCol="0">
            <a:spAutoFit/>
          </a:bodyPr>
          <a:lstStyle/>
          <a:p>
            <a:endParaRPr lang="en-US" dirty="0"/>
          </a:p>
        </p:txBody>
      </p:sp>
      <p:sp>
        <p:nvSpPr>
          <p:cNvPr id="79" name="TextBox 78"/>
          <p:cNvSpPr txBox="1"/>
          <p:nvPr/>
        </p:nvSpPr>
        <p:spPr>
          <a:xfrm>
            <a:off x="5486400" y="3200400"/>
            <a:ext cx="184731" cy="369332"/>
          </a:xfrm>
          <a:prstGeom prst="rect">
            <a:avLst/>
          </a:prstGeom>
          <a:noFill/>
        </p:spPr>
        <p:txBody>
          <a:bodyPr wrap="square" rtlCol="0">
            <a:spAutoFit/>
          </a:bodyPr>
          <a:lstStyle/>
          <a:p>
            <a:endParaRPr lang="en-US" dirty="0"/>
          </a:p>
        </p:txBody>
      </p:sp>
      <p:sp>
        <p:nvSpPr>
          <p:cNvPr id="80" name="TextBox 79"/>
          <p:cNvSpPr txBox="1"/>
          <p:nvPr/>
        </p:nvSpPr>
        <p:spPr>
          <a:xfrm>
            <a:off x="5562600" y="3276600"/>
            <a:ext cx="184731" cy="369332"/>
          </a:xfrm>
          <a:prstGeom prst="rect">
            <a:avLst/>
          </a:prstGeom>
          <a:noFill/>
        </p:spPr>
        <p:txBody>
          <a:bodyPr wrap="square" rtlCol="0">
            <a:spAutoFit/>
          </a:bodyPr>
          <a:lstStyle/>
          <a:p>
            <a:endParaRPr lang="en-US" dirty="0"/>
          </a:p>
        </p:txBody>
      </p:sp>
      <p:sp>
        <p:nvSpPr>
          <p:cNvPr id="81" name="TextBox 80"/>
          <p:cNvSpPr txBox="1"/>
          <p:nvPr/>
        </p:nvSpPr>
        <p:spPr>
          <a:xfrm>
            <a:off x="5791200" y="3505200"/>
            <a:ext cx="184731" cy="369332"/>
          </a:xfrm>
          <a:prstGeom prst="rect">
            <a:avLst/>
          </a:prstGeom>
          <a:noFill/>
        </p:spPr>
        <p:txBody>
          <a:bodyPr wrap="square" rtlCol="0">
            <a:spAutoFit/>
          </a:bodyPr>
          <a:lstStyle/>
          <a:p>
            <a:endParaRPr lang="en-US" dirty="0"/>
          </a:p>
        </p:txBody>
      </p:sp>
      <p:sp>
        <p:nvSpPr>
          <p:cNvPr id="82" name="TextBox 81"/>
          <p:cNvSpPr txBox="1"/>
          <p:nvPr/>
        </p:nvSpPr>
        <p:spPr>
          <a:xfrm>
            <a:off x="5943600" y="3657600"/>
            <a:ext cx="184731" cy="369332"/>
          </a:xfrm>
          <a:prstGeom prst="rect">
            <a:avLst/>
          </a:prstGeom>
          <a:noFill/>
        </p:spPr>
        <p:txBody>
          <a:bodyPr wrap="square" rtlCol="0">
            <a:spAutoFit/>
          </a:bodyPr>
          <a:lstStyle/>
          <a:p>
            <a:endParaRPr lang="en-US" dirty="0"/>
          </a:p>
        </p:txBody>
      </p:sp>
      <p:sp>
        <p:nvSpPr>
          <p:cNvPr id="83" name="TextBox 82"/>
          <p:cNvSpPr txBox="1"/>
          <p:nvPr/>
        </p:nvSpPr>
        <p:spPr>
          <a:xfrm>
            <a:off x="6096000" y="3810000"/>
            <a:ext cx="184731" cy="369332"/>
          </a:xfrm>
          <a:prstGeom prst="rect">
            <a:avLst/>
          </a:prstGeom>
          <a:noFill/>
        </p:spPr>
        <p:txBody>
          <a:bodyPr wrap="square" rtlCol="0">
            <a:spAutoFit/>
          </a:bodyPr>
          <a:lstStyle/>
          <a:p>
            <a:endParaRPr lang="en-US" dirty="0"/>
          </a:p>
        </p:txBody>
      </p:sp>
      <p:sp>
        <p:nvSpPr>
          <p:cNvPr id="84" name="TextBox 83"/>
          <p:cNvSpPr txBox="1"/>
          <p:nvPr/>
        </p:nvSpPr>
        <p:spPr>
          <a:xfrm>
            <a:off x="6248400" y="3962400"/>
            <a:ext cx="184731" cy="369332"/>
          </a:xfrm>
          <a:prstGeom prst="rect">
            <a:avLst/>
          </a:prstGeom>
          <a:noFill/>
        </p:spPr>
        <p:txBody>
          <a:bodyPr wrap="square" rtlCol="0">
            <a:spAutoFit/>
          </a:bodyPr>
          <a:lstStyle/>
          <a:p>
            <a:endParaRPr lang="en-US" dirty="0"/>
          </a:p>
        </p:txBody>
      </p:sp>
      <p:grpSp>
        <p:nvGrpSpPr>
          <p:cNvPr id="8" name="Group 7"/>
          <p:cNvGrpSpPr/>
          <p:nvPr/>
        </p:nvGrpSpPr>
        <p:grpSpPr>
          <a:xfrm>
            <a:off x="495300" y="1255793"/>
            <a:ext cx="8188452" cy="4840206"/>
            <a:chOff x="495300" y="1255793"/>
            <a:chExt cx="8188452" cy="4840206"/>
          </a:xfrm>
        </p:grpSpPr>
        <p:grpSp>
          <p:nvGrpSpPr>
            <p:cNvPr id="6" name="Group 5"/>
            <p:cNvGrpSpPr/>
            <p:nvPr/>
          </p:nvGrpSpPr>
          <p:grpSpPr>
            <a:xfrm>
              <a:off x="495300" y="1440459"/>
              <a:ext cx="8188452" cy="4655540"/>
              <a:chOff x="228600" y="757535"/>
              <a:chExt cx="8188452" cy="5495330"/>
            </a:xfrm>
          </p:grpSpPr>
          <p:sp>
            <p:nvSpPr>
              <p:cNvPr id="91" name="TextBox 90"/>
              <p:cNvSpPr txBox="1"/>
              <p:nvPr/>
            </p:nvSpPr>
            <p:spPr>
              <a:xfrm>
                <a:off x="3505200" y="4131826"/>
                <a:ext cx="2209800" cy="369332"/>
              </a:xfrm>
              <a:prstGeom prst="rect">
                <a:avLst/>
              </a:prstGeom>
              <a:noFill/>
            </p:spPr>
            <p:txBody>
              <a:bodyPr wrap="square" rtlCol="0">
                <a:spAutoFit/>
              </a:bodyPr>
              <a:lstStyle/>
              <a:p>
                <a:r>
                  <a:rPr lang="en-US" dirty="0" smtClean="0"/>
                  <a:t>Public company</a:t>
                </a:r>
                <a:endParaRPr lang="en-US" dirty="0"/>
              </a:p>
            </p:txBody>
          </p:sp>
          <p:grpSp>
            <p:nvGrpSpPr>
              <p:cNvPr id="4" name="Group 3"/>
              <p:cNvGrpSpPr/>
              <p:nvPr/>
            </p:nvGrpSpPr>
            <p:grpSpPr>
              <a:xfrm>
                <a:off x="228600" y="757535"/>
                <a:ext cx="8188452" cy="5495330"/>
                <a:chOff x="0" y="1143000"/>
                <a:chExt cx="8188452" cy="5495330"/>
              </a:xfrm>
            </p:grpSpPr>
            <p:cxnSp>
              <p:nvCxnSpPr>
                <p:cNvPr id="5" name="Straight Connector 4"/>
                <p:cNvCxnSpPr/>
                <p:nvPr/>
              </p:nvCxnSpPr>
              <p:spPr>
                <a:xfrm rot="5400000">
                  <a:off x="4267994" y="13708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Elbow Connector 6"/>
                <p:cNvCxnSpPr/>
                <p:nvPr/>
              </p:nvCxnSpPr>
              <p:spPr>
                <a:xfrm rot="10800000">
                  <a:off x="1905000" y="1600200"/>
                  <a:ext cx="2590800" cy="158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495800" y="1600200"/>
                  <a:ext cx="2743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4306094" y="17899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677194" y="1828006"/>
                  <a:ext cx="45640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1448594" y="2971006"/>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4267994" y="28186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0800000">
                  <a:off x="3048000" y="3048000"/>
                  <a:ext cx="1447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495800" y="3048000"/>
                  <a:ext cx="1524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896394" y="3199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a:off x="5830094" y="32377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1600994" y="3733006"/>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a:off x="990600" y="40386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828800" y="4038600"/>
                  <a:ext cx="2286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3925094" y="42283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800894" y="42283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762794" y="5104606"/>
                  <a:ext cx="457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a:off x="533400" y="53340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143000" y="53340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925094" y="5142706"/>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0800000">
                  <a:off x="3581400" y="53340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114800" y="5334000"/>
                  <a:ext cx="1371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5334794"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3429794"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381794"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2362994" y="5485606"/>
                  <a:ext cx="304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3505200" y="1981200"/>
                  <a:ext cx="2362200" cy="646331"/>
                </a:xfrm>
                <a:prstGeom prst="rect">
                  <a:avLst/>
                </a:prstGeom>
                <a:noFill/>
              </p:spPr>
              <p:txBody>
                <a:bodyPr wrap="square" rtlCol="0">
                  <a:spAutoFit/>
                </a:bodyPr>
                <a:lstStyle/>
                <a:p>
                  <a:r>
                    <a:rPr lang="en-US" dirty="0" smtClean="0"/>
                    <a:t>companies limited by guarantee</a:t>
                  </a:r>
                  <a:endParaRPr lang="en-US" dirty="0"/>
                </a:p>
              </p:txBody>
            </p:sp>
            <p:sp>
              <p:nvSpPr>
                <p:cNvPr id="86" name="TextBox 85"/>
                <p:cNvSpPr txBox="1"/>
                <p:nvPr/>
              </p:nvSpPr>
              <p:spPr>
                <a:xfrm>
                  <a:off x="6664452" y="1982547"/>
                  <a:ext cx="1524000" cy="646330"/>
                </a:xfrm>
                <a:prstGeom prst="rect">
                  <a:avLst/>
                </a:prstGeom>
                <a:noFill/>
              </p:spPr>
              <p:txBody>
                <a:bodyPr wrap="square" rtlCol="0">
                  <a:spAutoFit/>
                </a:bodyPr>
                <a:lstStyle/>
                <a:p>
                  <a:r>
                    <a:rPr lang="en-US" dirty="0" smtClean="0"/>
                    <a:t>Unlimited companies</a:t>
                  </a:r>
                  <a:endParaRPr lang="en-US" dirty="0"/>
                </a:p>
              </p:txBody>
            </p:sp>
            <p:sp>
              <p:nvSpPr>
                <p:cNvPr id="87" name="TextBox 86"/>
                <p:cNvSpPr txBox="1"/>
                <p:nvPr/>
              </p:nvSpPr>
              <p:spPr>
                <a:xfrm>
                  <a:off x="4953000" y="3429000"/>
                  <a:ext cx="1905000" cy="646331"/>
                </a:xfrm>
                <a:prstGeom prst="rect">
                  <a:avLst/>
                </a:prstGeom>
                <a:noFill/>
              </p:spPr>
              <p:txBody>
                <a:bodyPr wrap="square" rtlCol="0">
                  <a:spAutoFit/>
                </a:bodyPr>
                <a:lstStyle/>
                <a:p>
                  <a:r>
                    <a:rPr lang="en-US" dirty="0" smtClean="0"/>
                    <a:t>Not having share capital</a:t>
                  </a:r>
                  <a:endParaRPr lang="en-US" dirty="0"/>
                </a:p>
              </p:txBody>
            </p:sp>
            <p:sp>
              <p:nvSpPr>
                <p:cNvPr id="88" name="TextBox 87"/>
                <p:cNvSpPr txBox="1"/>
                <p:nvPr/>
              </p:nvSpPr>
              <p:spPr>
                <a:xfrm>
                  <a:off x="838200" y="2057400"/>
                  <a:ext cx="2514600" cy="646331"/>
                </a:xfrm>
                <a:prstGeom prst="rect">
                  <a:avLst/>
                </a:prstGeom>
                <a:noFill/>
              </p:spPr>
              <p:txBody>
                <a:bodyPr wrap="square" rtlCol="0">
                  <a:spAutoFit/>
                </a:bodyPr>
                <a:lstStyle/>
                <a:p>
                  <a:r>
                    <a:rPr lang="en-US" dirty="0" smtClean="0"/>
                    <a:t>Companies limited by shares</a:t>
                  </a:r>
                  <a:endParaRPr lang="en-US" dirty="0"/>
                </a:p>
              </p:txBody>
            </p:sp>
            <p:sp>
              <p:nvSpPr>
                <p:cNvPr id="89" name="TextBox 88"/>
                <p:cNvSpPr txBox="1"/>
                <p:nvPr/>
              </p:nvSpPr>
              <p:spPr>
                <a:xfrm>
                  <a:off x="228600" y="4495800"/>
                  <a:ext cx="2667000" cy="369332"/>
                </a:xfrm>
                <a:prstGeom prst="rect">
                  <a:avLst/>
                </a:prstGeom>
                <a:noFill/>
              </p:spPr>
              <p:txBody>
                <a:bodyPr wrap="square" rtlCol="0">
                  <a:spAutoFit/>
                </a:bodyPr>
                <a:lstStyle/>
                <a:p>
                  <a:r>
                    <a:rPr lang="en-US" dirty="0" smtClean="0"/>
                    <a:t>Private company</a:t>
                  </a:r>
                  <a:endParaRPr lang="en-US" dirty="0"/>
                </a:p>
              </p:txBody>
            </p:sp>
            <p:sp>
              <p:nvSpPr>
                <p:cNvPr id="90" name="TextBox 89"/>
                <p:cNvSpPr txBox="1"/>
                <p:nvPr/>
              </p:nvSpPr>
              <p:spPr>
                <a:xfrm>
                  <a:off x="2514600" y="3429000"/>
                  <a:ext cx="1447800" cy="646331"/>
                </a:xfrm>
                <a:prstGeom prst="rect">
                  <a:avLst/>
                </a:prstGeom>
                <a:noFill/>
              </p:spPr>
              <p:txBody>
                <a:bodyPr wrap="square" rtlCol="0">
                  <a:spAutoFit/>
                </a:bodyPr>
                <a:lstStyle/>
                <a:p>
                  <a:r>
                    <a:rPr lang="en-US" dirty="0" smtClean="0"/>
                    <a:t>Having share capital</a:t>
                  </a:r>
                  <a:endParaRPr lang="en-US" dirty="0"/>
                </a:p>
              </p:txBody>
            </p:sp>
            <p:sp>
              <p:nvSpPr>
                <p:cNvPr id="94" name="TextBox 93"/>
                <p:cNvSpPr txBox="1"/>
                <p:nvPr/>
              </p:nvSpPr>
              <p:spPr>
                <a:xfrm>
                  <a:off x="5029200" y="5715000"/>
                  <a:ext cx="2209800" cy="369332"/>
                </a:xfrm>
                <a:prstGeom prst="rect">
                  <a:avLst/>
                </a:prstGeom>
                <a:noFill/>
              </p:spPr>
              <p:txBody>
                <a:bodyPr wrap="square" rtlCol="0">
                  <a:spAutoFit/>
                </a:bodyPr>
                <a:lstStyle/>
                <a:p>
                  <a:r>
                    <a:rPr lang="en-US" dirty="0" smtClean="0"/>
                    <a:t>Unlisted company</a:t>
                  </a:r>
                  <a:endParaRPr lang="en-US" dirty="0"/>
                </a:p>
              </p:txBody>
            </p:sp>
            <p:sp>
              <p:nvSpPr>
                <p:cNvPr id="95" name="TextBox 94"/>
                <p:cNvSpPr txBox="1"/>
                <p:nvPr/>
              </p:nvSpPr>
              <p:spPr>
                <a:xfrm>
                  <a:off x="2971800" y="5715000"/>
                  <a:ext cx="1828800" cy="369332"/>
                </a:xfrm>
                <a:prstGeom prst="rect">
                  <a:avLst/>
                </a:prstGeom>
                <a:noFill/>
              </p:spPr>
              <p:txBody>
                <a:bodyPr wrap="square" rtlCol="0">
                  <a:spAutoFit/>
                </a:bodyPr>
                <a:lstStyle/>
                <a:p>
                  <a:r>
                    <a:rPr lang="en-US" dirty="0" smtClean="0"/>
                    <a:t>Listed company</a:t>
                  </a:r>
                  <a:endParaRPr lang="en-US" dirty="0"/>
                </a:p>
              </p:txBody>
            </p:sp>
            <p:sp>
              <p:nvSpPr>
                <p:cNvPr id="96" name="TextBox 95"/>
                <p:cNvSpPr txBox="1"/>
                <p:nvPr/>
              </p:nvSpPr>
              <p:spPr>
                <a:xfrm>
                  <a:off x="1524000" y="5715000"/>
                  <a:ext cx="1752600" cy="923330"/>
                </a:xfrm>
                <a:prstGeom prst="rect">
                  <a:avLst/>
                </a:prstGeom>
                <a:noFill/>
              </p:spPr>
              <p:txBody>
                <a:bodyPr wrap="square" rtlCol="0">
                  <a:spAutoFit/>
                </a:bodyPr>
                <a:lstStyle/>
                <a:p>
                  <a:r>
                    <a:rPr lang="en-US" dirty="0" smtClean="0"/>
                    <a:t>Other then single member company</a:t>
                  </a:r>
                  <a:endParaRPr lang="en-US" dirty="0"/>
                </a:p>
              </p:txBody>
            </p:sp>
            <p:sp>
              <p:nvSpPr>
                <p:cNvPr id="97" name="TextBox 96"/>
                <p:cNvSpPr txBox="1"/>
                <p:nvPr/>
              </p:nvSpPr>
              <p:spPr>
                <a:xfrm>
                  <a:off x="0" y="5715000"/>
                  <a:ext cx="1676400" cy="646331"/>
                </a:xfrm>
                <a:prstGeom prst="rect">
                  <a:avLst/>
                </a:prstGeom>
                <a:noFill/>
              </p:spPr>
              <p:txBody>
                <a:bodyPr wrap="square" rtlCol="0">
                  <a:spAutoFit/>
                </a:bodyPr>
                <a:lstStyle/>
                <a:p>
                  <a:r>
                    <a:rPr lang="en-US" dirty="0" smtClean="0"/>
                    <a:t>Single member company</a:t>
                  </a:r>
                  <a:endParaRPr lang="en-US" dirty="0"/>
                </a:p>
              </p:txBody>
            </p:sp>
          </p:grpSp>
        </p:grpSp>
        <p:sp>
          <p:nvSpPr>
            <p:cNvPr id="54" name="TextBox 53"/>
            <p:cNvSpPr txBox="1"/>
            <p:nvPr/>
          </p:nvSpPr>
          <p:spPr>
            <a:xfrm>
              <a:off x="3878580" y="1255793"/>
              <a:ext cx="2362200" cy="369332"/>
            </a:xfrm>
            <a:prstGeom prst="rect">
              <a:avLst/>
            </a:prstGeom>
            <a:noFill/>
          </p:spPr>
          <p:txBody>
            <a:bodyPr wrap="square" rtlCol="0">
              <a:spAutoFit/>
            </a:bodyPr>
            <a:lstStyle/>
            <a:p>
              <a:r>
                <a:rPr lang="en-US" dirty="0" smtClean="0"/>
                <a:t>Registered Companies</a:t>
              </a:r>
              <a:endParaRPr lang="en-US" dirty="0"/>
            </a:p>
          </p:txBody>
        </p:sp>
      </p:grpSp>
      <p:sp>
        <p:nvSpPr>
          <p:cNvPr id="10" name="Rectangle 9"/>
          <p:cNvSpPr/>
          <p:nvPr/>
        </p:nvSpPr>
        <p:spPr>
          <a:xfrm>
            <a:off x="1638300" y="457200"/>
            <a:ext cx="6094411" cy="584775"/>
          </a:xfrm>
          <a:prstGeom prst="rect">
            <a:avLst/>
          </a:prstGeom>
        </p:spPr>
        <p:txBody>
          <a:bodyPr wrap="square">
            <a:spAutoFit/>
          </a:bodyPr>
          <a:lstStyle/>
          <a:p>
            <a:pPr algn="ctr"/>
            <a:r>
              <a:rPr lang="en-US" sz="3200" b="1" dirty="0"/>
              <a:t>TYPES OF COMPANIES </a:t>
            </a:r>
            <a:endParaRPr lang="en-US" sz="3200" dirty="0"/>
          </a:p>
        </p:txBody>
      </p:sp>
    </p:spTree>
    <p:extLst>
      <p:ext uri="{BB962C8B-B14F-4D97-AF65-F5344CB8AC3E}">
        <p14:creationId xmlns:p14="http://schemas.microsoft.com/office/powerpoint/2010/main" xmlns="" val="2784055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TYPES OF COMPANIES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a:buNone/>
            </a:pPr>
            <a:endParaRPr lang="en-US" sz="2400" b="1" dirty="0" smtClean="0"/>
          </a:p>
          <a:p>
            <a:pPr>
              <a:buNone/>
            </a:pPr>
            <a:r>
              <a:rPr lang="en-US" sz="3200" b="1" dirty="0"/>
              <a:t>Registered Company</a:t>
            </a:r>
          </a:p>
          <a:p>
            <a:pPr>
              <a:buNone/>
            </a:pPr>
            <a:r>
              <a:rPr lang="en-US" sz="3200" dirty="0"/>
              <a:t>	</a:t>
            </a:r>
            <a:r>
              <a:rPr lang="en-US" sz="2400" dirty="0"/>
              <a:t>Registered companies are those companies which are registered in Pakistan under the Companies Ordinance,1984 or any  previous companies act or ordinance. </a:t>
            </a:r>
          </a:p>
          <a:p>
            <a:pPr>
              <a:buNone/>
            </a:pPr>
            <a:r>
              <a:rPr lang="en-US" sz="2400" b="1" dirty="0"/>
              <a:t>These  companies are further classified into following three broad classifications.[15(2)]</a:t>
            </a:r>
          </a:p>
          <a:p>
            <a:pPr marL="68580" lvl="0" indent="0">
              <a:buNone/>
            </a:pPr>
            <a:endParaRPr lang="en-US" sz="2800" dirty="0"/>
          </a:p>
          <a:p>
            <a:pPr lvl="0"/>
            <a:r>
              <a:rPr lang="en-US" sz="2800" b="1" u="sng" dirty="0"/>
              <a:t>Company limited by shares</a:t>
            </a:r>
          </a:p>
          <a:p>
            <a:pPr lvl="0"/>
            <a:endParaRPr lang="en-US" sz="2800" b="1" u="sng" dirty="0"/>
          </a:p>
          <a:p>
            <a:r>
              <a:rPr lang="en-US" sz="2800" b="1" u="sng" dirty="0"/>
              <a:t>Company limited by guarantee</a:t>
            </a:r>
          </a:p>
          <a:p>
            <a:pPr lvl="0"/>
            <a:endParaRPr lang="en-US" sz="2800" dirty="0"/>
          </a:p>
          <a:p>
            <a:pPr lvl="0"/>
            <a:r>
              <a:rPr lang="en-US" sz="2800" b="1" u="sng" dirty="0"/>
              <a:t>Unlimited company</a:t>
            </a:r>
            <a:endParaRPr lang="en-US" sz="2800" dirty="0"/>
          </a:p>
          <a:p>
            <a:pPr>
              <a:buNone/>
            </a:pPr>
            <a:endParaRPr lang="en-US"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TYPES OF COMPANIES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a:buNone/>
            </a:pPr>
            <a:endParaRPr lang="en-US" sz="2400" b="1" dirty="0" smtClean="0"/>
          </a:p>
          <a:p>
            <a:pPr>
              <a:buNone/>
            </a:pPr>
            <a:r>
              <a:rPr lang="en-US" sz="3300" b="1" dirty="0"/>
              <a:t>Company Limited by Shares:</a:t>
            </a:r>
          </a:p>
          <a:p>
            <a:pPr>
              <a:buNone/>
            </a:pPr>
            <a:r>
              <a:rPr lang="en-US" sz="2600" b="1" dirty="0"/>
              <a:t>     </a:t>
            </a:r>
          </a:p>
          <a:p>
            <a:pPr>
              <a:buNone/>
            </a:pPr>
            <a:r>
              <a:rPr lang="en-US" sz="2600" b="1" dirty="0"/>
              <a:t> </a:t>
            </a:r>
            <a:r>
              <a:rPr lang="en-US" sz="2600" dirty="0"/>
              <a:t>It means a company memorandum of association limits the liabilities of its members to the amount unpaid, if any, on the shares held by them in the capital of the company.</a:t>
            </a:r>
          </a:p>
          <a:p>
            <a:pPr lvl="1"/>
            <a:endParaRPr lang="en-US" sz="2400" dirty="0"/>
          </a:p>
          <a:p>
            <a:pPr lvl="1"/>
            <a:r>
              <a:rPr lang="en-US" sz="2400" dirty="0" smtClean="0"/>
              <a:t>It is the most popular and important among the registered companies</a:t>
            </a:r>
          </a:p>
          <a:p>
            <a:pPr lvl="1"/>
            <a:r>
              <a:rPr lang="en-US" sz="2400" dirty="0" smtClean="0"/>
              <a:t>It is a company which keeps the liability of its members limited up to the value of the shares purchased by them</a:t>
            </a:r>
          </a:p>
          <a:p>
            <a:pPr lvl="1"/>
            <a:r>
              <a:rPr lang="en-US" sz="2400" dirty="0" smtClean="0"/>
              <a:t>It is essential for such companies to use the word Limited at the end of their names so that the people know the liability of its members is limited</a:t>
            </a:r>
          </a:p>
          <a:p>
            <a:pPr lvl="2"/>
            <a:r>
              <a:rPr lang="en-US" sz="2200" dirty="0" smtClean="0"/>
              <a:t>Most of the industrial and commercial companies in Pakistan are registered as companies limited by shares.</a:t>
            </a:r>
            <a:endParaRPr lang="en-US" sz="2200" dirty="0"/>
          </a:p>
          <a:p>
            <a:pPr>
              <a:buNone/>
            </a:pPr>
            <a:endParaRPr lang="en-US" sz="1800" dirty="0"/>
          </a:p>
        </p:txBody>
      </p:sp>
    </p:spTree>
    <p:extLst>
      <p:ext uri="{BB962C8B-B14F-4D97-AF65-F5344CB8AC3E}">
        <p14:creationId xmlns:p14="http://schemas.microsoft.com/office/powerpoint/2010/main" xmlns="" val="76186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TYPES OF COMPANIES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fontScale="92500"/>
          </a:bodyPr>
          <a:lstStyle/>
          <a:p>
            <a:pPr marL="68580" indent="0">
              <a:buNone/>
            </a:pPr>
            <a:endParaRPr lang="en-US" sz="3600" b="1" dirty="0" smtClean="0"/>
          </a:p>
          <a:p>
            <a:pPr marL="68580" indent="0">
              <a:buNone/>
            </a:pPr>
            <a:r>
              <a:rPr lang="en-US" sz="3600" b="1" dirty="0" smtClean="0"/>
              <a:t>Company </a:t>
            </a:r>
            <a:r>
              <a:rPr lang="en-US" sz="3600" b="1" dirty="0"/>
              <a:t>Limited by Guarantee:</a:t>
            </a:r>
            <a:br>
              <a:rPr lang="en-US" sz="3600" b="1" dirty="0"/>
            </a:br>
            <a:endParaRPr lang="en-US" sz="3600" b="1" dirty="0" smtClean="0"/>
          </a:p>
          <a:p>
            <a:pPr marL="68580" indent="0">
              <a:buFont typeface="Wingdings"/>
              <a:buNone/>
            </a:pPr>
            <a:r>
              <a:rPr lang="en-US" sz="2800" dirty="0"/>
              <a:t>It means a company whose memorandum of association limits the </a:t>
            </a:r>
            <a:r>
              <a:rPr lang="en-US" sz="2800" dirty="0" smtClean="0"/>
              <a:t>    </a:t>
            </a:r>
          </a:p>
          <a:p>
            <a:r>
              <a:rPr lang="en-US" sz="2800" dirty="0" smtClean="0"/>
              <a:t>liabilities </a:t>
            </a:r>
            <a:r>
              <a:rPr lang="en-US" sz="2800" dirty="0"/>
              <a:t>of its members to the amount as the members may respectively undertake to contribute to the assets of the company in the event of its winding up. </a:t>
            </a:r>
            <a:endParaRPr lang="en-US" sz="2800" dirty="0" smtClean="0"/>
          </a:p>
          <a:p>
            <a:r>
              <a:rPr lang="en-US" sz="2800" dirty="0" smtClean="0"/>
              <a:t>This </a:t>
            </a:r>
            <a:r>
              <a:rPr lang="en-US" sz="2800" dirty="0"/>
              <a:t>company may or may not have a share capital.</a:t>
            </a:r>
          </a:p>
          <a:p>
            <a:pPr lvl="1"/>
            <a:r>
              <a:rPr lang="en-US" sz="2800" dirty="0"/>
              <a:t>In Pakistan company limited by guarantee use the words (guarantee) Limited as the last words of their names </a:t>
            </a:r>
          </a:p>
          <a:p>
            <a:pPr>
              <a:buNone/>
            </a:pPr>
            <a:endParaRPr lang="en-US" sz="3600" dirty="0"/>
          </a:p>
          <a:p>
            <a:pPr>
              <a:buNone/>
            </a:pPr>
            <a:endParaRPr lang="en-US" sz="1800" dirty="0"/>
          </a:p>
        </p:txBody>
      </p:sp>
    </p:spTree>
    <p:extLst>
      <p:ext uri="{BB962C8B-B14F-4D97-AF65-F5344CB8AC3E}">
        <p14:creationId xmlns:p14="http://schemas.microsoft.com/office/powerpoint/2010/main" xmlns="" val="47435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TYPES OF COMPANIES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marL="68580" indent="0">
              <a:buNone/>
            </a:pPr>
            <a:r>
              <a:rPr lang="en-US" b="1" dirty="0">
                <a:solidFill>
                  <a:schemeClr val="tx1"/>
                </a:solidFill>
              </a:rPr>
              <a:t>Unlimited Company</a:t>
            </a:r>
            <a:r>
              <a:rPr lang="en-US" b="1" dirty="0" smtClean="0">
                <a:solidFill>
                  <a:schemeClr val="tx1"/>
                </a:solidFill>
              </a:rPr>
              <a:t>:</a:t>
            </a:r>
          </a:p>
          <a:p>
            <a:pPr marL="68580" indent="0">
              <a:buNone/>
            </a:pPr>
            <a:r>
              <a:rPr lang="en-US" sz="2600" dirty="0" smtClean="0"/>
              <a:t>It </a:t>
            </a:r>
            <a:r>
              <a:rPr lang="en-US" sz="2600" dirty="0"/>
              <a:t>is a company which is registered </a:t>
            </a:r>
            <a:endParaRPr lang="en-US" sz="2600" dirty="0" smtClean="0"/>
          </a:p>
          <a:p>
            <a:pPr lvl="1"/>
            <a:r>
              <a:rPr lang="en-US" dirty="0" smtClean="0"/>
              <a:t>without </a:t>
            </a:r>
            <a:r>
              <a:rPr lang="en-US" dirty="0"/>
              <a:t>limiting the liability of its members to the extent of value of the shares held by them. </a:t>
            </a:r>
            <a:endParaRPr lang="en-US" dirty="0" smtClean="0"/>
          </a:p>
          <a:p>
            <a:pPr lvl="1"/>
            <a:r>
              <a:rPr lang="en-US" dirty="0"/>
              <a:t>In other words, in case if such companies there is no limit of liability of members to contribute the assets on a winding up.</a:t>
            </a:r>
            <a:endParaRPr lang="en-US" dirty="0" smtClean="0"/>
          </a:p>
          <a:p>
            <a:pPr lvl="1"/>
            <a:r>
              <a:rPr lang="en-US" dirty="0" smtClean="0"/>
              <a:t>Now-a-days </a:t>
            </a:r>
            <a:r>
              <a:rPr lang="en-US" dirty="0"/>
              <a:t>such type of companies are not found in Pakistan.</a:t>
            </a:r>
          </a:p>
          <a:p>
            <a:pPr>
              <a:buNone/>
            </a:pPr>
            <a:endParaRPr lang="en-US" sz="1800" dirty="0"/>
          </a:p>
        </p:txBody>
      </p:sp>
    </p:spTree>
    <p:extLst>
      <p:ext uri="{BB962C8B-B14F-4D97-AF65-F5344CB8AC3E}">
        <p14:creationId xmlns:p14="http://schemas.microsoft.com/office/powerpoint/2010/main" xmlns="" val="7731688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28600"/>
            <a:ext cx="8610600" cy="1234440"/>
          </a:xfrm>
        </p:spPr>
        <p:style>
          <a:lnRef idx="2">
            <a:schemeClr val="dk1"/>
          </a:lnRef>
          <a:fillRef idx="1">
            <a:schemeClr val="lt1"/>
          </a:fillRef>
          <a:effectRef idx="0">
            <a:schemeClr val="dk1"/>
          </a:effectRef>
          <a:fontRef idx="minor">
            <a:schemeClr val="dk1"/>
          </a:fontRef>
        </p:style>
        <p:txBody>
          <a:bodyPr>
            <a:normAutofit/>
          </a:bodyPr>
          <a:lstStyle/>
          <a:p>
            <a:pPr algn="ctr"/>
            <a:r>
              <a:rPr lang="en-US" b="1" dirty="0" smtClean="0"/>
              <a:t>On The Basis Of Articles Of Association</a:t>
            </a:r>
            <a:endParaRPr lang="en-US" b="1" dirty="0"/>
          </a:p>
        </p:txBody>
      </p:sp>
      <p:sp>
        <p:nvSpPr>
          <p:cNvPr id="3" name="Content Placeholder 2"/>
          <p:cNvSpPr>
            <a:spLocks noGrp="1"/>
          </p:cNvSpPr>
          <p:nvPr>
            <p:ph idx="1"/>
          </p:nvPr>
        </p:nvSpPr>
        <p:spPr>
          <a:xfrm>
            <a:off x="228600" y="1447800"/>
            <a:ext cx="8610600" cy="5105400"/>
          </a:xfrm>
        </p:spPr>
        <p:style>
          <a:lnRef idx="2">
            <a:schemeClr val="dk1"/>
          </a:lnRef>
          <a:fillRef idx="1">
            <a:schemeClr val="lt1"/>
          </a:fillRef>
          <a:effectRef idx="0">
            <a:schemeClr val="dk1"/>
          </a:effectRef>
          <a:fontRef idx="minor">
            <a:schemeClr val="dk1"/>
          </a:fontRef>
        </p:style>
        <p:txBody>
          <a:bodyPr>
            <a:normAutofit/>
          </a:bodyPr>
          <a:lstStyle/>
          <a:p>
            <a:pPr lvl="2">
              <a:buNone/>
            </a:pPr>
            <a:endParaRPr lang="en-US" dirty="0"/>
          </a:p>
          <a:p>
            <a:pPr lvl="2">
              <a:buNone/>
            </a:pPr>
            <a:r>
              <a:rPr lang="en-US" dirty="0" smtClean="0"/>
              <a:t>By virtue of provisions of articles, companies can further be divided into the following categories</a:t>
            </a:r>
          </a:p>
          <a:p>
            <a:pPr lvl="2">
              <a:buNone/>
            </a:pPr>
            <a:r>
              <a:rPr lang="en-US" sz="3300" b="1" dirty="0" smtClean="0"/>
              <a:t>Private Company</a:t>
            </a:r>
          </a:p>
          <a:p>
            <a:pPr lvl="2">
              <a:buNone/>
            </a:pPr>
            <a:r>
              <a:rPr lang="en-US" dirty="0" smtClean="0"/>
              <a:t>Section 2(1)(28) defines a private limited company as a</a:t>
            </a:r>
          </a:p>
          <a:p>
            <a:pPr lvl="2">
              <a:buNone/>
            </a:pPr>
            <a:r>
              <a:rPr lang="en-US" dirty="0" smtClean="0"/>
              <a:t>company which by its articles:</a:t>
            </a:r>
            <a:br>
              <a:rPr lang="en-US" dirty="0" smtClean="0"/>
            </a:br>
            <a:endParaRPr lang="en-US" dirty="0" smtClean="0"/>
          </a:p>
          <a:p>
            <a:pPr marL="987552" lvl="2" indent="-457200">
              <a:buFont typeface="+mj-lt"/>
              <a:buAutoNum type="alphaUcPeriod"/>
            </a:pPr>
            <a:r>
              <a:rPr lang="en-US" dirty="0" smtClean="0">
                <a:solidFill>
                  <a:schemeClr val="tx1"/>
                </a:solidFill>
              </a:rPr>
              <a:t>Restrict the rights to transfer its shares, If any;</a:t>
            </a:r>
          </a:p>
          <a:p>
            <a:pPr marL="987552" lvl="2" indent="-457200">
              <a:buFont typeface="+mj-lt"/>
              <a:buAutoNum type="alphaUcPeriod"/>
            </a:pPr>
            <a:r>
              <a:rPr lang="en-US" dirty="0" smtClean="0"/>
              <a:t>Limits the maximum number of its members to fifty; and</a:t>
            </a:r>
          </a:p>
          <a:p>
            <a:pPr marL="987552" lvl="2" indent="-457200">
              <a:buFont typeface="+mj-lt"/>
              <a:buAutoNum type="alphaUcPeriod"/>
            </a:pPr>
            <a:r>
              <a:rPr lang="en-US" dirty="0" smtClean="0"/>
              <a:t>Prohibits any invitation to the public to subscribe for the shares or debentures of the company</a:t>
            </a:r>
          </a:p>
          <a:p>
            <a:pPr lvl="2">
              <a:buNone/>
            </a:pPr>
            <a:endParaRPr lang="en-US" dirty="0" smtClean="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324600"/>
          </a:xfrm>
        </p:spPr>
        <p:style>
          <a:lnRef idx="2">
            <a:schemeClr val="dk1"/>
          </a:lnRef>
          <a:fillRef idx="1">
            <a:schemeClr val="lt1"/>
          </a:fillRef>
          <a:effectRef idx="0">
            <a:schemeClr val="dk1"/>
          </a:effectRef>
          <a:fontRef idx="minor">
            <a:schemeClr val="dk1"/>
          </a:fontRef>
        </p:style>
        <p:txBody>
          <a:bodyPr>
            <a:normAutofit/>
          </a:bodyPr>
          <a:lstStyle/>
          <a:p>
            <a:pPr lvl="2">
              <a:buNone/>
            </a:pPr>
            <a:endParaRPr lang="en-US" sz="2800" dirty="0"/>
          </a:p>
          <a:p>
            <a:pPr lvl="2">
              <a:buNone/>
            </a:pPr>
            <a:r>
              <a:rPr lang="en-US" sz="2800" b="1" dirty="0" smtClean="0"/>
              <a:t>Public Company</a:t>
            </a:r>
          </a:p>
          <a:p>
            <a:pPr lvl="2">
              <a:buNone/>
            </a:pPr>
            <a:r>
              <a:rPr lang="en-US" dirty="0"/>
              <a:t>	</a:t>
            </a:r>
            <a:r>
              <a:rPr lang="en-US" dirty="0" smtClean="0"/>
              <a:t>It is a company which is not a private company. It is a company which does not :</a:t>
            </a:r>
          </a:p>
          <a:p>
            <a:pPr marL="1371600" lvl="2" indent="-457200">
              <a:buFont typeface="+mj-lt"/>
              <a:buAutoNum type="alphaLcPeriod"/>
            </a:pPr>
            <a:r>
              <a:rPr lang="en-US" dirty="0" smtClean="0"/>
              <a:t>limits the maximum numbers of its members; </a:t>
            </a:r>
          </a:p>
          <a:p>
            <a:pPr marL="1371600" lvl="2" indent="-457200">
              <a:buFont typeface="+mj-lt"/>
              <a:buAutoNum type="alphaLcPeriod"/>
            </a:pPr>
            <a:r>
              <a:rPr lang="en-US" dirty="0" smtClean="0"/>
              <a:t>Restrict the right to transfer its shares, if any; and </a:t>
            </a:r>
          </a:p>
          <a:p>
            <a:pPr marL="1371600" lvl="2" indent="-457200">
              <a:buFont typeface="+mj-lt"/>
              <a:buAutoNum type="alphaLcPeriod"/>
            </a:pPr>
            <a:r>
              <a:rPr lang="en-US" dirty="0" smtClean="0"/>
              <a:t>Prohibit from inviting public to subscribe for the shares or debentures of the company.</a:t>
            </a:r>
            <a:r>
              <a:rPr lang="en-US" b="1" dirty="0" smtClean="0"/>
              <a:t> </a:t>
            </a:r>
          </a:p>
          <a:p>
            <a:pPr marL="1371600" lvl="2" indent="-457200">
              <a:buNone/>
            </a:pPr>
            <a:r>
              <a:rPr lang="en-US" b="1" dirty="0" smtClean="0"/>
              <a:t>A public limited company can be formed with at least</a:t>
            </a:r>
          </a:p>
          <a:p>
            <a:pPr marL="1371600" lvl="2" indent="-457200">
              <a:buNone/>
            </a:pPr>
            <a:r>
              <a:rPr lang="en-US" b="1" dirty="0" smtClean="0"/>
              <a:t>3 members.</a:t>
            </a:r>
          </a:p>
          <a:p>
            <a:pPr marL="1371600" lvl="2" indent="-457200">
              <a:buFont typeface="+mj-lt"/>
              <a:buAutoNum type="alphaLcPeriod"/>
            </a:pPr>
            <a:endParaRPr lang="en-US" dirty="0" smtClean="0"/>
          </a:p>
          <a:p>
            <a:pPr lvl="2">
              <a:buNone/>
            </a:pPr>
            <a:endParaRPr lang="en-US" dirty="0" smtClean="0"/>
          </a:p>
          <a:p>
            <a:pPr lvl="2">
              <a:buNone/>
            </a:pPr>
            <a:endParaRPr lang="en-US" dirty="0" smtClean="0"/>
          </a:p>
          <a:p>
            <a:pPr lvl="2">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style>
          <a:lnRef idx="2">
            <a:schemeClr val="dk1"/>
          </a:lnRef>
          <a:fillRef idx="1">
            <a:schemeClr val="lt1"/>
          </a:fillRef>
          <a:effectRef idx="0">
            <a:schemeClr val="dk1"/>
          </a:effectRef>
          <a:fontRef idx="minor">
            <a:schemeClr val="dk1"/>
          </a:fontRef>
        </p:style>
        <p:txBody>
          <a:bodyPr>
            <a:normAutofit fontScale="90000"/>
          </a:bodyPr>
          <a:lstStyle/>
          <a:p>
            <a:pPr algn="l"/>
            <a:r>
              <a:rPr lang="en-US" sz="3600" b="1" dirty="0" smtClean="0"/>
              <a:t>Difference between private and public company:</a:t>
            </a:r>
            <a:r>
              <a:rPr lang="en-US" dirty="0" smtClean="0"/>
              <a:t/>
            </a:r>
            <a:br>
              <a:rPr lang="en-US" dirty="0" smtClean="0"/>
            </a:br>
            <a:endParaRPr lang="en-US" dirty="0"/>
          </a:p>
        </p:txBody>
      </p:sp>
      <p:sp>
        <p:nvSpPr>
          <p:cNvPr id="3" name="Content Placeholder 2"/>
          <p:cNvSpPr>
            <a:spLocks noGrp="1"/>
          </p:cNvSpPr>
          <p:nvPr>
            <p:ph idx="1"/>
          </p:nvPr>
        </p:nvSpPr>
        <p:spPr>
          <a:xfrm>
            <a:off x="152400" y="990600"/>
            <a:ext cx="8839200" cy="5715000"/>
          </a:xfrm>
        </p:spPr>
        <p:style>
          <a:lnRef idx="2">
            <a:schemeClr val="dk1"/>
          </a:lnRef>
          <a:fillRef idx="1">
            <a:schemeClr val="lt1"/>
          </a:fillRef>
          <a:effectRef idx="0">
            <a:schemeClr val="dk1"/>
          </a:effectRef>
          <a:fontRef idx="minor">
            <a:schemeClr val="dk1"/>
          </a:fontRef>
        </p:style>
        <p:txBody>
          <a:bodyPr numCol="2">
            <a:noAutofit/>
          </a:bodyPr>
          <a:lstStyle/>
          <a:p>
            <a:pPr algn="ctr">
              <a:buNone/>
            </a:pPr>
            <a:r>
              <a:rPr lang="en-US" sz="2400" b="1" dirty="0" smtClean="0">
                <a:latin typeface="+mj-lt"/>
              </a:rPr>
              <a:t>Public company                                                               </a:t>
            </a:r>
          </a:p>
          <a:p>
            <a:pPr marL="514350" indent="-514350">
              <a:buFont typeface="+mj-lt"/>
              <a:buAutoNum type="arabicPeriod"/>
            </a:pPr>
            <a:r>
              <a:rPr lang="en-US" sz="2000" dirty="0" smtClean="0">
                <a:latin typeface="Calibri" pitchFamily="34" charset="0"/>
              </a:rPr>
              <a:t>A public company should have at least three (3) members in case of  unlisted  </a:t>
            </a:r>
            <a:br>
              <a:rPr lang="en-US" sz="2000" dirty="0" smtClean="0">
                <a:latin typeface="Calibri" pitchFamily="34" charset="0"/>
              </a:rPr>
            </a:br>
            <a:r>
              <a:rPr lang="en-US" sz="2000" dirty="0" smtClean="0">
                <a:latin typeface="Calibri" pitchFamily="34" charset="0"/>
              </a:rPr>
              <a:t>And (7) members in case of listed company.     </a:t>
            </a:r>
          </a:p>
          <a:p>
            <a:pPr marL="514350" indent="-514350">
              <a:buFont typeface="+mj-lt"/>
              <a:buAutoNum type="arabicPeriod"/>
            </a:pPr>
            <a:r>
              <a:rPr lang="en-US" sz="2000" dirty="0" smtClean="0">
                <a:latin typeface="Calibri" pitchFamily="34" charset="0"/>
              </a:rPr>
              <a:t>There is no restriction on the maximum no of members </a:t>
            </a:r>
          </a:p>
          <a:p>
            <a:pPr marL="514350" indent="-514350">
              <a:buFont typeface="+mj-lt"/>
              <a:buAutoNum type="arabicPeriod"/>
            </a:pPr>
            <a:r>
              <a:rPr lang="en-US" sz="2000" dirty="0" smtClean="0">
                <a:latin typeface="Calibri" pitchFamily="34" charset="0"/>
              </a:rPr>
              <a:t>A public company can invite subscription  from general public</a:t>
            </a:r>
          </a:p>
          <a:p>
            <a:pPr marL="514350" indent="-514350">
              <a:buFont typeface="+mj-lt"/>
              <a:buAutoNum type="arabicPeriod"/>
            </a:pPr>
            <a:r>
              <a:rPr lang="en-US" sz="2000" dirty="0" smtClean="0">
                <a:latin typeface="Calibri" pitchFamily="34" charset="0"/>
              </a:rPr>
              <a:t>A public company can transfer its shares with out any restriction</a:t>
            </a:r>
          </a:p>
          <a:p>
            <a:pPr marL="514350" indent="-514350">
              <a:buFont typeface="+mj-lt"/>
              <a:buAutoNum type="arabicPeriod"/>
            </a:pPr>
            <a:r>
              <a:rPr lang="en-US" sz="2000" dirty="0" smtClean="0">
                <a:latin typeface="Calibri" pitchFamily="34" charset="0"/>
              </a:rPr>
              <a:t>A public company has to seek certificate  for commencement of business</a:t>
            </a:r>
          </a:p>
          <a:p>
            <a:pPr>
              <a:buNone/>
            </a:pPr>
            <a:endParaRPr lang="en-US" sz="1600" u="heavy" dirty="0" smtClean="0"/>
          </a:p>
          <a:p>
            <a:pPr algn="ctr">
              <a:buNone/>
            </a:pPr>
            <a:endParaRPr lang="en-US" sz="1600" b="1" dirty="0" smtClean="0">
              <a:latin typeface="+mj-lt"/>
            </a:endParaRPr>
          </a:p>
          <a:p>
            <a:pPr algn="ctr">
              <a:buNone/>
            </a:pPr>
            <a:r>
              <a:rPr lang="en-US" sz="2400" b="1" dirty="0" smtClean="0">
                <a:latin typeface="+mj-lt"/>
              </a:rPr>
              <a:t>Private  company</a:t>
            </a:r>
          </a:p>
          <a:p>
            <a:pPr marL="514350" indent="-514350">
              <a:buFont typeface="+mj-lt"/>
              <a:buAutoNum type="arabicPeriod"/>
            </a:pPr>
            <a:r>
              <a:rPr lang="en-US" sz="2000" dirty="0" smtClean="0">
                <a:latin typeface="Calibri" pitchFamily="34" charset="0"/>
              </a:rPr>
              <a:t>A private company  should have at least two (2) members except single member company   (SMC)</a:t>
            </a:r>
          </a:p>
          <a:p>
            <a:pPr marL="514350" indent="-514350">
              <a:buFont typeface="+mj-lt"/>
              <a:buAutoNum type="arabicPeriod"/>
            </a:pPr>
            <a:r>
              <a:rPr lang="en-US" sz="2000" dirty="0" smtClean="0">
                <a:latin typeface="Calibri" pitchFamily="34" charset="0"/>
              </a:rPr>
              <a:t>Maximum members  can not  exceed  fifty (50) how  however  the employee  members are    not counted  for the purpose  of deciding upper limit</a:t>
            </a:r>
          </a:p>
          <a:p>
            <a:pPr marL="514350" indent="-514350">
              <a:buFont typeface="+mj-lt"/>
              <a:buAutoNum type="arabicPeriod"/>
            </a:pPr>
            <a:r>
              <a:rPr lang="en-US" sz="2000" dirty="0" smtClean="0">
                <a:latin typeface="Calibri" pitchFamily="34" charset="0"/>
              </a:rPr>
              <a:t>A private company  cannot  invite  subscription  from general public</a:t>
            </a:r>
          </a:p>
          <a:p>
            <a:pPr marL="514350" indent="-514350">
              <a:buFont typeface="+mj-lt"/>
              <a:buAutoNum type="arabicPeriod"/>
            </a:pPr>
            <a:r>
              <a:rPr lang="en-US" sz="2000" dirty="0" smtClean="0">
                <a:latin typeface="Calibri" pitchFamily="34" charset="0"/>
              </a:rPr>
              <a:t>Transfer of shares  is restricted in private company</a:t>
            </a:r>
          </a:p>
          <a:p>
            <a:pPr marL="514350" indent="-514350">
              <a:buFont typeface="+mj-lt"/>
              <a:buAutoNum type="arabicPeriod"/>
            </a:pPr>
            <a:r>
              <a:rPr lang="en-US" sz="2000" dirty="0" smtClean="0">
                <a:latin typeface="Calibri" pitchFamily="34" charset="0"/>
              </a:rPr>
              <a:t>No  such  certificate is required and it can commence  business just  after is incorporation</a:t>
            </a:r>
          </a:p>
          <a:p>
            <a:pPr marL="514350" indent="-514350">
              <a:buFont typeface="+mj-lt"/>
              <a:buAutoNum type="arabicPeriod"/>
            </a:pPr>
            <a:endParaRPr lang="en-US" sz="1600" dirty="0" smtClean="0">
              <a:latin typeface="Calibri" pitchFamily="34" charset="0"/>
            </a:endParaRPr>
          </a:p>
          <a:p>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500"/>
                                        <p:tgtEl>
                                          <p:spTgt spid="3">
                                            <p:txEl>
                                              <p:pRg st="10" end="1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500"/>
                                        <p:tgtEl>
                                          <p:spTgt spid="3">
                                            <p:txEl>
                                              <p:pRg st="5" end="5"/>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fade">
                                      <p:cBhvr>
                                        <p:cTn id="4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style>
          <a:lnRef idx="2">
            <a:schemeClr val="dk1"/>
          </a:lnRef>
          <a:fillRef idx="1">
            <a:schemeClr val="lt1"/>
          </a:fillRef>
          <a:effectRef idx="0">
            <a:schemeClr val="dk1"/>
          </a:effectRef>
          <a:fontRef idx="minor">
            <a:schemeClr val="dk1"/>
          </a:fontRef>
        </p:style>
        <p:txBody>
          <a:bodyPr numCol="2">
            <a:normAutofit fontScale="92500" lnSpcReduction="10000"/>
          </a:bodyPr>
          <a:lstStyle/>
          <a:p>
            <a:pPr marL="514350" indent="-514350" algn="ctr">
              <a:buNone/>
            </a:pPr>
            <a:r>
              <a:rPr lang="en-US" sz="2400" b="1" dirty="0" smtClean="0"/>
              <a:t>Public Company</a:t>
            </a:r>
          </a:p>
          <a:p>
            <a:pPr marL="514350" indent="-514350">
              <a:buFont typeface="+mj-lt"/>
              <a:buAutoNum type="arabicPeriod" startAt="6"/>
            </a:pPr>
            <a:r>
              <a:rPr lang="en-US" sz="2000" dirty="0" smtClean="0">
                <a:latin typeface="Calibri" pitchFamily="34" charset="0"/>
              </a:rPr>
              <a:t>The  public company has to raise minimum  subscription  before </a:t>
            </a:r>
            <a:r>
              <a:rPr lang="en-US" sz="2000" dirty="0" smtClean="0">
                <a:latin typeface="Calibri" pitchFamily="34" charset="0"/>
              </a:rPr>
              <a:t>obtaining certificate for commencement </a:t>
            </a:r>
            <a:r>
              <a:rPr lang="en-US" sz="2000" smtClean="0">
                <a:latin typeface="Calibri" pitchFamily="34" charset="0"/>
              </a:rPr>
              <a:t>of business. </a:t>
            </a:r>
            <a:endParaRPr lang="en-US" sz="2000" dirty="0" smtClean="0">
              <a:latin typeface="Calibri" pitchFamily="34" charset="0"/>
            </a:endParaRPr>
          </a:p>
          <a:p>
            <a:pPr marL="514350" indent="-514350">
              <a:buFont typeface="+mj-lt"/>
              <a:buAutoNum type="arabicPeriod" startAt="6"/>
            </a:pPr>
            <a:r>
              <a:rPr lang="en-US" sz="2000" dirty="0" smtClean="0">
                <a:latin typeface="Calibri" pitchFamily="34" charset="0"/>
              </a:rPr>
              <a:t>A</a:t>
            </a:r>
            <a:r>
              <a:rPr lang="en-US" sz="2000" dirty="0" smtClean="0"/>
              <a:t> public company is required  to file the prospectus or a statement in lieu of prospectus (SILOP) for obtaining the certificate  for commencement of  business</a:t>
            </a:r>
            <a:endParaRPr lang="en-US" sz="2000" dirty="0" smtClean="0">
              <a:latin typeface="Calibri" pitchFamily="34" charset="0"/>
            </a:endParaRPr>
          </a:p>
          <a:p>
            <a:pPr marL="514350" indent="-514350">
              <a:buFont typeface="+mj-lt"/>
              <a:buAutoNum type="arabicPeriod" startAt="6"/>
            </a:pPr>
            <a:r>
              <a:rPr lang="en-US" sz="2000" dirty="0" smtClean="0"/>
              <a:t>A public company is required  to file its accounts with the registrar and also with the commission if it is listed.</a:t>
            </a:r>
          </a:p>
          <a:p>
            <a:pPr marL="514350" indent="-514350">
              <a:buFont typeface="+mj-lt"/>
              <a:buAutoNum type="arabicPeriod" startAt="6"/>
            </a:pPr>
            <a:r>
              <a:rPr lang="en-US" sz="2000" dirty="0" smtClean="0"/>
              <a:t>Auditors  qualification  is presented as chartered accountants.</a:t>
            </a:r>
          </a:p>
          <a:p>
            <a:pPr marL="514350" indent="-514350">
              <a:buFont typeface="+mj-lt"/>
              <a:buAutoNum type="arabicPeriod" startAt="6"/>
            </a:pPr>
            <a:r>
              <a:rPr lang="en-US" sz="2000" dirty="0" smtClean="0"/>
              <a:t>A public company should have at least three (3)directors in case of unlisted company and seven (7)directors  in case of unlisted.</a:t>
            </a:r>
            <a:r>
              <a:rPr lang="en-US" sz="2000" b="1" dirty="0" smtClean="0"/>
              <a:t> </a:t>
            </a:r>
            <a:endParaRPr lang="en-US" sz="2000" dirty="0" smtClean="0"/>
          </a:p>
          <a:p>
            <a:pPr algn="ctr">
              <a:buNone/>
            </a:pPr>
            <a:endParaRPr lang="en-US" sz="2400" b="1" dirty="0" smtClean="0"/>
          </a:p>
          <a:p>
            <a:pPr algn="ctr">
              <a:buNone/>
            </a:pPr>
            <a:endParaRPr lang="en-US" sz="2400" b="1" dirty="0" smtClean="0"/>
          </a:p>
          <a:p>
            <a:pPr algn="ctr">
              <a:buNone/>
            </a:pPr>
            <a:endParaRPr lang="en-US" sz="2400" b="1" dirty="0" smtClean="0"/>
          </a:p>
          <a:p>
            <a:pPr algn="ctr">
              <a:buNone/>
            </a:pPr>
            <a:r>
              <a:rPr lang="en-US" sz="2400" b="1" dirty="0" smtClean="0"/>
              <a:t>Private Company</a:t>
            </a:r>
            <a:endParaRPr lang="en-US" sz="2000" dirty="0" smtClean="0"/>
          </a:p>
          <a:p>
            <a:pPr marL="457200" indent="-457200">
              <a:buFont typeface="+mj-lt"/>
              <a:buAutoNum type="arabicPeriod" startAt="6"/>
            </a:pPr>
            <a:r>
              <a:rPr lang="en-US" sz="2000" dirty="0" smtClean="0">
                <a:latin typeface="Calibri" pitchFamily="34" charset="0"/>
              </a:rPr>
              <a:t>There is no requirement to raise minimum subscription.</a:t>
            </a:r>
          </a:p>
          <a:p>
            <a:pPr marL="457200" indent="-457200">
              <a:buFont typeface="+mj-lt"/>
              <a:buAutoNum type="arabicPeriod" startAt="6"/>
            </a:pPr>
            <a:r>
              <a:rPr lang="en-US" sz="2000" dirty="0" smtClean="0">
                <a:latin typeface="Calibri" pitchFamily="34" charset="0"/>
              </a:rPr>
              <a:t>T</a:t>
            </a:r>
            <a:r>
              <a:rPr lang="en-US" sz="2000" dirty="0" smtClean="0"/>
              <a:t>here is no requirement of filing prospectus or statement in lieu of prospectus for a private company except when private company converts into public company</a:t>
            </a:r>
          </a:p>
          <a:p>
            <a:pPr marL="457200" indent="-457200">
              <a:buFont typeface="+mj-lt"/>
              <a:buAutoNum type="arabicPeriod" startAt="6"/>
            </a:pPr>
            <a:r>
              <a:rPr lang="en-US" sz="2000" dirty="0" smtClean="0"/>
              <a:t>Filing of accounts  is not required  by the private company if its paid up capital is less than 7.5 million rupees</a:t>
            </a:r>
          </a:p>
          <a:p>
            <a:pPr marL="457200" indent="-457200">
              <a:buFont typeface="+mj-lt"/>
              <a:buAutoNum type="arabicPeriod" startAt="6"/>
            </a:pPr>
            <a:r>
              <a:rPr lang="en-US" sz="2000" dirty="0" smtClean="0"/>
              <a:t>No qualification is prescribed for an auditor of a private company except when it has a paid up capital exceeding RS 3million.</a:t>
            </a:r>
          </a:p>
          <a:p>
            <a:pPr marL="457200" indent="-457200">
              <a:buFont typeface="+mj-lt"/>
              <a:buAutoNum type="arabicPeriod" startAt="6"/>
            </a:pPr>
            <a:r>
              <a:rPr lang="en-US" sz="2000" dirty="0" smtClean="0"/>
              <a:t>A private company should have least two (2)directors except single member company (SMC). </a:t>
            </a:r>
          </a:p>
          <a:p>
            <a:pPr marL="514350" indent="-514350">
              <a:buFont typeface="+mj-lt"/>
              <a:buAutoNum type="arabicPeriod" startAt="6"/>
            </a:pPr>
            <a:endParaRPr lang="en-US" sz="2000"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1" end="11"/>
                                            </p:txEl>
                                          </p:spTgt>
                                        </p:tgtEl>
                                        <p:attrNameLst>
                                          <p:attrName>style.visibility</p:attrName>
                                        </p:attrNameLst>
                                      </p:cBhvr>
                                      <p:to>
                                        <p:strVal val="visible"/>
                                      </p:to>
                                    </p:set>
                                    <p:animEffect transition="in" filter="fade">
                                      <p:cBhvr>
                                        <p:cTn id="10" dur="500"/>
                                        <p:tgtEl>
                                          <p:spTgt spid="3">
                                            <p:txEl>
                                              <p:pRg st="11" end="1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12" end="12"/>
                                            </p:txEl>
                                          </p:spTgt>
                                        </p:tgtEl>
                                        <p:attrNameLst>
                                          <p:attrName>style.visibility</p:attrName>
                                        </p:attrNameLst>
                                      </p:cBhvr>
                                      <p:to>
                                        <p:strVal val="visible"/>
                                      </p:to>
                                    </p:set>
                                    <p:animEffect transition="in" filter="fade">
                                      <p:cBhvr>
                                        <p:cTn id="18" dur="500"/>
                                        <p:tgtEl>
                                          <p:spTgt spid="3">
                                            <p:txEl>
                                              <p:pRg st="12" end="1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3" end="13"/>
                                            </p:txEl>
                                          </p:spTgt>
                                        </p:tgtEl>
                                        <p:attrNameLst>
                                          <p:attrName>style.visibility</p:attrName>
                                        </p:attrNameLst>
                                      </p:cBhvr>
                                      <p:to>
                                        <p:strVal val="visible"/>
                                      </p:to>
                                    </p:set>
                                    <p:animEffect transition="in" filter="fade">
                                      <p:cBhvr>
                                        <p:cTn id="26" dur="500"/>
                                        <p:tgtEl>
                                          <p:spTgt spid="3">
                                            <p:txEl>
                                              <p:pRg st="13" end="1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4" end="14"/>
                                            </p:txEl>
                                          </p:spTgt>
                                        </p:tgtEl>
                                        <p:attrNameLst>
                                          <p:attrName>style.visibility</p:attrName>
                                        </p:attrNameLst>
                                      </p:cBhvr>
                                      <p:to>
                                        <p:strVal val="visible"/>
                                      </p:to>
                                    </p:set>
                                    <p:animEffect transition="in" filter="fade">
                                      <p:cBhvr>
                                        <p:cTn id="34"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style>
          <a:lnRef idx="2">
            <a:schemeClr val="dk1"/>
          </a:lnRef>
          <a:fillRef idx="1">
            <a:schemeClr val="lt1"/>
          </a:fillRef>
          <a:effectRef idx="0">
            <a:schemeClr val="dk1"/>
          </a:effectRef>
          <a:fontRef idx="minor">
            <a:schemeClr val="dk1"/>
          </a:fontRef>
        </p:style>
        <p:txBody>
          <a:bodyPr>
            <a:normAutofit/>
          </a:bodyPr>
          <a:lstStyle/>
          <a:p>
            <a:pPr lvl="2">
              <a:buNone/>
            </a:pPr>
            <a:endParaRPr lang="en-US" dirty="0"/>
          </a:p>
          <a:p>
            <a:pPr lvl="2">
              <a:buNone/>
            </a:pPr>
            <a:endParaRPr lang="en-US" b="1" dirty="0" smtClean="0"/>
          </a:p>
          <a:p>
            <a:pPr lvl="2">
              <a:buNone/>
            </a:pPr>
            <a:r>
              <a:rPr lang="en-US" sz="2800" b="1" dirty="0" smtClean="0"/>
              <a:t>Public limited companies may further be classified in two categories</a:t>
            </a:r>
            <a:r>
              <a:rPr lang="en-US" b="1" dirty="0" smtClean="0"/>
              <a:t>.</a:t>
            </a:r>
          </a:p>
          <a:p>
            <a:pPr lvl="2">
              <a:buFont typeface="Wingdings" pitchFamily="2" charset="2"/>
              <a:buChar char="q"/>
            </a:pPr>
            <a:r>
              <a:rPr lang="en-US" sz="2800" b="1" dirty="0" smtClean="0"/>
              <a:t>Listed Companies</a:t>
            </a:r>
            <a:r>
              <a:rPr lang="en-US" b="1" dirty="0" smtClean="0"/>
              <a:t>:</a:t>
            </a:r>
          </a:p>
          <a:p>
            <a:pPr lvl="2">
              <a:buNone/>
            </a:pPr>
            <a:r>
              <a:rPr lang="en-US" dirty="0"/>
              <a:t>	</a:t>
            </a:r>
            <a:r>
              <a:rPr lang="en-US" dirty="0" smtClean="0"/>
              <a:t>The companies whose securities are allowed to be treated on a stock exchange are called listed companies. </a:t>
            </a:r>
          </a:p>
          <a:p>
            <a:pPr lvl="2">
              <a:buFont typeface="Wingdings" pitchFamily="2" charset="2"/>
              <a:buChar char="q"/>
            </a:pPr>
            <a:r>
              <a:rPr lang="en-US" sz="2800" b="1" dirty="0" smtClean="0"/>
              <a:t>Un-Listed</a:t>
            </a:r>
            <a:r>
              <a:rPr lang="en-US" b="1" dirty="0" smtClean="0"/>
              <a:t> Companies:</a:t>
            </a:r>
          </a:p>
          <a:p>
            <a:pPr lvl="2">
              <a:buNone/>
            </a:pPr>
            <a:r>
              <a:rPr lang="en-US" dirty="0" smtClean="0"/>
              <a:t>	The companies whose securities are not allowed to be treated on a stock exchange are called un-listed companies.</a:t>
            </a:r>
          </a:p>
          <a:p>
            <a:pPr lvl="2">
              <a:buNone/>
            </a:pPr>
            <a:endParaRPr lang="en-US" dirty="0" smtClean="0"/>
          </a:p>
          <a:p>
            <a:pPr lvl="2">
              <a:buNone/>
            </a:pPr>
            <a:endParaRPr lang="en-US" dirty="0" smtClean="0"/>
          </a:p>
          <a:p>
            <a:pPr lvl="2">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a:buNone/>
            </a:pPr>
            <a:endParaRPr lang="en-US" b="1" dirty="0" smtClean="0"/>
          </a:p>
          <a:p>
            <a:pPr>
              <a:buNone/>
            </a:pPr>
            <a:r>
              <a:rPr lang="en-US" b="1" dirty="0" smtClean="0"/>
              <a:t>On the basis  of company of shareholding:</a:t>
            </a:r>
          </a:p>
          <a:p>
            <a:pPr>
              <a:buNone/>
            </a:pPr>
            <a:r>
              <a:rPr lang="en-US" sz="2600" dirty="0" smtClean="0"/>
              <a:t>On the basis of composition of share holding ,companies can be</a:t>
            </a:r>
          </a:p>
          <a:p>
            <a:pPr>
              <a:buNone/>
            </a:pPr>
            <a:r>
              <a:rPr lang="en-US" sz="2600" dirty="0" smtClean="0"/>
              <a:t>classified in any of the following types</a:t>
            </a:r>
          </a:p>
          <a:p>
            <a:pPr>
              <a:buFont typeface="Wingdings" pitchFamily="2" charset="2"/>
              <a:buChar char="q"/>
            </a:pPr>
            <a:r>
              <a:rPr lang="en-US" sz="3000" b="1" dirty="0" smtClean="0"/>
              <a:t>Holding company[section 3]:</a:t>
            </a:r>
          </a:p>
          <a:p>
            <a:pPr>
              <a:buNone/>
            </a:pPr>
            <a:r>
              <a:rPr lang="en-US" dirty="0" smtClean="0"/>
              <a:t>    </a:t>
            </a:r>
            <a:r>
              <a:rPr lang="en-US" sz="2600" dirty="0" smtClean="0"/>
              <a:t>It means a company or body which holds directly or in directly  more than fifty percent (50%)in the voting securities of a company ,or has a power to elect  and appoint more than fifty percent (50%)of the directors of such other company </a:t>
            </a:r>
          </a:p>
          <a:p>
            <a:pPr>
              <a:buFont typeface="Wingdings" pitchFamily="2" charset="2"/>
              <a:buChar char="q"/>
            </a:pPr>
            <a:r>
              <a:rPr lang="en-US" b="1" dirty="0" smtClean="0"/>
              <a:t>Subsidiary company[section 3]</a:t>
            </a:r>
            <a:r>
              <a:rPr lang="en-US" sz="3600" b="1" dirty="0" smtClean="0"/>
              <a:t>:</a:t>
            </a:r>
            <a:endParaRPr lang="en-US" b="1" dirty="0" smtClean="0"/>
          </a:p>
          <a:p>
            <a:pPr>
              <a:buNone/>
            </a:pPr>
            <a:r>
              <a:rPr lang="en-US" dirty="0" smtClean="0"/>
              <a:t>    </a:t>
            </a:r>
            <a:r>
              <a:rPr lang="en-US" sz="2600" dirty="0" smtClean="0"/>
              <a:t>It means a company or a body corporate whose more than fifty percent (50%) voting securities are held or controlled directly or indirectly ,by some other company  or such other company has a power to elect and appoint  more than fifty percent  of directors of such company</a:t>
            </a:r>
            <a:endParaRPr lang="en-US" sz="2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b="1" dirty="0" smtClean="0"/>
          </a:p>
          <a:p>
            <a:pPr>
              <a:buNone/>
            </a:pPr>
            <a:r>
              <a:rPr lang="en-US" b="1" dirty="0" smtClean="0"/>
              <a:t>Associated companies [section 2(1)(2)]:</a:t>
            </a:r>
          </a:p>
          <a:p>
            <a:pPr>
              <a:buNone/>
            </a:pPr>
            <a:r>
              <a:rPr lang="en-US" dirty="0" smtClean="0"/>
              <a:t>     A company  whose 20% or more shares (upto50%) are held by another  company shall be considered an associated  company of that company (for complete definition  of an association company )</a:t>
            </a:r>
          </a:p>
          <a:p>
            <a:pPr>
              <a:buNone/>
            </a:pP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b="1" dirty="0" smtClean="0"/>
          </a:p>
          <a:p>
            <a:pPr>
              <a:buNone/>
            </a:pPr>
            <a:endParaRPr lang="en-US" dirty="0" smtClean="0"/>
          </a:p>
          <a:p>
            <a:pPr>
              <a:buNone/>
            </a:pPr>
            <a:r>
              <a:rPr lang="en-US" sz="2800" b="1" dirty="0" smtClean="0"/>
              <a:t>Associations not for profit [section 42]:</a:t>
            </a:r>
          </a:p>
          <a:p>
            <a:pPr>
              <a:buNone/>
            </a:pPr>
            <a:r>
              <a:rPr lang="en-US" sz="2400" dirty="0" smtClean="0"/>
              <a:t>     If the securities and exchange commission of Pakistan is satisfied with an association which has been formed or is capable of being formed as a limited company that it meets the conditions specified by companies ordinance 1984 ,the companies may grant a  License and direct that the association be registered as a limited company with out the addition of word “limited”,”(private ) limited ”or “(guarantee) limited” as the case may be, to its name  and the association  may be registered accordingly</a:t>
            </a:r>
            <a:endParaRPr lang="en-US" sz="2400" dirty="0"/>
          </a:p>
        </p:txBody>
      </p:sp>
    </p:spTree>
    <p:extLst>
      <p:ext uri="{BB962C8B-B14F-4D97-AF65-F5344CB8AC3E}">
        <p14:creationId xmlns:p14="http://schemas.microsoft.com/office/powerpoint/2010/main" xmlns="" val="12259466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b="1" dirty="0" smtClean="0"/>
          </a:p>
          <a:p>
            <a:pPr>
              <a:buNone/>
            </a:pPr>
            <a:r>
              <a:rPr lang="en-US" b="1" dirty="0" smtClean="0"/>
              <a:t>5.2 conditions specified by companies ordinance,1984</a:t>
            </a:r>
          </a:p>
          <a:p>
            <a:pPr marL="514350" indent="-514350">
              <a:buFont typeface="+mj-lt"/>
              <a:buAutoNum type="alphaLcPeriod"/>
            </a:pPr>
            <a:r>
              <a:rPr lang="en-US" sz="2600" dirty="0" smtClean="0"/>
              <a:t>Association should be formed for providing commerce art, science, religion, sports, social services, charity or any other useful object;</a:t>
            </a:r>
          </a:p>
          <a:p>
            <a:pPr marL="514350" indent="-514350">
              <a:buFont typeface="+mj-lt"/>
              <a:buAutoNum type="alphaLcPeriod"/>
            </a:pPr>
            <a:r>
              <a:rPr lang="en-US" sz="2600" dirty="0" smtClean="0"/>
              <a:t>Association applies or intends to apply its profits, if any or other income in promoting its objects; and</a:t>
            </a:r>
          </a:p>
          <a:p>
            <a:pPr marL="514350" indent="-514350">
              <a:buFont typeface="+mj-lt"/>
              <a:buAutoNum type="alphaLcPeriod"/>
            </a:pPr>
            <a:r>
              <a:rPr lang="en-US" sz="2600" dirty="0" smtClean="0"/>
              <a:t>Association prohibits the payment of dividends to its members.</a:t>
            </a:r>
          </a:p>
          <a:p>
            <a:pPr>
              <a:buNone/>
            </a:pPr>
            <a:r>
              <a:rPr lang="en-US" b="1" dirty="0" smtClean="0"/>
              <a:t>5.3 </a:t>
            </a:r>
            <a:r>
              <a:rPr lang="en-US" sz="2400" dirty="0" smtClean="0"/>
              <a:t>The conditions and regulations in this regard issued or imposed by the commission shall be binding on the association and may be inserted in memorandum and articles of association or in one of those documents on the direction of commission</a:t>
            </a:r>
            <a:r>
              <a:rPr lang="en-US" dirty="0" smtClean="0"/>
              <a: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b="1" dirty="0" smtClean="0"/>
          </a:p>
          <a:p>
            <a:pPr>
              <a:buNone/>
            </a:pPr>
            <a:r>
              <a:rPr lang="en-US" b="1" dirty="0" smtClean="0"/>
              <a:t>5.4 </a:t>
            </a:r>
            <a:r>
              <a:rPr lang="en-US" sz="2400" dirty="0" smtClean="0"/>
              <a:t>The association shall enjoy all privileges of a limited company and be subject to all its obligations except using the word “Limited”, “(Private) Limited” or “(Guarantee) Limited”, as the case may be, as part of its name.</a:t>
            </a:r>
          </a:p>
          <a:p>
            <a:pPr>
              <a:buNone/>
            </a:pPr>
            <a:endParaRPr lang="en-US" sz="2400" dirty="0"/>
          </a:p>
          <a:p>
            <a:pPr>
              <a:buNone/>
            </a:pPr>
            <a:endParaRPr lang="en-US" sz="2400" dirty="0" smtClean="0"/>
          </a:p>
          <a:p>
            <a:pPr>
              <a:buNone/>
            </a:pPr>
            <a:r>
              <a:rPr lang="en-US" sz="2400" b="1" dirty="0" smtClean="0"/>
              <a:t>5.5</a:t>
            </a:r>
            <a:r>
              <a:rPr lang="en-US" sz="2400" dirty="0" smtClean="0"/>
              <a:t> The license may be revoked by securities and exchange commission of Pakistan and upon its revocation, the register shall enter the word “Limited”, “(Private) Limited” or “(Guarantee) Limited”, as the case may be, at the end of the name of Association and Association will cease to enjoy all the exemptions and privileges granted by SECP.</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b="1" dirty="0" smtClean="0"/>
          </a:p>
          <a:p>
            <a:pPr>
              <a:buNone/>
            </a:pPr>
            <a:r>
              <a:rPr lang="en-US" b="1" dirty="0" smtClean="0"/>
              <a:t>5.6 </a:t>
            </a:r>
            <a:r>
              <a:rPr lang="en-US" dirty="0" smtClean="0"/>
              <a:t> </a:t>
            </a:r>
            <a:r>
              <a:rPr lang="en-US" sz="2400" dirty="0" smtClean="0"/>
              <a:t>before the revocation of license, the commission shall give a notice in writing to association of its    intention  and the association shall be afforded the opportunity of submitting a representation in this regard</a:t>
            </a:r>
          </a:p>
          <a:p>
            <a:pPr>
              <a:buNone/>
            </a:pPr>
            <a:endParaRPr lang="en-US" sz="2400" dirty="0"/>
          </a:p>
          <a:p>
            <a:pPr>
              <a:buNone/>
            </a:pPr>
            <a:endParaRPr lang="en-US" sz="2400" dirty="0" smtClean="0"/>
          </a:p>
          <a:p>
            <a:pPr>
              <a:buNone/>
            </a:pPr>
            <a:r>
              <a:rPr lang="en-US" sz="2400" b="1" dirty="0" smtClean="0"/>
              <a:t>5.7 </a:t>
            </a:r>
            <a:r>
              <a:rPr lang="en-US" sz="2400" dirty="0" smtClean="0"/>
              <a:t>  the  companies  rules 1985  states that the above privileges are available  to public limited companies only and no private limited company can be granted license under section  42.</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TYPES OF COMPANIES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a:buNone/>
            </a:pPr>
            <a:r>
              <a:rPr lang="en-US" sz="2400" b="1" dirty="0" smtClean="0"/>
              <a:t>BY  VIRTURE OF LEGAL FORM</a:t>
            </a:r>
          </a:p>
          <a:p>
            <a:pPr>
              <a:buNone/>
            </a:pPr>
            <a:r>
              <a:rPr lang="en-US" sz="2000" dirty="0" smtClean="0"/>
              <a:t>    By  virtue  of  legal  form  companies  can be  classified   in the following types  </a:t>
            </a:r>
          </a:p>
          <a:p>
            <a:pPr>
              <a:buNone/>
            </a:pPr>
            <a:endParaRPr lang="en-US" sz="2400" b="1" dirty="0" smtClean="0"/>
          </a:p>
          <a:p>
            <a:pPr>
              <a:buNone/>
            </a:pPr>
            <a:r>
              <a:rPr lang="en-US" sz="2400" b="1" dirty="0" smtClean="0"/>
              <a:t>Statutory  company</a:t>
            </a:r>
          </a:p>
          <a:p>
            <a:r>
              <a:rPr lang="en-US" sz="2400" dirty="0" smtClean="0"/>
              <a:t> The companies  which are formed  under special statutes  are called  statutory  companies .</a:t>
            </a:r>
          </a:p>
          <a:p>
            <a:r>
              <a:rPr lang="en-US" sz="2400" dirty="0" smtClean="0"/>
              <a:t>These are governed  by the acts or ordinances through which these are created.</a:t>
            </a:r>
          </a:p>
          <a:p>
            <a:pPr lvl="1"/>
            <a:r>
              <a:rPr lang="en-US" sz="2000" dirty="0" smtClean="0"/>
              <a:t>Examples of such type of companies are the State Bank of Pakistan, Small Business Finance Corporation, Investment Corporation of Pakistan, etc</a:t>
            </a:r>
            <a:r>
              <a:rPr lang="en-US" sz="1400" dirty="0" smtClean="0"/>
              <a:t>. </a:t>
            </a:r>
          </a:p>
          <a:p>
            <a:pPr>
              <a:buNone/>
            </a:pPr>
            <a:endParaRPr lang="en-US" sz="1800" dirty="0" smtClean="0"/>
          </a:p>
          <a:p>
            <a:pPr>
              <a:buNone/>
            </a:pPr>
            <a:endParaRPr lang="en-US" sz="1800" dirty="0"/>
          </a:p>
        </p:txBody>
      </p:sp>
    </p:spTree>
    <p:extLst>
      <p:ext uri="{BB962C8B-B14F-4D97-AF65-F5344CB8AC3E}">
        <p14:creationId xmlns:p14="http://schemas.microsoft.com/office/powerpoint/2010/main" xmlns="" val="1715798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style>
          <a:lnRef idx="2">
            <a:schemeClr val="dk1"/>
          </a:lnRef>
          <a:fillRef idx="1">
            <a:schemeClr val="lt1"/>
          </a:fillRef>
          <a:effectRef idx="0">
            <a:schemeClr val="dk1"/>
          </a:effectRef>
          <a:fontRef idx="minor">
            <a:schemeClr val="dk1"/>
          </a:fontRef>
        </p:style>
        <p:txBody>
          <a:bodyPr/>
          <a:lstStyle/>
          <a:p>
            <a:pPr algn="ctr"/>
            <a:r>
              <a:rPr lang="en-US" b="1" dirty="0" smtClean="0"/>
              <a:t>TYPES OF COMPANIES </a:t>
            </a:r>
            <a:endParaRPr lang="en-US" b="1" dirty="0"/>
          </a:p>
        </p:txBody>
      </p:sp>
      <p:sp>
        <p:nvSpPr>
          <p:cNvPr id="3" name="Content Placeholder 2"/>
          <p:cNvSpPr>
            <a:spLocks noGrp="1"/>
          </p:cNvSpPr>
          <p:nvPr>
            <p:ph idx="1"/>
          </p:nvPr>
        </p:nvSpPr>
        <p:spPr>
          <a:xfrm>
            <a:off x="228600" y="914400"/>
            <a:ext cx="8686800" cy="57150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2400" b="1" dirty="0" smtClean="0"/>
          </a:p>
          <a:p>
            <a:pPr>
              <a:buNone/>
            </a:pPr>
            <a:r>
              <a:rPr lang="en-US" sz="2400" b="1" dirty="0" smtClean="0"/>
              <a:t>Chartered Company</a:t>
            </a:r>
          </a:p>
          <a:p>
            <a:r>
              <a:rPr lang="en-US" sz="2400" dirty="0" smtClean="0"/>
              <a:t>Chartered Companies are formed by the means of a special charter granted by the head of state, or King or queen  of the crown.</a:t>
            </a:r>
          </a:p>
          <a:p>
            <a:r>
              <a:rPr lang="en-US" sz="2400" dirty="0" smtClean="0"/>
              <a:t>Normally these enjoy certain exclusive rights and privileges on other association  of persons. </a:t>
            </a:r>
          </a:p>
          <a:p>
            <a:pPr lvl="1"/>
            <a:r>
              <a:rPr lang="en-US" sz="2000" dirty="0" smtClean="0"/>
              <a:t>The east India Company  and  Charted Bank of England are examples of such type of companies</a:t>
            </a:r>
            <a:r>
              <a:rPr lang="en-US" sz="1400" dirty="0" smtClean="0"/>
              <a:t>.</a:t>
            </a:r>
            <a:endParaRPr lang="en-US" sz="1800" dirty="0"/>
          </a:p>
          <a:p>
            <a:r>
              <a:rPr lang="en-US" sz="2400" dirty="0"/>
              <a:t>Prior to the passing of modern companies legislation, these were the only types of companies. </a:t>
            </a:r>
            <a:endParaRPr lang="en-US" sz="2400" dirty="0" smtClean="0"/>
          </a:p>
          <a:p>
            <a:pPr lvl="1"/>
            <a:r>
              <a:rPr lang="en-US" sz="2000" dirty="0" smtClean="0"/>
              <a:t>Now </a:t>
            </a:r>
            <a:r>
              <a:rPr lang="en-US" sz="2000" dirty="0"/>
              <a:t>they are relatively rare, except for very old companies that still survive (of which there are still many, particularly many British banks)</a:t>
            </a:r>
          </a:p>
          <a:p>
            <a:pPr>
              <a:buNone/>
            </a:pPr>
            <a:endParaRPr lang="en-US" sz="1800" dirty="0" smtClean="0"/>
          </a:p>
          <a:p>
            <a:pPr>
              <a:buNone/>
            </a:pPr>
            <a:endParaRPr lang="en-US" sz="1800" dirty="0"/>
          </a:p>
        </p:txBody>
      </p:sp>
    </p:spTree>
    <p:extLst>
      <p:ext uri="{BB962C8B-B14F-4D97-AF65-F5344CB8AC3E}">
        <p14:creationId xmlns:p14="http://schemas.microsoft.com/office/powerpoint/2010/main" xmlns="" val="40267825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324600"/>
          </a:xfrm>
        </p:spPr>
        <p:style>
          <a:lnRef idx="2">
            <a:schemeClr val="dk1"/>
          </a:lnRef>
          <a:fillRef idx="1">
            <a:schemeClr val="lt1"/>
          </a:fillRef>
          <a:effectRef idx="0">
            <a:schemeClr val="dk1"/>
          </a:effectRef>
          <a:fontRef idx="minor">
            <a:schemeClr val="dk1"/>
          </a:fontRef>
        </p:style>
        <p:txBody>
          <a:bodyPr>
            <a:normAutofit/>
          </a:bodyPr>
          <a:lstStyle/>
          <a:p>
            <a:pPr>
              <a:buNone/>
            </a:pPr>
            <a:endParaRPr lang="en-US" sz="3000" b="1" dirty="0" smtClean="0"/>
          </a:p>
          <a:p>
            <a:pPr>
              <a:buNone/>
            </a:pPr>
            <a:r>
              <a:rPr lang="en-US" sz="3000" b="1" dirty="0" smtClean="0"/>
              <a:t>Government  Company</a:t>
            </a:r>
          </a:p>
          <a:p>
            <a:r>
              <a:rPr lang="en-US" sz="2200" dirty="0" smtClean="0"/>
              <a:t>A government Company is a company of which more than 50 percent of the paid up capital is held by the government.</a:t>
            </a:r>
          </a:p>
          <a:p>
            <a:r>
              <a:rPr lang="en-US" sz="2200" dirty="0" smtClean="0"/>
              <a:t>A company which is subsidiary of a government company automatically becomes a government company.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ank-you-madam.jpg"/>
          <p:cNvPicPr>
            <a:picLocks noGrp="1" noChangeAspect="1"/>
          </p:cNvPicPr>
          <p:nvPr>
            <p:ph idx="1"/>
          </p:nvPr>
        </p:nvPicPr>
        <p:blipFill>
          <a:blip r:embed="rId2" cstate="print"/>
          <a:stretch>
            <a:fillRect/>
          </a:stretch>
        </p:blipFill>
        <p:spPr>
          <a:xfrm>
            <a:off x="1" y="1"/>
            <a:ext cx="9144000" cy="68580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719</TotalTime>
  <Words>1785</Words>
  <Application>Microsoft Office PowerPoint</Application>
  <PresentationFormat>On-screen Show (4:3)</PresentationFormat>
  <Paragraphs>244</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Metro</vt:lpstr>
      <vt:lpstr>CHAPTER 3 TYPES OF COMPANIES</vt:lpstr>
      <vt:lpstr>RECAP</vt:lpstr>
      <vt:lpstr>COMPANY </vt:lpstr>
      <vt:lpstr>COMPANY </vt:lpstr>
      <vt:lpstr>COMPANY </vt:lpstr>
      <vt:lpstr>FEATURES OF A COMPANY </vt:lpstr>
      <vt:lpstr>FEATURES OF A COMPANY  </vt:lpstr>
      <vt:lpstr>FEATURES OF A COMPANY  </vt:lpstr>
      <vt:lpstr>FEATURES OF A COMPANY  </vt:lpstr>
      <vt:lpstr>Slide 10</vt:lpstr>
      <vt:lpstr>TYPES OF COMPANIES </vt:lpstr>
      <vt:lpstr>TYPES OF COMPANIES </vt:lpstr>
      <vt:lpstr>TYPES OF COMPANIES </vt:lpstr>
      <vt:lpstr>TYPES OF COMPANIES </vt:lpstr>
      <vt:lpstr>On The Basis Of Articles Of Association</vt:lpstr>
      <vt:lpstr>Slide 16</vt:lpstr>
      <vt:lpstr>Difference between private and public company: </vt:lpstr>
      <vt:lpstr>Slide 18</vt:lpstr>
      <vt:lpstr>Slide 19</vt:lpstr>
      <vt:lpstr>Slide 20</vt:lpstr>
      <vt:lpstr>Slide 21</vt:lpstr>
      <vt:lpstr>Slide 22</vt:lpstr>
      <vt:lpstr>Slide 23</vt:lpstr>
      <vt:lpstr>Slide 24</vt:lpstr>
      <vt:lpstr>Slide 25</vt:lpstr>
      <vt:lpstr>TYPES OF COMPANIES </vt:lpstr>
      <vt:lpstr>TYPES OF COMPANIES </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Saqib Suleman</dc:creator>
  <cp:lastModifiedBy>NTS</cp:lastModifiedBy>
  <cp:revision>101</cp:revision>
  <dcterms:created xsi:type="dcterms:W3CDTF">2014-05-14T15:23:15Z</dcterms:created>
  <dcterms:modified xsi:type="dcterms:W3CDTF">2014-05-30T12:13:35Z</dcterms:modified>
</cp:coreProperties>
</file>