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sldIdLst>
    <p:sldId id="274" r:id="rId2"/>
    <p:sldId id="336" r:id="rId3"/>
    <p:sldId id="337" r:id="rId4"/>
    <p:sldId id="338" r:id="rId5"/>
    <p:sldId id="339" r:id="rId6"/>
    <p:sldId id="340" r:id="rId7"/>
    <p:sldId id="341" r:id="rId8"/>
    <p:sldId id="342" r:id="rId9"/>
    <p:sldId id="311" r:id="rId10"/>
    <p:sldId id="313" r:id="rId11"/>
    <p:sldId id="312" r:id="rId12"/>
    <p:sldId id="325" r:id="rId13"/>
    <p:sldId id="326" r:id="rId14"/>
    <p:sldId id="315" r:id="rId15"/>
    <p:sldId id="335" r:id="rId16"/>
    <p:sldId id="317" r:id="rId17"/>
    <p:sldId id="319" r:id="rId18"/>
    <p:sldId id="316" r:id="rId19"/>
    <p:sldId id="328" r:id="rId20"/>
    <p:sldId id="334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576" autoAdjust="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2" name="Rectangle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Rectangle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Rectangle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Rectangle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Rectangle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56" name="Rectangle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Rectangle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Rectangle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Rectangle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Freeform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Freeform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Freeform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Freeform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Freeform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Freeform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Freeform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Freeform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Freeform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Freeform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Freeform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Freeform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Freeform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Rectangle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Rectangle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Rectangle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Rectangle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Rectangle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Rectangle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Rectangle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Group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traight Connector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grpSp>
        <p:nvGrpSpPr>
          <p:cNvPr id="14" name="Group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traight Connector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Group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traight Connector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Rectangle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Rectangle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278610E2-95BA-4A9B-A74A-59DB2472DDC8}" type="datetimeFigureOut">
              <a:rPr lang="en-US" smtClean="0"/>
              <a:pPr/>
              <a:t>7/19/2014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F67DEFF-EB67-46AF-BD64-E610012CB9C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600" b="1" dirty="0" smtClean="0"/>
              <a:t>OVERVIEW </a:t>
            </a:r>
            <a:endParaRPr lang="en-US" b="1" dirty="0"/>
          </a:p>
        </p:txBody>
      </p:sp>
      <p:pic>
        <p:nvPicPr>
          <p:cNvPr id="3" name="Picture 2" descr="300px-COMSATS_Logo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63153" y="1219200"/>
            <a:ext cx="2552700" cy="2133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/>
              <a:t>TRANSFER AND TRANSMISSION OF SHARES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Transfer and Transmission explained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Provisions regarding transfer or shares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Refusal to transfer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Appeal against refusal for registration of transfer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Transfer of shares to successor-in-interest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Difference between transfer and transmission</a:t>
            </a:r>
          </a:p>
        </p:txBody>
      </p:sp>
    </p:spTree>
    <p:extLst>
      <p:ext uri="{BB962C8B-B14F-4D97-AF65-F5344CB8AC3E}">
        <p14:creationId xmlns:p14="http://schemas.microsoft.com/office/powerpoint/2010/main" xmlns="" val="2856901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/>
              <a:t>BORROWING POWERS OF COMPANY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Modes of borrowing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Short term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Long term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Implied statutory powers and restrictions on borrowing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Ultra-Vires borrowing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Borrowing ultra-vires the Company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Borrowing ultra-vires the Directors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62458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DEBENTURES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Definition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Kinds of Debentures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Provisions regarding debentures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Trust, trust Deed and Trustees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Power/Rights of trustee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Issue of Securities and Redeemable capital not based on interest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3241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DIRECTORS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Who is director?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How they are elected?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Minimum Number of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Only Natural Persons to be directors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First directors and their term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Retirement of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Election of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Declaration by candidate for Director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Fresh election of directors on request of substantial acquirer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017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DIRECTORS contd..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None/>
            </a:pPr>
            <a:endParaRPr lang="en-US" sz="2800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Circumstances in which election of directors may be declared Invalid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Term and casual vacancy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Removal of Director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Creditors may nominate the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Consent to act as director to be </a:t>
            </a:r>
            <a:r>
              <a:rPr lang="en-US" dirty="0" smtClean="0">
                <a:solidFill>
                  <a:schemeClr val="tx1"/>
                </a:solidFill>
              </a:rPr>
              <a:t>filed with registrar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3916637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DIRECTORS contd..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Ineligibility to become director of a company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Vacation of office by directors of a company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Restriction on assignment of office by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Quorum of meeting of the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Attendance of directors in board meeting</a:t>
            </a:r>
          </a:p>
        </p:txBody>
      </p:sp>
    </p:spTree>
    <p:extLst>
      <p:ext uri="{BB962C8B-B14F-4D97-AF65-F5344CB8AC3E}">
        <p14:creationId xmlns:p14="http://schemas.microsoft.com/office/powerpoint/2010/main" xmlns="" val="2175365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DIRECTORS contd..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Liability of directors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Disclosure of interest by directors and other officers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Interested directors not to participate or vote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Directors lacking fiduciary behavior</a:t>
            </a:r>
          </a:p>
          <a:p>
            <a:pPr>
              <a:buClrTx/>
              <a:buNone/>
            </a:pPr>
            <a:endParaRPr lang="en-US" sz="2800" dirty="0" smtClean="0"/>
          </a:p>
          <a:p>
            <a:pPr marL="68580" indent="0">
              <a:buClrTx/>
              <a:buNone/>
            </a:pP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4084397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CHIEF EXECUTIVE</a:t>
            </a:r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/>
              <a:t>W</a:t>
            </a:r>
            <a:r>
              <a:rPr lang="en-US" sz="2800" dirty="0" smtClean="0"/>
              <a:t>ho is chief executive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Appointment of chief executive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Appointment of first and subsequent chief executive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Term of office of chief executive</a:t>
            </a:r>
          </a:p>
          <a:p>
            <a:pPr>
              <a:buClrTx/>
              <a:buNone/>
            </a:pPr>
            <a:endParaRPr lang="en-US" sz="2800" dirty="0"/>
          </a:p>
          <a:p>
            <a:pPr>
              <a:buClrTx/>
              <a:buFont typeface="Arial" pitchFamily="34" charset="0"/>
              <a:buChar char="•"/>
            </a:pPr>
            <a:endParaRPr lang="en-US" sz="2800" dirty="0" smtClean="0"/>
          </a:p>
          <a:p>
            <a:pPr>
              <a:buClrTx/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971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 smtClean="0"/>
              <a:t>SHAREHOLDERS &amp; MEMBERS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Member (Definition)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 smtClean="0"/>
              <a:t>How </a:t>
            </a:r>
            <a:r>
              <a:rPr lang="en-US" dirty="0"/>
              <a:t>to become a member 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/>
              <a:t>Number of members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/>
              <a:t>Rights and liabilities of members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dirty="0"/>
              <a:t>A person may cease to become a member</a:t>
            </a:r>
          </a:p>
          <a:p>
            <a:pPr>
              <a:buClrTx/>
              <a:buNone/>
            </a:pPr>
            <a:endParaRPr lang="en-GB" dirty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96209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600" b="1" dirty="0" smtClean="0"/>
              <a:t>MEETINGS AND PROCEEDINGS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Statutory meeting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Annual General Meeting (AGM)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Extraordinary General Meeting (EGM)</a:t>
            </a:r>
          </a:p>
          <a:p>
            <a:pPr>
              <a:buClrTx/>
              <a:buFont typeface="Arial" pitchFamily="34" charset="0"/>
              <a:buChar char="•"/>
            </a:pPr>
            <a:endParaRPr lang="en-US" sz="2800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566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12192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/>
              <a:t>RESOLUTIONS, POLITICAL CONTRIBUTIONS &amp; DISTRIBUTION OF GIFTS</a:t>
            </a:r>
            <a:endParaRPr lang="en-US" sz="32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371600"/>
            <a:ext cx="8686800" cy="5334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Resolution (definition)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Kinds of resolution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400" dirty="0" smtClean="0"/>
              <a:t>Ordinary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400" dirty="0" smtClean="0"/>
              <a:t>Special</a:t>
            </a:r>
          </a:p>
          <a:p>
            <a:pPr lvl="1">
              <a:buClrTx/>
              <a:buFont typeface="Arial" pitchFamily="34" charset="0"/>
              <a:buChar char="•"/>
            </a:pPr>
            <a:r>
              <a:rPr lang="en-US" sz="2400" dirty="0" smtClean="0"/>
              <a:t>Class resolution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Resolution passed at adjourned meeting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Notice for resolution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Filing up special resolution</a:t>
            </a:r>
          </a:p>
          <a:p>
            <a:pPr>
              <a:buClrTx/>
              <a:buFont typeface="Arial" pitchFamily="34" charset="0"/>
              <a:buChar char="•"/>
            </a:pPr>
            <a:r>
              <a:rPr lang="en-US" sz="2800" dirty="0" smtClean="0"/>
              <a:t>Political contribution and distribution of gifts </a:t>
            </a:r>
            <a:endParaRPr lang="en-US" sz="2800" dirty="0"/>
          </a:p>
          <a:p>
            <a:pPr>
              <a:buClrTx/>
              <a:buFont typeface="Arial" pitchFamily="34" charset="0"/>
              <a:buChar char="•"/>
            </a:pPr>
            <a:endParaRPr lang="en-US" sz="3200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4658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sz="3200" b="1" dirty="0" smtClean="0">
                <a:solidFill>
                  <a:schemeClr val="tx1"/>
                </a:solidFill>
              </a:rPr>
              <a:t>STATUTORY BOOKS</a:t>
            </a:r>
            <a:endParaRPr lang="en-US" sz="3200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Register of mortgages and charges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By registrar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By company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Register of members and debenture-holders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Annual list of members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Minutes of proceedings of General meetings and Directors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Register of directors and other officers</a:t>
            </a:r>
          </a:p>
          <a:p>
            <a:pPr marL="457200" indent="-457200">
              <a:buClrTx/>
              <a:buNone/>
              <a:defRPr/>
            </a:pPr>
            <a:r>
              <a:rPr lang="en-US" dirty="0" smtClean="0">
                <a:solidFill>
                  <a:schemeClr val="tx1"/>
                </a:solidFill>
              </a:rPr>
              <a:t>                        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0961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AUDIT AND INSPECTION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Audit and Auditor (Definition)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Appointment of 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First Auditor, Subsequent Auditor, On Casual Vacancy, Commission powers to appoint Auditor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Remuneration of Auditors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Procedure for change of subsequent auditors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Removal of Auditors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Qualification and disqualification of auditors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Powers/Rights of Auditors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Duties of Auditor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13815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AUDIT AND </a:t>
            </a:r>
            <a:r>
              <a:rPr lang="en-US" b="1" dirty="0" smtClean="0">
                <a:solidFill>
                  <a:schemeClr val="tx1"/>
                </a:solidFill>
              </a:rPr>
              <a:t>INSPECTION contd..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Signature and date on Auditor’s report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Auditor’s liabilities</a:t>
            </a:r>
          </a:p>
          <a:p>
            <a:pPr marL="843534" lvl="1" indent="-514350">
              <a:buClrTx/>
              <a:buFont typeface="+mj-lt"/>
              <a:buAutoNum type="alphaLcParenR"/>
              <a:defRPr/>
            </a:pPr>
            <a:r>
              <a:rPr lang="en-US" dirty="0" smtClean="0">
                <a:solidFill>
                  <a:schemeClr val="tx1"/>
                </a:solidFill>
              </a:rPr>
              <a:t>Civil Liabilities</a:t>
            </a:r>
          </a:p>
          <a:p>
            <a:pPr marL="1099566" lvl="2" indent="-514350">
              <a:buClrTx/>
              <a:buFont typeface="+mj-lt"/>
              <a:buAutoNum type="romanL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Negligence</a:t>
            </a:r>
          </a:p>
          <a:p>
            <a:pPr marL="1099566" lvl="2" indent="-514350">
              <a:buClrTx/>
              <a:buFont typeface="+mj-lt"/>
              <a:buAutoNum type="romanLcPeriod"/>
              <a:defRPr/>
            </a:pPr>
            <a:r>
              <a:rPr lang="en-US" dirty="0" smtClean="0">
                <a:solidFill>
                  <a:schemeClr val="tx1"/>
                </a:solidFill>
              </a:rPr>
              <a:t>Misfeasance</a:t>
            </a:r>
          </a:p>
          <a:p>
            <a:pPr marL="843534" lvl="1" indent="-514350">
              <a:buClrTx/>
              <a:buFont typeface="+mj-lt"/>
              <a:buAutoNum type="alphaLcParenR"/>
              <a:defRPr/>
            </a:pPr>
            <a:r>
              <a:rPr lang="en-US" dirty="0" smtClean="0">
                <a:solidFill>
                  <a:schemeClr val="tx1"/>
                </a:solidFill>
              </a:rPr>
              <a:t>Criminal Liabilities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endParaRPr lang="en-US" dirty="0" smtClean="0">
              <a:solidFill>
                <a:schemeClr val="tx1"/>
              </a:solidFill>
            </a:endParaRP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67608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DIVIDEND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8674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Definition 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Provisions under companies ordinance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Declaration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Payment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87651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MODARBA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Modaraba Companies </a:t>
            </a:r>
            <a:endParaRPr lang="en-US" dirty="0">
              <a:solidFill>
                <a:schemeClr val="tx1"/>
              </a:solidFill>
            </a:endParaRP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Meaning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Legal Status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Registration of Modaraba Companies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Modaraba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Definition 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Types of Modarba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85053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SMC SINGLE MEMBER COMPANY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Single member company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Change in the status of SMC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Meetings of Directors and Members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Company Secretary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Transfer of Management to Nominee Director</a:t>
            </a:r>
          </a:p>
          <a:p>
            <a:pPr marL="457200" indent="-457200">
              <a:buClrTx/>
              <a:buNone/>
              <a:defRPr/>
            </a:pPr>
            <a:endParaRPr lang="en-US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24840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WINDING UP OF A  COMPANY</a:t>
            </a:r>
            <a:endParaRPr lang="en-US" b="1" dirty="0">
              <a:solidFill>
                <a:schemeClr val="tx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>
              <a:buNone/>
            </a:pPr>
            <a:endParaRPr lang="en-US" sz="2800" b="1" dirty="0" smtClean="0"/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>
                <a:solidFill>
                  <a:schemeClr val="tx1"/>
                </a:solidFill>
              </a:rPr>
              <a:t>Winding up (Definition)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3200" dirty="0" smtClean="0"/>
              <a:t>Liquidation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 smtClean="0"/>
              <a:t>Liquidator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dirty="0"/>
              <a:t>Consequences of winding up </a:t>
            </a:r>
            <a:endParaRPr lang="en-US" dirty="0" smtClean="0"/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dirty="0"/>
              <a:t>As regards the company itself: 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dirty="0"/>
              <a:t>As regards the </a:t>
            </a:r>
            <a:r>
              <a:rPr lang="en-US" sz="2800" dirty="0" smtClean="0"/>
              <a:t>shareholders</a:t>
            </a:r>
          </a:p>
          <a:p>
            <a:pPr marL="457200" indent="-457200">
              <a:buClrTx/>
              <a:buFont typeface="Arial" pitchFamily="34" charset="0"/>
              <a:buChar char="•"/>
              <a:defRPr/>
            </a:pPr>
            <a:r>
              <a:rPr lang="en-US" sz="3200" dirty="0"/>
              <a:t>Modes of winding </a:t>
            </a:r>
            <a:r>
              <a:rPr lang="en-US" sz="3200" dirty="0" smtClean="0"/>
              <a:t>up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/>
              <a:t>by </a:t>
            </a:r>
            <a:r>
              <a:rPr lang="en-US" sz="2800" dirty="0"/>
              <a:t>the Court; or </a:t>
            </a:r>
            <a:endParaRPr lang="en-US" sz="2800" dirty="0" smtClean="0"/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/>
              <a:t>voluntary</a:t>
            </a:r>
            <a:r>
              <a:rPr lang="en-US" sz="2800" dirty="0"/>
              <a:t>; or </a:t>
            </a:r>
            <a:endParaRPr lang="en-US" sz="2800" dirty="0" smtClean="0"/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dirty="0" smtClean="0"/>
              <a:t>subject </a:t>
            </a:r>
            <a:r>
              <a:rPr lang="en-US" sz="2800" dirty="0"/>
              <a:t>to the supervision of the </a:t>
            </a:r>
            <a:r>
              <a:rPr lang="en-US" sz="2800" dirty="0" smtClean="0"/>
              <a:t>Court. </a:t>
            </a:r>
          </a:p>
          <a:p>
            <a:pPr marL="786384" lvl="1" indent="-457200">
              <a:buClrTx/>
              <a:buFont typeface="Arial" pitchFamily="34" charset="0"/>
              <a:buChar char="•"/>
              <a:defRPr/>
            </a:pPr>
            <a:r>
              <a:rPr lang="en-US" sz="2800" smtClean="0"/>
              <a:t>Thank you    </a:t>
            </a:r>
            <a:r>
              <a:rPr lang="en-US" sz="2800" dirty="0" smtClean="0"/>
              <a:t>.</a:t>
            </a:r>
          </a:p>
          <a:p>
            <a:pPr marL="457200" indent="-457200">
              <a:buClrTx/>
              <a:buNone/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887478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8686800" cy="762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/>
          <a:lstStyle/>
          <a:p>
            <a:pPr algn="ctr"/>
            <a:endParaRPr lang="en-US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71500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endParaRPr lang="en-US" sz="2400" b="1" dirty="0" smtClean="0"/>
          </a:p>
          <a:p>
            <a:pPr marL="68580" indent="0">
              <a:buClrTx/>
              <a:buNone/>
            </a:pPr>
            <a:endParaRPr lang="en-US" sz="2800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1447800"/>
            <a:ext cx="5029200" cy="421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751513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2053</TotalTime>
  <Words>538</Words>
  <Application>Microsoft Office PowerPoint</Application>
  <PresentationFormat>On-screen Show (4:3)</PresentationFormat>
  <Paragraphs>159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Metro</vt:lpstr>
      <vt:lpstr>OVERVIEW </vt:lpstr>
      <vt:lpstr>TRANSFER AND TRANSMISSION OF SHARES</vt:lpstr>
      <vt:lpstr>BORROWING POWERS OF COMPANY</vt:lpstr>
      <vt:lpstr>DEBENTURES</vt:lpstr>
      <vt:lpstr>DIRECTORS</vt:lpstr>
      <vt:lpstr>DIRECTORS contd..</vt:lpstr>
      <vt:lpstr>DIRECTORS contd..</vt:lpstr>
      <vt:lpstr>DIRECTORS contd..</vt:lpstr>
      <vt:lpstr>CHIEF EXECUTIVE</vt:lpstr>
      <vt:lpstr>SHAREHOLDERS &amp; MEMBERS</vt:lpstr>
      <vt:lpstr>MEETINGS AND PROCEEDINGS</vt:lpstr>
      <vt:lpstr>RESOLUTIONS, POLITICAL CONTRIBUTIONS &amp; DISTRIBUTION OF GIFTS</vt:lpstr>
      <vt:lpstr>STATUTORY BOOKS</vt:lpstr>
      <vt:lpstr>AUDIT AND INSPECTION</vt:lpstr>
      <vt:lpstr>AUDIT AND INSPECTION contd..</vt:lpstr>
      <vt:lpstr>DIVIDEND</vt:lpstr>
      <vt:lpstr>MODARBA</vt:lpstr>
      <vt:lpstr>SMC SINGLE MEMBER COMPANY</vt:lpstr>
      <vt:lpstr>WINDING UP OF A  COMPANY</vt:lpstr>
      <vt:lpstr>Slide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Saqib Suleman</dc:creator>
  <cp:lastModifiedBy>afia kamran</cp:lastModifiedBy>
  <cp:revision>137</cp:revision>
  <dcterms:created xsi:type="dcterms:W3CDTF">2014-05-14T15:23:15Z</dcterms:created>
  <dcterms:modified xsi:type="dcterms:W3CDTF">2014-07-19T03:47:47Z</dcterms:modified>
</cp:coreProperties>
</file>