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74" r:id="rId2"/>
    <p:sldId id="279" r:id="rId3"/>
    <p:sldId id="297" r:id="rId4"/>
    <p:sldId id="298" r:id="rId5"/>
    <p:sldId id="300" r:id="rId6"/>
    <p:sldId id="301" r:id="rId7"/>
    <p:sldId id="302" r:id="rId8"/>
    <p:sldId id="303" r:id="rId9"/>
    <p:sldId id="304" r:id="rId10"/>
    <p:sldId id="305" r:id="rId11"/>
    <p:sldId id="320" r:id="rId12"/>
    <p:sldId id="324" r:id="rId13"/>
    <p:sldId id="30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 varScale="1">
        <p:scale>
          <a:sx n="63" d="100"/>
          <a:sy n="63" d="100"/>
        </p:scale>
        <p:origin x="-15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78610E2-95BA-4A9B-A74A-59DB2472DDC8}" type="datetimeFigureOut">
              <a:rPr lang="en-US" smtClean="0"/>
              <a:pPr/>
              <a:t>17/07/2014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 smtClean="0"/>
              <a:t>OVERVIEW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/>
              <a:t>COURTS, SECP AND REGISTRAR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 smtClean="0"/>
              <a:t> Jurisdiction of Courts</a:t>
            </a:r>
            <a:endParaRPr lang="en-US" sz="2600" dirty="0"/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/>
              <a:t>Company Benches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/>
              <a:t>Procedure of Court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/>
              <a:t>Appeals against Court Orders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/>
              <a:t>Securities &amp; Exchange Commission of Pakistan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/>
              <a:t>Registrar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/>
              <a:t>Power of Registrar to call for information or explanation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/>
              <a:t>Seizure of Documents by the </a:t>
            </a:r>
            <a:r>
              <a:rPr lang="en-US" sz="2600" dirty="0" smtClean="0"/>
              <a:t>Registrar</a:t>
            </a:r>
            <a:endParaRPr lang="en-US" sz="2600" dirty="0"/>
          </a:p>
          <a:p>
            <a:pPr>
              <a:buClrTx/>
              <a:buFont typeface="Arial" pitchFamily="34" charset="0"/>
              <a:buChar char="•"/>
            </a:pPr>
            <a:r>
              <a:rPr lang="en-US" sz="2600" dirty="0"/>
              <a:t>Inspection of Books of Account by Registrar</a:t>
            </a:r>
          </a:p>
          <a:p>
            <a:pPr>
              <a:buClrTx/>
              <a:buFont typeface="Arial" pitchFamily="34" charset="0"/>
              <a:buChar char="•"/>
            </a:pPr>
            <a:endParaRPr lang="en-US" sz="2600" b="1" dirty="0" smtClean="0"/>
          </a:p>
          <a:p>
            <a:pPr>
              <a:buClrTx/>
              <a:buFont typeface="Arial" pitchFamily="34" charset="0"/>
              <a:buChar char="•"/>
            </a:pPr>
            <a:endParaRPr lang="en-US" sz="1800" dirty="0" smtClean="0"/>
          </a:p>
          <a:p>
            <a:pPr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184820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/>
              <a:t>TYPES OF COMPANIES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endParaRPr lang="en-US" sz="2800" b="1" dirty="0" smtClean="0"/>
          </a:p>
          <a:p>
            <a:pPr marL="571500" lvl="1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/>
              <a:t>What is a company</a:t>
            </a:r>
            <a:r>
              <a:rPr lang="en-US" sz="2400" dirty="0" smtClean="0"/>
              <a:t>?</a:t>
            </a:r>
            <a:endParaRPr lang="en-US" sz="2400" dirty="0"/>
          </a:p>
          <a:p>
            <a:pPr marL="571500" lvl="1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Types of Companies</a:t>
            </a:r>
          </a:p>
          <a:p>
            <a:pPr marL="1092708" lvl="3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Statutory Company</a:t>
            </a:r>
          </a:p>
          <a:p>
            <a:pPr marL="1092708" lvl="3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Chartered Company</a:t>
            </a:r>
          </a:p>
          <a:p>
            <a:pPr marL="1092708" lvl="3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Government Company</a:t>
            </a:r>
          </a:p>
          <a:p>
            <a:pPr marL="1092708" lvl="3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Registered Company</a:t>
            </a:r>
          </a:p>
          <a:p>
            <a:pPr marL="1312164" lvl="4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Company limited by shares</a:t>
            </a:r>
          </a:p>
          <a:p>
            <a:pPr marL="1312164" lvl="4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Company Limited by Guarantee</a:t>
            </a:r>
          </a:p>
          <a:p>
            <a:pPr marL="1312164" lvl="4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Unlimited Company</a:t>
            </a:r>
          </a:p>
          <a:p>
            <a:pPr marL="827532" lvl="2" indent="-342900">
              <a:buClrTx/>
              <a:buFont typeface="Arial" pitchFamily="34" charset="0"/>
              <a:buChar char="•"/>
            </a:pPr>
            <a:r>
              <a:rPr lang="en-US" dirty="0" smtClean="0"/>
              <a:t>On the basis of AOA</a:t>
            </a:r>
          </a:p>
          <a:p>
            <a:pPr marL="1092708" lvl="3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Private company</a:t>
            </a:r>
          </a:p>
          <a:p>
            <a:pPr marL="1092708" lvl="3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Public Company</a:t>
            </a:r>
          </a:p>
          <a:p>
            <a:pPr marL="1092708" lvl="3" indent="-342900">
              <a:buClrTx/>
              <a:buFont typeface="Arial" pitchFamily="34" charset="0"/>
              <a:buChar char="•"/>
            </a:pPr>
            <a:r>
              <a:rPr lang="en-US" sz="2400" dirty="0" smtClean="0"/>
              <a:t>Single Member Company</a:t>
            </a:r>
          </a:p>
          <a:p>
            <a:pPr marL="1312164" lvl="4" indent="-342900">
              <a:buClrTx/>
              <a:buFont typeface="Arial" pitchFamily="34" charset="0"/>
              <a:buChar char="•"/>
            </a:pPr>
            <a:endParaRPr lang="en-US" sz="1800" dirty="0" smtClean="0"/>
          </a:p>
          <a:p>
            <a:pPr marL="1312164" lvl="4" indent="-342900">
              <a:buClrTx/>
              <a:buFont typeface="Arial" pitchFamily="34" charset="0"/>
              <a:buChar char="•"/>
            </a:pPr>
            <a:endParaRPr lang="en-US" sz="1800" dirty="0"/>
          </a:p>
          <a:p>
            <a:pPr marL="228600" lvl="1" indent="0">
              <a:buClrTx/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206617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/>
              <a:t>INCORPORATION OF COMPANIES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ClrTx/>
              <a:buNone/>
            </a:pPr>
            <a:r>
              <a:rPr lang="en-US" dirty="0" smtClean="0">
                <a:solidFill>
                  <a:schemeClr val="tx1"/>
                </a:solidFill>
              </a:rPr>
              <a:t>    </a:t>
            </a:r>
            <a:r>
              <a:rPr lang="en-US" b="1" dirty="0" smtClean="0">
                <a:solidFill>
                  <a:schemeClr val="tx1"/>
                </a:solidFill>
              </a:rPr>
              <a:t>Incorporation</a:t>
            </a:r>
            <a:endParaRPr lang="en-US" b="1" dirty="0">
              <a:solidFill>
                <a:schemeClr val="tx1"/>
              </a:solidFill>
            </a:endParaRPr>
          </a:p>
          <a:p>
            <a:pPr marL="457200" indent="-457200">
              <a:buClrTx/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Obligation to be registered as company (section 14</a:t>
            </a:r>
            <a:r>
              <a:rPr lang="en-US" dirty="0" smtClean="0">
                <a:solidFill>
                  <a:schemeClr val="tx1"/>
                </a:solidFill>
              </a:rPr>
              <a:t>) EXCEPTION of sec 14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ClrTx/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Documents required to be submitted for incorporation</a:t>
            </a:r>
          </a:p>
          <a:p>
            <a:pPr marL="457200" indent="-457200">
              <a:buClrTx/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Conversion of private company into public company and vice versa</a:t>
            </a:r>
          </a:p>
          <a:p>
            <a:pPr marL="457200" indent="-457200">
              <a:buClrTx/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Carrying on the business with less than minimum number of members</a:t>
            </a:r>
          </a:p>
          <a:p>
            <a:pPr marL="457200" indent="-457200">
              <a:buClrTx/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Effect of incorporation</a:t>
            </a:r>
          </a:p>
          <a:p>
            <a:pPr marL="457200" indent="-457200">
              <a:buClrTx/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Commencement of business under section 146 </a:t>
            </a:r>
          </a:p>
          <a:p>
            <a:pPr>
              <a:buClrTx/>
              <a:buFont typeface="Arial" pitchFamily="34" charset="0"/>
              <a:buChar char="•"/>
            </a:pPr>
            <a:endParaRPr lang="en-US" sz="1800" dirty="0" smtClean="0"/>
          </a:p>
          <a:p>
            <a:pPr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334089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/>
              <a:t>MEMORANDOM OF ASSOCIATION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457200" indent="-457200">
              <a:buClrTx/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MOA Definition</a:t>
            </a:r>
          </a:p>
          <a:p>
            <a:pPr marL="786384" lvl="1" indent="-457200">
              <a:buClrTx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Document which sets out the constitution of company</a:t>
            </a:r>
          </a:p>
          <a:p>
            <a:pPr marL="457200" indent="-457200">
              <a:buClrTx/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Contents of the Memorandum</a:t>
            </a:r>
          </a:p>
          <a:p>
            <a:pPr marL="786384" lvl="1" indent="-457200">
              <a:buClrTx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Name Clause</a:t>
            </a:r>
          </a:p>
          <a:p>
            <a:pPr marL="786384" lvl="1" indent="-457200">
              <a:buClrTx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Registered office </a:t>
            </a:r>
          </a:p>
          <a:p>
            <a:pPr marL="786384" lvl="1" indent="-457200">
              <a:buClrTx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Object clause</a:t>
            </a:r>
          </a:p>
          <a:p>
            <a:pPr marL="786384" lvl="1" indent="-457200">
              <a:buClrTx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Liability clause</a:t>
            </a:r>
          </a:p>
          <a:p>
            <a:pPr marL="786384" lvl="1" indent="-457200">
              <a:buClrTx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The capital clause</a:t>
            </a:r>
          </a:p>
          <a:p>
            <a:pPr marL="786384" lvl="1" indent="-457200">
              <a:buClrTx/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The association or subscription clause</a:t>
            </a:r>
          </a:p>
          <a:p>
            <a:pPr marL="457200" indent="-457200">
              <a:buClrTx/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Alteration in MOA</a:t>
            </a:r>
            <a:endParaRPr lang="en-US" sz="3200" dirty="0">
              <a:solidFill>
                <a:schemeClr val="tx1"/>
              </a:solidFill>
            </a:endParaRPr>
          </a:p>
          <a:p>
            <a:pPr>
              <a:buClrTx/>
              <a:buFont typeface="Arial" pitchFamily="34" charset="0"/>
              <a:buChar char="•"/>
            </a:pPr>
            <a:endParaRPr lang="en-US" sz="1800" dirty="0" smtClean="0"/>
          </a:p>
          <a:p>
            <a:pPr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422453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/>
              <a:t>ARTICLES OF ASSOCIATION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ClrTx/>
              <a:buNone/>
            </a:pPr>
            <a:r>
              <a:rPr lang="en-US" sz="3200" dirty="0" smtClean="0"/>
              <a:t>AOA Definition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US" sz="2800" dirty="0" smtClean="0"/>
              <a:t>These are rules subordinate to MOA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3200" dirty="0" smtClean="0"/>
              <a:t>General Contents of AOA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US" sz="2800" dirty="0" smtClean="0"/>
              <a:t>Definition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US" sz="2800" dirty="0" smtClean="0"/>
              <a:t>Business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US" sz="2800" dirty="0" smtClean="0"/>
              <a:t>Shares etc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3200" dirty="0" smtClean="0"/>
              <a:t>General Provisions regarding the Articles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3200" dirty="0" smtClean="0"/>
              <a:t>Purpose of Alteration of Articles</a:t>
            </a:r>
          </a:p>
          <a:p>
            <a:pPr lvl="1">
              <a:buClrTx/>
              <a:buFont typeface="Arial" pitchFamily="34" charset="0"/>
              <a:buChar char="•"/>
            </a:pPr>
            <a:endParaRPr lang="en-US" sz="2800" dirty="0" smtClean="0"/>
          </a:p>
          <a:p>
            <a:pPr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228860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/>
              <a:t>NAME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Selection of the name of a company.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Approval of The Commission while choosing the name of a company.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Rectification of name of a company. (section 38)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Change of name by a company. (Section 39)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Registration of change of name.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Mentioning, affixing or engraving the name of a company name</a:t>
            </a:r>
            <a:endParaRPr lang="en-US" sz="2800" dirty="0" smtClean="0"/>
          </a:p>
          <a:p>
            <a:pPr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139252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/>
              <a:t>PROMOTERS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Promoters Definition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Functions of Promoters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Duties Liabilities and responsibilities of Promoters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US" sz="2400" dirty="0" smtClean="0"/>
              <a:t>Duty to disclose material facts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US" sz="2400" dirty="0" smtClean="0"/>
              <a:t>Liability for secret profits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Promoters Remuneration</a:t>
            </a:r>
          </a:p>
          <a:p>
            <a:pPr>
              <a:buClrTx/>
              <a:buFont typeface="Arial" pitchFamily="34" charset="0"/>
              <a:buChar char="•"/>
            </a:pPr>
            <a:endParaRPr lang="en-US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171349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/>
              <a:t>PROSPECTUS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Prospectus (Definition).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 Contents of Prospectus.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Requirements relating to the Prospectus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Liabilities arising out of untrue statement in Prospectus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Statement in lieu of Prospectus</a:t>
            </a:r>
          </a:p>
          <a:p>
            <a:pPr>
              <a:buClrTx/>
              <a:buFont typeface="Arial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="" xmlns:p14="http://schemas.microsoft.com/office/powerpoint/2010/main" val="178984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/>
              <a:t>TYPES OF SHARE AND SHARE CAPITAL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Share (Definition)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Share Capital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Nominal or Authorized Capital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Issued Capital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Subscribed Capital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Paid up Capital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Classes of Shares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Ordinary Shares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Preference Shares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Redeemable Shares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Classes and Kinds of Share Capital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22431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/>
              <a:t>ALLOTMENT OF SHARE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Definition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Application for Allotment of Shares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Restrictions as to Allotment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Repayment as to Allotment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Effect of Irregular Allotment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Repayment of money received for shares not allotted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Allotment of shares to be dealt on stock exchange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 Return of Allotment</a:t>
            </a:r>
          </a:p>
        </p:txBody>
      </p:sp>
    </p:spTree>
    <p:extLst>
      <p:ext uri="{BB962C8B-B14F-4D97-AF65-F5344CB8AC3E}">
        <p14:creationId xmlns="" xmlns:p14="http://schemas.microsoft.com/office/powerpoint/2010/main" val="426011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600" b="1" dirty="0"/>
              <a:t>ISSUE OF SHARE AND SHARE CERTIFICATE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400" b="1" dirty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Issue of share at discount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Issue of share are premium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Issue of share in lieu of outstanding balance of loan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Further issue of share capital (Right issue)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Share certificate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Duplicate certificate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Commission on sale of shares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71628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600" b="1" dirty="0" smtClean="0"/>
              <a:t>REDUCTION OF CAPITAL AND PURCHASE OF SHARE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ClrTx/>
              <a:buNone/>
              <a:defRPr/>
            </a:pPr>
            <a:r>
              <a:rPr lang="en-US" sz="2600" dirty="0" smtClean="0">
                <a:solidFill>
                  <a:schemeClr val="tx1"/>
                </a:solidFill>
              </a:rPr>
              <a:t>Reduction </a:t>
            </a:r>
            <a:r>
              <a:rPr lang="en-US" sz="2600" dirty="0">
                <a:solidFill>
                  <a:schemeClr val="tx1"/>
                </a:solidFill>
              </a:rPr>
              <a:t>of Capital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600" dirty="0">
                <a:solidFill>
                  <a:schemeClr val="tx1"/>
                </a:solidFill>
              </a:rPr>
              <a:t>Conditions for Reduction of Capital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600" dirty="0">
                <a:solidFill>
                  <a:schemeClr val="tx1"/>
                </a:solidFill>
              </a:rPr>
              <a:t>Reduction of Capital and Objecting Creditors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600" dirty="0">
                <a:solidFill>
                  <a:schemeClr val="tx1"/>
                </a:solidFill>
              </a:rPr>
              <a:t>Liability of Members in Respect of Reduced Shares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600" dirty="0">
                <a:solidFill>
                  <a:schemeClr val="tx1"/>
                </a:solidFill>
              </a:rPr>
              <a:t>Publication of Reasons for Reduction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600" dirty="0">
                <a:solidFill>
                  <a:schemeClr val="tx1"/>
                </a:solidFill>
              </a:rPr>
              <a:t>Purchase &amp; Reduction of Shares</a:t>
            </a:r>
          </a:p>
          <a:p>
            <a:pPr marL="1154430" lvl="2" indent="-514350">
              <a:buClrTx/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6.1Prohibited Companies</a:t>
            </a:r>
          </a:p>
          <a:p>
            <a:pPr marL="1154430" lvl="2" indent="-514350">
              <a:buClrTx/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6.2 Exception to the General Rule as in 6.1</a:t>
            </a:r>
          </a:p>
          <a:p>
            <a:pPr marL="1154430" lvl="2" indent="-514350">
              <a:buClrTx/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Redemption of Shares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</a:rPr>
              <a:t>Purchase of Its Own Shares by a Listed Company</a:t>
            </a:r>
          </a:p>
          <a:p>
            <a:pPr marL="1154430" lvl="2" indent="-514350">
              <a:buClrTx/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Points to be </a:t>
            </a:r>
            <a:r>
              <a:rPr lang="en-US" dirty="0" smtClean="0">
                <a:solidFill>
                  <a:schemeClr val="tx1"/>
                </a:solidFill>
              </a:rPr>
              <a:t>Considered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534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1092</TotalTime>
  <Words>512</Words>
  <Application>Microsoft Office PowerPoint</Application>
  <PresentationFormat>On-screen Show (4:3)</PresentationFormat>
  <Paragraphs>127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Metro</vt:lpstr>
      <vt:lpstr>OVERVIEW </vt:lpstr>
      <vt:lpstr>COURTS, SECP AND REGISTRAR</vt:lpstr>
      <vt:lpstr>TYPES OF COMPANIES</vt:lpstr>
      <vt:lpstr>INCORPORATION OF COMPANIES</vt:lpstr>
      <vt:lpstr>MEMORANDOM OF ASSOCIATION</vt:lpstr>
      <vt:lpstr>ARTICLES OF ASSOCIATION</vt:lpstr>
      <vt:lpstr>NAME</vt:lpstr>
      <vt:lpstr>PROMOTERS</vt:lpstr>
      <vt:lpstr>PROSPECTUS</vt:lpstr>
      <vt:lpstr>TYPES OF SHARE AND SHARE CAPITAL</vt:lpstr>
      <vt:lpstr>ALLOTMENT OF SHARE </vt:lpstr>
      <vt:lpstr>ISSUE OF SHARE AND SHARE CERTIFICATE</vt:lpstr>
      <vt:lpstr>REDUCTION OF CAPITAL AND PURCHASE OF SHARE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Saqib Suleman</dc:creator>
  <cp:lastModifiedBy>NTS</cp:lastModifiedBy>
  <cp:revision>140</cp:revision>
  <dcterms:created xsi:type="dcterms:W3CDTF">2014-05-14T15:23:15Z</dcterms:created>
  <dcterms:modified xsi:type="dcterms:W3CDTF">2014-07-17T06:54:25Z</dcterms:modified>
</cp:coreProperties>
</file>