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28"/>
  </p:notesMasterIdLst>
  <p:handoutMasterIdLst>
    <p:handoutMasterId r:id="rId29"/>
  </p:handoutMasterIdLst>
  <p:sldIdLst>
    <p:sldId id="256" r:id="rId5"/>
    <p:sldId id="291" r:id="rId6"/>
    <p:sldId id="257" r:id="rId7"/>
    <p:sldId id="261" r:id="rId8"/>
    <p:sldId id="262" r:id="rId9"/>
    <p:sldId id="267" r:id="rId10"/>
    <p:sldId id="269" r:id="rId11"/>
    <p:sldId id="271" r:id="rId12"/>
    <p:sldId id="273" r:id="rId13"/>
    <p:sldId id="275" r:id="rId14"/>
    <p:sldId id="276" r:id="rId15"/>
    <p:sldId id="277" r:id="rId16"/>
    <p:sldId id="293" r:id="rId17"/>
    <p:sldId id="278" r:id="rId18"/>
    <p:sldId id="279" r:id="rId19"/>
    <p:sldId id="281" r:id="rId20"/>
    <p:sldId id="282" r:id="rId21"/>
    <p:sldId id="284" r:id="rId22"/>
    <p:sldId id="285" r:id="rId23"/>
    <p:sldId id="286" r:id="rId24"/>
    <p:sldId id="260" r:id="rId25"/>
    <p:sldId id="288" r:id="rId26"/>
    <p:sldId id="29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958" autoAdjust="0"/>
    <p:restoredTop sz="95596" autoAdjust="0"/>
  </p:normalViewPr>
  <p:slideViewPr>
    <p:cSldViewPr>
      <p:cViewPr>
        <p:scale>
          <a:sx n="66" d="100"/>
          <a:sy n="66" d="100"/>
        </p:scale>
        <p:origin x="-1242" y="-60"/>
      </p:cViewPr>
      <p:guideLst>
        <p:guide orient="horz" pos="2160"/>
        <p:guide pos="2880"/>
      </p:guideLst>
    </p:cSldViewPr>
  </p:slideViewPr>
  <p:notesTextViewPr>
    <p:cViewPr>
      <p:scale>
        <a:sx n="1" d="1"/>
        <a:sy n="1" d="1"/>
      </p:scale>
      <p:origin x="0" y="0"/>
    </p:cViewPr>
  </p:notesTextViewPr>
  <p:notesViewPr>
    <p:cSldViewPr showGuides="1">
      <p:cViewPr varScale="1">
        <p:scale>
          <a:sx n="95" d="100"/>
          <a:sy n="95" d="100"/>
        </p:scale>
        <p:origin x="3582" y="96"/>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FB202A-8611-4DDC-831D-D12EB67B6CF7}" type="doc">
      <dgm:prSet loTypeId="urn:microsoft.com/office/officeart/2005/8/layout/process4" loCatId="process" qsTypeId="urn:microsoft.com/office/officeart/2005/8/quickstyle/simple4" qsCatId="simple" csTypeId="urn:microsoft.com/office/officeart/2005/8/colors/accent1_5" csCatId="accent1" phldr="1"/>
      <dgm:spPr/>
      <dgm:t>
        <a:bodyPr/>
        <a:lstStyle/>
        <a:p>
          <a:endParaRPr lang="en-US"/>
        </a:p>
      </dgm:t>
    </dgm:pt>
    <dgm:pt modelId="{11888A7B-1E89-45E6-84F4-EF92B26189CD}">
      <dgm:prSet phldrT="[Text]"/>
      <dgm:spPr/>
      <dgm:t>
        <a:bodyPr/>
        <a:lstStyle/>
        <a:p>
          <a:r>
            <a:rPr lang="en-US" dirty="0" smtClean="0"/>
            <a:t>To enter place where books/papers are kept</a:t>
          </a:r>
          <a:endParaRPr lang="en-US" dirty="0"/>
        </a:p>
      </dgm:t>
    </dgm:pt>
    <dgm:pt modelId="{6043087E-917B-44BC-97F8-41385FD50DC3}" type="parTrans" cxnId="{5376348D-4465-4E2E-9DB8-EA1F5276717B}">
      <dgm:prSet/>
      <dgm:spPr/>
      <dgm:t>
        <a:bodyPr/>
        <a:lstStyle/>
        <a:p>
          <a:endParaRPr lang="en-US"/>
        </a:p>
      </dgm:t>
    </dgm:pt>
    <dgm:pt modelId="{438F37F5-E676-4BB5-A241-95D895E1B43F}" type="sibTrans" cxnId="{5376348D-4465-4E2E-9DB8-EA1F5276717B}">
      <dgm:prSet/>
      <dgm:spPr/>
      <dgm:t>
        <a:bodyPr/>
        <a:lstStyle/>
        <a:p>
          <a:endParaRPr lang="en-US"/>
        </a:p>
      </dgm:t>
    </dgm:pt>
    <dgm:pt modelId="{712EDDD5-F1C9-457B-A81D-F94868058B44}">
      <dgm:prSet phldrT="[Text]"/>
      <dgm:spPr/>
      <dgm:t>
        <a:bodyPr/>
        <a:lstStyle/>
        <a:p>
          <a:r>
            <a:rPr lang="en-US" dirty="0" smtClean="0"/>
            <a:t>To search that place</a:t>
          </a:r>
          <a:endParaRPr lang="en-US" dirty="0"/>
        </a:p>
      </dgm:t>
    </dgm:pt>
    <dgm:pt modelId="{5E2CC1CB-7E12-4298-9BE5-B8F6683E4161}" type="parTrans" cxnId="{392AE56A-6939-469F-BFEC-2DEEC6ABC100}">
      <dgm:prSet/>
      <dgm:spPr/>
      <dgm:t>
        <a:bodyPr/>
        <a:lstStyle/>
        <a:p>
          <a:endParaRPr lang="en-US"/>
        </a:p>
      </dgm:t>
    </dgm:pt>
    <dgm:pt modelId="{630DB5C2-135D-425B-B7D5-1F5FFE12BF3B}" type="sibTrans" cxnId="{392AE56A-6939-469F-BFEC-2DEEC6ABC100}">
      <dgm:prSet/>
      <dgm:spPr/>
      <dgm:t>
        <a:bodyPr/>
        <a:lstStyle/>
        <a:p>
          <a:endParaRPr lang="en-US"/>
        </a:p>
      </dgm:t>
    </dgm:pt>
    <dgm:pt modelId="{356F6FEF-38C8-437A-8562-86A5ED3F5885}">
      <dgm:prSet phldrT="[Text]"/>
      <dgm:spPr/>
      <dgm:t>
        <a:bodyPr/>
        <a:lstStyle/>
        <a:p>
          <a:r>
            <a:rPr lang="en-US" dirty="0"/>
            <a:t>To seize such books/papers</a:t>
          </a:r>
        </a:p>
      </dgm:t>
    </dgm:pt>
    <dgm:pt modelId="{BD9B34C9-939F-47F5-A040-1B30C9EEA310}" type="parTrans" cxnId="{8247D1A2-555D-4B39-B44D-5F2B5AE64242}">
      <dgm:prSet/>
      <dgm:spPr/>
      <dgm:t>
        <a:bodyPr/>
        <a:lstStyle/>
        <a:p>
          <a:endParaRPr lang="en-US"/>
        </a:p>
      </dgm:t>
    </dgm:pt>
    <dgm:pt modelId="{665399A3-A410-4656-8F7E-3FAB641DE891}" type="sibTrans" cxnId="{8247D1A2-555D-4B39-B44D-5F2B5AE64242}">
      <dgm:prSet/>
      <dgm:spPr/>
      <dgm:t>
        <a:bodyPr/>
        <a:lstStyle/>
        <a:p>
          <a:endParaRPr lang="en-US"/>
        </a:p>
      </dgm:t>
    </dgm:pt>
    <dgm:pt modelId="{812F39FC-2D1E-4DD1-A1A6-C7F9287A4AAB}" type="pres">
      <dgm:prSet presAssocID="{2EFB202A-8611-4DDC-831D-D12EB67B6CF7}" presName="Name0" presStyleCnt="0">
        <dgm:presLayoutVars>
          <dgm:dir/>
          <dgm:animLvl val="lvl"/>
          <dgm:resizeHandles val="exact"/>
        </dgm:presLayoutVars>
      </dgm:prSet>
      <dgm:spPr/>
      <dgm:t>
        <a:bodyPr/>
        <a:lstStyle/>
        <a:p>
          <a:endParaRPr lang="en-US"/>
        </a:p>
      </dgm:t>
    </dgm:pt>
    <dgm:pt modelId="{775719FC-190B-4ED4-ABF1-6BD9F2BB85CA}" type="pres">
      <dgm:prSet presAssocID="{356F6FEF-38C8-437A-8562-86A5ED3F5885}" presName="boxAndChildren" presStyleCnt="0"/>
      <dgm:spPr/>
    </dgm:pt>
    <dgm:pt modelId="{F3A2A0FE-9E62-4D69-A11B-63800DDFA7FB}" type="pres">
      <dgm:prSet presAssocID="{356F6FEF-38C8-437A-8562-86A5ED3F5885}" presName="parentTextBox" presStyleLbl="node1" presStyleIdx="0" presStyleCnt="3"/>
      <dgm:spPr/>
      <dgm:t>
        <a:bodyPr/>
        <a:lstStyle/>
        <a:p>
          <a:endParaRPr lang="en-US"/>
        </a:p>
      </dgm:t>
    </dgm:pt>
    <dgm:pt modelId="{7FB80134-CA62-4591-A6BE-C119FEAC14B6}" type="pres">
      <dgm:prSet presAssocID="{630DB5C2-135D-425B-B7D5-1F5FFE12BF3B}" presName="sp" presStyleCnt="0"/>
      <dgm:spPr/>
      <dgm:t>
        <a:bodyPr/>
        <a:lstStyle/>
        <a:p>
          <a:endParaRPr lang="en-US"/>
        </a:p>
      </dgm:t>
    </dgm:pt>
    <dgm:pt modelId="{C4866045-B43B-429F-851C-E58098BA6DB8}" type="pres">
      <dgm:prSet presAssocID="{712EDDD5-F1C9-457B-A81D-F94868058B44}" presName="arrowAndChildren" presStyleCnt="0"/>
      <dgm:spPr/>
      <dgm:t>
        <a:bodyPr/>
        <a:lstStyle/>
        <a:p>
          <a:endParaRPr lang="en-US"/>
        </a:p>
      </dgm:t>
    </dgm:pt>
    <dgm:pt modelId="{D5473CBC-EEC3-408A-B4A6-07882F253A8B}" type="pres">
      <dgm:prSet presAssocID="{712EDDD5-F1C9-457B-A81D-F94868058B44}" presName="parentTextArrow" presStyleLbl="node1" presStyleIdx="1" presStyleCnt="3"/>
      <dgm:spPr/>
      <dgm:t>
        <a:bodyPr/>
        <a:lstStyle/>
        <a:p>
          <a:endParaRPr lang="en-US"/>
        </a:p>
      </dgm:t>
    </dgm:pt>
    <dgm:pt modelId="{FE4F3FD3-FEDA-44E5-9944-1FF6BBD0F9E2}" type="pres">
      <dgm:prSet presAssocID="{438F37F5-E676-4BB5-A241-95D895E1B43F}" presName="sp" presStyleCnt="0"/>
      <dgm:spPr/>
      <dgm:t>
        <a:bodyPr/>
        <a:lstStyle/>
        <a:p>
          <a:endParaRPr lang="en-US"/>
        </a:p>
      </dgm:t>
    </dgm:pt>
    <dgm:pt modelId="{1C274FFF-1754-4900-887F-DFF5156E0B8D}" type="pres">
      <dgm:prSet presAssocID="{11888A7B-1E89-45E6-84F4-EF92B26189CD}" presName="arrowAndChildren" presStyleCnt="0"/>
      <dgm:spPr/>
      <dgm:t>
        <a:bodyPr/>
        <a:lstStyle/>
        <a:p>
          <a:endParaRPr lang="en-US"/>
        </a:p>
      </dgm:t>
    </dgm:pt>
    <dgm:pt modelId="{32FA43B7-34B4-4881-9A79-E3EDEC9D4CBF}" type="pres">
      <dgm:prSet presAssocID="{11888A7B-1E89-45E6-84F4-EF92B26189CD}" presName="parentTextArrow" presStyleLbl="node1" presStyleIdx="2" presStyleCnt="3"/>
      <dgm:spPr/>
      <dgm:t>
        <a:bodyPr/>
        <a:lstStyle/>
        <a:p>
          <a:endParaRPr lang="en-US"/>
        </a:p>
      </dgm:t>
    </dgm:pt>
  </dgm:ptLst>
  <dgm:cxnLst>
    <dgm:cxn modelId="{0B9EDAFB-E9B3-4737-B73C-413C93A33042}" type="presOf" srcId="{712EDDD5-F1C9-457B-A81D-F94868058B44}" destId="{D5473CBC-EEC3-408A-B4A6-07882F253A8B}" srcOrd="0" destOrd="0" presId="urn:microsoft.com/office/officeart/2005/8/layout/process4"/>
    <dgm:cxn modelId="{B98104A5-93F6-4454-A0B9-CC0D35D6C3FB}" type="presOf" srcId="{356F6FEF-38C8-437A-8562-86A5ED3F5885}" destId="{F3A2A0FE-9E62-4D69-A11B-63800DDFA7FB}" srcOrd="0" destOrd="0" presId="urn:microsoft.com/office/officeart/2005/8/layout/process4"/>
    <dgm:cxn modelId="{5376348D-4465-4E2E-9DB8-EA1F5276717B}" srcId="{2EFB202A-8611-4DDC-831D-D12EB67B6CF7}" destId="{11888A7B-1E89-45E6-84F4-EF92B26189CD}" srcOrd="0" destOrd="0" parTransId="{6043087E-917B-44BC-97F8-41385FD50DC3}" sibTransId="{438F37F5-E676-4BB5-A241-95D895E1B43F}"/>
    <dgm:cxn modelId="{DB10D242-7990-4FCD-A0BB-6EECDCF9AE37}" type="presOf" srcId="{2EFB202A-8611-4DDC-831D-D12EB67B6CF7}" destId="{812F39FC-2D1E-4DD1-A1A6-C7F9287A4AAB}" srcOrd="0" destOrd="0" presId="urn:microsoft.com/office/officeart/2005/8/layout/process4"/>
    <dgm:cxn modelId="{8247D1A2-555D-4B39-B44D-5F2B5AE64242}" srcId="{2EFB202A-8611-4DDC-831D-D12EB67B6CF7}" destId="{356F6FEF-38C8-437A-8562-86A5ED3F5885}" srcOrd="2" destOrd="0" parTransId="{BD9B34C9-939F-47F5-A040-1B30C9EEA310}" sibTransId="{665399A3-A410-4656-8F7E-3FAB641DE891}"/>
    <dgm:cxn modelId="{5C2E8CD9-DBB1-4774-87B3-0E60830E3A25}" type="presOf" srcId="{11888A7B-1E89-45E6-84F4-EF92B26189CD}" destId="{32FA43B7-34B4-4881-9A79-E3EDEC9D4CBF}" srcOrd="0" destOrd="0" presId="urn:microsoft.com/office/officeart/2005/8/layout/process4"/>
    <dgm:cxn modelId="{392AE56A-6939-469F-BFEC-2DEEC6ABC100}" srcId="{2EFB202A-8611-4DDC-831D-D12EB67B6CF7}" destId="{712EDDD5-F1C9-457B-A81D-F94868058B44}" srcOrd="1" destOrd="0" parTransId="{5E2CC1CB-7E12-4298-9BE5-B8F6683E4161}" sibTransId="{630DB5C2-135D-425B-B7D5-1F5FFE12BF3B}"/>
    <dgm:cxn modelId="{604810E5-9EF7-4396-BE28-412CEE61F2EF}" type="presParOf" srcId="{812F39FC-2D1E-4DD1-A1A6-C7F9287A4AAB}" destId="{775719FC-190B-4ED4-ABF1-6BD9F2BB85CA}" srcOrd="0" destOrd="0" presId="urn:microsoft.com/office/officeart/2005/8/layout/process4"/>
    <dgm:cxn modelId="{792EB266-FC5C-4654-90CE-307385566197}" type="presParOf" srcId="{775719FC-190B-4ED4-ABF1-6BD9F2BB85CA}" destId="{F3A2A0FE-9E62-4D69-A11B-63800DDFA7FB}" srcOrd="0" destOrd="0" presId="urn:microsoft.com/office/officeart/2005/8/layout/process4"/>
    <dgm:cxn modelId="{2D37935B-FF4D-44ED-9BCD-2DD9DDAD585B}" type="presParOf" srcId="{812F39FC-2D1E-4DD1-A1A6-C7F9287A4AAB}" destId="{7FB80134-CA62-4591-A6BE-C119FEAC14B6}" srcOrd="1" destOrd="0" presId="urn:microsoft.com/office/officeart/2005/8/layout/process4"/>
    <dgm:cxn modelId="{55966236-A586-4A39-A5E7-7B4E32E1E3BA}" type="presParOf" srcId="{812F39FC-2D1E-4DD1-A1A6-C7F9287A4AAB}" destId="{C4866045-B43B-429F-851C-E58098BA6DB8}" srcOrd="2" destOrd="0" presId="urn:microsoft.com/office/officeart/2005/8/layout/process4"/>
    <dgm:cxn modelId="{BC945E75-0908-4125-8EEE-CCC167CAB0DE}" type="presParOf" srcId="{C4866045-B43B-429F-851C-E58098BA6DB8}" destId="{D5473CBC-EEC3-408A-B4A6-07882F253A8B}" srcOrd="0" destOrd="0" presId="urn:microsoft.com/office/officeart/2005/8/layout/process4"/>
    <dgm:cxn modelId="{D94410A3-A415-4A8B-A36C-46998437AB88}" type="presParOf" srcId="{812F39FC-2D1E-4DD1-A1A6-C7F9287A4AAB}" destId="{FE4F3FD3-FEDA-44E5-9944-1FF6BBD0F9E2}" srcOrd="3" destOrd="0" presId="urn:microsoft.com/office/officeart/2005/8/layout/process4"/>
    <dgm:cxn modelId="{68C9E602-B72A-4996-9C0E-02B7739D1F9B}" type="presParOf" srcId="{812F39FC-2D1E-4DD1-A1A6-C7F9287A4AAB}" destId="{1C274FFF-1754-4900-887F-DFF5156E0B8D}" srcOrd="4" destOrd="0" presId="urn:microsoft.com/office/officeart/2005/8/layout/process4"/>
    <dgm:cxn modelId="{6A4DCF18-3F6F-46FF-B260-9197A68FE1B7}" type="presParOf" srcId="{1C274FFF-1754-4900-887F-DFF5156E0B8D}" destId="{32FA43B7-34B4-4881-9A79-E3EDEC9D4CBF}"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2A0FE-9E62-4D69-A11B-63800DDFA7FB}">
      <dsp:nvSpPr>
        <dsp:cNvPr id="0" name=""/>
        <dsp:cNvSpPr/>
      </dsp:nvSpPr>
      <dsp:spPr>
        <a:xfrm>
          <a:off x="0" y="3302369"/>
          <a:ext cx="5029199" cy="1083911"/>
        </a:xfrm>
        <a:prstGeom prst="rect">
          <a:avLst/>
        </a:prstGeom>
        <a:gradFill rotWithShape="0">
          <a:gsLst>
            <a:gs pos="0">
              <a:schemeClr val="accent1">
                <a:alpha val="90000"/>
                <a:hueOff val="0"/>
                <a:satOff val="0"/>
                <a:lumOff val="0"/>
                <a:alphaOff val="0"/>
                <a:shade val="51000"/>
                <a:satMod val="130000"/>
              </a:schemeClr>
            </a:gs>
            <a:gs pos="80000">
              <a:schemeClr val="accent1">
                <a:alpha val="90000"/>
                <a:hueOff val="0"/>
                <a:satOff val="0"/>
                <a:lumOff val="0"/>
                <a:alphaOff val="0"/>
                <a:shade val="93000"/>
                <a:satMod val="130000"/>
              </a:schemeClr>
            </a:gs>
            <a:gs pos="100000">
              <a:schemeClr val="accent1">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a:t>To seize such books/papers</a:t>
          </a:r>
        </a:p>
      </dsp:txBody>
      <dsp:txXfrm>
        <a:off x="0" y="3302369"/>
        <a:ext cx="5029199" cy="1083911"/>
      </dsp:txXfrm>
    </dsp:sp>
    <dsp:sp modelId="{D5473CBC-EEC3-408A-B4A6-07882F253A8B}">
      <dsp:nvSpPr>
        <dsp:cNvPr id="0" name=""/>
        <dsp:cNvSpPr/>
      </dsp:nvSpPr>
      <dsp:spPr>
        <a:xfrm rot="10800000">
          <a:off x="0" y="1651572"/>
          <a:ext cx="5029199" cy="1667055"/>
        </a:xfrm>
        <a:prstGeom prst="upArrowCallout">
          <a:avLst/>
        </a:prstGeom>
        <a:gradFill rotWithShape="0">
          <a:gsLst>
            <a:gs pos="0">
              <a:schemeClr val="accent1">
                <a:alpha val="90000"/>
                <a:hueOff val="0"/>
                <a:satOff val="0"/>
                <a:lumOff val="0"/>
                <a:alphaOff val="-20000"/>
                <a:shade val="51000"/>
                <a:satMod val="130000"/>
              </a:schemeClr>
            </a:gs>
            <a:gs pos="80000">
              <a:schemeClr val="accent1">
                <a:alpha val="90000"/>
                <a:hueOff val="0"/>
                <a:satOff val="0"/>
                <a:lumOff val="0"/>
                <a:alphaOff val="-20000"/>
                <a:shade val="93000"/>
                <a:satMod val="130000"/>
              </a:schemeClr>
            </a:gs>
            <a:gs pos="100000">
              <a:schemeClr val="accent1">
                <a:alpha val="90000"/>
                <a:hueOff val="0"/>
                <a:satOff val="0"/>
                <a:lumOff val="0"/>
                <a:alphaOff val="-2000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To search that place</a:t>
          </a:r>
          <a:endParaRPr lang="en-US" sz="2500" kern="1200" dirty="0"/>
        </a:p>
      </dsp:txBody>
      <dsp:txXfrm rot="10800000">
        <a:off x="0" y="1651572"/>
        <a:ext cx="5029199" cy="1083202"/>
      </dsp:txXfrm>
    </dsp:sp>
    <dsp:sp modelId="{32FA43B7-34B4-4881-9A79-E3EDEC9D4CBF}">
      <dsp:nvSpPr>
        <dsp:cNvPr id="0" name=""/>
        <dsp:cNvSpPr/>
      </dsp:nvSpPr>
      <dsp:spPr>
        <a:xfrm rot="10800000">
          <a:off x="0" y="775"/>
          <a:ext cx="5029199" cy="1667055"/>
        </a:xfrm>
        <a:prstGeom prst="upArrowCallout">
          <a:avLst/>
        </a:prstGeom>
        <a:gradFill rotWithShape="0">
          <a:gsLst>
            <a:gs pos="0">
              <a:schemeClr val="accent1">
                <a:alpha val="90000"/>
                <a:hueOff val="0"/>
                <a:satOff val="0"/>
                <a:lumOff val="0"/>
                <a:alphaOff val="-40000"/>
                <a:shade val="51000"/>
                <a:satMod val="130000"/>
              </a:schemeClr>
            </a:gs>
            <a:gs pos="80000">
              <a:schemeClr val="accent1">
                <a:alpha val="90000"/>
                <a:hueOff val="0"/>
                <a:satOff val="0"/>
                <a:lumOff val="0"/>
                <a:alphaOff val="-40000"/>
                <a:shade val="93000"/>
                <a:satMod val="130000"/>
              </a:schemeClr>
            </a:gs>
            <a:gs pos="100000">
              <a:schemeClr val="accent1">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To enter place where books/papers are kept</a:t>
          </a:r>
          <a:endParaRPr lang="en-US" sz="2500" kern="1200" dirty="0"/>
        </a:p>
      </dsp:txBody>
      <dsp:txXfrm rot="10800000">
        <a:off x="0" y="775"/>
        <a:ext cx="5029199" cy="1083202"/>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1C5132-FFA3-4B02-9F09-22FCF40EFA74}" type="datetimeFigureOut">
              <a:rPr lang="en-US" smtClean="0"/>
              <a:pPr/>
              <a:t>29/05/2014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C20D7-F8F1-4196-9585-26F31AFC85C9}" type="slidenum">
              <a:rPr lang="en-US" smtClean="0"/>
              <a:pPr/>
              <a:t>‹#›</a:t>
            </a:fld>
            <a:endParaRPr lang="en-US"/>
          </a:p>
        </p:txBody>
      </p:sp>
    </p:spTree>
    <p:extLst>
      <p:ext uri="{BB962C8B-B14F-4D97-AF65-F5344CB8AC3E}">
        <p14:creationId xmlns:p14="http://schemas.microsoft.com/office/powerpoint/2010/main" xmlns="" val="4168162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6E42C9-243F-4DC5-AFF6-9D56B5FA9D63}" type="datetimeFigureOut">
              <a:rPr lang="en-US" smtClean="0"/>
              <a:pPr/>
              <a:t>29/05/2014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EC444-603B-4F09-9A06-5917518DD901}" type="slidenum">
              <a:rPr lang="en-US" smtClean="0"/>
              <a:pPr/>
              <a:t>‹#›</a:t>
            </a:fld>
            <a:endParaRPr lang="en-US"/>
          </a:p>
        </p:txBody>
      </p:sp>
    </p:spTree>
    <p:extLst>
      <p:ext uri="{BB962C8B-B14F-4D97-AF65-F5344CB8AC3E}">
        <p14:creationId xmlns:p14="http://schemas.microsoft.com/office/powerpoint/2010/main" xmlns="" val="874255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secp.gov.pk/notification/pdf/2009/Delegation_powers.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AEC444-603B-4F09-9A06-5917518DD901}" type="slidenum">
              <a:rPr lang="en-US" smtClean="0"/>
              <a:pPr/>
              <a:t>1</a:t>
            </a:fld>
            <a:endParaRPr lang="en-US"/>
          </a:p>
        </p:txBody>
      </p:sp>
    </p:spTree>
    <p:extLst>
      <p:ext uri="{BB962C8B-B14F-4D97-AF65-F5344CB8AC3E}">
        <p14:creationId xmlns:p14="http://schemas.microsoft.com/office/powerpoint/2010/main" xmlns="" val="4039154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AEC444-603B-4F09-9A06-5917518DD901}" type="slidenum">
              <a:rPr lang="en-US" smtClean="0"/>
              <a:pPr/>
              <a:t>3</a:t>
            </a:fld>
            <a:endParaRPr lang="en-US"/>
          </a:p>
        </p:txBody>
      </p:sp>
    </p:spTree>
    <p:extLst>
      <p:ext uri="{BB962C8B-B14F-4D97-AF65-F5344CB8AC3E}">
        <p14:creationId xmlns:p14="http://schemas.microsoft.com/office/powerpoint/2010/main" xmlns="" val="1948766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AEC444-603B-4F09-9A06-5917518DD901}" type="slidenum">
              <a:rPr lang="en-US" smtClean="0"/>
              <a:pPr/>
              <a:t>4</a:t>
            </a:fld>
            <a:endParaRPr lang="en-US"/>
          </a:p>
        </p:txBody>
      </p:sp>
    </p:spTree>
    <p:extLst>
      <p:ext uri="{BB962C8B-B14F-4D97-AF65-F5344CB8AC3E}">
        <p14:creationId xmlns:p14="http://schemas.microsoft.com/office/powerpoint/2010/main" xmlns="" val="962106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AEC444-603B-4F09-9A06-5917518DD901}" type="slidenum">
              <a:rPr lang="en-US" smtClean="0"/>
              <a:pPr/>
              <a:t>5</a:t>
            </a:fld>
            <a:endParaRPr lang="en-US"/>
          </a:p>
        </p:txBody>
      </p:sp>
    </p:spTree>
    <p:extLst>
      <p:ext uri="{BB962C8B-B14F-4D97-AF65-F5344CB8AC3E}">
        <p14:creationId xmlns:p14="http://schemas.microsoft.com/office/powerpoint/2010/main" xmlns="" val="941344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DAEC444-603B-4F09-9A06-5917518DD901}" type="slidenum">
              <a:rPr lang="en-US" smtClean="0"/>
              <a:pPr/>
              <a:t>6</a:t>
            </a:fld>
            <a:endParaRPr lang="en-US"/>
          </a:p>
        </p:txBody>
      </p:sp>
    </p:spTree>
    <p:extLst>
      <p:ext uri="{BB962C8B-B14F-4D97-AF65-F5344CB8AC3E}">
        <p14:creationId xmlns:p14="http://schemas.microsoft.com/office/powerpoint/2010/main" xmlns="" val="2096193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8DAEC444-603B-4F09-9A06-5917518DD901}" type="slidenum">
              <a:rPr lang="en-US" smtClean="0"/>
              <a:pPr/>
              <a:t>7</a:t>
            </a:fld>
            <a:endParaRPr lang="en-US"/>
          </a:p>
        </p:txBody>
      </p:sp>
    </p:spTree>
    <p:extLst>
      <p:ext uri="{BB962C8B-B14F-4D97-AF65-F5344CB8AC3E}">
        <p14:creationId xmlns:p14="http://schemas.microsoft.com/office/powerpoint/2010/main" xmlns="" val="2096193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dirty="0" smtClean="0"/>
              <a:t> In this sub-section, "judgment" means a final judgment recorded in writing. </a:t>
            </a:r>
            <a:endParaRPr lang="en-US" dirty="0"/>
          </a:p>
        </p:txBody>
      </p:sp>
      <p:sp>
        <p:nvSpPr>
          <p:cNvPr id="4" name="Slide Number Placeholder 3"/>
          <p:cNvSpPr>
            <a:spLocks noGrp="1"/>
          </p:cNvSpPr>
          <p:nvPr>
            <p:ph type="sldNum" sz="quarter" idx="10"/>
          </p:nvPr>
        </p:nvSpPr>
        <p:spPr/>
        <p:txBody>
          <a:bodyPr/>
          <a:lstStyle/>
          <a:p>
            <a:fld id="{8DAEC444-603B-4F09-9A06-5917518DD901}" type="slidenum">
              <a:rPr lang="en-US" smtClean="0"/>
              <a:pPr/>
              <a:t>8</a:t>
            </a:fld>
            <a:endParaRPr lang="en-US"/>
          </a:p>
        </p:txBody>
      </p:sp>
    </p:spTree>
    <p:extLst>
      <p:ext uri="{BB962C8B-B14F-4D97-AF65-F5344CB8AC3E}">
        <p14:creationId xmlns:p14="http://schemas.microsoft.com/office/powerpoint/2010/main" xmlns="" val="2096193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kern="1200" dirty="0" smtClean="0">
                <a:solidFill>
                  <a:schemeClr val="tx1"/>
                </a:solidFill>
                <a:latin typeface="+mn-lt"/>
                <a:ea typeface="+mn-ea"/>
                <a:cs typeface="+mn-cs"/>
              </a:rPr>
              <a:t> An appeal is a process by which a judgment/order of a subordinate Court is challenged before its superior court.</a:t>
            </a:r>
            <a:endParaRPr lang="en-US" dirty="0"/>
          </a:p>
        </p:txBody>
      </p:sp>
      <p:sp>
        <p:nvSpPr>
          <p:cNvPr id="4" name="Slide Number Placeholder 3"/>
          <p:cNvSpPr>
            <a:spLocks noGrp="1"/>
          </p:cNvSpPr>
          <p:nvPr>
            <p:ph type="sldNum" sz="quarter" idx="10"/>
          </p:nvPr>
        </p:nvSpPr>
        <p:spPr/>
        <p:txBody>
          <a:bodyPr/>
          <a:lstStyle/>
          <a:p>
            <a:fld id="{8DAEC444-603B-4F09-9A06-5917518DD901}" type="slidenum">
              <a:rPr lang="en-US" smtClean="0"/>
              <a:pPr/>
              <a:t>9</a:t>
            </a:fld>
            <a:endParaRPr lang="en-US"/>
          </a:p>
        </p:txBody>
      </p:sp>
    </p:spTree>
    <p:extLst>
      <p:ext uri="{BB962C8B-B14F-4D97-AF65-F5344CB8AC3E}">
        <p14:creationId xmlns:p14="http://schemas.microsoft.com/office/powerpoint/2010/main" xmlns="" val="2096193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dirty="0" smtClean="0"/>
              <a:t>1.</a:t>
            </a:r>
            <a:r>
              <a:rPr lang="en-US" baseline="0" dirty="0" smtClean="0"/>
              <a:t> </a:t>
            </a:r>
            <a:r>
              <a:rPr lang="en-US" dirty="0" smtClean="0"/>
              <a:t>Reference to 'Corporate Law Authority' deemed to mean and refer to the 'Securities and Exchange Commission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of Pakistan' in terms of provisions of section 43 (a) of SEC Act, 1997.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2. Deleted by Securities and Exchange of Pakistan Act, 1997.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dirty="0" smtClean="0"/>
              <a:t>3. Omitted through Securities and Exchange of Pakistan Act, 1997. </a:t>
            </a:r>
            <a:endParaRPr lang="en-US" dirty="0"/>
          </a:p>
        </p:txBody>
      </p:sp>
      <p:sp>
        <p:nvSpPr>
          <p:cNvPr id="4" name="Slide Number Placeholder 3"/>
          <p:cNvSpPr>
            <a:spLocks noGrp="1"/>
          </p:cNvSpPr>
          <p:nvPr>
            <p:ph type="sldNum" sz="quarter" idx="10"/>
          </p:nvPr>
        </p:nvSpPr>
        <p:spPr/>
        <p:txBody>
          <a:bodyPr/>
          <a:lstStyle/>
          <a:p>
            <a:fld id="{8DAEC444-603B-4F09-9A06-5917518DD901}" type="slidenum">
              <a:rPr lang="en-US" smtClean="0"/>
              <a:pPr/>
              <a:t>10</a:t>
            </a:fld>
            <a:endParaRPr lang="en-US"/>
          </a:p>
        </p:txBody>
      </p:sp>
    </p:spTree>
    <p:extLst>
      <p:ext uri="{BB962C8B-B14F-4D97-AF65-F5344CB8AC3E}">
        <p14:creationId xmlns:p14="http://schemas.microsoft.com/office/powerpoint/2010/main" xmlns="" val="2096193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AEC444-603B-4F09-9A06-5917518DD901}"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smtClean="0">
                <a:hlinkClick r:id="rId3"/>
              </a:rPr>
              <a:t>http://www.secp.gov.pk/notification/pdf/2009/Delegation_powers.pdf</a:t>
            </a:r>
            <a:endParaRPr lang="en-US" dirty="0"/>
          </a:p>
        </p:txBody>
      </p:sp>
      <p:sp>
        <p:nvSpPr>
          <p:cNvPr id="4" name="Slide Number Placeholder 3"/>
          <p:cNvSpPr>
            <a:spLocks noGrp="1"/>
          </p:cNvSpPr>
          <p:nvPr>
            <p:ph type="sldNum" sz="quarter" idx="10"/>
          </p:nvPr>
        </p:nvSpPr>
        <p:spPr/>
        <p:txBody>
          <a:bodyPr/>
          <a:lstStyle/>
          <a:p>
            <a:fld id="{8DAEC444-603B-4F09-9A06-5917518DD901}"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AEC444-603B-4F09-9A06-5917518DD901}" type="slidenum">
              <a:rPr lang="en-US" smtClean="0"/>
              <a:pPr/>
              <a:t>21</a:t>
            </a:fld>
            <a:endParaRPr lang="en-US"/>
          </a:p>
        </p:txBody>
      </p:sp>
    </p:spTree>
    <p:extLst>
      <p:ext uri="{BB962C8B-B14F-4D97-AF65-F5344CB8AC3E}">
        <p14:creationId xmlns:p14="http://schemas.microsoft.com/office/powerpoint/2010/main" xmlns="" val="3045876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r>
              <a:rPr lang="en-US" dirty="0" smtClean="0"/>
              <a:t>1</a:t>
            </a:r>
          </a:p>
          <a:p>
            <a:r>
              <a:rPr lang="en-US" dirty="0" smtClean="0"/>
              <a:t> Substituted ' ten' by Companies (Amendment) Ordinance, 2002. </a:t>
            </a:r>
          </a:p>
          <a:p>
            <a:r>
              <a:rPr lang="en-US" dirty="0" smtClean="0"/>
              <a:t>2</a:t>
            </a:r>
          </a:p>
          <a:p>
            <a:r>
              <a:rPr lang="en-US" dirty="0" smtClean="0"/>
              <a:t> Substituted ' twenty' by Companies (Amendment) Ordinance, 2002. </a:t>
            </a:r>
          </a:p>
          <a:p>
            <a:r>
              <a:rPr lang="en-US" dirty="0" smtClean="0"/>
              <a:t>3</a:t>
            </a:r>
          </a:p>
          <a:p>
            <a:r>
              <a:rPr lang="en-US" dirty="0" smtClean="0"/>
              <a:t> Substituted ' two' by Companies (Amendment) Ordinance, 2002. </a:t>
            </a:r>
          </a:p>
          <a:p>
            <a:endParaRPr lang="en-US" dirty="0"/>
          </a:p>
        </p:txBody>
      </p:sp>
      <p:sp>
        <p:nvSpPr>
          <p:cNvPr id="4" name="Slide Number Placeholder 3"/>
          <p:cNvSpPr>
            <a:spLocks noGrp="1"/>
          </p:cNvSpPr>
          <p:nvPr>
            <p:ph type="sldNum" sz="quarter" idx="10"/>
          </p:nvPr>
        </p:nvSpPr>
        <p:spPr/>
        <p:txBody>
          <a:bodyPr/>
          <a:lstStyle/>
          <a:p>
            <a:fld id="{8DAEC444-603B-4F09-9A06-5917518DD901}" type="slidenum">
              <a:rPr lang="en-US" smtClean="0"/>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03502D-C14F-419F-9FBE-1A259151529D}" type="datetimeFigureOut">
              <a:rPr lang="en-US" smtClean="0"/>
              <a:pPr/>
              <a:t>29/05/2014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E76C2-6DE4-4F1C-9A08-24E53798AF6C}"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03502D-C14F-419F-9FBE-1A259151529D}" type="datetimeFigureOut">
              <a:rPr lang="en-US" smtClean="0"/>
              <a:pPr/>
              <a:t>29/05/2014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CE76C2-6DE4-4F1C-9A08-24E53798AF6C}"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4"/>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2"/>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FE2824-C2A0-4931-BB32-60B24BDBB3CC}" type="datetimeFigureOut">
              <a:rPr lang="en-US" smtClean="0"/>
              <a:pPr/>
              <a:t>29/05/2014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333A4-2EF1-4B79-B68C-AB20E66B4822}"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FE2824-C2A0-4931-BB32-60B24BDBB3CC}" type="datetimeFigureOut">
              <a:rPr lang="en-US" smtClean="0"/>
              <a:pPr/>
              <a:t>29/05/2014</a:t>
            </a:fld>
            <a:endParaRPr lang="en-US"/>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333A4-2EF1-4B79-B68C-AB20E66B4822}" type="slidenum">
              <a:rPr lang="en-US" smtClean="0"/>
              <a:pPr/>
              <a:t>‹#›</a:t>
            </a:fld>
            <a:endParaRPr lang="en-US"/>
          </a:p>
        </p:txBody>
      </p:sp>
      <p:sp>
        <p:nvSpPr>
          <p:cNvPr id="7" name="Rectangle 6"/>
          <p:cNvSpPr/>
          <p:nvPr userDrawn="1"/>
        </p:nvSpPr>
        <p:spPr bwMode="invGray">
          <a:xfrm>
            <a:off x="0" y="6492239"/>
            <a:ext cx="9141619" cy="3657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secp.gov.pk/notification/pdf/2009/Delegation_powers.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CORPORATE LAW</a:t>
            </a:r>
          </a:p>
        </p:txBody>
      </p:sp>
      <p:sp>
        <p:nvSpPr>
          <p:cNvPr id="3" name="Subtitle 2"/>
          <p:cNvSpPr>
            <a:spLocks noGrp="1"/>
          </p:cNvSpPr>
          <p:nvPr>
            <p:ph type="subTitle" idx="1"/>
          </p:nvPr>
        </p:nvSpPr>
        <p:spPr/>
        <p:txBody>
          <a:bodyPr/>
          <a:lstStyle/>
          <a:p>
            <a:r>
              <a:rPr lang="en-US" dirty="0" smtClean="0"/>
              <a:t>COURTS</a:t>
            </a:r>
            <a:r>
              <a:rPr lang="en-US" dirty="0"/>
              <a:t>, SECP &amp; </a:t>
            </a:r>
            <a:r>
              <a:rPr lang="en-US" dirty="0" smtClean="0"/>
              <a:t>REGISTRAR</a:t>
            </a:r>
          </a:p>
          <a:p>
            <a:r>
              <a:rPr lang="en-US" dirty="0" smtClean="0"/>
              <a:t>CHAPTER # 2</a:t>
            </a:r>
            <a:endParaRPr lang="en-US" dirty="0"/>
          </a:p>
        </p:txBody>
      </p:sp>
    </p:spTree>
    <p:extLst>
      <p:ext uri="{BB962C8B-B14F-4D97-AF65-F5344CB8AC3E}">
        <p14:creationId xmlns:p14="http://schemas.microsoft.com/office/powerpoint/2010/main" xmlns="" val="21427291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COMPANIES ORDINANCE OF 1984</a:t>
            </a:r>
            <a:endParaRPr lang="en-US" b="1" dirty="0"/>
          </a:p>
        </p:txBody>
      </p:sp>
      <p:sp>
        <p:nvSpPr>
          <p:cNvPr id="3" name="Content Placeholder 2"/>
          <p:cNvSpPr>
            <a:spLocks noGrp="1"/>
          </p:cNvSpPr>
          <p:nvPr>
            <p:ph idx="1"/>
          </p:nvPr>
        </p:nvSpPr>
        <p:spPr/>
        <p:txBody>
          <a:bodyPr>
            <a:normAutofit/>
          </a:bodyPr>
          <a:lstStyle/>
          <a:p>
            <a:pPr marL="0" indent="0">
              <a:lnSpc>
                <a:spcPct val="150000"/>
              </a:lnSpc>
              <a:buNone/>
            </a:pPr>
            <a:r>
              <a:rPr lang="en-US" sz="2400" b="1" dirty="0" smtClean="0"/>
              <a:t>It Covers following</a:t>
            </a:r>
          </a:p>
          <a:p>
            <a:pPr marL="571500" lvl="1" indent="-342900">
              <a:lnSpc>
                <a:spcPct val="150000"/>
              </a:lnSpc>
              <a:buFont typeface="Arial" pitchFamily="34" charset="0"/>
              <a:buChar char="•"/>
            </a:pPr>
            <a:r>
              <a:rPr lang="en-US" sz="2400" dirty="0" smtClean="0"/>
              <a:t>What is a company?</a:t>
            </a:r>
          </a:p>
          <a:p>
            <a:pPr marL="571500" lvl="1" indent="-342900">
              <a:lnSpc>
                <a:spcPct val="150000"/>
              </a:lnSpc>
              <a:buFont typeface="Arial" pitchFamily="34" charset="0"/>
              <a:buChar char="•"/>
            </a:pPr>
            <a:r>
              <a:rPr lang="en-US" sz="2400" dirty="0" smtClean="0"/>
              <a:t>How is it registered?</a:t>
            </a:r>
          </a:p>
          <a:p>
            <a:pPr marL="571500" lvl="1" indent="-342900">
              <a:lnSpc>
                <a:spcPct val="150000"/>
              </a:lnSpc>
              <a:buFont typeface="Arial" pitchFamily="34" charset="0"/>
              <a:buChar char="•"/>
            </a:pPr>
            <a:r>
              <a:rPr lang="en-US" sz="2400" dirty="0" smtClean="0"/>
              <a:t>MOA &amp; AOA.</a:t>
            </a:r>
          </a:p>
          <a:p>
            <a:pPr marL="571500" lvl="1" indent="-342900">
              <a:lnSpc>
                <a:spcPct val="150000"/>
              </a:lnSpc>
              <a:buFont typeface="Arial" pitchFamily="34" charset="0"/>
              <a:buChar char="•"/>
            </a:pPr>
            <a:r>
              <a:rPr lang="en-US" sz="2400" dirty="0" smtClean="0"/>
              <a:t>Company Debts.</a:t>
            </a:r>
          </a:p>
          <a:p>
            <a:pPr marL="571500" lvl="1" indent="-342900">
              <a:lnSpc>
                <a:spcPct val="150000"/>
              </a:lnSpc>
              <a:buFont typeface="Arial" pitchFamily="34" charset="0"/>
              <a:buChar char="•"/>
            </a:pPr>
            <a:r>
              <a:rPr lang="en-US" sz="2400" dirty="0" smtClean="0"/>
              <a:t>Debenture.</a:t>
            </a:r>
          </a:p>
          <a:p>
            <a:pPr marL="571500" lvl="1" indent="-342900">
              <a:lnSpc>
                <a:spcPct val="150000"/>
              </a:lnSpc>
              <a:buFont typeface="Arial" pitchFamily="34" charset="0"/>
              <a:buChar char="•"/>
            </a:pPr>
            <a:r>
              <a:rPr lang="en-US" sz="2400" dirty="0" smtClean="0"/>
              <a:t>Accounts, etc. </a:t>
            </a:r>
          </a:p>
          <a:p>
            <a:pPr marL="514350" indent="-514350">
              <a:buNone/>
            </a:pPr>
            <a:endParaRPr lang="en-US" dirty="0"/>
          </a:p>
        </p:txBody>
      </p:sp>
    </p:spTree>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 2     TOPICS COVERED</a:t>
            </a:r>
            <a:endParaRPr lang="en-US" b="1" dirty="0"/>
          </a:p>
        </p:txBody>
      </p:sp>
      <p:sp>
        <p:nvSpPr>
          <p:cNvPr id="3" name="Content Placeholder 2"/>
          <p:cNvSpPr>
            <a:spLocks noGrp="1"/>
          </p:cNvSpPr>
          <p:nvPr>
            <p:ph idx="1"/>
          </p:nvPr>
        </p:nvSpPr>
        <p:spPr/>
        <p:txBody>
          <a:bodyPr anchor="ctr">
            <a:noAutofit/>
          </a:bodyPr>
          <a:lstStyle/>
          <a:p>
            <a:r>
              <a:rPr lang="en-US" sz="2400" dirty="0"/>
              <a:t>Courts</a:t>
            </a:r>
          </a:p>
          <a:p>
            <a:r>
              <a:rPr lang="en-US" sz="2400" dirty="0"/>
              <a:t>Company Benches</a:t>
            </a:r>
          </a:p>
          <a:p>
            <a:r>
              <a:rPr lang="en-US" sz="2400" dirty="0"/>
              <a:t>Procedure of Court</a:t>
            </a:r>
          </a:p>
          <a:p>
            <a:r>
              <a:rPr lang="en-US" sz="2400" dirty="0"/>
              <a:t>Appeals against Court Orders</a:t>
            </a:r>
          </a:p>
          <a:p>
            <a:r>
              <a:rPr lang="en-US" sz="2400" dirty="0"/>
              <a:t>Securities &amp; Exchange Commission of Pakistan</a:t>
            </a:r>
          </a:p>
          <a:p>
            <a:r>
              <a:rPr lang="en-US" sz="2400" dirty="0"/>
              <a:t>Registrar</a:t>
            </a:r>
          </a:p>
          <a:p>
            <a:r>
              <a:rPr lang="en-US" sz="2400" dirty="0"/>
              <a:t>Power of Registrar to call for information or </a:t>
            </a:r>
            <a:r>
              <a:rPr lang="en-US" sz="2400" dirty="0" smtClean="0"/>
              <a:t>explanation</a:t>
            </a:r>
            <a:endParaRPr lang="en-US" sz="2400" dirty="0"/>
          </a:p>
          <a:p>
            <a:r>
              <a:rPr lang="en-US" sz="2400" dirty="0"/>
              <a:t>Seizure of Documents by the Regitrar</a:t>
            </a:r>
          </a:p>
          <a:p>
            <a:r>
              <a:rPr lang="en-US" sz="2400" dirty="0"/>
              <a:t>Inspection of Books of Account by Registrar</a:t>
            </a:r>
          </a:p>
        </p:txBody>
      </p:sp>
    </p:spTree>
    <p:extLst>
      <p:ext uri="{BB962C8B-B14F-4D97-AF65-F5344CB8AC3E}">
        <p14:creationId xmlns:p14="http://schemas.microsoft.com/office/powerpoint/2010/main" xmlns="" val="6821952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www.pakistantribe.com/wp-content/uploads/2014/03/Justice-in-Pakistan1.gif"/>
          <p:cNvPicPr>
            <a:picLocks noChangeAspect="1" noChangeArrowheads="1"/>
          </p:cNvPicPr>
          <p:nvPr/>
        </p:nvPicPr>
        <p:blipFill>
          <a:blip r:embed="rId3" cstate="print"/>
          <a:srcRect/>
          <a:stretch>
            <a:fillRect/>
          </a:stretch>
        </p:blipFill>
        <p:spPr bwMode="auto">
          <a:xfrm rot="21223576">
            <a:off x="3107438" y="689210"/>
            <a:ext cx="5486400" cy="5105400"/>
          </a:xfrm>
          <a:prstGeom prst="rect">
            <a:avLst/>
          </a:prstGeom>
          <a:noFill/>
        </p:spPr>
      </p:pic>
      <p:sp>
        <p:nvSpPr>
          <p:cNvPr id="2" name="Title 1"/>
          <p:cNvSpPr>
            <a:spLocks noGrp="1"/>
          </p:cNvSpPr>
          <p:nvPr>
            <p:ph type="title"/>
          </p:nvPr>
        </p:nvSpPr>
        <p:spPr>
          <a:xfrm>
            <a:off x="571500" y="3200401"/>
            <a:ext cx="7200900" cy="1838519"/>
          </a:xfrm>
        </p:spPr>
        <p:txBody>
          <a:bodyPr/>
          <a:lstStyle/>
          <a:p>
            <a:r>
              <a:rPr lang="en-US" dirty="0"/>
              <a:t>COURTS</a:t>
            </a:r>
          </a:p>
        </p:txBody>
      </p:sp>
    </p:spTree>
    <p:extLst>
      <p:ext uri="{BB962C8B-B14F-4D97-AF65-F5344CB8AC3E}">
        <p14:creationId xmlns:p14="http://schemas.microsoft.com/office/powerpoint/2010/main" xmlns="" val="17837960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HIERARCHY OF COURTS IN PAKISTAN</a:t>
            </a:r>
          </a:p>
        </p:txBody>
      </p:sp>
      <p:sp>
        <p:nvSpPr>
          <p:cNvPr id="8" name="Content Placeholder 7"/>
          <p:cNvSpPr>
            <a:spLocks noGrp="1"/>
          </p:cNvSpPr>
          <p:nvPr>
            <p:ph sz="half" idx="2"/>
          </p:nvPr>
        </p:nvSpPr>
        <p:spPr>
          <a:xfrm>
            <a:off x="571500" y="1905000"/>
            <a:ext cx="7522369" cy="4675584"/>
          </a:xfrm>
        </p:spPr>
        <p:txBody>
          <a:bodyPr>
            <a:normAutofit/>
          </a:bodyPr>
          <a:lstStyle/>
          <a:p>
            <a:pPr>
              <a:lnSpc>
                <a:spcPct val="150000"/>
              </a:lnSpc>
            </a:pPr>
            <a:r>
              <a:rPr lang="en-US" dirty="0"/>
              <a:t>Supreme Court of Pakistan</a:t>
            </a:r>
          </a:p>
          <a:p>
            <a:pPr>
              <a:lnSpc>
                <a:spcPct val="150000"/>
              </a:lnSpc>
            </a:pPr>
            <a:r>
              <a:rPr lang="en-US" dirty="0"/>
              <a:t>Federal </a:t>
            </a:r>
            <a:r>
              <a:rPr lang="en-US" dirty="0" err="1"/>
              <a:t>Shariat</a:t>
            </a:r>
            <a:r>
              <a:rPr lang="en-US" dirty="0"/>
              <a:t> Court of Pakistan</a:t>
            </a:r>
          </a:p>
          <a:p>
            <a:pPr>
              <a:lnSpc>
                <a:spcPct val="150000"/>
              </a:lnSpc>
            </a:pPr>
            <a:r>
              <a:rPr lang="en-US" dirty="0"/>
              <a:t>High Court</a:t>
            </a:r>
          </a:p>
          <a:p>
            <a:pPr>
              <a:lnSpc>
                <a:spcPct val="150000"/>
              </a:lnSpc>
            </a:pPr>
            <a:r>
              <a:rPr lang="en-US" dirty="0"/>
              <a:t>District and Session Court</a:t>
            </a:r>
          </a:p>
          <a:p>
            <a:pPr>
              <a:lnSpc>
                <a:spcPct val="150000"/>
              </a:lnSpc>
            </a:pPr>
            <a:r>
              <a:rPr lang="en-US" dirty="0"/>
              <a:t>Special Tribunal and </a:t>
            </a:r>
            <a:r>
              <a:rPr lang="en-US" dirty="0" smtClean="0"/>
              <a:t>Courts</a:t>
            </a:r>
          </a:p>
          <a:p>
            <a:pPr>
              <a:lnSpc>
                <a:spcPct val="150000"/>
              </a:lnSpc>
            </a:pPr>
            <a:r>
              <a:rPr lang="en-US" dirty="0" smtClean="0"/>
              <a:t>Civil Courts</a:t>
            </a:r>
            <a:endParaRPr lang="en-US" dirty="0"/>
          </a:p>
        </p:txBody>
      </p:sp>
    </p:spTree>
    <p:extLst>
      <p:ext uri="{BB962C8B-B14F-4D97-AF65-F5344CB8AC3E}">
        <p14:creationId xmlns:p14="http://schemas.microsoft.com/office/powerpoint/2010/main" xmlns="" val="33870617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JURISDICTION OF </a:t>
            </a:r>
            <a:r>
              <a:rPr lang="en-US" b="1" dirty="0" smtClean="0"/>
              <a:t>COURTS [SECTION-7]</a:t>
            </a:r>
            <a:endParaRPr lang="en-US" b="1" dirty="0"/>
          </a:p>
        </p:txBody>
      </p:sp>
      <p:sp>
        <p:nvSpPr>
          <p:cNvPr id="3" name="Content Placeholder 2"/>
          <p:cNvSpPr>
            <a:spLocks noGrp="1"/>
          </p:cNvSpPr>
          <p:nvPr>
            <p:ph idx="1"/>
          </p:nvPr>
        </p:nvSpPr>
        <p:spPr/>
        <p:txBody>
          <a:bodyPr>
            <a:normAutofit fontScale="77500" lnSpcReduction="20000"/>
          </a:bodyPr>
          <a:lstStyle/>
          <a:p>
            <a:pPr>
              <a:lnSpc>
                <a:spcPct val="150000"/>
              </a:lnSpc>
            </a:pPr>
            <a:r>
              <a:rPr lang="en-US" sz="2600" dirty="0"/>
              <a:t>Jurisdiction means the right, power, or authority to administer justice by hearing and determining controversies</a:t>
            </a:r>
            <a:r>
              <a:rPr lang="en-US" sz="2600" dirty="0" smtClean="0"/>
              <a:t>.</a:t>
            </a:r>
          </a:p>
          <a:p>
            <a:pPr>
              <a:lnSpc>
                <a:spcPct val="150000"/>
              </a:lnSpc>
            </a:pPr>
            <a:r>
              <a:rPr lang="en-US" sz="2600" dirty="0" smtClean="0"/>
              <a:t>The </a:t>
            </a:r>
            <a:r>
              <a:rPr lang="en-US" sz="2600" dirty="0"/>
              <a:t>High Court has the </a:t>
            </a:r>
            <a:r>
              <a:rPr lang="en-US" sz="2600" dirty="0" smtClean="0"/>
              <a:t>jurisdiction under Companies Ordinance 1984.</a:t>
            </a:r>
            <a:endParaRPr lang="en-US" sz="2600" dirty="0"/>
          </a:p>
          <a:p>
            <a:pPr lvl="1">
              <a:lnSpc>
                <a:spcPct val="150000"/>
              </a:lnSpc>
            </a:pPr>
            <a:r>
              <a:rPr lang="en-US" sz="2600" dirty="0"/>
              <a:t>In some cases, Federal Government empowers Civil Courts to have </a:t>
            </a:r>
            <a:r>
              <a:rPr lang="en-US" sz="2600" dirty="0" smtClean="0"/>
              <a:t>jurisdiction by the Ordinance.</a:t>
            </a:r>
          </a:p>
          <a:p>
            <a:pPr>
              <a:lnSpc>
                <a:spcPct val="150000"/>
              </a:lnSpc>
            </a:pPr>
            <a:r>
              <a:rPr lang="en-US" sz="2600" dirty="0" smtClean="0"/>
              <a:t>For the purposes of jurisdiction to wind up companies, the expression "registered office" means the place which has longest been the registered office of the company during the six months immediately preceding the presentation of the petition for winding up.</a:t>
            </a:r>
          </a:p>
          <a:p>
            <a:pPr>
              <a:lnSpc>
                <a:spcPct val="150000"/>
              </a:lnSpc>
            </a:pPr>
            <a:endParaRPr lang="en-US" sz="2000" dirty="0"/>
          </a:p>
        </p:txBody>
      </p:sp>
    </p:spTree>
    <p:extLst>
      <p:ext uri="{BB962C8B-B14F-4D97-AF65-F5344CB8AC3E}">
        <p14:creationId xmlns:p14="http://schemas.microsoft.com/office/powerpoint/2010/main" xmlns="" val="4002991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CONSTITUTION OF COMPANY BENCHES [SECTION 8]</a:t>
            </a:r>
            <a:endParaRPr lang="en-US" dirty="0"/>
          </a:p>
        </p:txBody>
      </p:sp>
      <p:sp>
        <p:nvSpPr>
          <p:cNvPr id="3" name="Content Placeholder 2"/>
          <p:cNvSpPr>
            <a:spLocks noGrp="1"/>
          </p:cNvSpPr>
          <p:nvPr>
            <p:ph idx="1"/>
          </p:nvPr>
        </p:nvSpPr>
        <p:spPr/>
        <p:txBody>
          <a:bodyPr>
            <a:normAutofit/>
          </a:bodyPr>
          <a:lstStyle/>
          <a:p>
            <a:r>
              <a:rPr lang="en-US" sz="2400" dirty="0" smtClean="0"/>
              <a:t>Bench is Forum of Justice comprising of Judges.</a:t>
            </a:r>
          </a:p>
          <a:p>
            <a:pPr marL="0" indent="0">
              <a:buNone/>
            </a:pPr>
            <a:endParaRPr lang="en-US" sz="2400" dirty="0" smtClean="0"/>
          </a:p>
          <a:p>
            <a:pPr lvl="1"/>
            <a:r>
              <a:rPr lang="en-US" sz="2200" dirty="0" smtClean="0"/>
              <a:t>There shall be one or more benches in each high court, each to be known as company bench.</a:t>
            </a:r>
          </a:p>
          <a:p>
            <a:pPr marL="457200" lvl="1" indent="0">
              <a:buNone/>
            </a:pPr>
            <a:endParaRPr lang="en-US" sz="2200" dirty="0" smtClean="0"/>
          </a:p>
          <a:p>
            <a:pPr lvl="1"/>
            <a:r>
              <a:rPr lang="en-US" sz="2200" dirty="0" smtClean="0"/>
              <a:t> To be constituted by the chief justice of high court.</a:t>
            </a:r>
          </a:p>
          <a:p>
            <a:pPr marL="457200" lvl="1" indent="0">
              <a:buNone/>
            </a:pPr>
            <a:endParaRPr lang="en-US" sz="2200" dirty="0" smtClean="0"/>
          </a:p>
          <a:p>
            <a:pPr lvl="1"/>
            <a:r>
              <a:rPr lang="en-US" sz="2200" dirty="0" smtClean="0"/>
              <a:t>To exercise the jurisdictions under the company ordinance</a:t>
            </a:r>
          </a:p>
          <a:p>
            <a:pPr marL="0" indent="0">
              <a:buNone/>
            </a:pPr>
            <a:r>
              <a:rPr lang="en-US" sz="2200" dirty="0" smtClean="0"/>
              <a:t>         1984.</a:t>
            </a:r>
          </a:p>
          <a:p>
            <a:pPr marL="0" indent="0">
              <a:buNone/>
            </a:pPr>
            <a:r>
              <a:rPr lang="en-US" dirty="0"/>
              <a:t>	</a:t>
            </a:r>
            <a:endParaRPr lang="en-US" dirty="0" smtClean="0"/>
          </a:p>
        </p:txBody>
      </p:sp>
    </p:spTree>
    <p:extLst>
      <p:ext uri="{BB962C8B-B14F-4D97-AF65-F5344CB8AC3E}">
        <p14:creationId xmlns:p14="http://schemas.microsoft.com/office/powerpoint/2010/main" xmlns="" val="4002991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PROCEDURE OF THE COURT [SECTION-9]</a:t>
            </a:r>
            <a:endParaRPr lang="en-US" b="1" dirty="0"/>
          </a:p>
        </p:txBody>
      </p:sp>
      <p:sp>
        <p:nvSpPr>
          <p:cNvPr id="3" name="Content Placeholder 2"/>
          <p:cNvSpPr>
            <a:spLocks noGrp="1"/>
          </p:cNvSpPr>
          <p:nvPr>
            <p:ph idx="1"/>
          </p:nvPr>
        </p:nvSpPr>
        <p:spPr/>
        <p:txBody>
          <a:bodyPr>
            <a:normAutofit fontScale="92500"/>
          </a:bodyPr>
          <a:lstStyle/>
          <a:p>
            <a:pPr>
              <a:lnSpc>
                <a:spcPct val="150000"/>
              </a:lnSpc>
            </a:pPr>
            <a:r>
              <a:rPr lang="en-US" sz="2400" dirty="0" smtClean="0"/>
              <a:t>All matters shall be disposed of and the judgment pronounced.</a:t>
            </a:r>
          </a:p>
          <a:p>
            <a:pPr>
              <a:lnSpc>
                <a:spcPct val="150000"/>
              </a:lnSpc>
            </a:pPr>
            <a:r>
              <a:rPr lang="en-US" sz="2400" dirty="0" smtClean="0"/>
              <a:t>Made within 90 days from date of presentation of the petition or application to the court.</a:t>
            </a:r>
          </a:p>
          <a:p>
            <a:pPr>
              <a:lnSpc>
                <a:spcPct val="150000"/>
              </a:lnSpc>
            </a:pPr>
            <a:r>
              <a:rPr lang="en-US" sz="2400" dirty="0" smtClean="0"/>
              <a:t>Hear cases from day to day except in extraordinary circumstances.</a:t>
            </a:r>
          </a:p>
          <a:p>
            <a:pPr>
              <a:lnSpc>
                <a:spcPct val="150000"/>
              </a:lnSpc>
            </a:pPr>
            <a:r>
              <a:rPr lang="en-US" sz="2400" dirty="0" smtClean="0"/>
              <a:t>The hearing of matter shall not be adjourned except:</a:t>
            </a:r>
          </a:p>
          <a:p>
            <a:pPr marL="1143000" lvl="3" indent="-457200">
              <a:lnSpc>
                <a:spcPct val="150000"/>
              </a:lnSpc>
              <a:buFont typeface="+mj-lt"/>
              <a:buAutoNum type="alphaLcParenR"/>
            </a:pPr>
            <a:r>
              <a:rPr lang="en-US" sz="2400" dirty="0" smtClean="0"/>
              <a:t>For sufficient cause to be recorded or</a:t>
            </a:r>
          </a:p>
          <a:p>
            <a:pPr marL="1143000" lvl="3" indent="-457200">
              <a:lnSpc>
                <a:spcPct val="150000"/>
              </a:lnSpc>
              <a:buFont typeface="+mj-lt"/>
              <a:buAutoNum type="alphaLcParenR"/>
            </a:pPr>
            <a:r>
              <a:rPr lang="en-US" sz="2400" dirty="0" smtClean="0"/>
              <a:t>For more than 14 days at any one time or for more than 30 days in all.</a:t>
            </a:r>
            <a:endParaRPr lang="en-US" sz="2400" dirty="0"/>
          </a:p>
        </p:txBody>
      </p:sp>
    </p:spTree>
    <p:extLst>
      <p:ext uri="{BB962C8B-B14F-4D97-AF65-F5344CB8AC3E}">
        <p14:creationId xmlns:p14="http://schemas.microsoft.com/office/powerpoint/2010/main" xmlns="" val="4002991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APPEALS AGAINST COURT ORDES [SECTION-10]</a:t>
            </a:r>
            <a:endParaRPr lang="en-US" b="1" dirty="0"/>
          </a:p>
        </p:txBody>
      </p:sp>
      <p:sp>
        <p:nvSpPr>
          <p:cNvPr id="3" name="Content Placeholder 2"/>
          <p:cNvSpPr>
            <a:spLocks noGrp="1"/>
          </p:cNvSpPr>
          <p:nvPr>
            <p:ph idx="1"/>
          </p:nvPr>
        </p:nvSpPr>
        <p:spPr/>
        <p:txBody>
          <a:bodyPr>
            <a:normAutofit fontScale="92500" lnSpcReduction="10000"/>
          </a:bodyPr>
          <a:lstStyle/>
          <a:p>
            <a:pPr marL="0" indent="0">
              <a:lnSpc>
                <a:spcPct val="150000"/>
              </a:lnSpc>
              <a:buNone/>
            </a:pPr>
            <a:r>
              <a:rPr lang="en-US" sz="2400" dirty="0" smtClean="0"/>
              <a:t>An appeal against the order of the High Court shall lie to the Supreme Court but -------</a:t>
            </a:r>
          </a:p>
          <a:p>
            <a:pPr>
              <a:lnSpc>
                <a:spcPct val="150000"/>
              </a:lnSpc>
            </a:pPr>
            <a:r>
              <a:rPr lang="en-US" sz="2400" dirty="0" smtClean="0"/>
              <a:t>Not every company.</a:t>
            </a:r>
          </a:p>
          <a:p>
            <a:pPr>
              <a:lnSpc>
                <a:spcPct val="150000"/>
              </a:lnSpc>
            </a:pPr>
            <a:r>
              <a:rPr lang="en-US" sz="2400" dirty="0" smtClean="0"/>
              <a:t>Only companies with high paid up capital i.e. not less than one million rupees.</a:t>
            </a:r>
          </a:p>
          <a:p>
            <a:pPr>
              <a:lnSpc>
                <a:spcPct val="150000"/>
              </a:lnSpc>
            </a:pPr>
            <a:r>
              <a:rPr lang="en-US" sz="2400" dirty="0" smtClean="0"/>
              <a:t>Where a company, ordered to be wound up has a paid up capital of less than One million rupees or no share capital, such appeal shall lie to the supreme court only if the supreme court grants leave to appeal.</a:t>
            </a:r>
            <a:endParaRPr lang="en-US" sz="2400" dirty="0"/>
          </a:p>
        </p:txBody>
      </p:sp>
    </p:spTree>
    <p:extLst>
      <p:ext uri="{BB962C8B-B14F-4D97-AF65-F5344CB8AC3E}">
        <p14:creationId xmlns:p14="http://schemas.microsoft.com/office/powerpoint/2010/main" xmlns="" val="4002991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POWER TO MAKE REFERENCE TO THE COURT [SECTION-13]</a:t>
            </a:r>
            <a:endParaRPr lang="en-US" b="1" dirty="0"/>
          </a:p>
        </p:txBody>
      </p:sp>
      <p:sp>
        <p:nvSpPr>
          <p:cNvPr id="3" name="Content Placeholder 2"/>
          <p:cNvSpPr>
            <a:spLocks noGrp="1"/>
          </p:cNvSpPr>
          <p:nvPr>
            <p:ph idx="1"/>
          </p:nvPr>
        </p:nvSpPr>
        <p:spPr/>
        <p:txBody>
          <a:bodyPr>
            <a:normAutofit/>
          </a:bodyPr>
          <a:lstStyle/>
          <a:p>
            <a:pPr>
              <a:lnSpc>
                <a:spcPct val="150000"/>
              </a:lnSpc>
            </a:pPr>
            <a:r>
              <a:rPr lang="en-US" sz="2400" dirty="0" smtClean="0"/>
              <a:t>The Federal Govt or the Commissions may make reference to the court on the matters which are of special significance</a:t>
            </a:r>
          </a:p>
          <a:p>
            <a:pPr marL="0" indent="0">
              <a:lnSpc>
                <a:spcPct val="150000"/>
              </a:lnSpc>
              <a:buNone/>
            </a:pPr>
            <a:endParaRPr lang="en-US" sz="2400" dirty="0" smtClean="0"/>
          </a:p>
          <a:p>
            <a:pPr>
              <a:lnSpc>
                <a:spcPct val="150000"/>
              </a:lnSpc>
            </a:pPr>
            <a:r>
              <a:rPr lang="en-US" sz="2400" dirty="0" smtClean="0"/>
              <a:t>Where a reference is made to the Court, the Court may make such order as it may deem just and equitable under the circumstances. </a:t>
            </a:r>
          </a:p>
          <a:p>
            <a:endParaRPr lang="en-US" dirty="0"/>
          </a:p>
        </p:txBody>
      </p:sp>
    </p:spTree>
    <p:extLst>
      <p:ext uri="{BB962C8B-B14F-4D97-AF65-F5344CB8AC3E}">
        <p14:creationId xmlns:p14="http://schemas.microsoft.com/office/powerpoint/2010/main" xmlns="" val="4002991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aaj.tv/wp-content/uploads/2011/07/secp-logo.jpg"/>
          <p:cNvPicPr>
            <a:picLocks noChangeAspect="1" noChangeArrowheads="1"/>
          </p:cNvPicPr>
          <p:nvPr/>
        </p:nvPicPr>
        <p:blipFill>
          <a:blip r:embed="rId2" cstate="print"/>
          <a:stretch>
            <a:fillRect/>
          </a:stretch>
        </p:blipFill>
        <p:spPr bwMode="auto">
          <a:xfrm>
            <a:off x="1257300" y="1828800"/>
            <a:ext cx="6915150" cy="4648200"/>
          </a:xfrm>
          <a:prstGeom prst="rect">
            <a:avLst/>
          </a:prstGeom>
          <a:noFill/>
          <a:ln>
            <a:noFill/>
          </a:ln>
        </p:spPr>
      </p:pic>
      <p:sp>
        <p:nvSpPr>
          <p:cNvPr id="2" name="Title 1"/>
          <p:cNvSpPr>
            <a:spLocks noGrp="1"/>
          </p:cNvSpPr>
          <p:nvPr>
            <p:ph type="title"/>
          </p:nvPr>
        </p:nvSpPr>
        <p:spPr>
          <a:xfrm>
            <a:off x="1114425" y="304801"/>
            <a:ext cx="7200900" cy="1838519"/>
          </a:xfrm>
        </p:spPr>
        <p:txBody>
          <a:bodyPr>
            <a:normAutofit/>
          </a:bodyPr>
          <a:lstStyle/>
          <a:p>
            <a:pPr algn="ctr"/>
            <a:r>
              <a:rPr lang="en-US" dirty="0" smtClean="0"/>
              <a:t>SECURITITES &amp; EXCHANGE COMMISSION OF PAKISTAN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a:t>
            </a:r>
            <a:endParaRPr lang="en-US" b="1" dirty="0"/>
          </a:p>
        </p:txBody>
      </p:sp>
      <p:sp>
        <p:nvSpPr>
          <p:cNvPr id="3" name="Content Placeholder 2"/>
          <p:cNvSpPr>
            <a:spLocks noGrp="1"/>
          </p:cNvSpPr>
          <p:nvPr>
            <p:ph idx="1"/>
          </p:nvPr>
        </p:nvSpPr>
        <p:spPr/>
        <p:txBody>
          <a:bodyPr>
            <a:normAutofit/>
          </a:bodyPr>
          <a:lstStyle/>
          <a:p>
            <a:pPr>
              <a:lnSpc>
                <a:spcPct val="150000"/>
              </a:lnSpc>
            </a:pPr>
            <a:r>
              <a:rPr lang="en-US" sz="2400" dirty="0" smtClean="0"/>
              <a:t>Securities &amp; Exchange Commission of Pakistan (SECP) is</a:t>
            </a:r>
          </a:p>
          <a:p>
            <a:pPr lvl="1">
              <a:lnSpc>
                <a:spcPct val="150000"/>
              </a:lnSpc>
            </a:pPr>
            <a:r>
              <a:rPr lang="en-US" sz="1600" dirty="0" smtClean="0"/>
              <a:t> </a:t>
            </a:r>
            <a:r>
              <a:rPr lang="en-US" sz="2000" dirty="0" smtClean="0"/>
              <a:t>the apex regulatory body in the country.</a:t>
            </a:r>
          </a:p>
          <a:p>
            <a:pPr lvl="1">
              <a:lnSpc>
                <a:spcPct val="150000"/>
              </a:lnSpc>
            </a:pPr>
            <a:r>
              <a:rPr lang="en-US" sz="2000" dirty="0" smtClean="0"/>
              <a:t> to regulate the corporate sector and the capital market.</a:t>
            </a:r>
          </a:p>
          <a:p>
            <a:pPr lvl="1">
              <a:lnSpc>
                <a:spcPct val="150000"/>
              </a:lnSpc>
            </a:pPr>
            <a:r>
              <a:rPr lang="en-US" sz="2000" dirty="0" smtClean="0"/>
              <a:t>to ensure transparency and efficiency in the functioning of its financial markets. </a:t>
            </a:r>
          </a:p>
          <a:p>
            <a:pPr>
              <a:lnSpc>
                <a:spcPct val="150000"/>
              </a:lnSpc>
            </a:pPr>
            <a:r>
              <a:rPr lang="en-US" sz="2400" dirty="0" smtClean="0"/>
              <a:t>One of the main function of the SECP is to incorporate companies under the companies ordinance, 1984 (the ordinance).</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www.pakptc.com.pk/secp.jpg"/>
          <p:cNvPicPr>
            <a:picLocks noChangeAspect="1" noChangeArrowheads="1"/>
          </p:cNvPicPr>
          <p:nvPr/>
        </p:nvPicPr>
        <p:blipFill>
          <a:blip r:embed="rId2" cstate="print"/>
          <a:srcRect/>
          <a:stretch>
            <a:fillRect/>
          </a:stretch>
        </p:blipFill>
        <p:spPr bwMode="auto">
          <a:xfrm>
            <a:off x="1428750" y="1600200"/>
            <a:ext cx="5943600" cy="4800600"/>
          </a:xfrm>
          <a:prstGeom prst="rect">
            <a:avLst/>
          </a:prstGeom>
          <a:noFill/>
        </p:spPr>
      </p:pic>
      <p:sp>
        <p:nvSpPr>
          <p:cNvPr id="3" name="Title 1"/>
          <p:cNvSpPr>
            <a:spLocks noGrp="1"/>
          </p:cNvSpPr>
          <p:nvPr>
            <p:ph type="title"/>
          </p:nvPr>
        </p:nvSpPr>
        <p:spPr>
          <a:xfrm>
            <a:off x="457200" y="274638"/>
            <a:ext cx="8229600" cy="1143000"/>
          </a:xfrm>
        </p:spPr>
        <p:txBody>
          <a:bodyPr/>
          <a:lstStyle/>
          <a:p>
            <a:r>
              <a:rPr lang="en-US" b="1" dirty="0" smtClean="0"/>
              <a:t>Certificate of Incorporation</a:t>
            </a:r>
            <a:endParaRPr lang="en-US" b="1"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CONSTITUTION/STRUCTURE</a:t>
            </a:r>
            <a:endParaRPr lang="en-US" b="1" dirty="0"/>
          </a:p>
        </p:txBody>
      </p:sp>
      <p:sp>
        <p:nvSpPr>
          <p:cNvPr id="3" name="Content Placeholder 2"/>
          <p:cNvSpPr>
            <a:spLocks noGrp="1"/>
          </p:cNvSpPr>
          <p:nvPr>
            <p:ph idx="1"/>
          </p:nvPr>
        </p:nvSpPr>
        <p:spPr/>
        <p:txBody>
          <a:bodyPr>
            <a:normAutofit fontScale="85000" lnSpcReduction="10000"/>
          </a:bodyPr>
          <a:lstStyle/>
          <a:p>
            <a:pPr>
              <a:lnSpc>
                <a:spcPct val="200000"/>
              </a:lnSpc>
            </a:pPr>
            <a:r>
              <a:rPr lang="en-US" sz="2400" dirty="0" smtClean="0"/>
              <a:t>Based in Islamabad.</a:t>
            </a:r>
          </a:p>
          <a:p>
            <a:pPr>
              <a:lnSpc>
                <a:spcPct val="200000"/>
              </a:lnSpc>
            </a:pPr>
            <a:r>
              <a:rPr lang="en-US" sz="2400" dirty="0" smtClean="0"/>
              <a:t>Minimum of 5 members &amp; maximum of 7 members.</a:t>
            </a:r>
          </a:p>
          <a:p>
            <a:pPr>
              <a:lnSpc>
                <a:spcPct val="200000"/>
              </a:lnSpc>
            </a:pPr>
            <a:r>
              <a:rPr lang="en-US" sz="2400" dirty="0" smtClean="0"/>
              <a:t>Member of Commission are called “ Commissioners”.</a:t>
            </a:r>
          </a:p>
          <a:p>
            <a:pPr>
              <a:lnSpc>
                <a:spcPct val="200000"/>
              </a:lnSpc>
            </a:pPr>
            <a:r>
              <a:rPr lang="en-US" sz="2400" dirty="0" smtClean="0"/>
              <a:t>Head of Commission is called “Chairman” </a:t>
            </a:r>
          </a:p>
          <a:p>
            <a:pPr>
              <a:lnSpc>
                <a:spcPct val="200000"/>
              </a:lnSpc>
            </a:pPr>
            <a:r>
              <a:rPr lang="en-US" sz="2400" dirty="0" smtClean="0"/>
              <a:t>Chairman is appointed by Federal Govt. from the these Commissioners.</a:t>
            </a:r>
          </a:p>
          <a:p>
            <a:pPr>
              <a:lnSpc>
                <a:spcPct val="200000"/>
              </a:lnSpc>
            </a:pPr>
            <a:r>
              <a:rPr lang="en-US" sz="2400" dirty="0" smtClean="0"/>
              <a:t>Majority are appointed from Private Sector</a:t>
            </a:r>
            <a:r>
              <a:rPr lang="en-US" sz="2000" dirty="0" smtClean="0"/>
              <a:t>.</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POWERS &amp; FUNCTIONS [SECTION-12]</a:t>
            </a:r>
            <a:endParaRPr lang="en-US" b="1"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sz="2200" dirty="0" smtClean="0"/>
              <a:t>SECP shall exercise such powers and functions as are conferred on it by the companies ordinance 1984 or any other law</a:t>
            </a:r>
          </a:p>
          <a:p>
            <a:pPr>
              <a:lnSpc>
                <a:spcPct val="150000"/>
              </a:lnSpc>
            </a:pPr>
            <a:r>
              <a:rPr lang="en-US" sz="2200" dirty="0" smtClean="0"/>
              <a:t>The Federal Government may, by notification in the official Gazette, direct that all or any of the powers and functions conferred on the Federal Government or any of the officer of the Federal Government under any law shall, subject to such limitations, restrictions or conditions, if any, as it may from time to time impose, be exercised or performed by the Commission. </a:t>
            </a:r>
          </a:p>
          <a:p>
            <a:pPr>
              <a:lnSpc>
                <a:spcPct val="150000"/>
              </a:lnSpc>
            </a:pPr>
            <a:r>
              <a:rPr lang="en-US" sz="2200" dirty="0" smtClean="0"/>
              <a:t>The details of powers and functions of SECP has been provided in the below mentioned link. </a:t>
            </a:r>
          </a:p>
          <a:p>
            <a:pPr>
              <a:lnSpc>
                <a:spcPct val="150000"/>
              </a:lnSpc>
            </a:pPr>
            <a:r>
              <a:rPr lang="en-US" sz="2200" dirty="0" smtClean="0">
                <a:hlinkClick r:id="rId3"/>
              </a:rPr>
              <a:t>http://www.secp.gov.pk/notification/pdf/2009/Delegation_powers.pdf</a:t>
            </a:r>
            <a:endParaRPr lang="en-US" sz="2200" dirty="0" smtClean="0"/>
          </a:p>
          <a:p>
            <a:endParaRPr lang="en-US" dirty="0" smtClean="0"/>
          </a:p>
          <a:p>
            <a:pPr>
              <a:buNone/>
            </a:pPr>
            <a:endParaRPr lang="en-US" dirty="0" smtClean="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REGISTRAR</a:t>
            </a:r>
            <a:endParaRPr lang="en-US" b="1" dirty="0"/>
          </a:p>
        </p:txBody>
      </p:sp>
      <p:sp>
        <p:nvSpPr>
          <p:cNvPr id="3" name="Content Placeholder 2"/>
          <p:cNvSpPr>
            <a:spLocks noGrp="1"/>
          </p:cNvSpPr>
          <p:nvPr>
            <p:ph idx="1"/>
          </p:nvPr>
        </p:nvSpPr>
        <p:spPr/>
        <p:txBody>
          <a:bodyPr>
            <a:normAutofit/>
          </a:bodyPr>
          <a:lstStyle/>
          <a:p>
            <a:pPr>
              <a:lnSpc>
                <a:spcPct val="200000"/>
              </a:lnSpc>
            </a:pPr>
            <a:r>
              <a:rPr lang="en-US" sz="2400" dirty="0" smtClean="0"/>
              <a:t>A registrar, an additional registrar, a joint registrar, a deputy registrar or an assistant registrar.</a:t>
            </a:r>
          </a:p>
          <a:p>
            <a:pPr>
              <a:lnSpc>
                <a:spcPct val="200000"/>
              </a:lnSpc>
            </a:pPr>
            <a:r>
              <a:rPr lang="en-US" sz="2400" dirty="0" smtClean="0"/>
              <a:t>Performing duty of registration.</a:t>
            </a:r>
          </a:p>
          <a:p>
            <a:pPr>
              <a:lnSpc>
                <a:spcPct val="200000"/>
              </a:lnSpc>
            </a:pPr>
            <a:r>
              <a:rPr lang="en-US" sz="2400" dirty="0" smtClean="0"/>
              <a:t>Under company Ordinance 1984</a:t>
            </a:r>
            <a:r>
              <a:rPr lang="en-US" sz="2000" dirty="0" smtClean="0"/>
              <a:t>.</a:t>
            </a:r>
            <a:endParaRPr lang="en-US" sz="20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0"/>
            <a:ext cx="7886700" cy="1145224"/>
          </a:xfrm>
        </p:spPr>
        <p:txBody>
          <a:bodyPr>
            <a:normAutofit fontScale="90000"/>
          </a:bodyPr>
          <a:lstStyle/>
          <a:p>
            <a:r>
              <a:rPr lang="en-US" b="1" dirty="0" smtClean="0"/>
              <a:t>RIGHTS, DUTIES &amp; LIABILITIES OF REGISTRAR</a:t>
            </a:r>
            <a:endParaRPr lang="en-US" b="1" dirty="0"/>
          </a:p>
        </p:txBody>
      </p:sp>
      <p:graphicFrame>
        <p:nvGraphicFramePr>
          <p:cNvPr id="5" name="Content Placeholder 4"/>
          <p:cNvGraphicFramePr>
            <a:graphicFrameLocks noGrp="1"/>
          </p:cNvGraphicFramePr>
          <p:nvPr>
            <p:ph idx="1"/>
          </p:nvPr>
        </p:nvGraphicFramePr>
        <p:xfrm>
          <a:off x="114300" y="1219200"/>
          <a:ext cx="8801100" cy="5610098"/>
        </p:xfrm>
        <a:graphic>
          <a:graphicData uri="http://schemas.openxmlformats.org/drawingml/2006/table">
            <a:tbl>
              <a:tblPr firstRow="1" bandRow="1">
                <a:tableStyleId>{3B4B98B0-60AC-42C2-AFA5-B58CD77FA1E5}</a:tableStyleId>
              </a:tblPr>
              <a:tblGrid>
                <a:gridCol w="4229100"/>
                <a:gridCol w="4572000"/>
              </a:tblGrid>
              <a:tr h="701929">
                <a:tc>
                  <a:txBody>
                    <a:bodyPr/>
                    <a:lstStyle/>
                    <a:p>
                      <a:r>
                        <a:rPr lang="en-US" dirty="0" smtClean="0"/>
                        <a:t>RIGHTS OF REGISTRAR</a:t>
                      </a:r>
                      <a:endParaRPr lang="en-US" dirty="0"/>
                    </a:p>
                  </a:txBody>
                  <a:tcPr marL="68580" marR="68580">
                    <a:lnR w="12700" cap="flat" cmpd="sng" algn="ctr">
                      <a:solidFill>
                        <a:schemeClr val="tx1"/>
                      </a:solidFill>
                      <a:prstDash val="solid"/>
                      <a:round/>
                      <a:headEnd type="none" w="med" len="med"/>
                      <a:tailEnd type="none" w="med" len="med"/>
                    </a:lnR>
                  </a:tcPr>
                </a:tc>
                <a:tc>
                  <a:txBody>
                    <a:bodyPr/>
                    <a:lstStyle/>
                    <a:p>
                      <a:r>
                        <a:rPr lang="en-US" dirty="0" smtClean="0"/>
                        <a:t>DUTIES AND OBLIGATIONS OF REGISTRAR</a:t>
                      </a:r>
                      <a:endParaRPr lang="en-US" dirty="0"/>
                    </a:p>
                  </a:txBody>
                  <a:tcPr marL="68580" marR="68580">
                    <a:lnL w="12700" cap="flat" cmpd="sng" algn="ctr">
                      <a:solidFill>
                        <a:schemeClr val="tx1"/>
                      </a:solidFill>
                      <a:prstDash val="solid"/>
                      <a:round/>
                      <a:headEnd type="none" w="med" len="med"/>
                      <a:tailEnd type="none" w="med" len="med"/>
                    </a:lnL>
                  </a:tcPr>
                </a:tc>
              </a:tr>
              <a:tr h="701929">
                <a:tc>
                  <a:txBody>
                    <a:bodyPr/>
                    <a:lstStyle/>
                    <a:p>
                      <a:pPr marL="342900" indent="-342900">
                        <a:buFont typeface="+mj-lt"/>
                        <a:buAutoNum type="arabicPeriod"/>
                      </a:pPr>
                      <a:r>
                        <a:rPr lang="en-US" dirty="0" smtClean="0"/>
                        <a:t>Receive</a:t>
                      </a:r>
                      <a:r>
                        <a:rPr lang="en-US" baseline="0" dirty="0" smtClean="0"/>
                        <a:t> 5 copies of the statutory report of a public company.</a:t>
                      </a:r>
                    </a:p>
                  </a:txBody>
                  <a:tcPr marL="68580" marR="68580">
                    <a:lnR w="12700" cap="flat" cmpd="sng" algn="ctr">
                      <a:solidFill>
                        <a:schemeClr val="tx1"/>
                      </a:solidFill>
                      <a:prstDash val="solid"/>
                      <a:round/>
                      <a:headEnd type="none" w="med" len="med"/>
                      <a:tailEnd type="none" w="med" len="med"/>
                    </a:lnR>
                  </a:tcPr>
                </a:tc>
                <a:tc>
                  <a:txBody>
                    <a:bodyPr/>
                    <a:lstStyle/>
                    <a:p>
                      <a:r>
                        <a:rPr lang="en-US" dirty="0" smtClean="0"/>
                        <a:t>1.  Keep register of mortgages and charges of the company.</a:t>
                      </a:r>
                      <a:endParaRPr lang="en-US" dirty="0"/>
                    </a:p>
                  </a:txBody>
                  <a:tcPr marL="68580" marR="68580">
                    <a:lnL w="12700" cap="flat" cmpd="sng" algn="ctr">
                      <a:solidFill>
                        <a:schemeClr val="tx1"/>
                      </a:solidFill>
                      <a:prstDash val="solid"/>
                      <a:round/>
                      <a:headEnd type="none" w="med" len="med"/>
                      <a:tailEnd type="none" w="med" len="med"/>
                    </a:lnL>
                  </a:tcPr>
                </a:tc>
              </a:tr>
              <a:tr h="875748">
                <a:tc>
                  <a:txBody>
                    <a:bodyPr/>
                    <a:lstStyle/>
                    <a:p>
                      <a:pPr marL="342900" indent="-342900">
                        <a:buFont typeface="+mj-lt"/>
                        <a:buNone/>
                      </a:pPr>
                      <a:r>
                        <a:rPr lang="en-US" dirty="0" smtClean="0"/>
                        <a:t>2.   Extend the period of holding AGM of all the companies other than listed companies to a maximum of 30 days.</a:t>
                      </a:r>
                      <a:endParaRPr lang="en-US" dirty="0"/>
                    </a:p>
                  </a:txBody>
                  <a:tcPr marL="68580" marR="68580">
                    <a:lnR w="12700" cap="flat" cmpd="sng" algn="ctr">
                      <a:solidFill>
                        <a:schemeClr val="tx1"/>
                      </a:solidFill>
                      <a:prstDash val="solid"/>
                      <a:round/>
                      <a:headEnd type="none" w="med" len="med"/>
                      <a:tailEnd type="none" w="med" len="med"/>
                    </a:lnR>
                  </a:tcPr>
                </a:tc>
                <a:tc>
                  <a:txBody>
                    <a:bodyPr/>
                    <a:lstStyle/>
                    <a:p>
                      <a:r>
                        <a:rPr lang="en-US" dirty="0" smtClean="0"/>
                        <a:t>2.  Issue the certificate of Incorporation of companies.</a:t>
                      </a:r>
                      <a:endParaRPr lang="en-US" dirty="0"/>
                    </a:p>
                  </a:txBody>
                  <a:tcPr marL="68580" marR="68580">
                    <a:lnL w="12700" cap="flat" cmpd="sng" algn="ctr">
                      <a:solidFill>
                        <a:schemeClr val="tx1"/>
                      </a:solidFill>
                      <a:prstDash val="solid"/>
                      <a:round/>
                      <a:headEnd type="none" w="med" len="med"/>
                      <a:tailEnd type="none" w="med" len="med"/>
                    </a:lnL>
                  </a:tcPr>
                </a:tc>
              </a:tr>
              <a:tr h="701929">
                <a:tc>
                  <a:txBody>
                    <a:bodyPr/>
                    <a:lstStyle/>
                    <a:p>
                      <a:pPr marL="342900" indent="-342900">
                        <a:buFont typeface="+mj-lt"/>
                        <a:buNone/>
                      </a:pPr>
                      <a:r>
                        <a:rPr lang="en-US" dirty="0" smtClean="0"/>
                        <a:t>3.   Receive documents necessary</a:t>
                      </a:r>
                      <a:r>
                        <a:rPr lang="en-US" baseline="0" dirty="0" smtClean="0"/>
                        <a:t> for incorporation of a company and other forms and reports.</a:t>
                      </a:r>
                      <a:endParaRPr lang="en-US" dirty="0"/>
                    </a:p>
                  </a:txBody>
                  <a:tcPr marL="68580" marR="68580">
                    <a:lnR w="12700" cap="flat" cmpd="sng" algn="ctr">
                      <a:solidFill>
                        <a:schemeClr val="tx1"/>
                      </a:solidFill>
                      <a:prstDash val="solid"/>
                      <a:round/>
                      <a:headEnd type="none" w="med" len="med"/>
                      <a:tailEnd type="none" w="med" len="med"/>
                    </a:lnR>
                  </a:tcPr>
                </a:tc>
                <a:tc>
                  <a:txBody>
                    <a:bodyPr/>
                    <a:lstStyle/>
                    <a:p>
                      <a:r>
                        <a:rPr lang="en-US" dirty="0" smtClean="0"/>
                        <a:t>3.  Issue certificate of Commencement of business to the companies.</a:t>
                      </a:r>
                      <a:endParaRPr lang="en-US" dirty="0"/>
                    </a:p>
                  </a:txBody>
                  <a:tcPr marL="68580" marR="68580">
                    <a:lnL w="12700" cap="flat" cmpd="sng" algn="ctr">
                      <a:solidFill>
                        <a:schemeClr val="tx1"/>
                      </a:solidFill>
                      <a:prstDash val="solid"/>
                      <a:round/>
                      <a:headEnd type="none" w="med" len="med"/>
                      <a:tailEnd type="none" w="med" len="med"/>
                    </a:lnL>
                  </a:tcPr>
                </a:tc>
              </a:tr>
              <a:tr h="1138473">
                <a:tc>
                  <a:txBody>
                    <a:bodyPr/>
                    <a:lstStyle/>
                    <a:p>
                      <a:pPr marL="342900" indent="-342900">
                        <a:buFont typeface="+mj-lt"/>
                        <a:buNone/>
                      </a:pPr>
                      <a:r>
                        <a:rPr lang="en-US" dirty="0" smtClean="0"/>
                        <a:t>4.   Right to inspect books of account and other books and papers of a company.</a:t>
                      </a:r>
                      <a:endParaRPr lang="en-US" dirty="0"/>
                    </a:p>
                  </a:txBody>
                  <a:tcPr marL="68580" marR="68580">
                    <a:lnR w="12700" cap="flat" cmpd="sng" algn="ctr">
                      <a:solidFill>
                        <a:schemeClr val="tx1"/>
                      </a:solidFill>
                      <a:prstDash val="solid"/>
                      <a:round/>
                      <a:headEnd type="none" w="med" len="med"/>
                      <a:tailEnd type="none" w="med" len="med"/>
                    </a:lnR>
                  </a:tcPr>
                </a:tc>
                <a:tc>
                  <a:txBody>
                    <a:bodyPr/>
                    <a:lstStyle/>
                    <a:p>
                      <a:r>
                        <a:rPr lang="en-US" dirty="0" smtClean="0"/>
                        <a:t>4.  To rectify the registers regarding any change in:</a:t>
                      </a:r>
                    </a:p>
                    <a:p>
                      <a:pPr marL="857250" lvl="1" indent="-400050">
                        <a:buFont typeface="+mj-lt"/>
                        <a:buAutoNum type="romanUcPeriod"/>
                      </a:pPr>
                      <a:r>
                        <a:rPr lang="en-US" dirty="0" smtClean="0"/>
                        <a:t>Article of Association</a:t>
                      </a:r>
                    </a:p>
                    <a:p>
                      <a:pPr marL="857250" lvl="1" indent="-400050">
                        <a:buFont typeface="+mj-lt"/>
                        <a:buAutoNum type="romanUcPeriod"/>
                      </a:pPr>
                      <a:r>
                        <a:rPr lang="en-US" dirty="0" smtClean="0"/>
                        <a:t>Memorandum</a:t>
                      </a:r>
                      <a:r>
                        <a:rPr lang="en-US" baseline="0" dirty="0" smtClean="0"/>
                        <a:t> of Association</a:t>
                      </a:r>
                    </a:p>
                    <a:p>
                      <a:pPr marL="857250" lvl="1" indent="-400050">
                        <a:buFont typeface="+mj-lt"/>
                        <a:buAutoNum type="romanUcPeriod"/>
                      </a:pPr>
                      <a:r>
                        <a:rPr lang="en-US" baseline="0" dirty="0" smtClean="0"/>
                        <a:t>Any mortgage or charge</a:t>
                      </a:r>
                      <a:endParaRPr lang="en-US" dirty="0" smtClean="0"/>
                    </a:p>
                  </a:txBody>
                  <a:tcPr marL="68580" marR="68580">
                    <a:lnL w="12700" cap="flat" cmpd="sng" algn="ctr">
                      <a:solidFill>
                        <a:schemeClr val="tx1"/>
                      </a:solidFill>
                      <a:prstDash val="solid"/>
                      <a:round/>
                      <a:headEnd type="none" w="med" len="med"/>
                      <a:tailEnd type="none" w="med" len="med"/>
                    </a:lnL>
                  </a:tcPr>
                </a:tc>
              </a:tr>
              <a:tr h="875748">
                <a:tc>
                  <a:txBody>
                    <a:bodyPr/>
                    <a:lstStyle/>
                    <a:p>
                      <a:endParaRPr lang="en-US" dirty="0"/>
                    </a:p>
                  </a:txBody>
                  <a:tcPr marL="68580" marR="68580">
                    <a:lnR w="12700" cap="flat" cmpd="sng" algn="ctr">
                      <a:solidFill>
                        <a:schemeClr val="tx1"/>
                      </a:solidFill>
                      <a:prstDash val="solid"/>
                      <a:round/>
                      <a:headEnd type="none" w="med" len="med"/>
                      <a:tailEnd type="none" w="med" len="med"/>
                    </a:lnR>
                  </a:tcPr>
                </a:tc>
                <a:tc>
                  <a:txBody>
                    <a:bodyPr/>
                    <a:lstStyle/>
                    <a:p>
                      <a:r>
                        <a:rPr lang="en-US" dirty="0" smtClean="0"/>
                        <a:t>5.  Enter the fact regarding the appointment of receiver or</a:t>
                      </a:r>
                      <a:r>
                        <a:rPr lang="en-US" baseline="0" dirty="0" smtClean="0"/>
                        <a:t> manager of the company in the register of mortgages and charges.</a:t>
                      </a:r>
                      <a:endParaRPr lang="en-US" dirty="0"/>
                    </a:p>
                  </a:txBody>
                  <a:tcPr marL="68580" marR="68580">
                    <a:lnL w="12700" cap="flat" cmpd="sng" algn="ctr">
                      <a:solidFill>
                        <a:schemeClr val="tx1"/>
                      </a:solidFill>
                      <a:prstDash val="solid"/>
                      <a:round/>
                      <a:headEnd type="none" w="med" len="med"/>
                      <a:tailEnd type="none" w="med" len="med"/>
                    </a:lnL>
                  </a:tcPr>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POWER OF REGISTRAR TO CALL FOR INFORMATION OR </a:t>
            </a:r>
            <a:r>
              <a:rPr lang="en-US" dirty="0" smtClean="0"/>
              <a:t>EXPLANATION </a:t>
            </a:r>
            <a:r>
              <a:rPr lang="en-US" dirty="0"/>
              <a:t>[SECTION- 261]</a:t>
            </a:r>
          </a:p>
        </p:txBody>
      </p:sp>
      <p:sp>
        <p:nvSpPr>
          <p:cNvPr id="3" name="Content Placeholder 2"/>
          <p:cNvSpPr>
            <a:spLocks noGrp="1"/>
          </p:cNvSpPr>
          <p:nvPr>
            <p:ph idx="1"/>
          </p:nvPr>
        </p:nvSpPr>
        <p:spPr/>
        <p:txBody>
          <a:bodyPr>
            <a:normAutofit fontScale="92500" lnSpcReduction="20000"/>
          </a:bodyPr>
          <a:lstStyle/>
          <a:p>
            <a:pPr>
              <a:lnSpc>
                <a:spcPct val="200000"/>
              </a:lnSpc>
            </a:pPr>
            <a:r>
              <a:rPr lang="en-US" sz="2600" b="1" dirty="0" smtClean="0"/>
              <a:t>When information can be called? </a:t>
            </a:r>
          </a:p>
          <a:p>
            <a:pPr marL="514350" indent="-514350">
              <a:lnSpc>
                <a:spcPct val="200000"/>
              </a:lnSpc>
              <a:buFont typeface="+mj-lt"/>
              <a:buAutoNum type="romanLcPeriod"/>
            </a:pPr>
            <a:r>
              <a:rPr lang="en-US" sz="2200" dirty="0" smtClean="0"/>
              <a:t>When the registrar is  of  opinion that any information, explanation or document is necessary with respect to  any matter.</a:t>
            </a:r>
          </a:p>
          <a:p>
            <a:pPr marL="514350" indent="-514350">
              <a:lnSpc>
                <a:spcPct val="200000"/>
              </a:lnSpc>
            </a:pPr>
            <a:r>
              <a:rPr lang="en-US" sz="2600" b="1" dirty="0" smtClean="0"/>
              <a:t>From whom information can be called?</a:t>
            </a:r>
          </a:p>
          <a:p>
            <a:pPr marL="514350" indent="-514350">
              <a:lnSpc>
                <a:spcPct val="200000"/>
              </a:lnSpc>
              <a:buFont typeface="+mj-lt"/>
              <a:buAutoNum type="romanLcPeriod"/>
            </a:pPr>
            <a:r>
              <a:rPr lang="en-US" sz="2200" dirty="0" smtClean="0"/>
              <a:t> From the company.</a:t>
            </a:r>
          </a:p>
          <a:p>
            <a:pPr marL="514350" indent="-514350">
              <a:lnSpc>
                <a:spcPct val="200000"/>
              </a:lnSpc>
              <a:buFont typeface="+mj-lt"/>
              <a:buAutoNum type="romanLcPeriod"/>
            </a:pPr>
            <a:r>
              <a:rPr lang="en-US" sz="2200" dirty="0" smtClean="0"/>
              <a:t>Any of it’s past &amp; present directors.</a:t>
            </a:r>
          </a:p>
          <a:p>
            <a:pPr marL="514350" indent="-514350">
              <a:lnSpc>
                <a:spcPct val="200000"/>
              </a:lnSpc>
              <a:buFont typeface="+mj-lt"/>
              <a:buAutoNum type="romanLcPeriod"/>
            </a:pPr>
            <a:r>
              <a:rPr lang="en-US" sz="2200" dirty="0" smtClean="0"/>
              <a:t>Officers or auditors.</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SECTION-261</a:t>
            </a:r>
            <a:endParaRPr lang="en-US" b="1"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sz="2000" b="1" dirty="0" smtClean="0"/>
              <a:t>    </a:t>
            </a:r>
            <a:r>
              <a:rPr lang="en-US" sz="2000" b="1" u="sng" dirty="0" smtClean="0"/>
              <a:t>Manner &amp; time for submission of information</a:t>
            </a:r>
          </a:p>
          <a:p>
            <a:pPr marL="742950" lvl="1" indent="-514350">
              <a:lnSpc>
                <a:spcPct val="150000"/>
              </a:lnSpc>
              <a:buFont typeface="+mj-lt"/>
              <a:buAutoNum type="romanLcPeriod"/>
            </a:pPr>
            <a:r>
              <a:rPr lang="en-US" sz="2000" dirty="0" smtClean="0"/>
              <a:t>Maybe called through a written order.</a:t>
            </a:r>
          </a:p>
          <a:p>
            <a:pPr marL="742950" lvl="1" indent="-514350">
              <a:lnSpc>
                <a:spcPct val="150000"/>
              </a:lnSpc>
              <a:buFont typeface="+mj-lt"/>
              <a:buAutoNum type="romanLcPeriod"/>
            </a:pPr>
            <a:r>
              <a:rPr lang="en-US" sz="2000" dirty="0" smtClean="0"/>
              <a:t>Requiring to submit the information or explanation in writing within the period specified in the order.</a:t>
            </a:r>
          </a:p>
          <a:p>
            <a:pPr marL="742950" lvl="1" indent="-514350">
              <a:lnSpc>
                <a:spcPct val="150000"/>
              </a:lnSpc>
              <a:buFont typeface="+mj-lt"/>
              <a:buAutoNum type="romanLcPeriod"/>
            </a:pPr>
            <a:r>
              <a:rPr lang="en-US" sz="2000" dirty="0" smtClean="0"/>
              <a:t>The period specified should not be less than 14 days.</a:t>
            </a:r>
          </a:p>
          <a:p>
            <a:pPr marL="742950" lvl="1" indent="-514350">
              <a:lnSpc>
                <a:spcPct val="150000"/>
              </a:lnSpc>
              <a:buFont typeface="+mj-lt"/>
              <a:buAutoNum type="romanLcPeriod"/>
            </a:pPr>
            <a:r>
              <a:rPr lang="en-US" sz="2000" dirty="0" smtClean="0"/>
              <a:t>Persons from whom information is called shall be duty bound to provide information.</a:t>
            </a:r>
          </a:p>
          <a:p>
            <a:pPr marL="514350" indent="-514350">
              <a:lnSpc>
                <a:spcPct val="150000"/>
              </a:lnSpc>
            </a:pPr>
            <a:r>
              <a:rPr lang="en-US" sz="2000" b="1" u="sng" dirty="0" smtClean="0"/>
              <a:t>Persons from whom information cannot be called</a:t>
            </a:r>
          </a:p>
          <a:p>
            <a:pPr marL="742950" lvl="1" indent="-514350">
              <a:lnSpc>
                <a:spcPct val="150000"/>
              </a:lnSpc>
              <a:buFont typeface="+mj-lt"/>
              <a:buAutoNum type="romanLcPeriod"/>
            </a:pPr>
            <a:r>
              <a:rPr lang="en-US" sz="2000" dirty="0" smtClean="0"/>
              <a:t>Directors, officers  and auditors who ceased to hold office more than 6 years before date of order shall not be compelled to furnish information.</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SECTION-261</a:t>
            </a:r>
            <a:endParaRPr lang="en-US" b="1" dirty="0"/>
          </a:p>
        </p:txBody>
      </p:sp>
      <p:sp>
        <p:nvSpPr>
          <p:cNvPr id="3" name="Content Placeholder 2"/>
          <p:cNvSpPr>
            <a:spLocks noGrp="1"/>
          </p:cNvSpPr>
          <p:nvPr>
            <p:ph idx="1"/>
          </p:nvPr>
        </p:nvSpPr>
        <p:spPr>
          <a:xfrm>
            <a:off x="571500" y="1524000"/>
            <a:ext cx="7943850" cy="4351338"/>
          </a:xfrm>
        </p:spPr>
        <p:txBody>
          <a:bodyPr>
            <a:normAutofit fontScale="85000" lnSpcReduction="10000"/>
          </a:bodyPr>
          <a:lstStyle/>
          <a:p>
            <a:pPr>
              <a:lnSpc>
                <a:spcPct val="150000"/>
              </a:lnSpc>
            </a:pPr>
            <a:r>
              <a:rPr lang="en-US" sz="2000" b="1" u="sng" dirty="0" smtClean="0"/>
              <a:t>When no information is submitted or if it is inadequate the registrar</a:t>
            </a:r>
          </a:p>
          <a:p>
            <a:pPr marL="742950" lvl="1" indent="-514350">
              <a:lnSpc>
                <a:spcPct val="150000"/>
              </a:lnSpc>
              <a:buFont typeface="+mj-lt"/>
              <a:buAutoNum type="romanLcPeriod"/>
            </a:pPr>
            <a:r>
              <a:rPr lang="en-US" sz="2000" dirty="0" smtClean="0"/>
              <a:t>May call for such books and papers as he considers necessary.</a:t>
            </a:r>
          </a:p>
          <a:p>
            <a:pPr marL="742950" lvl="1" indent="-514350">
              <a:lnSpc>
                <a:spcPct val="150000"/>
              </a:lnSpc>
              <a:buFont typeface="+mj-lt"/>
              <a:buAutoNum type="romanLcPeriod"/>
            </a:pPr>
            <a:r>
              <a:rPr lang="en-US" sz="2000" dirty="0" smtClean="0"/>
              <a:t>The company and persons from whom such books and papers are called are duty bound to produce the books and papers etc.</a:t>
            </a:r>
          </a:p>
          <a:p>
            <a:pPr marL="514350" indent="-514350">
              <a:lnSpc>
                <a:spcPct val="150000"/>
              </a:lnSpc>
            </a:pPr>
            <a:r>
              <a:rPr lang="en-US" sz="2000" b="1" u="sng" dirty="0" smtClean="0"/>
              <a:t>Right to get Extracts</a:t>
            </a:r>
          </a:p>
          <a:p>
            <a:pPr marL="742950" lvl="1" indent="-514350">
              <a:lnSpc>
                <a:spcPct val="150000"/>
              </a:lnSpc>
              <a:buFont typeface="+mj-lt"/>
              <a:buAutoNum type="romanLcPeriod"/>
            </a:pPr>
            <a:r>
              <a:rPr lang="en-US" sz="2000" dirty="0" smtClean="0"/>
              <a:t>Obtain extracts from the books and papers and documents produced by him.</a:t>
            </a:r>
          </a:p>
          <a:p>
            <a:pPr marL="514350" indent="-514350">
              <a:lnSpc>
                <a:spcPct val="150000"/>
              </a:lnSpc>
            </a:pPr>
            <a:r>
              <a:rPr lang="en-US" sz="2000" b="1" u="sng" dirty="0" smtClean="0"/>
              <a:t>Fairness of Information</a:t>
            </a:r>
          </a:p>
          <a:p>
            <a:pPr marL="742950" lvl="1" indent="-514350">
              <a:lnSpc>
                <a:spcPct val="150000"/>
              </a:lnSpc>
              <a:buFont typeface="+mj-lt"/>
              <a:buAutoNum type="romanLcPeriod"/>
            </a:pPr>
            <a:r>
              <a:rPr lang="en-US" sz="2000" dirty="0" smtClean="0"/>
              <a:t>If books/papers do not disclose a full and fair view of the matter or discloses an unsatisfactory state of affairs.</a:t>
            </a:r>
          </a:p>
          <a:p>
            <a:pPr marL="742950" lvl="1" indent="-514350">
              <a:lnSpc>
                <a:spcPct val="150000"/>
              </a:lnSpc>
              <a:buFont typeface="+mj-lt"/>
              <a:buAutoNum type="romanLcPeriod"/>
            </a:pPr>
            <a:r>
              <a:rPr lang="en-US" sz="2000" dirty="0" smtClean="0"/>
              <a:t>The register shall report in writing, the circumstances of the case to the SECP.</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SEIZURE OF DOCUMENTS BY THE </a:t>
            </a:r>
            <a:r>
              <a:rPr lang="en-US" b="1" dirty="0" smtClean="0"/>
              <a:t>REGISTRAR [Section-262]</a:t>
            </a:r>
            <a:endParaRPr lang="en-US" b="1" dirty="0"/>
          </a:p>
        </p:txBody>
      </p:sp>
      <p:sp>
        <p:nvSpPr>
          <p:cNvPr id="5" name="Content Placeholder 4"/>
          <p:cNvSpPr>
            <a:spLocks noGrp="1"/>
          </p:cNvSpPr>
          <p:nvPr>
            <p:ph sz="half" idx="1"/>
          </p:nvPr>
        </p:nvSpPr>
        <p:spPr>
          <a:xfrm>
            <a:off x="628650" y="1825626"/>
            <a:ext cx="3771900" cy="4708525"/>
          </a:xfrm>
        </p:spPr>
        <p:txBody>
          <a:bodyPr>
            <a:normAutofit fontScale="70000" lnSpcReduction="20000"/>
          </a:bodyPr>
          <a:lstStyle/>
          <a:p>
            <a:pPr>
              <a:lnSpc>
                <a:spcPct val="150000"/>
              </a:lnSpc>
            </a:pPr>
            <a:r>
              <a:rPr lang="en-US" sz="2000" dirty="0"/>
              <a:t>If the registrar believes that books or papers relating to any company/office may be destroyed, altered, falsified the </a:t>
            </a:r>
            <a:r>
              <a:rPr lang="en-US" sz="2000" dirty="0" smtClean="0"/>
              <a:t>registrar shall </a:t>
            </a:r>
            <a:r>
              <a:rPr lang="en-US" sz="2000" dirty="0"/>
              <a:t>seize such books and papers.</a:t>
            </a:r>
          </a:p>
          <a:p>
            <a:pPr>
              <a:lnSpc>
                <a:spcPct val="150000"/>
              </a:lnSpc>
            </a:pPr>
            <a:r>
              <a:rPr lang="en-US" sz="2000" dirty="0" smtClean="0"/>
              <a:t>Seizure </a:t>
            </a:r>
            <a:r>
              <a:rPr lang="en-US" sz="2000" dirty="0"/>
              <a:t>only after obtaing permission from the magistrtate.</a:t>
            </a:r>
          </a:p>
          <a:p>
            <a:pPr>
              <a:lnSpc>
                <a:spcPct val="150000"/>
              </a:lnSpc>
            </a:pPr>
            <a:r>
              <a:rPr lang="en-US" sz="2000" dirty="0"/>
              <a:t>Auhtorise any officer subordinate to him. Not inferior in rank to an assistant registrar.</a:t>
            </a:r>
          </a:p>
          <a:p>
            <a:pPr>
              <a:lnSpc>
                <a:spcPct val="150000"/>
              </a:lnSpc>
            </a:pPr>
            <a:r>
              <a:rPr lang="en-US" sz="2000" dirty="0"/>
              <a:t>Seized books etc shall be returned not later that 30th day.</a:t>
            </a:r>
          </a:p>
          <a:p>
            <a:pPr>
              <a:lnSpc>
                <a:spcPct val="150000"/>
              </a:lnSpc>
            </a:pPr>
            <a:r>
              <a:rPr lang="en-US" sz="2000" dirty="0"/>
              <a:t>Period of retenetion maybe extended by SECP</a:t>
            </a:r>
          </a:p>
        </p:txBody>
      </p:sp>
      <p:graphicFrame>
        <p:nvGraphicFramePr>
          <p:cNvPr id="6" name="Content Placeholder 5" descr="Segmented Process"/>
          <p:cNvGraphicFramePr>
            <a:graphicFrameLocks noGrp="1"/>
          </p:cNvGraphicFramePr>
          <p:nvPr>
            <p:ph sz="half" idx="2"/>
            <p:extLst>
              <p:ext uri="{D42A27DB-BD31-4B8C-83A1-F6EECF244321}">
                <p14:modId xmlns:p14="http://schemas.microsoft.com/office/powerpoint/2010/main" xmlns="" val="931792778"/>
              </p:ext>
            </p:extLst>
          </p:nvPr>
        </p:nvGraphicFramePr>
        <p:xfrm>
          <a:off x="4854179" y="1828800"/>
          <a:ext cx="3771900" cy="4387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24260220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INSPECTION OF BOOKS OF ACCOUNT BY REGISTRAR, ETC [SECTION 231]</a:t>
            </a:r>
            <a:endParaRPr lang="en-US" b="1" dirty="0"/>
          </a:p>
        </p:txBody>
      </p:sp>
      <p:sp>
        <p:nvSpPr>
          <p:cNvPr id="3" name="Content Placeholder 2"/>
          <p:cNvSpPr>
            <a:spLocks noGrp="1"/>
          </p:cNvSpPr>
          <p:nvPr>
            <p:ph idx="1"/>
          </p:nvPr>
        </p:nvSpPr>
        <p:spPr/>
        <p:txBody>
          <a:bodyPr>
            <a:normAutofit lnSpcReduction="10000"/>
          </a:bodyPr>
          <a:lstStyle/>
          <a:p>
            <a:pPr marL="457200" indent="-457200">
              <a:lnSpc>
                <a:spcPct val="170000"/>
              </a:lnSpc>
              <a:buFont typeface="+mj-lt"/>
              <a:buAutoNum type="arabicPeriod"/>
            </a:pPr>
            <a:r>
              <a:rPr lang="en-US" sz="2600" dirty="0" smtClean="0"/>
              <a:t> Registrar has the right to inspect the books and papers of every company </a:t>
            </a:r>
          </a:p>
          <a:p>
            <a:pPr marL="457200" indent="-457200">
              <a:lnSpc>
                <a:spcPct val="170000"/>
              </a:lnSpc>
              <a:buFont typeface="+mj-lt"/>
              <a:buAutoNum type="arabicPeriod"/>
            </a:pPr>
            <a:r>
              <a:rPr lang="en-US" sz="2600" dirty="0" smtClean="0"/>
              <a:t>Director or other employee of the company </a:t>
            </a:r>
          </a:p>
          <a:p>
            <a:pPr marL="857250" lvl="1" indent="-457200">
              <a:lnSpc>
                <a:spcPct val="170000"/>
              </a:lnSpc>
              <a:buFont typeface="+mj-lt"/>
              <a:buAutoNum type="arabicPeriod"/>
            </a:pPr>
            <a:r>
              <a:rPr lang="en-US" sz="2200" dirty="0" smtClean="0"/>
              <a:t>Shall make such books of account, statement information </a:t>
            </a:r>
            <a:r>
              <a:rPr lang="en-US" sz="2200" dirty="0" err="1" smtClean="0"/>
              <a:t>etc</a:t>
            </a:r>
            <a:r>
              <a:rPr lang="en-US" sz="2200" dirty="0" smtClean="0"/>
              <a:t> available as required by the Registrar.</a:t>
            </a:r>
          </a:p>
          <a:p>
            <a:pPr marL="857250" lvl="1" indent="-457200">
              <a:lnSpc>
                <a:spcPct val="170000"/>
              </a:lnSpc>
              <a:buFont typeface="+mj-lt"/>
              <a:buAutoNum type="arabicPeriod"/>
            </a:pPr>
            <a:r>
              <a:rPr lang="en-US" sz="2200" dirty="0" smtClean="0"/>
              <a:t>Provide all information and a reasonable assistance as required by the Registrar.</a:t>
            </a:r>
          </a:p>
          <a:p>
            <a:pPr marL="457200" indent="-457200">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819400"/>
            <a:ext cx="7886700" cy="1145224"/>
          </a:xfrm>
        </p:spPr>
        <p:txBody>
          <a:bodyPr>
            <a:normAutofit fontScale="90000"/>
          </a:bodyPr>
          <a:lstStyle/>
          <a:p>
            <a:r>
              <a:rPr lang="en-US" sz="7200" b="1" u="sng" smtClean="0"/>
              <a:t>THANK </a:t>
            </a:r>
            <a:r>
              <a:rPr lang="en-US" sz="7200" b="1" u="sng" dirty="0" smtClean="0"/>
              <a:t>YOU!</a:t>
            </a:r>
            <a:endParaRPr lang="en-US" sz="7200" b="1" u="sng"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BB5202-E39F-4BDE-B696-5684138BFB98}">
  <ds:schemaRefs>
    <ds:schemaRef ds:uri="http://www.w3.org/XML/1998/namespace"/>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61697903-7F36-40A1-9098-1CFCA8601A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D10EAAE-E2F8-4A00-A4CD-D0C34664FC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1387</Words>
  <Application>Microsoft Office PowerPoint</Application>
  <PresentationFormat>On-screen Show (4:3)</PresentationFormat>
  <Paragraphs>166</Paragraphs>
  <Slides>23</Slides>
  <Notes>13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CORPORATE LAW</vt:lpstr>
      <vt:lpstr>COMPANIES ORDINANCE OF 1984</vt:lpstr>
      <vt:lpstr>Ch 2     TOPICS COVERED</vt:lpstr>
      <vt:lpstr>COURTS</vt:lpstr>
      <vt:lpstr>HIERARCHY OF COURTS IN PAKISTAN</vt:lpstr>
      <vt:lpstr>JURISDICTION OF COURTS [SECTION-7]</vt:lpstr>
      <vt:lpstr>CONSTITUTION OF COMPANY BENCHES [SECTION 8]</vt:lpstr>
      <vt:lpstr>PROCEDURE OF THE COURT [SECTION-9]</vt:lpstr>
      <vt:lpstr>APPEALS AGAINST COURT ORDES [SECTION-10]</vt:lpstr>
      <vt:lpstr>POWER TO MAKE REFERENCE TO THE COURT [SECTION-13]</vt:lpstr>
      <vt:lpstr>SECURITITES &amp; EXCHANGE COMMISSION OF PAKISTAN</vt:lpstr>
      <vt:lpstr>DEFINITION</vt:lpstr>
      <vt:lpstr>Certificate of Incorporation</vt:lpstr>
      <vt:lpstr>CONSTITUTION/STRUCTURE</vt:lpstr>
      <vt:lpstr>POWERS &amp; FUNCTIONS [SECTION-12]</vt:lpstr>
      <vt:lpstr>REGISTRAR</vt:lpstr>
      <vt:lpstr>RIGHTS, DUTIES &amp; LIABILITIES OF REGISTRAR</vt:lpstr>
      <vt:lpstr>POWER OF REGISTRAR TO CALL FOR INFORMATION OR EXPLANATION [SECTION- 261]</vt:lpstr>
      <vt:lpstr>SECTION-261</vt:lpstr>
      <vt:lpstr>SECTION-261</vt:lpstr>
      <vt:lpstr>SEIZURE OF DOCUMENTS BY THE REGISTRAR [Section-262]</vt:lpstr>
      <vt:lpstr>INSPECTION OF BOOKS OF ACCOUNT BY REGISTRAR, ETC [SECTION 231]</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LAW</dc:title>
  <dc:creator/>
  <cp:lastModifiedBy/>
  <cp:revision>2</cp:revision>
  <dcterms:created xsi:type="dcterms:W3CDTF">2013-07-31T15:03:27Z</dcterms:created>
  <dcterms:modified xsi:type="dcterms:W3CDTF">2014-05-29T09:38:11Z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