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93" r:id="rId3"/>
    <p:sldId id="294" r:id="rId4"/>
    <p:sldId id="295" r:id="rId5"/>
    <p:sldId id="296" r:id="rId6"/>
    <p:sldId id="297" r:id="rId7"/>
    <p:sldId id="290" r:id="rId8"/>
    <p:sldId id="258" r:id="rId9"/>
    <p:sldId id="259" r:id="rId10"/>
    <p:sldId id="298" r:id="rId11"/>
    <p:sldId id="299" r:id="rId12"/>
    <p:sldId id="260" r:id="rId13"/>
    <p:sldId id="300" r:id="rId14"/>
    <p:sldId id="288" r:id="rId15"/>
    <p:sldId id="261" r:id="rId16"/>
    <p:sldId id="262" r:id="rId17"/>
    <p:sldId id="301" r:id="rId18"/>
    <p:sldId id="302" r:id="rId19"/>
    <p:sldId id="303" r:id="rId20"/>
    <p:sldId id="304" r:id="rId21"/>
    <p:sldId id="305" r:id="rId22"/>
    <p:sldId id="320" r:id="rId23"/>
    <p:sldId id="306" r:id="rId24"/>
    <p:sldId id="307" r:id="rId25"/>
    <p:sldId id="31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190" autoAdjust="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87CF1-15FA-4DE3-82E2-C21FE6C95DC2}" type="datetimeFigureOut">
              <a:rPr lang="en-US" smtClean="0"/>
              <a:pPr/>
              <a:t>14/07/2014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CACA33-760A-4B2F-B40A-70C3B4235ED0}" type="slidenum">
              <a:rPr lang="en-US" smtClean="0"/>
              <a:pPr/>
              <a:t>‹#›</a:t>
            </a:fld>
            <a:endParaRPr lang="en-US"/>
          </a:p>
        </p:txBody>
      </p:sp>
    </p:spTree>
    <p:extLst>
      <p:ext uri="{BB962C8B-B14F-4D97-AF65-F5344CB8AC3E}">
        <p14:creationId xmlns:p14="http://schemas.microsoft.com/office/powerpoint/2010/main" xmlns="" val="1492619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741A3-A616-4E05-8107-BFCDED614736}" type="datetimeFigureOut">
              <a:rPr lang="en-US" smtClean="0"/>
              <a:pPr/>
              <a:t>14/07/2014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A2EC1D-3BC4-48A9-B33A-5BEA5C5E9C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19400"/>
            <a:ext cx="7772400" cy="1470025"/>
          </a:xfrm>
        </p:spPr>
        <p:txBody>
          <a:bodyPr>
            <a:normAutofit/>
          </a:bodyPr>
          <a:lstStyle/>
          <a:p>
            <a:r>
              <a:rPr lang="en-US" b="1" dirty="0" smtClean="0"/>
              <a:t>Winding up / Dissolution</a:t>
            </a:r>
            <a:br>
              <a:rPr lang="en-US" b="1" dirty="0" smtClean="0"/>
            </a:br>
            <a:r>
              <a:rPr lang="en-US" b="1" dirty="0" smtClean="0"/>
              <a:t>of Companies</a:t>
            </a:r>
            <a:endParaRPr lang="en-US" b="1" dirty="0"/>
          </a:p>
        </p:txBody>
      </p:sp>
      <p:pic>
        <p:nvPicPr>
          <p:cNvPr id="5" name="Picture 4" descr="300px-COMSATS_Logo.jpeg"/>
          <p:cNvPicPr>
            <a:picLocks noChangeAspect="1"/>
          </p:cNvPicPr>
          <p:nvPr/>
        </p:nvPicPr>
        <p:blipFill>
          <a:blip r:embed="rId2" cstate="print"/>
          <a:stretch>
            <a:fillRect/>
          </a:stretch>
        </p:blipFill>
        <p:spPr>
          <a:xfrm>
            <a:off x="3276600" y="325272"/>
            <a:ext cx="2552700" cy="2133600"/>
          </a:xfrm>
          <a:prstGeom prst="rect">
            <a:avLst/>
          </a:prstGeom>
        </p:spPr>
      </p:pic>
      <p:pic>
        <p:nvPicPr>
          <p:cNvPr id="2050" name="Picture 2"/>
          <p:cNvPicPr>
            <a:picLocks noChangeAspect="1" noChangeArrowheads="1"/>
          </p:cNvPicPr>
          <p:nvPr/>
        </p:nvPicPr>
        <p:blipFill>
          <a:blip r:embed="rId3" cstate="print"/>
          <a:srcRect/>
          <a:stretch>
            <a:fillRect/>
          </a:stretch>
        </p:blipFill>
        <p:spPr bwMode="auto">
          <a:xfrm>
            <a:off x="3581400" y="4419600"/>
            <a:ext cx="1913467" cy="1828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Winding up of a Company</a:t>
            </a:r>
            <a:endParaRPr lang="en-US" b="1" dirty="0"/>
          </a:p>
        </p:txBody>
      </p:sp>
      <p:sp>
        <p:nvSpPr>
          <p:cNvPr id="3" name="Content Placeholder 2"/>
          <p:cNvSpPr>
            <a:spLocks noGrp="1"/>
          </p:cNvSpPr>
          <p:nvPr>
            <p:ph idx="1"/>
          </p:nvPr>
        </p:nvSpPr>
        <p:spPr>
          <a:xfrm>
            <a:off x="304800" y="1371600"/>
            <a:ext cx="8534400" cy="4754563"/>
          </a:xfrm>
        </p:spPr>
        <p:txBody>
          <a:bodyPr>
            <a:noAutofit/>
          </a:bodyPr>
          <a:lstStyle/>
          <a:p>
            <a:pPr>
              <a:buNone/>
            </a:pPr>
            <a:r>
              <a:rPr lang="en-US" sz="2800" dirty="0" smtClean="0"/>
              <a:t>The term </a:t>
            </a:r>
            <a:r>
              <a:rPr lang="en-US" b="1" dirty="0" smtClean="0"/>
              <a:t>‘winding up’ </a:t>
            </a:r>
            <a:r>
              <a:rPr lang="en-US" sz="2800" dirty="0" smtClean="0"/>
              <a:t>of a company may be defined as </a:t>
            </a:r>
          </a:p>
          <a:p>
            <a:r>
              <a:rPr lang="en-US" sz="2800" dirty="0" smtClean="0"/>
              <a:t>the proceedings by which a company is dissolved (i.e. the life of a company is put to an end). </a:t>
            </a:r>
          </a:p>
          <a:p>
            <a:r>
              <a:rPr lang="en-US" sz="2800" dirty="0" smtClean="0"/>
              <a:t>Thus, the winding up is the process of putting an end to the life of the company. And during this process, the assets of the company are disposed of, the debts of the company are paid off out of the realized assets or from the contributories and if any surplus is left, it is distributed among the members in proportion to their shareholding in the company.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Winding up of a Company</a:t>
            </a:r>
            <a:endParaRPr lang="en-US" b="1" dirty="0"/>
          </a:p>
        </p:txBody>
      </p:sp>
      <p:sp>
        <p:nvSpPr>
          <p:cNvPr id="3" name="Content Placeholder 2"/>
          <p:cNvSpPr>
            <a:spLocks noGrp="1"/>
          </p:cNvSpPr>
          <p:nvPr>
            <p:ph idx="1"/>
          </p:nvPr>
        </p:nvSpPr>
        <p:spPr>
          <a:xfrm>
            <a:off x="457200" y="1371600"/>
            <a:ext cx="8229600" cy="5029200"/>
          </a:xfrm>
        </p:spPr>
        <p:txBody>
          <a:bodyPr>
            <a:noAutofit/>
          </a:bodyPr>
          <a:lstStyle/>
          <a:p>
            <a:r>
              <a:rPr lang="en-US" sz="2800" dirty="0" smtClean="0"/>
              <a:t>The winding up of the company is also called the </a:t>
            </a:r>
            <a:r>
              <a:rPr lang="en-US" sz="2800" b="1" dirty="0" smtClean="0"/>
              <a:t>‘liquidation’ </a:t>
            </a:r>
            <a:r>
              <a:rPr lang="en-US" sz="2800" dirty="0" smtClean="0"/>
              <a:t>of the company. </a:t>
            </a:r>
          </a:p>
          <a:p>
            <a:r>
              <a:rPr lang="en-US" sz="2800" dirty="0" smtClean="0"/>
              <a:t>The process of winding up begins after the Court passes the order for winding up or a resolution is passed for voluntary winding up. The company is dissolved after completion of the winding up proceedings. </a:t>
            </a:r>
          </a:p>
          <a:p>
            <a:r>
              <a:rPr lang="en-US" sz="2800" dirty="0" smtClean="0"/>
              <a:t>On the dissolution, the company ceases to exist. So, the legal procedure by which the existence of an incorporated company is brought to an end is known as winding up</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LIQUIDATOR</a:t>
            </a:r>
            <a:endParaRPr lang="en-US" dirty="0" smtClean="0"/>
          </a:p>
        </p:txBody>
      </p:sp>
      <p:sp>
        <p:nvSpPr>
          <p:cNvPr id="3" name="Content Placeholder 2"/>
          <p:cNvSpPr>
            <a:spLocks noGrp="1"/>
          </p:cNvSpPr>
          <p:nvPr>
            <p:ph idx="1"/>
          </p:nvPr>
        </p:nvSpPr>
        <p:spPr>
          <a:xfrm>
            <a:off x="457200" y="1066800"/>
            <a:ext cx="8229600" cy="5486400"/>
          </a:xfrm>
        </p:spPr>
        <p:txBody>
          <a:bodyPr>
            <a:normAutofit fontScale="55000" lnSpcReduction="20000"/>
          </a:bodyPr>
          <a:lstStyle/>
          <a:p>
            <a:pPr>
              <a:buNone/>
            </a:pPr>
            <a:r>
              <a:rPr lang="en-US" sz="3800" dirty="0" smtClean="0"/>
              <a:t> </a:t>
            </a:r>
            <a:r>
              <a:rPr lang="en-US" sz="4000" dirty="0" smtClean="0"/>
              <a:t>A person appointed to carry out the winding up of a company is called liquidator. If the winding up is through Court, the term used for such person </a:t>
            </a:r>
            <a:r>
              <a:rPr lang="en-US" sz="4000" b="1" dirty="0" smtClean="0"/>
              <a:t>is official liquidator </a:t>
            </a:r>
            <a:r>
              <a:rPr lang="en-US" sz="4000" dirty="0" smtClean="0"/>
              <a:t>.</a:t>
            </a:r>
          </a:p>
          <a:p>
            <a:pPr>
              <a:buNone/>
            </a:pPr>
            <a:r>
              <a:rPr lang="en-US" sz="4000" dirty="0" smtClean="0"/>
              <a:t> The duties of liquidator include to get in and </a:t>
            </a:r>
            <a:r>
              <a:rPr lang="en-US" sz="4000" dirty="0" err="1" smtClean="0"/>
              <a:t>realise</a:t>
            </a:r>
            <a:r>
              <a:rPr lang="en-US" sz="4000" dirty="0" smtClean="0"/>
              <a:t> the property of the company, to pay its debts, and to distribute the surplus (if any) among the members. The official liquidator acts under the supervision of the Court, through a recognized reporting system</a:t>
            </a:r>
            <a:r>
              <a:rPr lang="en-US" sz="3800" dirty="0" smtClean="0"/>
              <a:t>.</a:t>
            </a:r>
          </a:p>
          <a:p>
            <a:pPr>
              <a:buNone/>
            </a:pPr>
            <a:endParaRPr lang="en-US" dirty="0" smtClean="0"/>
          </a:p>
          <a:p>
            <a:pPr>
              <a:buNone/>
            </a:pPr>
            <a:r>
              <a:rPr lang="en-US" sz="4400" dirty="0" smtClean="0"/>
              <a:t>The following are the general powers of liquidator(s):-</a:t>
            </a:r>
          </a:p>
          <a:p>
            <a:pPr lvl="0" hangingPunct="0"/>
            <a:r>
              <a:rPr lang="en-US" sz="4000" dirty="0" smtClean="0"/>
              <a:t>To institute or defend any suit, action, prosecution or other legal proceeding, civil or criminal on behalf of the company. </a:t>
            </a:r>
          </a:p>
          <a:p>
            <a:pPr lvl="0" hangingPunct="0"/>
            <a:r>
              <a:rPr lang="en-US" sz="4000" dirty="0" smtClean="0"/>
              <a:t>To carry on the business of the company so far as may be necessary for the beneficial to it.  </a:t>
            </a:r>
          </a:p>
          <a:p>
            <a:pPr lvl="0" hangingPunct="0"/>
            <a:r>
              <a:rPr lang="en-US" sz="4000" dirty="0" smtClean="0"/>
              <a:t>To pay to the creditors.  </a:t>
            </a:r>
          </a:p>
          <a:p>
            <a:pPr lvl="0" hangingPunct="0"/>
            <a:r>
              <a:rPr lang="en-US" sz="4000" dirty="0" smtClean="0"/>
              <a:t>To make any compromise or arrangement with creditors. </a:t>
            </a:r>
          </a:p>
          <a:p>
            <a:pPr lvl="0" hangingPunct="0"/>
            <a:r>
              <a:rPr lang="en-US" sz="4000" dirty="0" smtClean="0"/>
              <a:t>To compromise all calls and liabilities to calls, debts and liabilities capable of resulting in debts.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LIQUIDATOR</a:t>
            </a:r>
            <a:endParaRPr lang="en-US" dirty="0" smtClean="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buNone/>
            </a:pPr>
            <a:r>
              <a:rPr lang="en-US" dirty="0" smtClean="0"/>
              <a:t> </a:t>
            </a:r>
          </a:p>
          <a:p>
            <a:pPr lvl="0" hangingPunct="0"/>
            <a:r>
              <a:rPr lang="en-US" sz="3400" dirty="0" smtClean="0"/>
              <a:t>To sell the movable and immovable property and things in action of the company by public auction or private contract, with power to transfer to any person or to sell the same in parcels. </a:t>
            </a:r>
          </a:p>
          <a:p>
            <a:pPr lvl="0" hangingPunct="0"/>
            <a:r>
              <a:rPr lang="en-US" sz="3400" dirty="0" smtClean="0"/>
              <a:t>To do all acts and to execute all deeds, receipts and other documents in the name and on behalf of the company and for that purpose to use in the </a:t>
            </a:r>
            <a:r>
              <a:rPr lang="en-US" sz="3400" b="1" dirty="0" smtClean="0"/>
              <a:t>company’s seal </a:t>
            </a:r>
            <a:r>
              <a:rPr lang="en-US" sz="3400" dirty="0" smtClean="0"/>
              <a:t>when necessary. </a:t>
            </a:r>
          </a:p>
          <a:p>
            <a:pPr lvl="0" hangingPunct="0"/>
            <a:r>
              <a:rPr lang="en-US" sz="3400" dirty="0" smtClean="0"/>
              <a:t>To prove, rank and claim in the bankruptcy, insolvency or sequestration of any contributory for any balance against his estate and to receive dividends as a separate debt due from the bankrupt or insolvent in the bankruptcy. </a:t>
            </a:r>
          </a:p>
          <a:p>
            <a:pPr lvl="0" hangingPunct="0"/>
            <a:r>
              <a:rPr lang="en-US" sz="3400" dirty="0" smtClean="0"/>
              <a:t>To draw, accept, make and endorse any bill of exchange or promissory note in the name and on behalf of the company. </a:t>
            </a:r>
          </a:p>
          <a:p>
            <a:pPr lvl="0" hangingPunct="0"/>
            <a:r>
              <a:rPr lang="en-US" sz="3400" dirty="0" smtClean="0"/>
              <a:t>To raise on the security of the assets of the company any money. </a:t>
            </a:r>
            <a:endParaRPr lang="en-US" sz="3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hangingPunct="0"/>
            <a:r>
              <a:rPr lang="en-US" b="1" dirty="0" smtClean="0"/>
              <a:t>Consequences of winding up </a:t>
            </a:r>
            <a:endParaRPr lang="en-US" sz="3600" dirty="0" smtClean="0"/>
          </a:p>
        </p:txBody>
      </p:sp>
      <p:sp>
        <p:nvSpPr>
          <p:cNvPr id="3" name="Content Placeholder 2"/>
          <p:cNvSpPr>
            <a:spLocks noGrp="1"/>
          </p:cNvSpPr>
          <p:nvPr>
            <p:ph idx="1"/>
          </p:nvPr>
        </p:nvSpPr>
        <p:spPr>
          <a:xfrm>
            <a:off x="533400" y="1219200"/>
            <a:ext cx="8458200" cy="5943600"/>
          </a:xfrm>
        </p:spPr>
        <p:txBody>
          <a:bodyPr>
            <a:noAutofit/>
          </a:bodyPr>
          <a:lstStyle/>
          <a:p>
            <a:pPr lvl="0" hangingPunct="0">
              <a:buNone/>
            </a:pPr>
            <a:r>
              <a:rPr lang="en-US" sz="2200" dirty="0" smtClean="0"/>
              <a:t>Some important consequences of winding up of company are:</a:t>
            </a:r>
          </a:p>
          <a:p>
            <a:pPr lvl="0" hangingPunct="0">
              <a:buNone/>
            </a:pPr>
            <a:r>
              <a:rPr lang="en-US" sz="2200" b="1" dirty="0" smtClean="0"/>
              <a:t> As regards the company itself: </a:t>
            </a:r>
          </a:p>
          <a:p>
            <a:pPr lvl="0" hangingPunct="0">
              <a:buNone/>
            </a:pPr>
            <a:r>
              <a:rPr lang="en-US" sz="2200" dirty="0" smtClean="0"/>
              <a:t>winding up does not mean that the</a:t>
            </a:r>
            <a:r>
              <a:rPr lang="en-US" sz="2200" b="1" dirty="0" smtClean="0"/>
              <a:t> </a:t>
            </a:r>
            <a:r>
              <a:rPr lang="en-US" sz="2200" dirty="0" smtClean="0"/>
              <a:t>company has ceased to exist. The company exists as a corporate entity with all the rights of such entity, with only change that its management and administration is to be carried on through liquidator / liquidators till the final dissolution of the company.</a:t>
            </a:r>
            <a:endParaRPr lang="en-US" sz="2200" b="1" dirty="0" smtClean="0"/>
          </a:p>
          <a:p>
            <a:pPr lvl="0" hangingPunct="0">
              <a:buNone/>
            </a:pPr>
            <a:r>
              <a:rPr lang="en-US" sz="2200" b="1" dirty="0" smtClean="0"/>
              <a:t> As regards the shareholders : </a:t>
            </a:r>
          </a:p>
          <a:p>
            <a:pPr lvl="0" hangingPunct="0">
              <a:buNone/>
            </a:pPr>
            <a:r>
              <a:rPr lang="en-US" sz="2200" dirty="0" smtClean="0"/>
              <a:t>A new statutory liability as</a:t>
            </a:r>
            <a:r>
              <a:rPr lang="en-US" sz="2200" b="1" dirty="0" smtClean="0"/>
              <a:t> </a:t>
            </a:r>
            <a:r>
              <a:rPr lang="en-US" sz="2200" dirty="0" smtClean="0"/>
              <a:t>contributories comes into existence. Every transfer of shares or alteration in the status of a shareholder, after the winding up has commenced by the order of the Court , shall unless approved by the liquidator , be void.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hangingPunct="0"/>
            <a:r>
              <a:rPr lang="en-US" b="1" dirty="0" smtClean="0"/>
              <a:t>Consequences of winding up </a:t>
            </a:r>
            <a:endParaRPr lang="en-US" sz="3600" dirty="0" smtClean="0"/>
          </a:p>
        </p:txBody>
      </p:sp>
      <p:sp>
        <p:nvSpPr>
          <p:cNvPr id="3" name="Content Placeholder 2"/>
          <p:cNvSpPr>
            <a:spLocks noGrp="1"/>
          </p:cNvSpPr>
          <p:nvPr>
            <p:ph idx="1"/>
          </p:nvPr>
        </p:nvSpPr>
        <p:spPr>
          <a:xfrm>
            <a:off x="457200" y="1295400"/>
            <a:ext cx="8686800" cy="5181600"/>
          </a:xfrm>
        </p:spPr>
        <p:txBody>
          <a:bodyPr>
            <a:normAutofit/>
          </a:bodyPr>
          <a:lstStyle/>
          <a:p>
            <a:pPr>
              <a:buNone/>
            </a:pPr>
            <a:r>
              <a:rPr lang="en-US" sz="2200" b="1" dirty="0" smtClean="0"/>
              <a:t>As regards the creditors: </a:t>
            </a:r>
            <a:endParaRPr lang="en-US" sz="2200" dirty="0" smtClean="0"/>
          </a:p>
          <a:p>
            <a:pPr hangingPunct="0"/>
            <a:r>
              <a:rPr lang="en-US" sz="2200" dirty="0" smtClean="0"/>
              <a:t>They cannot file or continue suits against the company, except with the leave of the Court. </a:t>
            </a:r>
          </a:p>
          <a:p>
            <a:pPr hangingPunct="0"/>
            <a:r>
              <a:rPr lang="en-US" sz="2200" dirty="0" smtClean="0"/>
              <a:t>They cannot proceed with the execution, if they have obtained decrees already. </a:t>
            </a:r>
          </a:p>
          <a:p>
            <a:pPr hangingPunct="0"/>
            <a:r>
              <a:rPr lang="en-US" sz="2200" dirty="0" smtClean="0"/>
              <a:t>They must lodge their claim and prove their debt before the liquidator. </a:t>
            </a:r>
          </a:p>
          <a:p>
            <a:pPr hangingPunct="0">
              <a:buNone/>
            </a:pPr>
            <a:r>
              <a:rPr lang="en-US" sz="2200" b="1" dirty="0" smtClean="0"/>
              <a:t>As regards the management</a:t>
            </a:r>
            <a:r>
              <a:rPr lang="en-US" sz="2200" dirty="0" smtClean="0"/>
              <a:t>, </a:t>
            </a:r>
          </a:p>
          <a:p>
            <a:pPr hangingPunct="0">
              <a:buNone/>
            </a:pPr>
            <a:r>
              <a:rPr lang="en-US" sz="2200" dirty="0" smtClean="0"/>
              <a:t>on appointment of liquidator, all the</a:t>
            </a:r>
            <a:r>
              <a:rPr lang="en-US" sz="2200" b="1" dirty="0" smtClean="0"/>
              <a:t> </a:t>
            </a:r>
            <a:r>
              <a:rPr lang="en-US" sz="2200" dirty="0" smtClean="0"/>
              <a:t>powers of the directors, chief executive and other officers, shall cease, except for the purpose of giving notice of resolution to wind up and appointment of liquidator and filing of consent of liquidator etc. </a:t>
            </a:r>
          </a:p>
          <a:p>
            <a:pPr hangingPunct="0">
              <a:buNone/>
            </a:pPr>
            <a:r>
              <a:rPr lang="en-US" sz="2200" b="1" dirty="0" smtClean="0"/>
              <a:t>As regards the disposition of company’s property</a:t>
            </a:r>
            <a:r>
              <a:rPr lang="en-US" sz="2200" dirty="0" smtClean="0"/>
              <a:t>, all such</a:t>
            </a:r>
            <a:r>
              <a:rPr lang="en-US" sz="2200" b="1" dirty="0" smtClean="0"/>
              <a:t> </a:t>
            </a:r>
            <a:r>
              <a:rPr lang="en-US" sz="2200" dirty="0" smtClean="0"/>
              <a:t>dispositions are void unless with the leave of the Court or the liquidator.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Modes of winding up</a:t>
            </a:r>
            <a:endParaRPr lang="en-US" sz="4000" dirty="0"/>
          </a:p>
        </p:txBody>
      </p:sp>
      <p:sp>
        <p:nvSpPr>
          <p:cNvPr id="3" name="Content Placeholder 2"/>
          <p:cNvSpPr>
            <a:spLocks noGrp="1"/>
          </p:cNvSpPr>
          <p:nvPr>
            <p:ph idx="1"/>
          </p:nvPr>
        </p:nvSpPr>
        <p:spPr/>
        <p:txBody>
          <a:bodyPr>
            <a:normAutofit/>
          </a:bodyPr>
          <a:lstStyle/>
          <a:p>
            <a:pPr lvl="0" hangingPunct="0">
              <a:buNone/>
            </a:pPr>
            <a:r>
              <a:rPr lang="en-US" sz="2800" b="1" dirty="0" smtClean="0"/>
              <a:t> </a:t>
            </a:r>
            <a:endParaRPr lang="en-US" sz="2800" dirty="0" smtClean="0"/>
          </a:p>
          <a:p>
            <a:pPr hangingPunct="0">
              <a:buNone/>
            </a:pPr>
            <a:r>
              <a:rPr lang="en-US" sz="2800" dirty="0" smtClean="0"/>
              <a:t>The winding up of a company may be either- </a:t>
            </a:r>
          </a:p>
          <a:p>
            <a:pPr>
              <a:buNone/>
            </a:pPr>
            <a:r>
              <a:rPr lang="en-US" sz="2800" dirty="0" smtClean="0"/>
              <a:t> </a:t>
            </a:r>
          </a:p>
          <a:p>
            <a:pPr lvl="0" hangingPunct="0"/>
            <a:r>
              <a:rPr lang="en-US" sz="2800" dirty="0" smtClean="0"/>
              <a:t>by the Court; or </a:t>
            </a:r>
          </a:p>
          <a:p>
            <a:endParaRPr lang="en-US" sz="2800" dirty="0" smtClean="0"/>
          </a:p>
          <a:p>
            <a:pPr lvl="0" hangingPunct="0"/>
            <a:r>
              <a:rPr lang="en-US" sz="2800" dirty="0" smtClean="0"/>
              <a:t>voluntary; or </a:t>
            </a:r>
          </a:p>
          <a:p>
            <a:pPr>
              <a:buNone/>
            </a:pPr>
            <a:r>
              <a:rPr lang="en-US" sz="2800" dirty="0" smtClean="0"/>
              <a:t> </a:t>
            </a:r>
          </a:p>
          <a:p>
            <a:pPr lvl="0" hangingPunct="0"/>
            <a:r>
              <a:rPr lang="en-US" sz="2800" dirty="0" smtClean="0"/>
              <a:t>subject to the supervision of the Court.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hangingPunct="0"/>
            <a:r>
              <a:rPr lang="en-US" sz="4000" b="1" dirty="0" smtClean="0"/>
              <a:t>Winding up of the company by the Court:</a:t>
            </a:r>
            <a:r>
              <a:rPr lang="en-US" b="1" dirty="0" smtClean="0"/>
              <a:t> </a:t>
            </a:r>
            <a:endParaRPr lang="en-US" sz="4000" dirty="0" smtClean="0"/>
          </a:p>
        </p:txBody>
      </p:sp>
      <p:sp>
        <p:nvSpPr>
          <p:cNvPr id="3" name="Content Placeholder 2"/>
          <p:cNvSpPr>
            <a:spLocks noGrp="1"/>
          </p:cNvSpPr>
          <p:nvPr>
            <p:ph idx="1"/>
          </p:nvPr>
        </p:nvSpPr>
        <p:spPr>
          <a:xfrm>
            <a:off x="304800" y="1219200"/>
            <a:ext cx="8686800" cy="5257800"/>
          </a:xfrm>
        </p:spPr>
        <p:txBody>
          <a:bodyPr>
            <a:normAutofit fontScale="70000" lnSpcReduction="20000"/>
          </a:bodyPr>
          <a:lstStyle/>
          <a:p>
            <a:pPr hangingPunct="0">
              <a:buNone/>
            </a:pPr>
            <a:r>
              <a:rPr lang="en-US" sz="3400" dirty="0" smtClean="0"/>
              <a:t>The winding up of a company by an order of the Court is called the </a:t>
            </a:r>
            <a:r>
              <a:rPr lang="en-US" sz="3400" b="1" dirty="0" smtClean="0"/>
              <a:t>compulsory winding up</a:t>
            </a:r>
            <a:r>
              <a:rPr lang="en-US" sz="3400" dirty="0" smtClean="0"/>
              <a:t>. </a:t>
            </a:r>
          </a:p>
          <a:p>
            <a:pPr hangingPunct="0">
              <a:buNone/>
            </a:pPr>
            <a:r>
              <a:rPr lang="en-US" sz="3400" dirty="0" smtClean="0"/>
              <a:t>Section </a:t>
            </a:r>
            <a:r>
              <a:rPr lang="en-US" sz="3400" b="1" dirty="0" smtClean="0"/>
              <a:t>305</a:t>
            </a:r>
            <a:r>
              <a:rPr lang="en-US" sz="3400" dirty="0" smtClean="0"/>
              <a:t> of the Ordinance envisages the following circumstances, under which a company may be wound up by the Court on the petition submitted to it:-</a:t>
            </a:r>
          </a:p>
          <a:p>
            <a:pPr>
              <a:buNone/>
            </a:pPr>
            <a:r>
              <a:rPr lang="en-US" dirty="0" smtClean="0"/>
              <a:t> </a:t>
            </a:r>
            <a:endParaRPr lang="en-US" sz="2800" dirty="0" smtClean="0"/>
          </a:p>
          <a:p>
            <a:pPr marL="514350" lvl="0" indent="-514350" hangingPunct="0">
              <a:buFont typeface="+mj-lt"/>
              <a:buAutoNum type="alphaLcParenR"/>
            </a:pPr>
            <a:r>
              <a:rPr lang="en-US" dirty="0" smtClean="0"/>
              <a:t>if the company has, by special resolution, resolved that the company be wound up by the Court;  </a:t>
            </a:r>
            <a:endParaRPr lang="en-US" sz="2800" dirty="0" smtClean="0"/>
          </a:p>
          <a:p>
            <a:pPr marL="514350" lvl="0" indent="-514350" hangingPunct="0">
              <a:buFont typeface="+mj-lt"/>
              <a:buAutoNum type="alphaLcParenR"/>
            </a:pPr>
            <a:r>
              <a:rPr lang="en-US" dirty="0" smtClean="0"/>
              <a:t>if default is made in delivering the statutory report to the registrar or in holding the statutory meeting or any two consecutive annual general meetings; </a:t>
            </a:r>
            <a:endParaRPr lang="en-US" sz="2800" dirty="0" smtClean="0"/>
          </a:p>
          <a:p>
            <a:pPr marL="514350" lvl="0" indent="-514350" hangingPunct="0">
              <a:buFont typeface="+mj-lt"/>
              <a:buAutoNum type="alphaLcParenR"/>
            </a:pPr>
            <a:r>
              <a:rPr lang="en-US" dirty="0" smtClean="0"/>
              <a:t>if the company does not commence its business within a year from its incorporation, or suspends its business for a whole year;  </a:t>
            </a:r>
            <a:endParaRPr lang="en-US" sz="2800" dirty="0" smtClean="0"/>
          </a:p>
          <a:p>
            <a:pPr marL="514350" lvl="0" indent="-514350" hangingPunct="0">
              <a:buFont typeface="+mj-lt"/>
              <a:buAutoNum type="alphaLcParenR"/>
            </a:pPr>
            <a:r>
              <a:rPr lang="en-US" dirty="0" smtClean="0"/>
              <a:t>if the number of members is reduced, in the case of private company, below two or, below three in case of public company and below seven in case of listed company.;  </a:t>
            </a:r>
            <a:endParaRPr lang="en-US" sz="2800" dirty="0" smtClean="0"/>
          </a:p>
          <a:p>
            <a:pPr marL="514350" lvl="0" indent="-514350" hangingPunct="0">
              <a:buFont typeface="+mj-lt"/>
              <a:buAutoNum type="alphaLcParenR"/>
            </a:pPr>
            <a:r>
              <a:rPr lang="en-US" dirty="0" smtClean="0"/>
              <a:t>if the company is unable to pay its debts; </a:t>
            </a:r>
            <a:endParaRPr lang="en-US" sz="2800" dirty="0" smtClean="0"/>
          </a:p>
          <a:p>
            <a:endParaRPr 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hangingPunct="0"/>
            <a:r>
              <a:rPr lang="en-US" sz="4000" b="1" dirty="0" smtClean="0"/>
              <a:t>Winding up of the company by the Court:</a:t>
            </a:r>
            <a:r>
              <a:rPr lang="en-US" b="1" dirty="0" smtClean="0"/>
              <a:t> </a:t>
            </a:r>
            <a:endParaRPr lang="en-US" sz="4000" dirty="0" smtClean="0"/>
          </a:p>
        </p:txBody>
      </p:sp>
      <p:sp>
        <p:nvSpPr>
          <p:cNvPr id="3" name="Content Placeholder 2"/>
          <p:cNvSpPr>
            <a:spLocks noGrp="1"/>
          </p:cNvSpPr>
          <p:nvPr>
            <p:ph idx="1"/>
          </p:nvPr>
        </p:nvSpPr>
        <p:spPr>
          <a:xfrm>
            <a:off x="457200" y="1219200"/>
            <a:ext cx="8534400" cy="5257800"/>
          </a:xfrm>
        </p:spPr>
        <p:txBody>
          <a:bodyPr>
            <a:normAutofit fontScale="85000" lnSpcReduction="20000"/>
          </a:bodyPr>
          <a:lstStyle/>
          <a:p>
            <a:pPr marL="514350" lvl="0" indent="-514350" hangingPunct="0">
              <a:buNone/>
            </a:pPr>
            <a:r>
              <a:rPr lang="en-US" dirty="0" smtClean="0"/>
              <a:t>f)  	if the company is- </a:t>
            </a:r>
            <a:endParaRPr lang="en-US" sz="2800" dirty="0" smtClean="0"/>
          </a:p>
          <a:p>
            <a:pPr marL="1028700" lvl="1" indent="-571500" hangingPunct="0">
              <a:buFont typeface="+mj-lt"/>
              <a:buAutoNum type="romanLcPeriod"/>
            </a:pPr>
            <a:r>
              <a:rPr lang="en-US" dirty="0" smtClean="0"/>
              <a:t>conceived or brought forth for, or is or has been carrying on, unlawful or fraudulent activities;  </a:t>
            </a:r>
            <a:endParaRPr lang="en-US" sz="2800" dirty="0" smtClean="0"/>
          </a:p>
          <a:p>
            <a:pPr marL="1028700" lvl="1" indent="-571500" hangingPunct="0">
              <a:buFont typeface="+mj-lt"/>
              <a:buAutoNum type="romanLcPeriod"/>
            </a:pPr>
            <a:r>
              <a:rPr lang="en-US" dirty="0" smtClean="0"/>
              <a:t>carrying on business not authorized by the memorandum; </a:t>
            </a:r>
            <a:endParaRPr lang="en-US" sz="2800" dirty="0" smtClean="0"/>
          </a:p>
          <a:p>
            <a:pPr marL="1028700" lvl="1" indent="-571500" hangingPunct="0">
              <a:buFont typeface="+mj-lt"/>
              <a:buAutoNum type="romanLcPeriod"/>
            </a:pPr>
            <a:r>
              <a:rPr lang="en-US" dirty="0" smtClean="0"/>
              <a:t>conducting its business in a manner oppressive to any of its members or persons concerned with the formation or promotion of the company or the minority shareholders;</a:t>
            </a:r>
          </a:p>
          <a:p>
            <a:pPr marL="1028700" lvl="1" indent="-571500" hangingPunct="0">
              <a:buFont typeface="+mj-lt"/>
              <a:buAutoNum type="romanLcPeriod"/>
            </a:pPr>
            <a:r>
              <a:rPr lang="en-US" dirty="0" smtClean="0"/>
              <a:t>run and managed by persons who fail to maintain proper and true accounts, or commit fraud, misfeasance or malfeasance in relation to the company; or </a:t>
            </a:r>
          </a:p>
          <a:p>
            <a:pPr marL="1028700" lvl="1" indent="-571500" hangingPunct="0">
              <a:buFont typeface="+mj-lt"/>
              <a:buAutoNum type="romanLcPeriod"/>
            </a:pPr>
            <a:r>
              <a:rPr lang="en-US" dirty="0" smtClean="0"/>
              <a:t>managed  by  persons  who  refuse  to  act  according  to  the requirements of the memorandum or articles or the provisions of this Ordinance or fail to carry out the directions or decisions of the Court or the registrar or the Commission given in the exercise of powers under this Ordinance;</a:t>
            </a:r>
            <a:endParaRPr lang="en-US" sz="3600" dirty="0" smtClean="0"/>
          </a:p>
          <a:p>
            <a:endParaRPr lang="en-US" sz="2800" dirty="0" smtClean="0"/>
          </a:p>
          <a:p>
            <a:pPr lvl="0" hangingPunct="0"/>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hangingPunct="0"/>
            <a:r>
              <a:rPr lang="en-US" sz="4000" b="1" dirty="0" smtClean="0"/>
              <a:t>Winding up of the company by the Court:</a:t>
            </a:r>
            <a:r>
              <a:rPr lang="en-US" b="1" dirty="0" smtClean="0"/>
              <a:t> </a:t>
            </a:r>
            <a:endParaRPr lang="en-US" sz="4000" dirty="0" smtClean="0"/>
          </a:p>
        </p:txBody>
      </p:sp>
      <p:sp>
        <p:nvSpPr>
          <p:cNvPr id="3" name="Content Placeholder 2"/>
          <p:cNvSpPr>
            <a:spLocks noGrp="1"/>
          </p:cNvSpPr>
          <p:nvPr>
            <p:ph idx="1"/>
          </p:nvPr>
        </p:nvSpPr>
        <p:spPr>
          <a:xfrm>
            <a:off x="457200" y="1219200"/>
            <a:ext cx="8534400" cy="5257800"/>
          </a:xfrm>
        </p:spPr>
        <p:txBody>
          <a:bodyPr>
            <a:normAutofit fontScale="85000" lnSpcReduction="10000"/>
          </a:bodyPr>
          <a:lstStyle/>
          <a:p>
            <a:pPr marL="514350" indent="-514350">
              <a:buNone/>
            </a:pPr>
            <a:endParaRPr lang="en-US" dirty="0" smtClean="0"/>
          </a:p>
          <a:p>
            <a:pPr marL="514350" indent="-514350">
              <a:buNone/>
            </a:pPr>
            <a:r>
              <a:rPr lang="en-US" dirty="0" smtClean="0"/>
              <a:t> </a:t>
            </a:r>
            <a:endParaRPr lang="en-US" sz="2800" dirty="0" smtClean="0"/>
          </a:p>
          <a:p>
            <a:pPr marL="514350" indent="-514350">
              <a:buAutoNum type="alphaLcParenR" startAt="7"/>
            </a:pPr>
            <a:r>
              <a:rPr lang="en-US" dirty="0" smtClean="0"/>
              <a:t>if the Court is of opinion that it is just and equitable that the company should be wound up; or </a:t>
            </a:r>
            <a:endParaRPr lang="en-US" sz="2800" dirty="0" smtClean="0"/>
          </a:p>
          <a:p>
            <a:pPr marL="971550" lvl="1" indent="-571500">
              <a:buAutoNum type="romanUcPeriod"/>
            </a:pPr>
            <a:r>
              <a:rPr lang="en-US" dirty="0" smtClean="0"/>
              <a:t>Complete deadlock in the management of the company. </a:t>
            </a:r>
            <a:endParaRPr lang="en-US" sz="2000" dirty="0" smtClean="0"/>
          </a:p>
          <a:p>
            <a:pPr marL="971550" lvl="1" indent="-571500">
              <a:buAutoNum type="romanUcPeriod"/>
            </a:pPr>
            <a:r>
              <a:rPr lang="en-US" dirty="0" smtClean="0"/>
              <a:t>Failure of company’s main object. </a:t>
            </a:r>
            <a:endParaRPr lang="en-US" sz="2400" dirty="0" smtClean="0"/>
          </a:p>
          <a:p>
            <a:pPr marL="971550" lvl="1" indent="-571500">
              <a:buAutoNum type="romanUcPeriod"/>
            </a:pPr>
            <a:r>
              <a:rPr lang="en-US" dirty="0" smtClean="0"/>
              <a:t>Recurring losses. </a:t>
            </a:r>
            <a:endParaRPr lang="en-US" sz="2400" dirty="0" smtClean="0"/>
          </a:p>
          <a:p>
            <a:pPr marL="971550" lvl="1" indent="-571500">
              <a:buAutoNum type="romanUcPeriod"/>
            </a:pPr>
            <a:r>
              <a:rPr lang="en-US" dirty="0" smtClean="0"/>
              <a:t>Aggressive or oppressive policy of majority shareholders. </a:t>
            </a:r>
            <a:endParaRPr lang="en-US" sz="2400" dirty="0" smtClean="0"/>
          </a:p>
          <a:p>
            <a:pPr marL="971550" lvl="1" indent="-571500">
              <a:buAutoNum type="romanUcPeriod"/>
            </a:pPr>
            <a:r>
              <a:rPr lang="en-US" dirty="0" smtClean="0"/>
              <a:t>Incorporation of company for fraudulent or illegal purpose. </a:t>
            </a:r>
            <a:endParaRPr lang="en-US" sz="2400" dirty="0" smtClean="0"/>
          </a:p>
          <a:p>
            <a:pPr marL="971550" lvl="1" indent="-571500">
              <a:buAutoNum type="romanUcPeriod"/>
            </a:pPr>
            <a:r>
              <a:rPr lang="en-US" dirty="0" smtClean="0"/>
              <a:t>Public interest. </a:t>
            </a:r>
          </a:p>
          <a:p>
            <a:pPr marL="971550" lvl="1" indent="-571500">
              <a:buNone/>
            </a:pPr>
            <a:endParaRPr lang="en-US" dirty="0" smtClean="0"/>
          </a:p>
          <a:p>
            <a:pPr marL="514350" indent="-514350">
              <a:buAutoNum type="alphaLcParenR" startAt="7"/>
            </a:pPr>
            <a:r>
              <a:rPr lang="en-US" dirty="0" smtClean="0"/>
              <a:t>if the company ceases to have a member. </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Autofit/>
          </a:bodyPr>
          <a:lstStyle/>
          <a:p>
            <a:pPr lvl="0" hangingPunct="0"/>
            <a:r>
              <a:rPr lang="en-US" sz="3600" b="1" dirty="0" smtClean="0"/>
              <a:t>Procedure for winding up of company and filing of petition before respective High Court: </a:t>
            </a:r>
            <a:endParaRPr lang="en-US" sz="3600" dirty="0" smtClean="0"/>
          </a:p>
        </p:txBody>
      </p:sp>
      <p:sp>
        <p:nvSpPr>
          <p:cNvPr id="3" name="Content Placeholder 2"/>
          <p:cNvSpPr>
            <a:spLocks noGrp="1"/>
          </p:cNvSpPr>
          <p:nvPr>
            <p:ph idx="1"/>
          </p:nvPr>
        </p:nvSpPr>
        <p:spPr>
          <a:xfrm>
            <a:off x="457200" y="1447800"/>
            <a:ext cx="8229600" cy="5105400"/>
          </a:xfrm>
        </p:spPr>
        <p:txBody>
          <a:bodyPr>
            <a:normAutofit/>
          </a:bodyPr>
          <a:lstStyle/>
          <a:p>
            <a:pPr marL="514350" indent="-514350">
              <a:buFont typeface="+mj-lt"/>
              <a:buAutoNum type="arabicPeriod"/>
            </a:pPr>
            <a:r>
              <a:rPr lang="en-US" dirty="0" smtClean="0"/>
              <a:t> </a:t>
            </a:r>
            <a:r>
              <a:rPr lang="en-US" sz="2600" dirty="0" smtClean="0"/>
              <a:t>To pass Special Resolution by 3/4</a:t>
            </a:r>
            <a:r>
              <a:rPr lang="en-US" sz="2600" baseline="30000" dirty="0" smtClean="0"/>
              <a:t>th</a:t>
            </a:r>
            <a:r>
              <a:rPr lang="en-US" sz="2600" dirty="0" smtClean="0"/>
              <a:t> majority of the members of the company that the company be wound up by the Court in case if the company itself intend to file a petition and to file the Special Resolution on Form 26 with the registrar.</a:t>
            </a:r>
          </a:p>
          <a:p>
            <a:pPr marL="514350" lvl="0" indent="-514350" hangingPunct="0">
              <a:buFont typeface="+mj-lt"/>
              <a:buAutoNum type="arabicPeriod"/>
            </a:pPr>
            <a:r>
              <a:rPr lang="en-US" sz="2600" dirty="0" smtClean="0"/>
              <a:t>To prepare a list of the assets to ascertain that the company is unable to pay its debts. </a:t>
            </a:r>
          </a:p>
          <a:p>
            <a:pPr marL="514350" lvl="0" indent="-514350" hangingPunct="0">
              <a:buFont typeface="+mj-lt"/>
              <a:buAutoNum type="arabicPeriod"/>
            </a:pPr>
            <a:r>
              <a:rPr lang="en-US" sz="2600" dirty="0" smtClean="0"/>
              <a:t>To prepare a list of the creditors </a:t>
            </a:r>
          </a:p>
          <a:p>
            <a:pPr marL="514350" lvl="0" indent="-514350" hangingPunct="0">
              <a:buFont typeface="+mj-lt"/>
              <a:buAutoNum type="arabicPeriod"/>
            </a:pPr>
            <a:r>
              <a:rPr lang="en-US" sz="2600" dirty="0" smtClean="0"/>
              <a:t>In case of defaults in payments the creditor or creditors to make a decision for the filing of the winding up petition. </a:t>
            </a:r>
          </a:p>
          <a:p>
            <a:pPr marL="788670" lvl="1" indent="-514350">
              <a:buNone/>
            </a:pPr>
            <a:endParaRPr lang="en-US" sz="2400" dirty="0" smtClean="0"/>
          </a:p>
          <a:p>
            <a:pPr marL="788670" lvl="1"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Autofit/>
          </a:bodyPr>
          <a:lstStyle/>
          <a:p>
            <a:pPr lvl="0" hangingPunct="0"/>
            <a:r>
              <a:rPr lang="en-US" sz="3600" b="1" dirty="0" smtClean="0"/>
              <a:t>Procedure for winding up of company and filing of petition before respective High Court: </a:t>
            </a:r>
            <a:endParaRPr lang="en-US" sz="3600" dirty="0" smtClean="0"/>
          </a:p>
        </p:txBody>
      </p:sp>
      <p:sp>
        <p:nvSpPr>
          <p:cNvPr id="3" name="Content Placeholder 2"/>
          <p:cNvSpPr>
            <a:spLocks noGrp="1"/>
          </p:cNvSpPr>
          <p:nvPr>
            <p:ph idx="1"/>
          </p:nvPr>
        </p:nvSpPr>
        <p:spPr>
          <a:xfrm>
            <a:off x="457200" y="1524000"/>
            <a:ext cx="8229600" cy="5029200"/>
          </a:xfrm>
        </p:spPr>
        <p:txBody>
          <a:bodyPr>
            <a:normAutofit fontScale="85000" lnSpcReduction="20000"/>
          </a:bodyPr>
          <a:lstStyle/>
          <a:p>
            <a:pPr marL="514350" lvl="0" indent="-514350" hangingPunct="0">
              <a:buAutoNum type="arabicPeriod" startAt="5"/>
            </a:pPr>
            <a:r>
              <a:rPr lang="en-US" dirty="0" smtClean="0"/>
              <a:t>In case if the Commission or Registrar or a person authorized by the Commission intend to file a petition, they should not file a petition, for winding up of the company, unless an </a:t>
            </a:r>
            <a:r>
              <a:rPr lang="en-US" b="1" dirty="0" smtClean="0"/>
              <a:t>investigation</a:t>
            </a:r>
            <a:r>
              <a:rPr lang="en-US" dirty="0" smtClean="0"/>
              <a:t> into the affairs of the company has revealed that it was formed for any fraudulent or </a:t>
            </a:r>
            <a:r>
              <a:rPr lang="en-US" b="1" dirty="0" smtClean="0"/>
              <a:t>unlawful purpose </a:t>
            </a:r>
            <a:r>
              <a:rPr lang="en-US" dirty="0" smtClean="0"/>
              <a:t>or that it is carrying on a business not authorized by its memorandum or that its business is being conducted in a manner oppressive to any of its management has been guilty of fraud, </a:t>
            </a:r>
            <a:r>
              <a:rPr lang="en-US" b="1" dirty="0" smtClean="0"/>
              <a:t>misfeasance</a:t>
            </a:r>
            <a:r>
              <a:rPr lang="en-US" dirty="0" smtClean="0"/>
              <a:t> or other misconduct towards the company or towards any of its members. </a:t>
            </a:r>
            <a:endParaRPr lang="en-US" sz="2800" dirty="0" smtClean="0"/>
          </a:p>
          <a:p>
            <a:pPr marL="514350" lvl="0" indent="-514350" hangingPunct="0">
              <a:buAutoNum type="arabicPeriod" startAt="5"/>
            </a:pPr>
            <a:r>
              <a:rPr lang="en-US" dirty="0" smtClean="0"/>
              <a:t>To engage advocates for the preparation and filing of the petition. </a:t>
            </a:r>
            <a:endParaRPr lang="en-US" sz="2800" dirty="0" smtClean="0"/>
          </a:p>
          <a:p>
            <a:pPr marL="788670" lvl="1" indent="-514350">
              <a:buNone/>
            </a:pPr>
            <a:endParaRPr lang="en-US" sz="2400" dirty="0" smtClean="0"/>
          </a:p>
          <a:p>
            <a:pPr marL="788670" lvl="1"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Who is competent to file petition for winding up in the Court?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Petition may be presented by any one of the following:</a:t>
            </a:r>
            <a:endParaRPr lang="en-US" sz="2800" dirty="0" smtClean="0"/>
          </a:p>
          <a:p>
            <a:pPr>
              <a:buNone/>
            </a:pPr>
            <a:r>
              <a:rPr lang="en-US" dirty="0" smtClean="0"/>
              <a:t> </a:t>
            </a:r>
            <a:endParaRPr lang="en-US" sz="2800" dirty="0" smtClean="0"/>
          </a:p>
          <a:p>
            <a:pPr marL="514350" indent="-514350">
              <a:buFont typeface="+mj-lt"/>
              <a:buAutoNum type="arabicPeriod"/>
            </a:pPr>
            <a:r>
              <a:rPr lang="en-US" dirty="0" smtClean="0"/>
              <a:t>The company may itself by passing a special resolution </a:t>
            </a:r>
            <a:endParaRPr lang="en-US" sz="2800" dirty="0" smtClean="0"/>
          </a:p>
          <a:p>
            <a:pPr marL="514350" indent="-514350">
              <a:buFont typeface="+mj-lt"/>
              <a:buAutoNum type="arabicPeriod"/>
            </a:pPr>
            <a:r>
              <a:rPr lang="en-US" dirty="0" smtClean="0"/>
              <a:t>Creditor or Creditors. </a:t>
            </a:r>
            <a:endParaRPr lang="en-US" sz="2800" dirty="0" smtClean="0"/>
          </a:p>
          <a:p>
            <a:pPr marL="514350" indent="-514350">
              <a:buFont typeface="+mj-lt"/>
              <a:buAutoNum type="arabicPeriod"/>
            </a:pPr>
            <a:r>
              <a:rPr lang="en-US" dirty="0" smtClean="0"/>
              <a:t>Any contributory or contributories </a:t>
            </a:r>
            <a:endParaRPr lang="en-US" sz="2800" dirty="0" smtClean="0"/>
          </a:p>
          <a:p>
            <a:pPr marL="514350" indent="-514350">
              <a:buFont typeface="+mj-lt"/>
              <a:buAutoNum type="arabicPeriod"/>
            </a:pPr>
            <a:r>
              <a:rPr lang="en-US" dirty="0" smtClean="0"/>
              <a:t>Registrar of Companies </a:t>
            </a:r>
            <a:endParaRPr lang="en-US" sz="2800" dirty="0" smtClean="0"/>
          </a:p>
          <a:p>
            <a:pPr marL="514350" indent="-514350">
              <a:buFont typeface="+mj-lt"/>
              <a:buAutoNum type="arabicPeriod"/>
            </a:pPr>
            <a:r>
              <a:rPr lang="en-US" dirty="0" smtClean="0"/>
              <a:t>Securities and Exchange Commission of Pakistan or by a person authorized by the Commission </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Check List filing of petition before respective High Court :.</a:t>
            </a:r>
            <a:endParaRPr lang="en-US" b="1" dirty="0"/>
          </a:p>
        </p:txBody>
      </p:sp>
      <p:graphicFrame>
        <p:nvGraphicFramePr>
          <p:cNvPr id="4" name="Content Placeholder 3"/>
          <p:cNvGraphicFramePr>
            <a:graphicFrameLocks noGrp="1"/>
          </p:cNvGraphicFramePr>
          <p:nvPr>
            <p:ph idx="1"/>
          </p:nvPr>
        </p:nvGraphicFramePr>
        <p:xfrm>
          <a:off x="457200" y="1600200"/>
          <a:ext cx="8229600" cy="4565245"/>
        </p:xfrm>
        <a:graphic>
          <a:graphicData uri="http://schemas.openxmlformats.org/drawingml/2006/table">
            <a:tbl>
              <a:tblPr bandRow="1">
                <a:tableStyleId>{2D5ABB26-0587-4C30-8999-92F81FD0307C}</a:tableStyleId>
              </a:tblPr>
              <a:tblGrid>
                <a:gridCol w="533400"/>
                <a:gridCol w="6096000"/>
                <a:gridCol w="1600200"/>
              </a:tblGrid>
              <a:tr h="990600">
                <a:tc>
                  <a:txBody>
                    <a:bodyPr/>
                    <a:lstStyle/>
                    <a:p>
                      <a:r>
                        <a:rPr lang="en-US" sz="2400" dirty="0" smtClean="0"/>
                        <a:t>1</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Have  you  gone  through  “General  Heading”  provided  under rules</a:t>
                      </a:r>
                      <a:endParaRPr lang="en-US" sz="2400" dirty="0" smtClean="0">
                        <a:latin typeface="+mn-lt"/>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dirty="0" smtClean="0"/>
                        <a:t>Rule 4 of the Rules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96901">
                <a:tc>
                  <a:txBody>
                    <a:bodyPr/>
                    <a:lstStyle/>
                    <a:p>
                      <a:r>
                        <a:rPr lang="en-US" sz="2400" dirty="0" smtClean="0"/>
                        <a:t>2</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0800" marR="0">
                        <a:lnSpc>
                          <a:spcPct val="100000"/>
                        </a:lnSpc>
                        <a:spcBef>
                          <a:spcPts val="0"/>
                        </a:spcBef>
                        <a:spcAft>
                          <a:spcPts val="0"/>
                        </a:spcAft>
                      </a:pPr>
                      <a:r>
                        <a:rPr lang="en-US" sz="2400" dirty="0"/>
                        <a:t>Whether the petition is prepared / drafted on and in </a:t>
                      </a:r>
                      <a:r>
                        <a:rPr lang="en-US" sz="2400" dirty="0" smtClean="0"/>
                        <a:t>accordance with</a:t>
                      </a:r>
                      <a:r>
                        <a:rPr lang="en-US" sz="2400" baseline="0" dirty="0" smtClean="0"/>
                        <a:t> the rules</a:t>
                      </a:r>
                      <a:endParaRPr lang="en-US" sz="2400" dirty="0">
                        <a:latin typeface="Calibri"/>
                        <a:ea typeface="Times New Roman"/>
                        <a:cs typeface="Times New Roman"/>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Rule 75 of the Rules</a:t>
                      </a:r>
                      <a:endParaRPr lang="en-US" sz="2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3904">
                <a:tc>
                  <a:txBody>
                    <a:bodyPr/>
                    <a:lstStyle/>
                    <a:p>
                      <a:r>
                        <a:rPr lang="en-US" sz="2400" dirty="0" smtClean="0"/>
                        <a:t>3</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0800" marR="0">
                        <a:lnSpc>
                          <a:spcPct val="100000"/>
                        </a:lnSpc>
                        <a:spcBef>
                          <a:spcPts val="0"/>
                        </a:spcBef>
                        <a:spcAft>
                          <a:spcPts val="0"/>
                        </a:spcAft>
                      </a:pPr>
                      <a:r>
                        <a:rPr lang="en-US" sz="2400" dirty="0" smtClean="0"/>
                        <a:t>Have the Petitions/</a:t>
                      </a:r>
                      <a:r>
                        <a:rPr lang="en-US" sz="2400" baseline="0" dirty="0" smtClean="0"/>
                        <a:t> written statements/ affidavits and other proceedings are being presented to the court is fairly and legibly written, cyclostyled etc, and in accordance with the format described under the rules.</a:t>
                      </a:r>
                      <a:endParaRPr lang="en-US" sz="2400" dirty="0">
                        <a:latin typeface="Calibri"/>
                        <a:ea typeface="Times New Roman"/>
                        <a:cs typeface="Times New Roman"/>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Rule 5 of the Rules</a:t>
                      </a:r>
                      <a:endParaRPr lang="en-US" sz="2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8944">
                <a:tc>
                  <a:txBody>
                    <a:bodyPr/>
                    <a:lstStyle/>
                    <a:p>
                      <a:r>
                        <a:rPr lang="en-US" sz="2400" dirty="0" smtClean="0"/>
                        <a:t>4</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0800" marR="0">
                        <a:lnSpc>
                          <a:spcPct val="115000"/>
                        </a:lnSpc>
                        <a:spcBef>
                          <a:spcPts val="0"/>
                        </a:spcBef>
                        <a:spcAft>
                          <a:spcPts val="0"/>
                        </a:spcAft>
                      </a:pPr>
                      <a:r>
                        <a:rPr lang="en-US" sz="2400" dirty="0" smtClean="0"/>
                        <a:t>Have</a:t>
                      </a:r>
                      <a:r>
                        <a:rPr lang="en-US" sz="2400" baseline="0" dirty="0" smtClean="0"/>
                        <a:t> the language of the said documents stated at column 3 are in language of the court?</a:t>
                      </a:r>
                      <a:endParaRPr lang="en-US" sz="2400" dirty="0">
                        <a:latin typeface="Calibri"/>
                        <a:ea typeface="Times New Roman"/>
                        <a:cs typeface="Times New Roman"/>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t>Rule 6 of the Rules</a:t>
                      </a:r>
                      <a:endParaRPr lang="en-US" sz="2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Documents to be annexed with the petition</a:t>
            </a:r>
            <a:endParaRPr lang="en-US" dirty="0"/>
          </a:p>
        </p:txBody>
      </p:sp>
      <p:sp>
        <p:nvSpPr>
          <p:cNvPr id="3" name="Content Placeholder 2"/>
          <p:cNvSpPr>
            <a:spLocks noGrp="1"/>
          </p:cNvSpPr>
          <p:nvPr>
            <p:ph idx="1"/>
          </p:nvPr>
        </p:nvSpPr>
        <p:spPr>
          <a:xfrm>
            <a:off x="457200" y="1295400"/>
            <a:ext cx="8229600" cy="5105400"/>
          </a:xfrm>
        </p:spPr>
        <p:txBody>
          <a:bodyPr>
            <a:normAutofit fontScale="32500" lnSpcReduction="20000"/>
          </a:bodyPr>
          <a:lstStyle/>
          <a:p>
            <a:pPr>
              <a:buNone/>
            </a:pPr>
            <a:endParaRPr lang="en-US" sz="2800" dirty="0" smtClean="0"/>
          </a:p>
          <a:p>
            <a:pPr marL="1371600" indent="-1371600">
              <a:buAutoNum type="arabicPeriod"/>
            </a:pPr>
            <a:r>
              <a:rPr lang="en-US" sz="7400" dirty="0" smtClean="0"/>
              <a:t>Petition for winding up to be filed on form prescribed under the Rule 75 read with Companies Rules, (On Form 24 (General Form) (Form 25 –rule 4 of the Rules (petition by creditor) Form 26 (petition by company)</a:t>
            </a:r>
          </a:p>
          <a:p>
            <a:pPr marL="1371600" indent="-1371600">
              <a:buAutoNum type="arabicPeriod"/>
            </a:pPr>
            <a:r>
              <a:rPr lang="en-US" sz="7400" dirty="0" smtClean="0"/>
              <a:t>Affidavit verifying the petition on Form 1 Rule 16 read with rule 4 of the Rules</a:t>
            </a:r>
          </a:p>
          <a:p>
            <a:pPr marL="1371600" indent="-1371600">
              <a:buFont typeface="+mj-lt"/>
              <a:buAutoNum type="arabicPeriod"/>
            </a:pPr>
            <a:r>
              <a:rPr lang="en-US" sz="7400" dirty="0" smtClean="0"/>
              <a:t>Copy of special resolution in case if the company itself intend to   Section  172  of the file petition Ordinance </a:t>
            </a:r>
          </a:p>
          <a:p>
            <a:pPr marL="1371600" indent="-1371600">
              <a:buFont typeface="+mj-lt"/>
              <a:buAutoNum type="arabicPeriod"/>
            </a:pPr>
            <a:r>
              <a:rPr lang="en-US" sz="7400" dirty="0" smtClean="0"/>
              <a:t>Copies of the agreements and other documents on the basis of which creditors intend to file a winding up petition will be annexed with the petition </a:t>
            </a:r>
          </a:p>
          <a:p>
            <a:pPr marL="1371600" indent="-1371600">
              <a:buFont typeface="+mj-lt"/>
              <a:buAutoNum type="arabicPeriod"/>
            </a:pPr>
            <a:r>
              <a:rPr lang="en-US" sz="7400" dirty="0" smtClean="0"/>
              <a:t>All other supporting documents on the basis of which the petitioner rely as an evidence </a:t>
            </a:r>
            <a:endParaRPr lang="en-US" sz="7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Voluntary winding up of members of the company</a:t>
            </a:r>
            <a:endParaRPr lang="en-US" dirty="0" smtClean="0"/>
          </a:p>
        </p:txBody>
      </p:sp>
      <p:sp>
        <p:nvSpPr>
          <p:cNvPr id="3" name="Content Placeholder 2"/>
          <p:cNvSpPr>
            <a:spLocks noGrp="1"/>
          </p:cNvSpPr>
          <p:nvPr>
            <p:ph idx="1"/>
          </p:nvPr>
        </p:nvSpPr>
        <p:spPr>
          <a:xfrm>
            <a:off x="457200" y="1295400"/>
            <a:ext cx="8382000" cy="5105400"/>
          </a:xfrm>
        </p:spPr>
        <p:txBody>
          <a:bodyPr>
            <a:normAutofit fontScale="85000" lnSpcReduction="20000"/>
          </a:bodyPr>
          <a:lstStyle/>
          <a:p>
            <a:pPr hangingPunct="0">
              <a:buNone/>
            </a:pPr>
            <a:r>
              <a:rPr lang="en-US" sz="2800" dirty="0" smtClean="0"/>
              <a:t>A company can be wound up voluntary </a:t>
            </a:r>
          </a:p>
          <a:p>
            <a:pPr hangingPunct="0">
              <a:buNone/>
            </a:pPr>
            <a:endParaRPr lang="en-US" sz="2800" dirty="0" smtClean="0"/>
          </a:p>
          <a:p>
            <a:pPr marL="514350" indent="-514350" hangingPunct="0">
              <a:buFont typeface="+mj-lt"/>
              <a:buAutoNum type="alphaLcParenR"/>
            </a:pPr>
            <a:r>
              <a:rPr lang="en-US" sz="2800" dirty="0" smtClean="0"/>
              <a:t>On expiration of the period fixed for the duration of the company by its Articles of Association or on occurrence of event leading to dissolution of the company as provided in the Memorandum and Articles of Association and company has to pass a special resolution in general meeting for its wound up voluntarily within five weeks of filing of declaration of solvency, and</a:t>
            </a:r>
          </a:p>
          <a:p>
            <a:pPr marL="514350" indent="-514350" hangingPunct="0">
              <a:buFont typeface="+mj-lt"/>
              <a:buAutoNum type="alphaLcParenR"/>
            </a:pPr>
            <a:r>
              <a:rPr lang="en-US" sz="2800" dirty="0" smtClean="0"/>
              <a:t>On passing of the special resolution that the company be wound up voluntarily. A voluntary winding up is deemed to commence at the time of passing of the resolution for voluntary winding up.</a:t>
            </a:r>
          </a:p>
          <a:p>
            <a:pPr hangingPunct="0">
              <a:buNone/>
            </a:pPr>
            <a:r>
              <a:rPr lang="en-US" sz="2800" dirty="0" smtClean="0"/>
              <a:t>The company ceases to carry out business just on commencement of winding up. However, it can carry on its activities and business for beneficial winding up of the company.</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PROCEDURE FOR VOLUNTARY WINDING UP </a:t>
            </a:r>
            <a:endParaRPr lang="en-US" dirty="0" smtClean="0"/>
          </a:p>
        </p:txBody>
      </p:sp>
      <p:sp>
        <p:nvSpPr>
          <p:cNvPr id="3" name="Content Placeholder 2"/>
          <p:cNvSpPr>
            <a:spLocks noGrp="1"/>
          </p:cNvSpPr>
          <p:nvPr>
            <p:ph idx="1"/>
          </p:nvPr>
        </p:nvSpPr>
        <p:spPr>
          <a:xfrm>
            <a:off x="457200" y="1143000"/>
            <a:ext cx="8382000" cy="5486400"/>
          </a:xfrm>
        </p:spPr>
        <p:txBody>
          <a:bodyPr>
            <a:normAutofit fontScale="92500" lnSpcReduction="20000"/>
          </a:bodyPr>
          <a:lstStyle/>
          <a:p>
            <a:pPr>
              <a:buNone/>
            </a:pPr>
            <a:r>
              <a:rPr lang="en-US" sz="2600" dirty="0" smtClean="0"/>
              <a:t>The following steps are to be taken for Member’s voluntary winding up under the Provisions of the Ordinance, and the Companies Rules. </a:t>
            </a:r>
          </a:p>
          <a:p>
            <a:pPr>
              <a:buNone/>
            </a:pPr>
            <a:endParaRPr lang="en-US" sz="2600" dirty="0" smtClean="0"/>
          </a:p>
          <a:p>
            <a:pPr hangingPunct="0"/>
            <a:r>
              <a:rPr lang="en-US" sz="2600" b="1" i="1" dirty="0" smtClean="0"/>
              <a:t>Step 1. </a:t>
            </a:r>
            <a:r>
              <a:rPr lang="en-US" sz="2600" dirty="0" smtClean="0"/>
              <a:t>Where it is proposed to wind up a company voluntarily, its directors</a:t>
            </a:r>
            <a:r>
              <a:rPr lang="en-US" sz="2600" b="1" i="1" dirty="0" smtClean="0"/>
              <a:t> </a:t>
            </a:r>
            <a:r>
              <a:rPr lang="en-US" sz="2600" dirty="0" smtClean="0"/>
              <a:t>make a declaration of solvency on Form 107 prescribed under Rule 269 of the Rules duly supported by an auditors report and make a decision in their meeting that the proposal to this effect may be submitted to the shareholders. They, then, call a general meeting (Annual or Extra Ordinary) of the members (Section 362 of the Ordinance)</a:t>
            </a:r>
          </a:p>
          <a:p>
            <a:pPr hangingPunct="0"/>
            <a:r>
              <a:rPr lang="en-US" sz="2600" b="1" i="1" dirty="0" smtClean="0"/>
              <a:t>Step 2. </a:t>
            </a:r>
            <a:r>
              <a:rPr lang="en-US" sz="2600" dirty="0" smtClean="0"/>
              <a:t>The company, on the recommendations of directors, decides that the</a:t>
            </a:r>
            <a:r>
              <a:rPr lang="en-US" sz="2600" b="1" i="1" dirty="0" smtClean="0"/>
              <a:t> </a:t>
            </a:r>
            <a:r>
              <a:rPr lang="en-US" sz="2600" dirty="0" smtClean="0"/>
              <a:t>company be wound up voluntarily and passes a Special Resolution, in general meeting (Annual or Extra Ordinary) appoints a liquidator and fixes his remuneration. On the appointment of liquidator, the Board of directors ceases to exist. (Sections 358 and 364 of the Ordinance)</a:t>
            </a:r>
          </a:p>
          <a:p>
            <a:pPr hangingPunct="0">
              <a:buNone/>
            </a:pP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PROCEDURE FOR VOLUNTARY WINDING UP </a:t>
            </a:r>
            <a:endParaRPr lang="en-US" dirty="0" smtClean="0"/>
          </a:p>
        </p:txBody>
      </p:sp>
      <p:sp>
        <p:nvSpPr>
          <p:cNvPr id="3" name="Content Placeholder 2"/>
          <p:cNvSpPr>
            <a:spLocks noGrp="1"/>
          </p:cNvSpPr>
          <p:nvPr>
            <p:ph idx="1"/>
          </p:nvPr>
        </p:nvSpPr>
        <p:spPr>
          <a:xfrm>
            <a:off x="457200" y="1295400"/>
            <a:ext cx="8382000" cy="5334000"/>
          </a:xfrm>
        </p:spPr>
        <p:txBody>
          <a:bodyPr>
            <a:normAutofit fontScale="92500" lnSpcReduction="20000"/>
          </a:bodyPr>
          <a:lstStyle/>
          <a:p>
            <a:pPr hangingPunct="0"/>
            <a:r>
              <a:rPr lang="en-US" sz="2800" b="1" i="1" dirty="0" smtClean="0"/>
              <a:t>Step 3. </a:t>
            </a:r>
            <a:r>
              <a:rPr lang="en-US" sz="2800" dirty="0" smtClean="0"/>
              <a:t>Notice of resolution shall be notified in official Gazette within 10</a:t>
            </a:r>
            <a:r>
              <a:rPr lang="en-US" sz="2800" b="1" i="1" dirty="0" smtClean="0"/>
              <a:t> </a:t>
            </a:r>
            <a:r>
              <a:rPr lang="en-US" sz="2800" dirty="0" smtClean="0"/>
              <a:t>days and also published in the newspapers simultaneously. A copy of it is to be filed with registrar also. (Section 361 of the Ordinance)</a:t>
            </a:r>
          </a:p>
          <a:p>
            <a:pPr hangingPunct="0"/>
            <a:endParaRPr lang="en-US" sz="2800" dirty="0" smtClean="0"/>
          </a:p>
          <a:p>
            <a:pPr hangingPunct="0"/>
            <a:r>
              <a:rPr lang="en-US" sz="2800" b="1" i="1" dirty="0" smtClean="0"/>
              <a:t>Step 4. </a:t>
            </a:r>
            <a:r>
              <a:rPr lang="en-US" sz="2800" dirty="0" smtClean="0"/>
              <a:t>Notice of appointment or change of liquidator is to be given to</a:t>
            </a:r>
            <a:r>
              <a:rPr lang="en-US" sz="2800" b="1" i="1" dirty="0" smtClean="0"/>
              <a:t> </a:t>
            </a:r>
            <a:r>
              <a:rPr lang="en-US" sz="2800" dirty="0" smtClean="0"/>
              <a:t>registrar by the company along with his consent within 10 days of the event. </a:t>
            </a:r>
          </a:p>
          <a:p>
            <a:pPr hangingPunct="0">
              <a:buNone/>
            </a:pPr>
            <a:r>
              <a:rPr lang="en-US" sz="2800" dirty="0" smtClean="0"/>
              <a:t>     (Section 366 of the Ordinance)</a:t>
            </a:r>
          </a:p>
          <a:p>
            <a:pPr hangingPunct="0">
              <a:buNone/>
            </a:pPr>
            <a:endParaRPr lang="en-US" sz="2800" dirty="0" smtClean="0"/>
          </a:p>
          <a:p>
            <a:pPr hangingPunct="0"/>
            <a:r>
              <a:rPr lang="en-US" sz="2800" b="1" i="1" dirty="0" smtClean="0"/>
              <a:t>Step 5. </a:t>
            </a:r>
            <a:r>
              <a:rPr lang="en-US" sz="2800" dirty="0" smtClean="0"/>
              <a:t>Every liquidator shall, within fourteen days of his appointment,</a:t>
            </a:r>
            <a:r>
              <a:rPr lang="en-US" sz="2800" b="1" i="1" dirty="0" smtClean="0"/>
              <a:t> </a:t>
            </a:r>
            <a:r>
              <a:rPr lang="en-US" sz="2800" dirty="0" smtClean="0"/>
              <a:t>publish in the official Gazette, and deliver to the registrar for registration, a notice of his appointment under section 389 of the Ordinance on Form 110 prescribed under Rule 271 of the Rules.</a:t>
            </a:r>
          </a:p>
          <a:p>
            <a:pPr hangingPunct="0">
              <a:buNone/>
            </a:pP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PROCEDURE FOR VOLUNTARY WINDING UP </a:t>
            </a:r>
            <a:endParaRPr lang="en-US" dirty="0" smtClean="0"/>
          </a:p>
        </p:txBody>
      </p:sp>
      <p:sp>
        <p:nvSpPr>
          <p:cNvPr id="3" name="Content Placeholder 2"/>
          <p:cNvSpPr>
            <a:spLocks noGrp="1"/>
          </p:cNvSpPr>
          <p:nvPr>
            <p:ph idx="1"/>
          </p:nvPr>
        </p:nvSpPr>
        <p:spPr>
          <a:xfrm>
            <a:off x="457200" y="1295400"/>
            <a:ext cx="8382000" cy="5334000"/>
          </a:xfrm>
        </p:spPr>
        <p:txBody>
          <a:bodyPr>
            <a:normAutofit fontScale="92500" lnSpcReduction="20000"/>
          </a:bodyPr>
          <a:lstStyle/>
          <a:p>
            <a:pPr hangingPunct="0"/>
            <a:r>
              <a:rPr lang="en-US" sz="2800" b="1" i="1" dirty="0" smtClean="0"/>
              <a:t>Step 6 . </a:t>
            </a:r>
            <a:r>
              <a:rPr lang="en-US" sz="2800" dirty="0" smtClean="0"/>
              <a:t>If liquidator feels that full claims of the creditors cannot be met, he</a:t>
            </a:r>
            <a:r>
              <a:rPr lang="en-US" sz="2800" b="1" i="1" dirty="0" smtClean="0"/>
              <a:t> </a:t>
            </a:r>
            <a:r>
              <a:rPr lang="en-US" sz="2800" dirty="0" smtClean="0"/>
              <a:t>must call a meeting of creditors and place before them a statement of assets and liabilities. (Section 368 of the Ordinance)</a:t>
            </a:r>
          </a:p>
          <a:p>
            <a:pPr>
              <a:buNone/>
            </a:pPr>
            <a:endParaRPr lang="en-US" sz="2800" dirty="0" smtClean="0"/>
          </a:p>
          <a:p>
            <a:pPr hangingPunct="0"/>
            <a:r>
              <a:rPr lang="en-US" sz="2800" b="1" i="1" dirty="0" smtClean="0"/>
              <a:t>Step 7 . </a:t>
            </a:r>
            <a:r>
              <a:rPr lang="en-US" sz="2800" dirty="0" smtClean="0"/>
              <a:t>A return of convening the creditors meeting together with the notice</a:t>
            </a:r>
            <a:r>
              <a:rPr lang="en-US" sz="2800" b="1" i="1" dirty="0" smtClean="0"/>
              <a:t> </a:t>
            </a:r>
            <a:r>
              <a:rPr lang="en-US" sz="2800" dirty="0" smtClean="0"/>
              <a:t>of meeting etc. shall be filed by the liquidator with the registrar, within 10 days of the date of meeting. (Section 368 of the Ordinance)</a:t>
            </a:r>
          </a:p>
          <a:p>
            <a:pPr>
              <a:buNone/>
            </a:pPr>
            <a:r>
              <a:rPr lang="en-US" sz="2800" dirty="0" smtClean="0"/>
              <a:t> </a:t>
            </a:r>
          </a:p>
          <a:p>
            <a:pPr hangingPunct="0"/>
            <a:r>
              <a:rPr lang="en-US" sz="2800" b="1" i="1" dirty="0" smtClean="0"/>
              <a:t>Step 8 . </a:t>
            </a:r>
            <a:r>
              <a:rPr lang="en-US" sz="2800" dirty="0" smtClean="0"/>
              <a:t>If the winding up continues beyond one year, the liquidator should</a:t>
            </a:r>
            <a:r>
              <a:rPr lang="en-US" sz="2800" b="1" i="1" dirty="0" smtClean="0"/>
              <a:t> </a:t>
            </a:r>
            <a:r>
              <a:rPr lang="en-US" sz="2800" dirty="0" smtClean="0"/>
              <a:t>summon a general meeting at the end of each year and make an application to the Court seeking extension of time. (Section 387(5) of the Ordinance)</a:t>
            </a:r>
          </a:p>
          <a:p>
            <a:pPr hangingPunct="0">
              <a:buNone/>
            </a:pP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PROCEDURE FOR VOLUNTARY WINDING UP </a:t>
            </a:r>
            <a:endParaRPr lang="en-US" dirty="0" smtClean="0"/>
          </a:p>
        </p:txBody>
      </p:sp>
      <p:sp>
        <p:nvSpPr>
          <p:cNvPr id="3" name="Content Placeholder 2"/>
          <p:cNvSpPr>
            <a:spLocks noGrp="1"/>
          </p:cNvSpPr>
          <p:nvPr>
            <p:ph idx="1"/>
          </p:nvPr>
        </p:nvSpPr>
        <p:spPr>
          <a:xfrm>
            <a:off x="457200" y="1295400"/>
            <a:ext cx="8382000" cy="5562600"/>
          </a:xfrm>
        </p:spPr>
        <p:txBody>
          <a:bodyPr>
            <a:noAutofit/>
          </a:bodyPr>
          <a:lstStyle/>
          <a:p>
            <a:pPr hangingPunct="0"/>
            <a:r>
              <a:rPr lang="en-US" sz="2800" b="1" i="1" dirty="0" smtClean="0"/>
              <a:t>Step 9 . </a:t>
            </a:r>
            <a:r>
              <a:rPr lang="en-US" sz="2800" dirty="0" smtClean="0"/>
              <a:t>A return of convening of each general meeting together with a copy</a:t>
            </a:r>
            <a:r>
              <a:rPr lang="en-US" sz="2800" b="1" i="1" dirty="0" smtClean="0"/>
              <a:t> </a:t>
            </a:r>
            <a:r>
              <a:rPr lang="en-US" sz="2800" dirty="0" smtClean="0"/>
              <a:t>of the notice, accounts statement and minutes of meeting should be filed with the registrar within 10 days of the date of meeting. (Section 369 of the Ordinance)</a:t>
            </a:r>
          </a:p>
          <a:p>
            <a:pPr hangingPunct="0"/>
            <a:r>
              <a:rPr lang="en-US" sz="2800" b="1" i="1" dirty="0" smtClean="0"/>
              <a:t>Step 10. </a:t>
            </a:r>
            <a:r>
              <a:rPr lang="en-US" sz="2800" dirty="0" smtClean="0"/>
              <a:t>As soon as affairs of the company are fully wound up, the liquidator</a:t>
            </a:r>
            <a:r>
              <a:rPr lang="en-US" sz="2800" b="1" i="1" dirty="0" smtClean="0"/>
              <a:t> </a:t>
            </a:r>
            <a:r>
              <a:rPr lang="en-US" sz="2800" dirty="0" smtClean="0"/>
              <a:t>shall make a report and account of winding up, call a final meeting of members, notice of convening of final meeting on Form 111 prescribed under Rule 279 of the Rules before which the report / accounts shall be placed. (Section 370 of the Ordinance)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lvl="0" hangingPunct="0"/>
            <a:r>
              <a:rPr lang="en-US" b="1" dirty="0" smtClean="0"/>
              <a:t>PROCEDURE FOR VOLUNTARY WINDING UP </a:t>
            </a:r>
            <a:endParaRPr lang="en-US" dirty="0" smtClean="0"/>
          </a:p>
        </p:txBody>
      </p:sp>
      <p:sp>
        <p:nvSpPr>
          <p:cNvPr id="3" name="Content Placeholder 2"/>
          <p:cNvSpPr>
            <a:spLocks noGrp="1"/>
          </p:cNvSpPr>
          <p:nvPr>
            <p:ph idx="1"/>
          </p:nvPr>
        </p:nvSpPr>
        <p:spPr>
          <a:xfrm>
            <a:off x="457200" y="1295400"/>
            <a:ext cx="8382000" cy="5562600"/>
          </a:xfrm>
        </p:spPr>
        <p:txBody>
          <a:bodyPr>
            <a:noAutofit/>
          </a:bodyPr>
          <a:lstStyle/>
          <a:p>
            <a:r>
              <a:rPr lang="en-US" sz="2800" b="1" i="1" dirty="0" smtClean="0"/>
              <a:t>Step 11</a:t>
            </a:r>
            <a:r>
              <a:rPr lang="en-US" sz="2800" dirty="0" smtClean="0"/>
              <a:t>. A notice  of  such  meeting  shall  be  published  in  the  Gazette  and newspapers at least10  days  before  the  date  of  meeting.  (Section  370  of  the Ordinance).</a:t>
            </a:r>
          </a:p>
          <a:p>
            <a:pPr hangingPunct="0"/>
            <a:r>
              <a:rPr lang="en-US" sz="2800" b="1" i="1" dirty="0" smtClean="0"/>
              <a:t>Step 12. </a:t>
            </a:r>
            <a:r>
              <a:rPr lang="en-US" sz="2800" dirty="0" smtClean="0"/>
              <a:t>Within a week after the meeting, the liquidator shall send to the</a:t>
            </a:r>
            <a:r>
              <a:rPr lang="en-US" sz="2800" b="1" i="1" dirty="0" smtClean="0"/>
              <a:t> </a:t>
            </a:r>
            <a:r>
              <a:rPr lang="en-US" sz="2800" dirty="0" smtClean="0"/>
              <a:t>registrar a copy of the report and accounts on Form 112 prescribed under Rule 279 of the Rules. (Section 370 of the Ordinance)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lvl="0" hangingPunct="0"/>
            <a:r>
              <a:rPr lang="en-US" sz="3600" b="1" dirty="0" smtClean="0"/>
              <a:t>DOCUMENTS REQUIRED FOR VOLUNTARILY WINDING UP BY MEMBERS</a:t>
            </a:r>
            <a:endParaRPr lang="en-US" sz="3600" dirty="0" smtClean="0"/>
          </a:p>
        </p:txBody>
      </p:sp>
      <p:sp>
        <p:nvSpPr>
          <p:cNvPr id="3" name="Content Placeholder 2"/>
          <p:cNvSpPr>
            <a:spLocks noGrp="1"/>
          </p:cNvSpPr>
          <p:nvPr>
            <p:ph idx="1"/>
          </p:nvPr>
        </p:nvSpPr>
        <p:spPr>
          <a:xfrm>
            <a:off x="457200" y="1295400"/>
            <a:ext cx="8382000" cy="5334000"/>
          </a:xfrm>
        </p:spPr>
        <p:txBody>
          <a:bodyPr>
            <a:noAutofit/>
          </a:bodyPr>
          <a:lstStyle/>
          <a:p>
            <a:pPr hangingPunct="0"/>
            <a:r>
              <a:rPr lang="en-US" sz="2400" b="1" dirty="0" smtClean="0"/>
              <a:t>Special Resolution </a:t>
            </a:r>
            <a:r>
              <a:rPr lang="en-US" sz="2400" dirty="0" smtClean="0"/>
              <a:t>on Form-26 (prescribed under the Companies (General Provisions and Forms) Rules, 1985 for voluntary winding up.  </a:t>
            </a:r>
          </a:p>
          <a:p>
            <a:pPr lvl="0" hangingPunct="0"/>
            <a:r>
              <a:rPr lang="en-US" sz="2400" b="1" dirty="0" smtClean="0"/>
              <a:t>Declaration of Solvency </a:t>
            </a:r>
            <a:r>
              <a:rPr lang="en-US" sz="2400" dirty="0" smtClean="0"/>
              <a:t>on Form 107 under the Rules. </a:t>
            </a:r>
          </a:p>
          <a:p>
            <a:pPr lvl="0" hangingPunct="0"/>
            <a:r>
              <a:rPr lang="en-US" sz="2400" b="1" dirty="0" smtClean="0"/>
              <a:t>Affidavit by Directors </a:t>
            </a:r>
            <a:r>
              <a:rPr lang="en-US" sz="2400" dirty="0" smtClean="0"/>
              <a:t>of the company including Chief Executive verifying the attached auditor’s report, profit and loss account, balance sheet, statement of assets and liabilities prepared from the date of closing of last accounts till the latest practicable date, immediately before the making of declaration. </a:t>
            </a:r>
          </a:p>
          <a:p>
            <a:pPr lvl="0" hangingPunct="0"/>
            <a:r>
              <a:rPr lang="en-US" sz="2400" b="1" dirty="0" smtClean="0"/>
              <a:t>Consent of liquidator</a:t>
            </a:r>
            <a:r>
              <a:rPr lang="en-US" sz="2400" dirty="0" smtClean="0"/>
              <a:t>. </a:t>
            </a:r>
          </a:p>
          <a:p>
            <a:pPr hangingPunct="0"/>
            <a:r>
              <a:rPr lang="en-US" sz="2400" dirty="0" smtClean="0"/>
              <a:t>A copy of Notice of resolution passed for winding up the company voluntarily and published in the Official Gazette. </a:t>
            </a:r>
          </a:p>
          <a:p>
            <a:pPr lvl="0" hangingPunct="0"/>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lvl="0" hangingPunct="0"/>
            <a:r>
              <a:rPr lang="en-US" sz="3600" b="1" dirty="0" smtClean="0"/>
              <a:t>DOCUMENTS REQUIRED FOR VOLUNTARILY WINDING UP BY MEMBERS</a:t>
            </a:r>
            <a:endParaRPr lang="en-US" sz="3600" dirty="0" smtClean="0"/>
          </a:p>
        </p:txBody>
      </p:sp>
      <p:sp>
        <p:nvSpPr>
          <p:cNvPr id="3" name="Content Placeholder 2"/>
          <p:cNvSpPr>
            <a:spLocks noGrp="1"/>
          </p:cNvSpPr>
          <p:nvPr>
            <p:ph idx="1"/>
          </p:nvPr>
        </p:nvSpPr>
        <p:spPr>
          <a:xfrm>
            <a:off x="457200" y="1295400"/>
            <a:ext cx="8382000" cy="5334000"/>
          </a:xfrm>
        </p:spPr>
        <p:txBody>
          <a:bodyPr>
            <a:noAutofit/>
          </a:bodyPr>
          <a:lstStyle/>
          <a:p>
            <a:pPr lvl="0" hangingPunct="0"/>
            <a:endParaRPr lang="en-US" sz="2400" dirty="0" smtClean="0"/>
          </a:p>
          <a:p>
            <a:pPr lvl="0" hangingPunct="0"/>
            <a:r>
              <a:rPr lang="en-US" sz="2400" dirty="0" smtClean="0"/>
              <a:t>A copy of </a:t>
            </a:r>
            <a:r>
              <a:rPr lang="en-US" sz="2400" b="1" dirty="0" smtClean="0"/>
              <a:t>Notice for appointment of liquidator </a:t>
            </a:r>
            <a:r>
              <a:rPr lang="en-US" sz="2400" dirty="0" smtClean="0"/>
              <a:t>and published in the Official Gazette. </a:t>
            </a:r>
          </a:p>
          <a:p>
            <a:pPr lvl="0" hangingPunct="0"/>
            <a:r>
              <a:rPr lang="en-US" sz="2400" dirty="0" smtClean="0"/>
              <a:t>A copy of </a:t>
            </a:r>
            <a:r>
              <a:rPr lang="en-US" sz="2400" b="1" dirty="0" smtClean="0"/>
              <a:t>Preliminary report </a:t>
            </a:r>
            <a:r>
              <a:rPr lang="en-US" sz="2400" dirty="0" smtClean="0"/>
              <a:t>prepared by the liquidator. </a:t>
            </a:r>
          </a:p>
          <a:p>
            <a:pPr lvl="0" hangingPunct="0"/>
            <a:r>
              <a:rPr lang="en-US" sz="2400" dirty="0" smtClean="0"/>
              <a:t>Final report and </a:t>
            </a:r>
            <a:r>
              <a:rPr lang="en-US" sz="2400" b="1" dirty="0" smtClean="0"/>
              <a:t>accounts of the company </a:t>
            </a:r>
            <a:r>
              <a:rPr lang="en-US" sz="2400" dirty="0" smtClean="0"/>
              <a:t>prepared by liquidator presented in General meeting of shareholders after finalization of winding up. </a:t>
            </a:r>
          </a:p>
          <a:p>
            <a:pPr lvl="0" hangingPunct="0"/>
            <a:r>
              <a:rPr lang="en-US" sz="2400" b="1" dirty="0" smtClean="0"/>
              <a:t>Notice of final meeting</a:t>
            </a:r>
            <a:r>
              <a:rPr lang="en-US" sz="2400" dirty="0" smtClean="0"/>
              <a:t>. </a:t>
            </a:r>
          </a:p>
          <a:p>
            <a:pPr hangingPunct="0"/>
            <a:r>
              <a:rPr lang="en-US" sz="2400" dirty="0" smtClean="0"/>
              <a:t>Return containing final report and accounts along with minutes of meeting to be filed with the concerned Company Registration Office.</a:t>
            </a:r>
          </a:p>
          <a:p>
            <a:pPr lvl="0" hangingPunct="0"/>
            <a:endParaRPr lang="en-US" sz="2400" dirty="0" smtClean="0"/>
          </a:p>
          <a:p>
            <a:pPr lvl="0" hangingPunct="0"/>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Content Placeholder 3"/>
          <p:cNvPicPr>
            <a:picLocks noChangeAspect="1" noChangeArrowheads="1"/>
          </p:cNvPicPr>
          <p:nvPr/>
        </p:nvPicPr>
        <p:blipFill>
          <a:blip r:embed="rId2" cstate="print"/>
          <a:srcRect/>
          <a:stretch>
            <a:fillRect/>
          </a:stretch>
        </p:blipFill>
        <p:spPr bwMode="auto">
          <a:xfrm>
            <a:off x="381000" y="2514600"/>
            <a:ext cx="4824413" cy="40560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1364</TotalTime>
  <Words>1710</Words>
  <Application>Microsoft Office PowerPoint</Application>
  <PresentationFormat>On-screen Show (4:3)</PresentationFormat>
  <Paragraphs>156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Winding up / Dissolution of Companies</vt:lpstr>
      <vt:lpstr>Winding up of a Company</vt:lpstr>
      <vt:lpstr>Winding up of a Company</vt:lpstr>
      <vt:lpstr>LIQUIDATOR</vt:lpstr>
      <vt:lpstr>LIQUIDATOR</vt:lpstr>
      <vt:lpstr>Consequences of winding up </vt:lpstr>
      <vt:lpstr>Consequences of winding up </vt:lpstr>
      <vt:lpstr>Modes of winding up</vt:lpstr>
      <vt:lpstr>Winding up of the company by the Court: </vt:lpstr>
      <vt:lpstr>Winding up of the company by the Court: </vt:lpstr>
      <vt:lpstr>Winding up of the company by the Court: </vt:lpstr>
      <vt:lpstr>Procedure for winding up of company and filing of petition before respective High Court: </vt:lpstr>
      <vt:lpstr>Procedure for winding up of company and filing of petition before respective High Court: </vt:lpstr>
      <vt:lpstr>Who is competent to file petition for winding up in the Court?</vt:lpstr>
      <vt:lpstr>Check List filing of petition before respective High Court :.</vt:lpstr>
      <vt:lpstr>Documents to be annexed with the petition</vt:lpstr>
      <vt:lpstr>Voluntary winding up of members of the company</vt:lpstr>
      <vt:lpstr>PROCEDURE FOR VOLUNTARY WINDING UP </vt:lpstr>
      <vt:lpstr>PROCEDURE FOR VOLUNTARY WINDING UP </vt:lpstr>
      <vt:lpstr>PROCEDURE FOR VOLUNTARY WINDING UP </vt:lpstr>
      <vt:lpstr>PROCEDURE FOR VOLUNTARY WINDING UP </vt:lpstr>
      <vt:lpstr>PROCEDURE FOR VOLUNTARY WINDING UP </vt:lpstr>
      <vt:lpstr>DOCUMENTS REQUIRED FOR VOLUNTARILY WINDING UP BY MEMBERS</vt:lpstr>
      <vt:lpstr>DOCUMENTS REQUIRED FOR VOLUNTARILY WINDING UP BY MEMBERS</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62</cp:revision>
  <dcterms:created xsi:type="dcterms:W3CDTF">2014-05-18T13:16:44Z</dcterms:created>
  <dcterms:modified xsi:type="dcterms:W3CDTF">2014-07-14T17:49:52Z</dcterms:modified>
</cp:coreProperties>
</file>