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37"/>
  </p:notesMasterIdLst>
  <p:sldIdLst>
    <p:sldId id="256" r:id="rId2"/>
    <p:sldId id="284" r:id="rId3"/>
    <p:sldId id="285" r:id="rId4"/>
    <p:sldId id="257" r:id="rId5"/>
    <p:sldId id="258" r:id="rId6"/>
    <p:sldId id="292" r:id="rId7"/>
    <p:sldId id="259" r:id="rId8"/>
    <p:sldId id="260" r:id="rId9"/>
    <p:sldId id="261" r:id="rId10"/>
    <p:sldId id="262" r:id="rId11"/>
    <p:sldId id="263" r:id="rId12"/>
    <p:sldId id="264" r:id="rId13"/>
    <p:sldId id="265" r:id="rId14"/>
    <p:sldId id="288" r:id="rId15"/>
    <p:sldId id="266" r:id="rId16"/>
    <p:sldId id="267" r:id="rId17"/>
    <p:sldId id="282" r:id="rId18"/>
    <p:sldId id="283" r:id="rId19"/>
    <p:sldId id="287" r:id="rId20"/>
    <p:sldId id="269" r:id="rId21"/>
    <p:sldId id="270" r:id="rId22"/>
    <p:sldId id="271" r:id="rId23"/>
    <p:sldId id="272" r:id="rId24"/>
    <p:sldId id="273" r:id="rId25"/>
    <p:sldId id="274" r:id="rId26"/>
    <p:sldId id="275" r:id="rId27"/>
    <p:sldId id="289" r:id="rId28"/>
    <p:sldId id="290" r:id="rId29"/>
    <p:sldId id="276" r:id="rId30"/>
    <p:sldId id="277" r:id="rId31"/>
    <p:sldId id="278" r:id="rId32"/>
    <p:sldId id="279" r:id="rId33"/>
    <p:sldId id="280" r:id="rId34"/>
    <p:sldId id="281" r:id="rId35"/>
    <p:sldId id="291"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AD378D-2C99-46E2-AD1F-AA7F014581E1}" type="datetimeFigureOut">
              <a:rPr lang="en-US" smtClean="0"/>
              <a:pPr/>
              <a:t>7/8/2014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901321D-040B-400A-8BEC-72A7168CE417}" type="slidenum">
              <a:rPr lang="en-US" smtClean="0"/>
              <a:pPr/>
              <a:t>‹#›</a:t>
            </a:fld>
            <a:endParaRPr lang="en-US" dirty="0"/>
          </a:p>
        </p:txBody>
      </p:sp>
    </p:spTree>
    <p:extLst>
      <p:ext uri="{BB962C8B-B14F-4D97-AF65-F5344CB8AC3E}">
        <p14:creationId xmlns="" xmlns:p14="http://schemas.microsoft.com/office/powerpoint/2010/main" val="5183652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901321D-040B-400A-8BEC-72A7168CE417}" type="slidenum">
              <a:rPr lang="en-US" smtClean="0"/>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1F5EEA2-28C7-4B4A-88B6-60387B11F76C}" type="datetimeFigureOut">
              <a:rPr lang="en-US" smtClean="0"/>
              <a:pPr/>
              <a:t>7/8/2014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99B91D2-72D3-49EB-B1C1-ABBD0365F7E9}"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F5EEA2-28C7-4B4A-88B6-60387B11F76C}" type="datetimeFigureOut">
              <a:rPr lang="en-US" smtClean="0"/>
              <a:pPr/>
              <a:t>7/8/2014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99B91D2-72D3-49EB-B1C1-ABBD0365F7E9}"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F5EEA2-28C7-4B4A-88B6-60387B11F76C}" type="datetimeFigureOut">
              <a:rPr lang="en-US" smtClean="0"/>
              <a:pPr/>
              <a:t>7/8/2014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99B91D2-72D3-49EB-B1C1-ABBD0365F7E9}"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1F5EEA2-28C7-4B4A-88B6-60387B11F76C}" type="datetimeFigureOut">
              <a:rPr lang="en-US" smtClean="0"/>
              <a:pPr/>
              <a:t>7/8/2014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99B91D2-72D3-49EB-B1C1-ABBD0365F7E9}"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1F5EEA2-28C7-4B4A-88B6-60387B11F76C}" type="datetimeFigureOut">
              <a:rPr lang="en-US" smtClean="0"/>
              <a:pPr/>
              <a:t>7/8/2014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99B91D2-72D3-49EB-B1C1-ABBD0365F7E9}"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1F5EEA2-28C7-4B4A-88B6-60387B11F76C}" type="datetimeFigureOut">
              <a:rPr lang="en-US" smtClean="0"/>
              <a:pPr/>
              <a:t>7/8/2014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99B91D2-72D3-49EB-B1C1-ABBD0365F7E9}"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F5EEA2-28C7-4B4A-88B6-60387B11F76C}" type="datetimeFigureOut">
              <a:rPr lang="en-US" smtClean="0"/>
              <a:pPr/>
              <a:t>7/8/2014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99B91D2-72D3-49EB-B1C1-ABBD0365F7E9}"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F5EEA2-28C7-4B4A-88B6-60387B11F76C}" type="datetimeFigureOut">
              <a:rPr lang="en-US" smtClean="0"/>
              <a:pPr/>
              <a:t>7/8/2014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99B91D2-72D3-49EB-B1C1-ABBD0365F7E9}"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F5EEA2-28C7-4B4A-88B6-60387B11F76C}" type="datetimeFigureOut">
              <a:rPr lang="en-US" smtClean="0"/>
              <a:pPr/>
              <a:t>7/8/2014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99B91D2-72D3-49EB-B1C1-ABBD0365F7E9}"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F5EEA2-28C7-4B4A-88B6-60387B11F76C}" type="datetimeFigureOut">
              <a:rPr lang="en-US" smtClean="0"/>
              <a:pPr/>
              <a:t>7/8/2014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99B91D2-72D3-49EB-B1C1-ABBD0365F7E9}"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F5EEA2-28C7-4B4A-88B6-60387B11F76C}" type="datetimeFigureOut">
              <a:rPr lang="en-US" smtClean="0"/>
              <a:pPr/>
              <a:t>7/8/2014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99B91D2-72D3-49EB-B1C1-ABBD0365F7E9}"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F5EEA2-28C7-4B4A-88B6-60387B11F76C}" type="datetimeFigureOut">
              <a:rPr lang="en-US" smtClean="0"/>
              <a:pPr/>
              <a:t>7/8/2014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9B91D2-72D3-49EB-B1C1-ABBD0365F7E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228600"/>
            <a:ext cx="8305800" cy="6477000"/>
          </a:xfrm>
        </p:spPr>
        <p:txBody>
          <a:bodyPr>
            <a:normAutofit/>
          </a:bodyPr>
          <a:lstStyle/>
          <a:p>
            <a:endParaRPr lang="en-US" dirty="0" smtClean="0">
              <a:solidFill>
                <a:schemeClr val="tx1"/>
              </a:solidFill>
            </a:endParaRPr>
          </a:p>
          <a:p>
            <a:endParaRPr lang="en-US" dirty="0" smtClean="0">
              <a:solidFill>
                <a:schemeClr val="tx1"/>
              </a:solidFill>
            </a:endParaRPr>
          </a:p>
          <a:p>
            <a:endParaRPr lang="en-US" dirty="0" smtClean="0">
              <a:solidFill>
                <a:schemeClr val="tx1"/>
              </a:solidFill>
            </a:endParaRPr>
          </a:p>
          <a:p>
            <a:endParaRPr lang="en-US" dirty="0" smtClean="0">
              <a:solidFill>
                <a:schemeClr val="tx1"/>
              </a:solidFill>
            </a:endParaRPr>
          </a:p>
          <a:p>
            <a:r>
              <a:rPr lang="en-US" sz="5400" b="1" u="sng" dirty="0" smtClean="0">
                <a:solidFill>
                  <a:schemeClr val="tx1"/>
                </a:solidFill>
              </a:rPr>
              <a:t>AUDIT AND INSPECTION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An</a:t>
            </a:r>
            <a:r>
              <a:rPr lang="en-US" dirty="0"/>
              <a:t> </a:t>
            </a:r>
            <a:r>
              <a:rPr lang="en-US" b="1" dirty="0"/>
              <a:t>auditor</a:t>
            </a:r>
            <a:endParaRPr lang="en-US" dirty="0"/>
          </a:p>
        </p:txBody>
      </p:sp>
      <p:sp>
        <p:nvSpPr>
          <p:cNvPr id="3" name="Content Placeholder 2"/>
          <p:cNvSpPr>
            <a:spLocks noGrp="1"/>
          </p:cNvSpPr>
          <p:nvPr>
            <p:ph idx="1"/>
          </p:nvPr>
        </p:nvSpPr>
        <p:spPr/>
        <p:txBody>
          <a:bodyPr>
            <a:normAutofit fontScale="92500" lnSpcReduction="10000"/>
          </a:bodyPr>
          <a:lstStyle/>
          <a:p>
            <a:r>
              <a:rPr lang="en-US" sz="2800" dirty="0"/>
              <a:t>An </a:t>
            </a:r>
            <a:r>
              <a:rPr lang="en-US" sz="2800" b="1" dirty="0"/>
              <a:t>auditor</a:t>
            </a:r>
            <a:r>
              <a:rPr lang="en-US" sz="2800" dirty="0"/>
              <a:t> is a person who is assigned the job to audit the financial statements of a company in accordance with the </a:t>
            </a:r>
            <a:r>
              <a:rPr lang="en-US" sz="2800" b="1" dirty="0"/>
              <a:t>provisions of law </a:t>
            </a:r>
            <a:r>
              <a:rPr lang="en-US" sz="2800" dirty="0"/>
              <a:t>and </a:t>
            </a:r>
            <a:r>
              <a:rPr lang="en-US" sz="2800" b="1" dirty="0"/>
              <a:t>auditing standards </a:t>
            </a:r>
            <a:r>
              <a:rPr lang="en-US" sz="2800" dirty="0"/>
              <a:t>as applicable in Pakistan. Appointment of an auditor is mandatory by every company, as required under the provisions of Section 252 of the Companies Ordinance (the ‘Ordinance</a:t>
            </a:r>
            <a:r>
              <a:rPr lang="en-US" sz="2800" dirty="0" smtClean="0"/>
              <a:t>’).</a:t>
            </a:r>
          </a:p>
          <a:p>
            <a:r>
              <a:rPr lang="en-US" sz="2800" dirty="0" smtClean="0"/>
              <a:t> </a:t>
            </a:r>
            <a:r>
              <a:rPr lang="en-US" sz="2800" dirty="0"/>
              <a:t>The preparation and presentation of financial statements is the responsibility of management of the company and auditor is only responsible for audit of financial statements and giving an opinion on the fairness of the financial statements.</a:t>
            </a:r>
          </a:p>
          <a:p>
            <a:endParaRPr lang="en-US" dirty="0"/>
          </a:p>
          <a:p>
            <a:endParaRPr lang="en-US" dirty="0"/>
          </a:p>
        </p:txBody>
      </p:sp>
    </p:spTree>
    <p:extLst>
      <p:ext uri="{BB962C8B-B14F-4D97-AF65-F5344CB8AC3E}">
        <p14:creationId xmlns="" xmlns:p14="http://schemas.microsoft.com/office/powerpoint/2010/main" val="42367135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Audit</a:t>
            </a:r>
            <a:endParaRPr lang="en-US" b="1" dirty="0"/>
          </a:p>
        </p:txBody>
      </p:sp>
      <p:sp>
        <p:nvSpPr>
          <p:cNvPr id="3" name="Content Placeholder 2"/>
          <p:cNvSpPr>
            <a:spLocks noGrp="1"/>
          </p:cNvSpPr>
          <p:nvPr>
            <p:ph idx="1"/>
          </p:nvPr>
        </p:nvSpPr>
        <p:spPr/>
        <p:txBody>
          <a:bodyPr>
            <a:normAutofit fontScale="92500"/>
          </a:bodyPr>
          <a:lstStyle/>
          <a:p>
            <a:pPr hangingPunct="0"/>
            <a:r>
              <a:rPr lang="en-US" dirty="0"/>
              <a:t>An audit is an unbiased examination and valuation of the financial statements of an organization to form an independent opinion.</a:t>
            </a:r>
          </a:p>
          <a:p>
            <a:pPr marL="0" indent="0">
              <a:buNone/>
            </a:pPr>
            <a:endParaRPr lang="en-US" dirty="0"/>
          </a:p>
          <a:p>
            <a:pPr hangingPunct="0"/>
            <a:r>
              <a:rPr lang="en-US" dirty="0"/>
              <a:t>The objective of audit of financial statements is to enable the auditor to express an opinion whether the financial statements are prepared, in all material respects, in accordance with an applicable financial reporting framework.</a:t>
            </a:r>
          </a:p>
          <a:p>
            <a:pPr marL="0" indent="0">
              <a:buNone/>
            </a:pPr>
            <a:endParaRPr lang="en-US" dirty="0"/>
          </a:p>
        </p:txBody>
      </p:sp>
    </p:spTree>
    <p:extLst>
      <p:ext uri="{BB962C8B-B14F-4D97-AF65-F5344CB8AC3E}">
        <p14:creationId xmlns="" xmlns:p14="http://schemas.microsoft.com/office/powerpoint/2010/main" val="30201828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066800"/>
          </a:xfrm>
        </p:spPr>
        <p:txBody>
          <a:bodyPr/>
          <a:lstStyle/>
          <a:p>
            <a:pPr algn="ctr"/>
            <a:r>
              <a:rPr lang="en-US" b="1" dirty="0" smtClean="0">
                <a:latin typeface="Cambria" pitchFamily="18" charset="0"/>
              </a:rPr>
              <a:t>APPOINTMENT</a:t>
            </a:r>
            <a:endParaRPr lang="en-US" b="1" dirty="0">
              <a:latin typeface="Cambria" pitchFamily="18" charset="0"/>
            </a:endParaRPr>
          </a:p>
        </p:txBody>
      </p:sp>
      <p:sp>
        <p:nvSpPr>
          <p:cNvPr id="3" name="Content Placeholder 2"/>
          <p:cNvSpPr>
            <a:spLocks noGrp="1"/>
          </p:cNvSpPr>
          <p:nvPr>
            <p:ph idx="1"/>
          </p:nvPr>
        </p:nvSpPr>
        <p:spPr>
          <a:xfrm>
            <a:off x="457200" y="1295400"/>
            <a:ext cx="8229600" cy="5279136"/>
          </a:xfrm>
        </p:spPr>
        <p:txBody>
          <a:bodyPr>
            <a:normAutofit fontScale="92500"/>
          </a:bodyPr>
          <a:lstStyle/>
          <a:p>
            <a:pPr marL="0" indent="0">
              <a:buNone/>
            </a:pPr>
            <a:r>
              <a:rPr lang="en-US" dirty="0" smtClean="0"/>
              <a:t>First Auditors</a:t>
            </a:r>
          </a:p>
          <a:p>
            <a:pPr marL="624078" indent="-514350">
              <a:buFont typeface="+mj-lt"/>
              <a:buAutoNum type="arabicPeriod"/>
            </a:pPr>
            <a:r>
              <a:rPr lang="en-US" sz="2400" dirty="0" smtClean="0"/>
              <a:t> the first auditors of a company shall be appointed by the directors within 60 days of incorporation of the company[252(3)].</a:t>
            </a:r>
          </a:p>
          <a:p>
            <a:pPr marL="624078" indent="-514350">
              <a:buFont typeface="+mj-lt"/>
              <a:buAutoNum type="arabicPeriod"/>
            </a:pPr>
            <a:r>
              <a:rPr lang="en-US" sz="2400" dirty="0" smtClean="0"/>
              <a:t>The first auditors will hold office till the first annual general meeting[252(3)].</a:t>
            </a:r>
          </a:p>
          <a:p>
            <a:pPr marL="624078" indent="-514350">
              <a:buFont typeface="+mj-lt"/>
              <a:buAutoNum type="arabicPeriod"/>
            </a:pPr>
            <a:r>
              <a:rPr lang="en-US" sz="2400" dirty="0" smtClean="0"/>
              <a:t>If the directors failed to appoint the first auditors the members shall appoint the first auditors, provided further that the auditors such appointed shall not be removed during their tenure except through a special resolution [252(6)].</a:t>
            </a:r>
          </a:p>
          <a:p>
            <a:pPr marL="624078" indent="-514350">
              <a:buFont typeface="+mj-lt"/>
              <a:buAutoNum type="arabicPeriod"/>
            </a:pPr>
            <a:r>
              <a:rPr lang="en-US" sz="2400" dirty="0" smtClean="0"/>
              <a:t>Where the first auditors are not appointed either by the directors or by the members with in 120 days of incorporation of the company, the security and exchange commission of Pakistan will appoint the auditors [252(6)].</a:t>
            </a:r>
          </a:p>
          <a:p>
            <a:pPr marL="624078" indent="-514350">
              <a:buFont typeface="+mj-lt"/>
              <a:buAutoNum type="arabicPeriod"/>
            </a:pPr>
            <a:endParaRPr lang="en-US" sz="2000" dirty="0" smtClean="0"/>
          </a:p>
          <a:p>
            <a:pPr marL="624078" indent="-514350">
              <a:buFont typeface="+mj-lt"/>
              <a:buAutoNum type="arabicPeriod"/>
            </a:pPr>
            <a:endParaRPr lang="en-US" sz="2000" dirty="0" smtClean="0"/>
          </a:p>
          <a:p>
            <a:pPr marL="624078" indent="-514350">
              <a:buNone/>
            </a:pPr>
            <a:endParaRPr lang="en-US"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lstStyle/>
          <a:p>
            <a:r>
              <a:rPr lang="en-US" b="1" dirty="0" smtClean="0"/>
              <a:t>Subsequent auditors </a:t>
            </a:r>
            <a:endParaRPr lang="en-US" b="1" dirty="0"/>
          </a:p>
        </p:txBody>
      </p:sp>
      <p:sp>
        <p:nvSpPr>
          <p:cNvPr id="3" name="Content Placeholder 2"/>
          <p:cNvSpPr>
            <a:spLocks noGrp="1"/>
          </p:cNvSpPr>
          <p:nvPr>
            <p:ph idx="1"/>
          </p:nvPr>
        </p:nvSpPr>
        <p:spPr>
          <a:xfrm>
            <a:off x="457200" y="2057400"/>
            <a:ext cx="8229600" cy="4517136"/>
          </a:xfrm>
        </p:spPr>
        <p:txBody>
          <a:bodyPr>
            <a:normAutofit/>
          </a:bodyPr>
          <a:lstStyle/>
          <a:p>
            <a:pPr marL="624078" indent="-514350">
              <a:buFont typeface="+mj-lt"/>
              <a:buAutoNum type="arabicPeriod"/>
            </a:pPr>
            <a:r>
              <a:rPr lang="en-US" sz="2400" dirty="0" smtClean="0">
                <a:latin typeface="Cambria" pitchFamily="18" charset="0"/>
              </a:rPr>
              <a:t>at each annual general meeting of the company (members) shall appoint the auditors [252(1)].</a:t>
            </a:r>
          </a:p>
          <a:p>
            <a:pPr marL="624078" indent="-514350">
              <a:buFont typeface="+mj-lt"/>
              <a:buAutoNum type="arabicPeriod"/>
            </a:pPr>
            <a:r>
              <a:rPr lang="en-US" sz="2400" dirty="0" smtClean="0">
                <a:latin typeface="Cambria" pitchFamily="18" charset="0"/>
              </a:rPr>
              <a:t>The auditors shall hold office from the conclusion of that meeting till the conclusion of next AGM [252(1)].</a:t>
            </a:r>
          </a:p>
          <a:p>
            <a:pPr marL="624078" indent="-514350">
              <a:buFont typeface="+mj-lt"/>
              <a:buAutoNum type="arabicPeriod"/>
            </a:pPr>
            <a:r>
              <a:rPr lang="en-US" sz="2400" dirty="0" smtClean="0">
                <a:latin typeface="Cambria" pitchFamily="18" charset="0"/>
              </a:rPr>
              <a:t>If no auditors are appointed at annual general meeting , the commission shall appoint an auditor, to exercise this power, the company shall give notice to the commission  with in one week of these powers having become exercisable [252(7)].</a:t>
            </a:r>
          </a:p>
          <a:p>
            <a:pPr marL="624078" indent="-514350">
              <a:buFont typeface="+mj-lt"/>
              <a:buAutoNum type="arabicPeriod"/>
            </a:pPr>
            <a:endParaRPr lang="en-US" sz="2400" dirty="0">
              <a:latin typeface="Cambria"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Casual Vacancy</a:t>
            </a:r>
            <a:endParaRPr lang="en-US" b="1" dirty="0"/>
          </a:p>
        </p:txBody>
      </p:sp>
      <p:sp>
        <p:nvSpPr>
          <p:cNvPr id="3" name="Content Placeholder 2"/>
          <p:cNvSpPr>
            <a:spLocks noGrp="1"/>
          </p:cNvSpPr>
          <p:nvPr>
            <p:ph idx="1"/>
          </p:nvPr>
        </p:nvSpPr>
        <p:spPr/>
        <p:txBody>
          <a:bodyPr>
            <a:normAutofit fontScale="85000" lnSpcReduction="10000"/>
          </a:bodyPr>
          <a:lstStyle/>
          <a:p>
            <a:r>
              <a:rPr lang="en-US" dirty="0" smtClean="0"/>
              <a:t>  A vacancy in the office of the auditor of the company before the term has expired is a casual vacancy.</a:t>
            </a:r>
          </a:p>
          <a:p>
            <a:r>
              <a:rPr lang="en-US" dirty="0" smtClean="0"/>
              <a:t> A casual vacancy may arise due to a host of reasons: </a:t>
            </a:r>
          </a:p>
          <a:p>
            <a:r>
              <a:rPr lang="en-US" b="1" dirty="0" smtClean="0"/>
              <a:t>Death of the auditor</a:t>
            </a:r>
          </a:p>
          <a:p>
            <a:r>
              <a:rPr lang="en-US" b="1" dirty="0" smtClean="0"/>
              <a:t>Resignation of the auditor</a:t>
            </a:r>
          </a:p>
          <a:p>
            <a:r>
              <a:rPr lang="en-US" b="1" dirty="0" smtClean="0"/>
              <a:t>Contracting disqualifications</a:t>
            </a:r>
          </a:p>
          <a:p>
            <a:r>
              <a:rPr lang="en-US" b="1" dirty="0" smtClean="0"/>
              <a:t> incapacity to contract</a:t>
            </a:r>
          </a:p>
          <a:p>
            <a:r>
              <a:rPr lang="en-US" b="1" dirty="0" smtClean="0"/>
              <a:t>Ceasing to be a member</a:t>
            </a:r>
          </a:p>
          <a:p>
            <a:r>
              <a:rPr lang="en-US" b="1" dirty="0" smtClean="0"/>
              <a:t>Change in status of the auditor</a:t>
            </a:r>
            <a:endParaRPr lang="en-US" dirty="0" smtClean="0"/>
          </a:p>
          <a:p>
            <a:pPr>
              <a:buNone/>
            </a:pPr>
            <a:r>
              <a:rPr lang="en-US" dirty="0" smtClean="0"/>
              <a:t> </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38200"/>
          </a:xfrm>
        </p:spPr>
        <p:txBody>
          <a:bodyPr/>
          <a:lstStyle/>
          <a:p>
            <a:r>
              <a:rPr lang="en-US" b="1" dirty="0" smtClean="0"/>
              <a:t>Casual vacancy </a:t>
            </a:r>
            <a:endParaRPr lang="en-US" b="1" dirty="0"/>
          </a:p>
        </p:txBody>
      </p:sp>
      <p:sp>
        <p:nvSpPr>
          <p:cNvPr id="3" name="Content Placeholder 2"/>
          <p:cNvSpPr>
            <a:spLocks noGrp="1"/>
          </p:cNvSpPr>
          <p:nvPr>
            <p:ph idx="1"/>
          </p:nvPr>
        </p:nvSpPr>
        <p:spPr>
          <a:xfrm>
            <a:off x="457200" y="1371600"/>
            <a:ext cx="8229600" cy="5202936"/>
          </a:xfrm>
        </p:spPr>
        <p:txBody>
          <a:bodyPr>
            <a:normAutofit/>
          </a:bodyPr>
          <a:lstStyle/>
          <a:p>
            <a:pPr marL="624078" indent="-514350">
              <a:buFont typeface="+mj-lt"/>
              <a:buAutoNum type="arabicPeriod"/>
            </a:pPr>
            <a:r>
              <a:rPr lang="en-US" sz="2400" dirty="0"/>
              <a:t>Casual vacancy of the auditor is filled by the directors but the surviving auditor may continue to hold office till vacancy is </a:t>
            </a:r>
            <a:r>
              <a:rPr lang="en-US" sz="2400" dirty="0" smtClean="0"/>
              <a:t>filled.</a:t>
            </a:r>
            <a:endParaRPr lang="en-US" sz="2400" dirty="0" smtClean="0">
              <a:latin typeface="Cambria" pitchFamily="18" charset="0"/>
            </a:endParaRPr>
          </a:p>
          <a:p>
            <a:pPr marL="624078" indent="-514350">
              <a:buFont typeface="+mj-lt"/>
              <a:buAutoNum type="arabicPeriod"/>
            </a:pPr>
            <a:endParaRPr lang="en-US" sz="2400" dirty="0" smtClean="0">
              <a:latin typeface="Cambria" pitchFamily="18" charset="0"/>
            </a:endParaRPr>
          </a:p>
          <a:p>
            <a:pPr marL="624078" indent="-514350">
              <a:buFont typeface="+mj-lt"/>
              <a:buAutoNum type="arabicPeriod"/>
            </a:pPr>
            <a:r>
              <a:rPr lang="en-US" sz="2400" dirty="0" smtClean="0">
                <a:latin typeface="Cambria" pitchFamily="18" charset="0"/>
              </a:rPr>
              <a:t>Auditors so appointed shall hold office till next annual general meeting [252(5)].</a:t>
            </a:r>
          </a:p>
          <a:p>
            <a:pPr marL="624078" indent="-514350">
              <a:buFont typeface="+mj-lt"/>
              <a:buAutoNum type="arabicPeriod"/>
            </a:pPr>
            <a:endParaRPr lang="en-US" sz="2400" dirty="0" smtClean="0">
              <a:latin typeface="Cambria" pitchFamily="18" charset="0"/>
            </a:endParaRPr>
          </a:p>
          <a:p>
            <a:pPr marL="624078" indent="-514350">
              <a:buFont typeface="+mj-lt"/>
              <a:buAutoNum type="arabicPeriod"/>
            </a:pPr>
            <a:r>
              <a:rPr lang="en-US" sz="2400" dirty="0" smtClean="0">
                <a:latin typeface="Cambria" pitchFamily="18" charset="0"/>
              </a:rPr>
              <a:t>If directors do not appoint auditors to fill casual vacancy with in 30 days the commission may appoint an auditor to fill the vacancy [252(6)] .</a:t>
            </a:r>
          </a:p>
          <a:p>
            <a:pPr marL="624078" indent="-514350">
              <a:buFont typeface="+mj-lt"/>
              <a:buAutoNum type="arabicPeriod"/>
            </a:pPr>
            <a:endParaRPr lang="en-US" sz="2400" dirty="0">
              <a:latin typeface="Cambria"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990600"/>
          </a:xfrm>
        </p:spPr>
        <p:txBody>
          <a:bodyPr>
            <a:normAutofit fontScale="90000"/>
          </a:bodyPr>
          <a:lstStyle/>
          <a:p>
            <a:r>
              <a:rPr lang="en-US" b="1" dirty="0"/>
              <a:t>C</a:t>
            </a:r>
            <a:r>
              <a:rPr lang="en-US" b="1" dirty="0" smtClean="0"/>
              <a:t>ommission powers to appoint auditors [252(6)].</a:t>
            </a:r>
            <a:endParaRPr lang="en-US" b="1" dirty="0"/>
          </a:p>
        </p:txBody>
      </p:sp>
      <p:sp>
        <p:nvSpPr>
          <p:cNvPr id="3" name="Content Placeholder 2"/>
          <p:cNvSpPr>
            <a:spLocks noGrp="1"/>
          </p:cNvSpPr>
          <p:nvPr>
            <p:ph idx="1"/>
          </p:nvPr>
        </p:nvSpPr>
        <p:spPr>
          <a:xfrm>
            <a:off x="457200" y="1828800"/>
            <a:ext cx="8229600" cy="4745736"/>
          </a:xfrm>
        </p:spPr>
        <p:txBody>
          <a:bodyPr>
            <a:normAutofit/>
          </a:bodyPr>
          <a:lstStyle/>
          <a:p>
            <a:pPr marL="0" indent="0">
              <a:buNone/>
            </a:pPr>
            <a:r>
              <a:rPr lang="en-US" sz="2400" dirty="0" smtClean="0">
                <a:latin typeface="Cambria" pitchFamily="18" charset="0"/>
              </a:rPr>
              <a:t>The SECP may appoint an auditor if the following situations arise.</a:t>
            </a:r>
          </a:p>
          <a:p>
            <a:pPr marL="624078" indent="-514350">
              <a:buFont typeface="+mj-lt"/>
              <a:buAutoNum type="arabicPeriod"/>
            </a:pPr>
            <a:r>
              <a:rPr lang="en-US" sz="2400" dirty="0" smtClean="0">
                <a:latin typeface="Cambria" pitchFamily="18" charset="0"/>
              </a:rPr>
              <a:t>First auditors are not appointed within 120 days from incorporation.</a:t>
            </a:r>
          </a:p>
          <a:p>
            <a:pPr marL="624078" indent="-514350">
              <a:buFont typeface="+mj-lt"/>
              <a:buAutoNum type="arabicPeriod"/>
            </a:pPr>
            <a:r>
              <a:rPr lang="en-US" sz="2400" dirty="0" smtClean="0">
                <a:latin typeface="Cambria" pitchFamily="18" charset="0"/>
              </a:rPr>
              <a:t>Subsequent auditors are not appointed in annual general meeting .</a:t>
            </a:r>
          </a:p>
          <a:p>
            <a:pPr marL="624078" indent="-514350">
              <a:buFont typeface="+mj-lt"/>
              <a:buAutoNum type="arabicPeriod"/>
            </a:pPr>
            <a:r>
              <a:rPr lang="en-US" sz="2400" dirty="0" smtClean="0">
                <a:latin typeface="Cambria" pitchFamily="18" charset="0"/>
              </a:rPr>
              <a:t>Casual vacancy is not filled with in 30 days, and</a:t>
            </a:r>
          </a:p>
          <a:p>
            <a:pPr marL="624078" indent="-514350">
              <a:buFont typeface="+mj-lt"/>
              <a:buAutoNum type="arabicPeriod"/>
            </a:pPr>
            <a:r>
              <a:rPr lang="en-US" sz="2400" dirty="0" smtClean="0">
                <a:latin typeface="Cambria" pitchFamily="18" charset="0"/>
              </a:rPr>
              <a:t>Auditors appointed are unwilling to act as auditors.</a:t>
            </a:r>
          </a:p>
          <a:p>
            <a:pPr marL="624078" indent="-514350">
              <a:buNone/>
            </a:pPr>
            <a:r>
              <a:rPr lang="en-US" sz="2400" dirty="0" smtClean="0">
                <a:latin typeface="Cambria" pitchFamily="18" charset="0"/>
              </a:rPr>
              <a:t>To exercise this power , the company shall give notice to the commission within one week of its powers becoming exercisable.</a:t>
            </a:r>
            <a:endParaRPr lang="en-US" sz="2400" dirty="0">
              <a:latin typeface="Cambria"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4261011946"/>
              </p:ext>
            </p:extLst>
          </p:nvPr>
        </p:nvGraphicFramePr>
        <p:xfrm>
          <a:off x="152401" y="152398"/>
          <a:ext cx="8991599" cy="6705602"/>
        </p:xfrm>
        <a:graphic>
          <a:graphicData uri="http://schemas.openxmlformats.org/drawingml/2006/table">
            <a:tbl>
              <a:tblPr firstRow="1" bandRow="1">
                <a:tableStyleId>{2D5ABB26-0587-4C30-8999-92F81FD0307C}</a:tableStyleId>
              </a:tblPr>
              <a:tblGrid>
                <a:gridCol w="1284514"/>
                <a:gridCol w="1687285"/>
                <a:gridCol w="1447800"/>
                <a:gridCol w="1119868"/>
                <a:gridCol w="1525361"/>
                <a:gridCol w="1926771"/>
              </a:tblGrid>
              <a:tr h="984802">
                <a:tc>
                  <a:txBody>
                    <a:bodyPr/>
                    <a:lstStyle/>
                    <a:p>
                      <a:pPr algn="ctr"/>
                      <a:r>
                        <a:rPr lang="en-US" sz="1800" b="1" dirty="0" smtClean="0">
                          <a:solidFill>
                            <a:sysClr val="windowText" lastClr="000000"/>
                          </a:solidFill>
                        </a:rPr>
                        <a:t>AUDITORS</a:t>
                      </a:r>
                      <a:endParaRPr lang="en-US" sz="18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1" dirty="0" smtClean="0">
                          <a:solidFill>
                            <a:sysClr val="windowText" lastClr="000000"/>
                          </a:solidFill>
                        </a:rPr>
                        <a:t>TIME OF APPOINTMENT</a:t>
                      </a:r>
                      <a:endParaRPr lang="en-US" sz="18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1" dirty="0" smtClean="0">
                          <a:solidFill>
                            <a:sysClr val="windowText" lastClr="000000"/>
                          </a:solidFill>
                        </a:rPr>
                        <a:t>APPOINTING AUTHORITY</a:t>
                      </a:r>
                      <a:endParaRPr lang="en-US" sz="18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1" dirty="0" smtClean="0">
                          <a:solidFill>
                            <a:sysClr val="windowText" lastClr="000000"/>
                          </a:solidFill>
                        </a:rPr>
                        <a:t>TERM OF OFFICE</a:t>
                      </a:r>
                      <a:endParaRPr lang="en-US" sz="18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1" dirty="0" smtClean="0">
                          <a:solidFill>
                            <a:sysClr val="windowText" lastClr="000000"/>
                          </a:solidFill>
                        </a:rPr>
                        <a:t>APPOINTING AUTHORITY IN DEFAULT </a:t>
                      </a:r>
                      <a:endParaRPr lang="en-US" sz="18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1" dirty="0" smtClean="0">
                          <a:solidFill>
                            <a:sysClr val="windowText" lastClr="000000"/>
                          </a:solidFill>
                        </a:rPr>
                        <a:t>REMARKS</a:t>
                      </a:r>
                      <a:endParaRPr lang="en-US" sz="18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18052">
                <a:tc>
                  <a:txBody>
                    <a:bodyPr/>
                    <a:lstStyle/>
                    <a:p>
                      <a:pPr algn="ctr"/>
                      <a:r>
                        <a:rPr lang="en-US" b="1" dirty="0" smtClean="0">
                          <a:solidFill>
                            <a:sysClr val="windowText" lastClr="000000"/>
                          </a:solidFill>
                        </a:rPr>
                        <a:t>First auditors</a:t>
                      </a:r>
                      <a:endParaRPr lang="en-US"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ysClr val="windowText" lastClr="000000"/>
                          </a:solidFill>
                        </a:rPr>
                        <a:t>Within 60 days of incorporation</a:t>
                      </a:r>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ysClr val="windowText" lastClr="000000"/>
                          </a:solidFill>
                        </a:rPr>
                        <a:t>directors</a:t>
                      </a:r>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ysClr val="windowText" lastClr="000000"/>
                          </a:solidFill>
                        </a:rPr>
                        <a:t>Till first AGM</a:t>
                      </a:r>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ysClr val="windowText" lastClr="000000"/>
                          </a:solidFill>
                        </a:rPr>
                        <a:t>members</a:t>
                      </a:r>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ysClr val="windowText" lastClr="000000"/>
                          </a:solidFill>
                        </a:rPr>
                        <a:t>Members shall appoint</a:t>
                      </a:r>
                      <a:r>
                        <a:rPr lang="en-US" baseline="0" dirty="0" smtClean="0">
                          <a:solidFill>
                            <a:sysClr val="windowText" lastClr="000000"/>
                          </a:solidFill>
                        </a:rPr>
                        <a:t> first auditors at a general meeting with 120 days</a:t>
                      </a:r>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1374">
                <a:tc>
                  <a:txBody>
                    <a:bodyPr/>
                    <a:lstStyle/>
                    <a:p>
                      <a:pPr algn="ctr"/>
                      <a:r>
                        <a:rPr lang="en-US" b="1" dirty="0" smtClean="0">
                          <a:solidFill>
                            <a:sysClr val="windowText" lastClr="000000"/>
                          </a:solidFill>
                        </a:rPr>
                        <a:t>Subsequent auditors</a:t>
                      </a:r>
                      <a:endParaRPr lang="en-US"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ysClr val="windowText" lastClr="000000"/>
                          </a:solidFill>
                        </a:rPr>
                        <a:t>AGM</a:t>
                      </a:r>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ysClr val="windowText" lastClr="000000"/>
                          </a:solidFill>
                        </a:rPr>
                        <a:t>members</a:t>
                      </a:r>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ysClr val="windowText" lastClr="000000"/>
                          </a:solidFill>
                        </a:rPr>
                        <a:t>Till next AGM</a:t>
                      </a:r>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ysClr val="windowText" lastClr="000000"/>
                          </a:solidFill>
                        </a:rPr>
                        <a:t>commission</a:t>
                      </a:r>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ysClr val="windowText" lastClr="000000"/>
                          </a:solidFill>
                        </a:rPr>
                        <a:t>If auditors are not appointed in AGM,</a:t>
                      </a:r>
                      <a:r>
                        <a:rPr lang="en-US" baseline="0" dirty="0" smtClean="0">
                          <a:solidFill>
                            <a:sysClr val="windowText" lastClr="000000"/>
                          </a:solidFill>
                        </a:rPr>
                        <a:t> SECP </a:t>
                      </a:r>
                      <a:r>
                        <a:rPr lang="en-US" dirty="0" smtClean="0">
                          <a:solidFill>
                            <a:sysClr val="windowText" lastClr="000000"/>
                          </a:solidFill>
                        </a:rPr>
                        <a:t>may</a:t>
                      </a:r>
                      <a:r>
                        <a:rPr lang="en-US" baseline="0" dirty="0" smtClean="0">
                          <a:solidFill>
                            <a:sysClr val="windowText" lastClr="000000"/>
                          </a:solidFill>
                        </a:rPr>
                        <a:t> appoint auditors</a:t>
                      </a:r>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1374">
                <a:tc>
                  <a:txBody>
                    <a:bodyPr/>
                    <a:lstStyle/>
                    <a:p>
                      <a:pPr algn="ctr"/>
                      <a:r>
                        <a:rPr lang="en-US" b="1" dirty="0" smtClean="0">
                          <a:solidFill>
                            <a:sysClr val="windowText" lastClr="000000"/>
                          </a:solidFill>
                        </a:rPr>
                        <a:t>Casual vacancy</a:t>
                      </a:r>
                      <a:endParaRPr lang="en-US"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ysClr val="windowText" lastClr="000000"/>
                          </a:solidFill>
                        </a:rPr>
                        <a:t>Within 30 days of vacancy </a:t>
                      </a:r>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ysClr val="windowText" lastClr="000000"/>
                          </a:solidFill>
                        </a:rPr>
                        <a:t>directors</a:t>
                      </a:r>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ysClr val="windowText" lastClr="000000"/>
                          </a:solidFill>
                        </a:rPr>
                        <a:t>Till next AGM</a:t>
                      </a:r>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ysClr val="windowText" lastClr="000000"/>
                          </a:solidFill>
                        </a:rPr>
                        <a:t>commission</a:t>
                      </a:r>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ysClr val="windowText" lastClr="000000"/>
                          </a:solidFill>
                        </a:rPr>
                        <a:t>After 30 days of vacancy , commission may appoint auditors</a:t>
                      </a:r>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14400"/>
          </a:xfrm>
        </p:spPr>
        <p:txBody>
          <a:bodyPr>
            <a:normAutofit/>
          </a:bodyPr>
          <a:lstStyle/>
          <a:p>
            <a:r>
              <a:rPr lang="en-US" b="1" dirty="0" smtClean="0"/>
              <a:t>Remuneration of auditors[252(8)]</a:t>
            </a:r>
            <a:endParaRPr lang="en-US" b="1" dirty="0"/>
          </a:p>
        </p:txBody>
      </p:sp>
      <p:sp>
        <p:nvSpPr>
          <p:cNvPr id="3" name="Content Placeholder 2"/>
          <p:cNvSpPr>
            <a:spLocks noGrp="1"/>
          </p:cNvSpPr>
          <p:nvPr>
            <p:ph idx="1"/>
          </p:nvPr>
        </p:nvSpPr>
        <p:spPr>
          <a:xfrm>
            <a:off x="457200" y="1371600"/>
            <a:ext cx="8229600" cy="5202936"/>
          </a:xfrm>
        </p:spPr>
        <p:txBody>
          <a:bodyPr>
            <a:normAutofit/>
          </a:bodyPr>
          <a:lstStyle/>
          <a:p>
            <a:pPr marL="0" indent="0">
              <a:buNone/>
            </a:pPr>
            <a:r>
              <a:rPr lang="en-US" sz="2400" dirty="0" smtClean="0"/>
              <a:t>Fixation of remuneration of auditors depends upon the authority appointing the auditors i.e. </a:t>
            </a:r>
          </a:p>
          <a:p>
            <a:pPr>
              <a:buNone/>
            </a:pPr>
            <a:endParaRPr lang="en-US" sz="2400" dirty="0" smtClean="0"/>
          </a:p>
          <a:p>
            <a:pPr marL="624078" indent="-514350">
              <a:buFont typeface="+mj-lt"/>
              <a:buAutoNum type="arabicPeriod"/>
            </a:pPr>
            <a:r>
              <a:rPr lang="en-US" sz="2400" dirty="0" smtClean="0"/>
              <a:t>If auditors are appointed by directors , directors shall fix the remuneration.</a:t>
            </a:r>
          </a:p>
          <a:p>
            <a:pPr marL="624078" indent="-514350">
              <a:buFont typeface="+mj-lt"/>
              <a:buAutoNum type="arabicPeriod"/>
            </a:pPr>
            <a:r>
              <a:rPr lang="en-US" sz="2400" dirty="0" smtClean="0"/>
              <a:t>If the auditors are appointed by commission, commission shall fix the remuneration.</a:t>
            </a:r>
          </a:p>
          <a:p>
            <a:pPr marL="624078" indent="-514350">
              <a:buFont typeface="+mj-lt"/>
              <a:buAutoNum type="arabicPeriod"/>
            </a:pPr>
            <a:r>
              <a:rPr lang="en-US" sz="2400" dirty="0" smtClean="0"/>
              <a:t>In all other cases, the members shall fix the remuneration.</a:t>
            </a:r>
            <a:endParaRPr lang="en-US"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534400" cy="1447800"/>
          </a:xfrm>
        </p:spPr>
        <p:txBody>
          <a:bodyPr>
            <a:normAutofit/>
          </a:bodyPr>
          <a:lstStyle/>
          <a:p>
            <a:r>
              <a:rPr lang="en-US" sz="2800" b="1" dirty="0" smtClean="0"/>
              <a:t>Procedure for change of subsequent auditors/ removal of auditors/ appointment of new auditors [253].</a:t>
            </a:r>
            <a:endParaRPr lang="en-US" sz="2800" b="1" dirty="0"/>
          </a:p>
        </p:txBody>
      </p:sp>
      <p:sp>
        <p:nvSpPr>
          <p:cNvPr id="3" name="Content Placeholder 2"/>
          <p:cNvSpPr>
            <a:spLocks noGrp="1"/>
          </p:cNvSpPr>
          <p:nvPr>
            <p:ph idx="1"/>
          </p:nvPr>
        </p:nvSpPr>
        <p:spPr>
          <a:xfrm>
            <a:off x="457200" y="1981200"/>
            <a:ext cx="8229600" cy="4593336"/>
          </a:xfrm>
        </p:spPr>
        <p:txBody>
          <a:bodyPr>
            <a:normAutofit/>
          </a:bodyPr>
          <a:lstStyle/>
          <a:p>
            <a:pPr marL="624078" indent="-514350">
              <a:buFont typeface="+mj-lt"/>
              <a:buAutoNum type="arabicPeriod"/>
            </a:pPr>
            <a:r>
              <a:rPr lang="en-US" sz="2400" dirty="0" smtClean="0">
                <a:latin typeface="Cambria" pitchFamily="18" charset="0"/>
              </a:rPr>
              <a:t>Notice from a member is required for a resolution at the AGM [253(1)].</a:t>
            </a:r>
          </a:p>
          <a:p>
            <a:pPr marL="624078" indent="-514350">
              <a:buFont typeface="+mj-lt"/>
              <a:buAutoNum type="arabicPeriod"/>
            </a:pPr>
            <a:endParaRPr lang="en-US" sz="2400" dirty="0" smtClean="0">
              <a:latin typeface="Cambria" pitchFamily="18" charset="0"/>
            </a:endParaRPr>
          </a:p>
          <a:p>
            <a:pPr marL="624078" indent="-514350">
              <a:buFont typeface="+mj-lt"/>
              <a:buAutoNum type="arabicPeriod"/>
            </a:pPr>
            <a:r>
              <a:rPr lang="en-US" sz="2400" dirty="0" smtClean="0">
                <a:latin typeface="Cambria" pitchFamily="18" charset="0"/>
              </a:rPr>
              <a:t>The member shall give notice to the company at least 14 days before the AGM that he intend to propose the appointment of an other person as auditor [253(2)].</a:t>
            </a:r>
          </a:p>
          <a:p>
            <a:pPr marL="624078" indent="-514350">
              <a:buFont typeface="+mj-lt"/>
              <a:buAutoNum type="arabicPeriod"/>
            </a:pPr>
            <a:endParaRPr lang="en-US" sz="2400" dirty="0" smtClean="0">
              <a:latin typeface="Cambria" pitchFamily="18" charset="0"/>
            </a:endParaRPr>
          </a:p>
          <a:p>
            <a:pPr marL="624078" indent="-514350">
              <a:buFont typeface="+mj-lt"/>
              <a:buAutoNum type="arabicPeriod"/>
            </a:pPr>
            <a:r>
              <a:rPr lang="en-US" sz="2400" dirty="0" smtClean="0">
                <a:latin typeface="Cambria" pitchFamily="18" charset="0"/>
              </a:rPr>
              <a:t>On receipt of the notice, the company shall send a copy of such notice to the:</a:t>
            </a:r>
          </a:p>
          <a:p>
            <a:pPr marL="681228" indent="-571500">
              <a:buFont typeface="+mj-lt"/>
              <a:buAutoNum type="romanLcPeriod"/>
            </a:pPr>
            <a:r>
              <a:rPr lang="en-US" sz="2400" dirty="0" smtClean="0">
                <a:latin typeface="Cambria" pitchFamily="18" charset="0"/>
              </a:rPr>
              <a:t>Retiring auditors, forth with</a:t>
            </a:r>
          </a:p>
          <a:p>
            <a:pPr marL="681228" indent="-571500">
              <a:buFont typeface="+mj-lt"/>
              <a:buAutoNum type="romanLcPeriod"/>
            </a:pPr>
            <a:r>
              <a:rPr lang="en-US" sz="2400" dirty="0" smtClean="0">
                <a:latin typeface="Cambria" pitchFamily="18" charset="0"/>
              </a:rPr>
              <a:t>Members, at least 7 days before the AGM [253(2)].</a:t>
            </a:r>
            <a:endParaRPr lang="en-US" sz="2400" dirty="0">
              <a:latin typeface="Cambria"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762000"/>
          </a:xfrm>
        </p:spPr>
        <p:txBody>
          <a:bodyPr/>
          <a:lstStyle/>
          <a:p>
            <a:r>
              <a:rPr lang="en-US" dirty="0" smtClean="0"/>
              <a:t>Continue…</a:t>
            </a:r>
            <a:endParaRPr lang="en-US" dirty="0"/>
          </a:p>
        </p:txBody>
      </p:sp>
      <p:sp>
        <p:nvSpPr>
          <p:cNvPr id="3" name="Content Placeholder 2"/>
          <p:cNvSpPr>
            <a:spLocks noGrp="1"/>
          </p:cNvSpPr>
          <p:nvPr>
            <p:ph idx="1"/>
          </p:nvPr>
        </p:nvSpPr>
        <p:spPr>
          <a:xfrm>
            <a:off x="457200" y="1371600"/>
            <a:ext cx="8229600" cy="5202936"/>
          </a:xfrm>
        </p:spPr>
        <p:txBody>
          <a:bodyPr>
            <a:normAutofit/>
          </a:bodyPr>
          <a:lstStyle/>
          <a:p>
            <a:pPr marL="681228" indent="-571500">
              <a:buNone/>
            </a:pPr>
            <a:r>
              <a:rPr lang="en-US" sz="2400" dirty="0" smtClean="0">
                <a:latin typeface="Cambria" pitchFamily="18" charset="0"/>
              </a:rPr>
              <a:t>4. In the case of  listed company , noticed shall be published at least in one issue of an English an Urdu daily newspaper having circulation in province where the stock exchange is situate on which the shares of the company are listed. </a:t>
            </a:r>
          </a:p>
          <a:p>
            <a:pPr marL="624078" indent="-514350">
              <a:buNone/>
            </a:pPr>
            <a:r>
              <a:rPr lang="en-US" sz="2400" dirty="0" smtClean="0">
                <a:latin typeface="Cambria" pitchFamily="18" charset="0"/>
              </a:rPr>
              <a:t>5.The retiring auditor can make representations and the company shall send a copy of representation of every member or it maybe read at AGM.</a:t>
            </a:r>
          </a:p>
          <a:p>
            <a:pPr>
              <a:buNone/>
            </a:pPr>
            <a:r>
              <a:rPr lang="en-US" sz="2400" dirty="0" smtClean="0">
                <a:latin typeface="Cambria" pitchFamily="18" charset="0"/>
              </a:rPr>
              <a:t>6. A company within 14 days after the AGM shall notify to the registrar of the </a:t>
            </a:r>
          </a:p>
          <a:p>
            <a:pPr marL="681228" indent="-571500">
              <a:buFont typeface="+mj-lt"/>
              <a:buAutoNum type="romanLcPeriod"/>
            </a:pPr>
            <a:r>
              <a:rPr lang="en-US" sz="2400" dirty="0" smtClean="0">
                <a:latin typeface="Cambria" pitchFamily="18" charset="0"/>
              </a:rPr>
              <a:t>Appointment of new auditors with their consent letters[253(5)]. </a:t>
            </a:r>
          </a:p>
          <a:p>
            <a:pPr marL="681228" indent="-571500">
              <a:buFont typeface="+mj-lt"/>
              <a:buAutoNum type="romanLcPeriod"/>
            </a:pPr>
            <a:r>
              <a:rPr lang="en-US" sz="2400" dirty="0" smtClean="0">
                <a:latin typeface="Cambria" pitchFamily="18" charset="0"/>
              </a:rPr>
              <a:t>Retirement or removal of auditors [253(6)].</a:t>
            </a:r>
          </a:p>
          <a:p>
            <a:pPr marL="681228" indent="-571500">
              <a:buNone/>
            </a:pPr>
            <a:endParaRPr lang="en-US" sz="2400" dirty="0">
              <a:latin typeface="Cambria"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90600"/>
          </a:xfrm>
        </p:spPr>
        <p:txBody>
          <a:bodyPr/>
          <a:lstStyle/>
          <a:p>
            <a:r>
              <a:rPr lang="en-US" b="1" dirty="0" smtClean="0"/>
              <a:t>Change of auditors-checklist </a:t>
            </a:r>
            <a:endParaRPr lang="en-US" b="1" dirty="0"/>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3293114269"/>
              </p:ext>
            </p:extLst>
          </p:nvPr>
        </p:nvGraphicFramePr>
        <p:xfrm>
          <a:off x="457200" y="2057398"/>
          <a:ext cx="8229600" cy="3952240"/>
        </p:xfrm>
        <a:graphic>
          <a:graphicData uri="http://schemas.openxmlformats.org/drawingml/2006/table">
            <a:tbl>
              <a:tblPr firstRow="1" bandRow="1">
                <a:tableStyleId>{2D5ABB26-0587-4C30-8999-92F81FD0307C}</a:tableStyleId>
              </a:tblPr>
              <a:tblGrid>
                <a:gridCol w="4114800"/>
                <a:gridCol w="4114800"/>
              </a:tblGrid>
              <a:tr h="558800">
                <a:tc>
                  <a:txBody>
                    <a:bodyPr/>
                    <a:lstStyle/>
                    <a:p>
                      <a:r>
                        <a:rPr lang="en-US" sz="2400" b="1" dirty="0" smtClean="0"/>
                        <a:t>Actions required</a:t>
                      </a:r>
                      <a:endParaRPr lang="en-US"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b="1" dirty="0" smtClean="0"/>
                        <a:t>Timing </a:t>
                      </a:r>
                      <a:endParaRPr lang="en-US"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58800">
                <a:tc>
                  <a:txBody>
                    <a:bodyPr/>
                    <a:lstStyle/>
                    <a:p>
                      <a:r>
                        <a:rPr lang="en-US" dirty="0" smtClean="0"/>
                        <a:t>Notice from a member from the date of AGM.</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At least</a:t>
                      </a:r>
                      <a:r>
                        <a:rPr lang="en-US" baseline="0" dirty="0" smtClean="0"/>
                        <a:t> 14 days.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58800">
                <a:tc>
                  <a:txBody>
                    <a:bodyPr/>
                    <a:lstStyle/>
                    <a:p>
                      <a:r>
                        <a:rPr lang="en-US" dirty="0" smtClean="0"/>
                        <a:t>Send copy</a:t>
                      </a:r>
                      <a:r>
                        <a:rPr lang="en-US" baseline="0" dirty="0" smtClean="0"/>
                        <a:t> of notice to:</a:t>
                      </a:r>
                    </a:p>
                    <a:p>
                      <a:pPr marL="342900" indent="-342900">
                        <a:buFont typeface="+mj-lt"/>
                        <a:buAutoNum type="alphaLcParenR"/>
                      </a:pPr>
                      <a:r>
                        <a:rPr lang="en-US" dirty="0" smtClean="0"/>
                        <a:t>The retiring auditors</a:t>
                      </a:r>
                    </a:p>
                    <a:p>
                      <a:pPr marL="342900" indent="-342900">
                        <a:buFont typeface="+mj-lt"/>
                        <a:buAutoNum type="alphaLcParenR"/>
                      </a:pPr>
                      <a:r>
                        <a:rPr lang="en-US" dirty="0" smtClean="0"/>
                        <a:t>members</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smtClean="0"/>
                    </a:p>
                    <a:p>
                      <a:r>
                        <a:rPr lang="en-US" dirty="0" smtClean="0"/>
                        <a:t>Forth with</a:t>
                      </a:r>
                    </a:p>
                    <a:p>
                      <a:r>
                        <a:rPr lang="en-US" dirty="0" smtClean="0"/>
                        <a:t>At least 7 days before</a:t>
                      </a:r>
                      <a:r>
                        <a:rPr lang="en-US" baseline="0" dirty="0" smtClean="0"/>
                        <a:t> date of AGM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58800">
                <a:tc>
                  <a:txBody>
                    <a:bodyPr/>
                    <a:lstStyle/>
                    <a:p>
                      <a:r>
                        <a:rPr lang="en-US" dirty="0" smtClean="0"/>
                        <a:t>Publication of the fact in the newspaper</a:t>
                      </a:r>
                      <a:r>
                        <a:rPr lang="en-US" baseline="0" dirty="0" smtClean="0"/>
                        <a:t> that notice has been received</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Any time before</a:t>
                      </a:r>
                      <a:r>
                        <a:rPr lang="en-US" baseline="0" dirty="0" smtClean="0"/>
                        <a:t> the AGM</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58800">
                <a:tc>
                  <a:txBody>
                    <a:bodyPr/>
                    <a:lstStyle/>
                    <a:p>
                      <a:r>
                        <a:rPr lang="en-US" dirty="0" smtClean="0"/>
                        <a:t>Representation</a:t>
                      </a:r>
                      <a:r>
                        <a:rPr lang="en-US" baseline="0" dirty="0" smtClean="0"/>
                        <a:t> by auditors</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Sent to members</a:t>
                      </a:r>
                      <a:r>
                        <a:rPr lang="en-US" baseline="0" dirty="0" smtClean="0"/>
                        <a:t> before AGM or read at AGM</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58800">
                <a:tc>
                  <a:txBody>
                    <a:bodyPr/>
                    <a:lstStyle/>
                    <a:p>
                      <a:r>
                        <a:rPr lang="en-US" dirty="0" smtClean="0"/>
                        <a:t>Notification</a:t>
                      </a:r>
                      <a:r>
                        <a:rPr lang="en-US" baseline="0" dirty="0" smtClean="0"/>
                        <a:t> of the change to the registrar</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Within 14 days after the date of AGM.</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a:t>How can an auditor be removed? </a:t>
            </a:r>
            <a:r>
              <a:rPr lang="en-US" dirty="0"/>
              <a:t/>
            </a:r>
            <a:br>
              <a:rPr lang="en-US" dirty="0"/>
            </a:br>
            <a:endParaRPr lang="en-US" dirty="0"/>
          </a:p>
        </p:txBody>
      </p:sp>
      <p:sp>
        <p:nvSpPr>
          <p:cNvPr id="3" name="Content Placeholder 2"/>
          <p:cNvSpPr>
            <a:spLocks noGrp="1"/>
          </p:cNvSpPr>
          <p:nvPr>
            <p:ph idx="1"/>
          </p:nvPr>
        </p:nvSpPr>
        <p:spPr/>
        <p:txBody>
          <a:bodyPr>
            <a:normAutofit fontScale="92500" lnSpcReduction="10000"/>
          </a:bodyPr>
          <a:lstStyle/>
          <a:p>
            <a:pPr marL="0" lvl="0" indent="0" hangingPunct="0">
              <a:buNone/>
            </a:pPr>
            <a:r>
              <a:rPr lang="en-US" b="1" dirty="0"/>
              <a:t>How can an auditor be removed? </a:t>
            </a:r>
            <a:endParaRPr lang="en-US" dirty="0"/>
          </a:p>
          <a:p>
            <a:r>
              <a:rPr lang="en-US" dirty="0"/>
              <a:t> </a:t>
            </a:r>
            <a:r>
              <a:rPr lang="en-US" dirty="0" smtClean="0"/>
              <a:t>Members </a:t>
            </a:r>
            <a:r>
              <a:rPr lang="en-US" dirty="0"/>
              <a:t>may remove an auditor from office during their tenure through passing special resolution in a general meeting. There should be a proper justification for removing the auditor in compliance with Section 253(3) of the Ordinance.</a:t>
            </a:r>
          </a:p>
          <a:p>
            <a:r>
              <a:rPr lang="en-US" dirty="0" smtClean="0"/>
              <a:t>A </a:t>
            </a:r>
            <a:r>
              <a:rPr lang="en-US" dirty="0"/>
              <a:t>company is also required to send intimation thereof to the registrar concerned, on Form-29, under section 205 of the Ordinance within fourteen days from the date of removal.</a:t>
            </a:r>
          </a:p>
          <a:p>
            <a:endParaRPr lang="en-US" dirty="0"/>
          </a:p>
        </p:txBody>
      </p:sp>
    </p:spTree>
    <p:extLst>
      <p:ext uri="{BB962C8B-B14F-4D97-AF65-F5344CB8AC3E}">
        <p14:creationId xmlns="" xmlns:p14="http://schemas.microsoft.com/office/powerpoint/2010/main" val="15226632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90600"/>
          </a:xfrm>
        </p:spPr>
        <p:txBody>
          <a:bodyPr>
            <a:normAutofit/>
          </a:bodyPr>
          <a:lstStyle/>
          <a:p>
            <a:r>
              <a:rPr lang="en-US" sz="4800" b="1" dirty="0" smtClean="0"/>
              <a:t>Removal of auditors </a:t>
            </a:r>
            <a:endParaRPr lang="en-US" sz="4800" b="1" dirty="0"/>
          </a:p>
        </p:txBody>
      </p:sp>
      <p:sp>
        <p:nvSpPr>
          <p:cNvPr id="3" name="Content Placeholder 2"/>
          <p:cNvSpPr>
            <a:spLocks noGrp="1"/>
          </p:cNvSpPr>
          <p:nvPr>
            <p:ph idx="1"/>
          </p:nvPr>
        </p:nvSpPr>
        <p:spPr>
          <a:xfrm>
            <a:off x="457200" y="1219200"/>
            <a:ext cx="8229600" cy="5355336"/>
          </a:xfrm>
        </p:spPr>
        <p:txBody>
          <a:bodyPr>
            <a:noAutofit/>
          </a:bodyPr>
          <a:lstStyle/>
          <a:p>
            <a:pPr marL="566928" indent="-457200">
              <a:buFont typeface="+mj-lt"/>
              <a:buAutoNum type="arabicPeriod"/>
            </a:pPr>
            <a:r>
              <a:rPr lang="en-US" sz="2400" dirty="0" smtClean="0"/>
              <a:t>First auditor appointed by the directors maybe removed by the members in a general meeting.</a:t>
            </a:r>
          </a:p>
          <a:p>
            <a:pPr marL="566928" indent="-457200">
              <a:buFont typeface="+mj-lt"/>
              <a:buAutoNum type="arabicPeriod"/>
            </a:pPr>
            <a:r>
              <a:rPr lang="en-US" sz="2400" dirty="0" smtClean="0"/>
              <a:t>Another person nominated by a member shall be appointed in place of the outgoing auditors.</a:t>
            </a:r>
          </a:p>
          <a:p>
            <a:pPr marL="566928" indent="-457200">
              <a:buFont typeface="+mj-lt"/>
              <a:buAutoNum type="arabicPeriod"/>
            </a:pPr>
            <a:r>
              <a:rPr lang="en-US" sz="2400" dirty="0" smtClean="0"/>
              <a:t>The notice of nomination of the proposed auditors should be given to the members at least 14 days before the general meeting and all the procedure stated above would be required to be followed in this case also.</a:t>
            </a:r>
          </a:p>
          <a:p>
            <a:pPr marL="566928" indent="-457200">
              <a:buFont typeface="+mj-lt"/>
              <a:buAutoNum type="arabicPeriod"/>
            </a:pPr>
            <a:r>
              <a:rPr lang="en-US" sz="2400" dirty="0" smtClean="0"/>
              <a:t>An auditor or auditors appointed in an annual general meeting maybe removed before conclusion of the next annual general meeting through a special resolution.</a:t>
            </a:r>
          </a:p>
          <a:p>
            <a:pPr marL="566928" indent="-457200">
              <a:buFont typeface="+mj-lt"/>
              <a:buAutoNum type="arabicPeriod"/>
            </a:pPr>
            <a:r>
              <a:rPr lang="en-US" sz="2400" dirty="0" smtClean="0"/>
              <a:t>In the above case (4) SECP may appoint the auditors of the company.</a:t>
            </a:r>
            <a:endParaRPr lang="en-US"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fontScale="90000"/>
          </a:bodyPr>
          <a:lstStyle/>
          <a:p>
            <a:r>
              <a:rPr lang="en-US" b="1" dirty="0" smtClean="0"/>
              <a:t>Qualification &amp; Disqualification Of Auditors</a:t>
            </a:r>
            <a:endParaRPr lang="en-US" b="1" dirty="0"/>
          </a:p>
        </p:txBody>
      </p:sp>
      <p:sp>
        <p:nvSpPr>
          <p:cNvPr id="3" name="Content Placeholder 2"/>
          <p:cNvSpPr>
            <a:spLocks noGrp="1"/>
          </p:cNvSpPr>
          <p:nvPr>
            <p:ph idx="1"/>
          </p:nvPr>
        </p:nvSpPr>
        <p:spPr>
          <a:xfrm>
            <a:off x="457200" y="1905000"/>
            <a:ext cx="8229600" cy="4669536"/>
          </a:xfrm>
        </p:spPr>
        <p:txBody>
          <a:bodyPr>
            <a:normAutofit/>
          </a:bodyPr>
          <a:lstStyle/>
          <a:p>
            <a:pPr marL="0" indent="0">
              <a:buNone/>
            </a:pPr>
            <a:r>
              <a:rPr lang="en-US" sz="2400" b="1" u="sng" dirty="0" smtClean="0">
                <a:latin typeface="Cambria" pitchFamily="18" charset="0"/>
              </a:rPr>
              <a:t>Qualification 245(1)</a:t>
            </a:r>
          </a:p>
          <a:p>
            <a:pPr>
              <a:buNone/>
            </a:pPr>
            <a:r>
              <a:rPr lang="en-US" sz="2400" dirty="0" smtClean="0">
                <a:latin typeface="Cambria" pitchFamily="18" charset="0"/>
              </a:rPr>
              <a:t>for appointment as auditors of:</a:t>
            </a:r>
          </a:p>
          <a:p>
            <a:pPr marL="624078" indent="-514350">
              <a:buFont typeface="+mj-lt"/>
              <a:buAutoNum type="arabicPeriod"/>
            </a:pPr>
            <a:r>
              <a:rPr lang="en-US" sz="2400" dirty="0" smtClean="0">
                <a:latin typeface="Cambria" pitchFamily="18" charset="0"/>
              </a:rPr>
              <a:t> a public company</a:t>
            </a:r>
          </a:p>
          <a:p>
            <a:pPr marL="624078" indent="-514350">
              <a:buFont typeface="+mj-lt"/>
              <a:buAutoNum type="arabicPeriod"/>
            </a:pPr>
            <a:r>
              <a:rPr lang="en-US" sz="2400" dirty="0" smtClean="0">
                <a:latin typeface="Cambria" pitchFamily="18" charset="0"/>
              </a:rPr>
              <a:t>A private company  which is a subsidiary of a public company.</a:t>
            </a:r>
          </a:p>
          <a:p>
            <a:pPr marL="624078" indent="-514350">
              <a:buFont typeface="+mj-lt"/>
              <a:buAutoNum type="arabicPeriod"/>
            </a:pPr>
            <a:r>
              <a:rPr lang="en-US" sz="2400" dirty="0" smtClean="0">
                <a:latin typeface="Cambria" pitchFamily="18" charset="0"/>
              </a:rPr>
              <a:t>A private company having paid up capital of three million rupees or more</a:t>
            </a:r>
          </a:p>
          <a:p>
            <a:pPr marL="624078" indent="-514350" algn="ctr">
              <a:buNone/>
            </a:pPr>
            <a:endParaRPr lang="en-US" sz="2400" dirty="0">
              <a:latin typeface="Cambria" pitchFamily="18" charset="0"/>
            </a:endParaRPr>
          </a:p>
          <a:p>
            <a:pPr marL="624078" indent="-514350" algn="ctr">
              <a:buNone/>
            </a:pPr>
            <a:r>
              <a:rPr lang="en-US" sz="2400" dirty="0" smtClean="0">
                <a:latin typeface="Cambria" pitchFamily="18" charset="0"/>
              </a:rPr>
              <a:t>The person must be a chartered accountant within the meaning of the chartered accountants ordinance ,1961.</a:t>
            </a:r>
            <a:endParaRPr lang="en-US" sz="2400" dirty="0">
              <a:latin typeface="Cambria"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b="1" dirty="0" smtClean="0"/>
              <a:t>Disqualifications 245(3)</a:t>
            </a:r>
            <a:endParaRPr lang="en-US" b="1" dirty="0"/>
          </a:p>
        </p:txBody>
      </p:sp>
      <p:sp>
        <p:nvSpPr>
          <p:cNvPr id="3" name="Content Placeholder 2"/>
          <p:cNvSpPr>
            <a:spLocks noGrp="1"/>
          </p:cNvSpPr>
          <p:nvPr>
            <p:ph idx="1"/>
          </p:nvPr>
        </p:nvSpPr>
        <p:spPr>
          <a:xfrm>
            <a:off x="304800" y="1143000"/>
            <a:ext cx="8610600" cy="5562600"/>
          </a:xfrm>
        </p:spPr>
        <p:txBody>
          <a:bodyPr>
            <a:noAutofit/>
          </a:bodyPr>
          <a:lstStyle/>
          <a:p>
            <a:pPr>
              <a:buNone/>
            </a:pPr>
            <a:r>
              <a:rPr lang="en-US" sz="2400" dirty="0" smtClean="0">
                <a:latin typeface="Cambria" pitchFamily="18" charset="0"/>
              </a:rPr>
              <a:t>Following persons  are not qualified to become auditors of a company :</a:t>
            </a:r>
          </a:p>
          <a:p>
            <a:pPr marL="514350" indent="-514350">
              <a:buFont typeface="+mj-lt"/>
              <a:buAutoNum type="romanLcPeriod"/>
            </a:pPr>
            <a:r>
              <a:rPr lang="en-US" sz="2400" dirty="0" smtClean="0">
                <a:latin typeface="Cambria" pitchFamily="18" charset="0"/>
              </a:rPr>
              <a:t>Present director other officer or employee of the company or who held this office during the last three years.</a:t>
            </a:r>
          </a:p>
          <a:p>
            <a:pPr marL="514350" indent="-514350">
              <a:buFont typeface="+mj-lt"/>
              <a:buAutoNum type="romanLcPeriod"/>
            </a:pPr>
            <a:r>
              <a:rPr lang="en-US" sz="2400" dirty="0" smtClean="0">
                <a:latin typeface="Cambria" pitchFamily="18" charset="0"/>
              </a:rPr>
              <a:t>A partner or employee of a director ,other officer or employee of the company .</a:t>
            </a:r>
          </a:p>
          <a:p>
            <a:pPr marL="514350" indent="-514350">
              <a:buFont typeface="+mj-lt"/>
              <a:buAutoNum type="romanLcPeriod"/>
            </a:pPr>
            <a:r>
              <a:rPr lang="en-US" sz="2400" dirty="0" smtClean="0">
                <a:latin typeface="Cambria" pitchFamily="18" charset="0"/>
              </a:rPr>
              <a:t>A spouse of a director.</a:t>
            </a:r>
          </a:p>
          <a:p>
            <a:pPr marL="514350" indent="-514350">
              <a:buFont typeface="+mj-lt"/>
              <a:buAutoNum type="romanLcPeriod"/>
            </a:pPr>
            <a:r>
              <a:rPr lang="en-US" sz="2400" dirty="0" smtClean="0">
                <a:latin typeface="Cambria" pitchFamily="18" charset="0"/>
              </a:rPr>
              <a:t>A person who is indebted to the company , provided that a person who owes: </a:t>
            </a:r>
          </a:p>
          <a:p>
            <a:pPr marL="914400" lvl="1" indent="-514350">
              <a:buFont typeface="+mj-lt"/>
              <a:buAutoNum type="alphaLcParenR"/>
            </a:pPr>
            <a:r>
              <a:rPr lang="en-US" sz="2000" dirty="0" smtClean="0">
                <a:latin typeface="Cambria" pitchFamily="18" charset="0"/>
              </a:rPr>
              <a:t>A sum of money not exceeding five hundred thousand rupees to a credit card issuer  Or</a:t>
            </a:r>
          </a:p>
          <a:p>
            <a:pPr marL="914400" lvl="1" indent="-514350">
              <a:buFont typeface="+mj-lt"/>
              <a:buAutoNum type="alphaLcParenR"/>
            </a:pPr>
            <a:r>
              <a:rPr lang="en-US" sz="2000" dirty="0" smtClean="0">
                <a:latin typeface="Cambria" pitchFamily="18" charset="0"/>
              </a:rPr>
              <a:t>A sum to a utility company in form of unpaid dues for a period not exceeding 90 days, shall not be deemed to be indebted to the company.</a:t>
            </a:r>
            <a:endParaRPr lang="en-US" sz="2000" dirty="0">
              <a:latin typeface="Cambria"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Continued…</a:t>
            </a:r>
            <a:endParaRPr lang="en-US" dirty="0"/>
          </a:p>
        </p:txBody>
      </p:sp>
      <p:sp>
        <p:nvSpPr>
          <p:cNvPr id="3" name="Content Placeholder 2"/>
          <p:cNvSpPr>
            <a:spLocks noGrp="1"/>
          </p:cNvSpPr>
          <p:nvPr>
            <p:ph idx="1"/>
          </p:nvPr>
        </p:nvSpPr>
        <p:spPr>
          <a:xfrm>
            <a:off x="228600" y="1219200"/>
            <a:ext cx="8763000" cy="5181600"/>
          </a:xfrm>
        </p:spPr>
        <p:txBody>
          <a:bodyPr>
            <a:noAutofit/>
          </a:bodyPr>
          <a:lstStyle/>
          <a:p>
            <a:pPr marL="571500" indent="-571500">
              <a:buFont typeface="+mj-lt"/>
              <a:buAutoNum type="romanLcPeriod" startAt="5"/>
            </a:pPr>
            <a:r>
              <a:rPr lang="en-US" sz="2400" dirty="0" smtClean="0">
                <a:latin typeface="Cambria" pitchFamily="18" charset="0"/>
              </a:rPr>
              <a:t>A body corporate.</a:t>
            </a:r>
          </a:p>
          <a:p>
            <a:pPr marL="571500" indent="-571500">
              <a:buFont typeface="+mj-lt"/>
              <a:buAutoNum type="romanLcPeriod" startAt="5"/>
            </a:pPr>
            <a:r>
              <a:rPr lang="en-US" sz="2400" dirty="0" smtClean="0">
                <a:latin typeface="Cambria" pitchFamily="18" charset="0"/>
              </a:rPr>
              <a:t>A person or  his spouse or minor children or in case of firm all partners of such firm who hold any shares of an audit client or any of its associated companies.</a:t>
            </a:r>
          </a:p>
          <a:p>
            <a:pPr marL="571500" indent="-571500">
              <a:buNone/>
            </a:pPr>
            <a:r>
              <a:rPr lang="en-US" sz="2400" dirty="0" smtClean="0">
                <a:latin typeface="Cambria" pitchFamily="18" charset="0"/>
              </a:rPr>
              <a:t>        provided that if such a person  holds shares prior to his appointment as auditors, weather as an individual or a partner in a firm, the fact shall be disclosed on his appointment as auditor and such person shall disinvest such shares within ninety days  of such appointment.</a:t>
            </a:r>
          </a:p>
          <a:p>
            <a:pPr marL="571500" indent="-571500">
              <a:buFont typeface="+mj-lt"/>
              <a:buAutoNum type="romanLcPeriod" startAt="7"/>
            </a:pPr>
            <a:r>
              <a:rPr lang="en-US" sz="2400" dirty="0" smtClean="0">
                <a:latin typeface="Cambria" pitchFamily="18" charset="0"/>
              </a:rPr>
              <a:t>A person disqualified for appointment as an auditor due to above reasons is disqualified from holding the office  of auditor of another company which is a subsidiary or holding company of that company 245(4).</a:t>
            </a:r>
            <a:endParaRPr lang="en-US" sz="2400" dirty="0">
              <a:latin typeface="Cambria"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Unqualified person as AUDITOR</a:t>
            </a:r>
            <a:endParaRPr lang="en-US" b="1" dirty="0"/>
          </a:p>
        </p:txBody>
      </p:sp>
      <p:sp>
        <p:nvSpPr>
          <p:cNvPr id="3" name="Content Placeholder 2"/>
          <p:cNvSpPr>
            <a:spLocks noGrp="1"/>
          </p:cNvSpPr>
          <p:nvPr>
            <p:ph idx="1"/>
          </p:nvPr>
        </p:nvSpPr>
        <p:spPr/>
        <p:txBody>
          <a:bodyPr/>
          <a:lstStyle/>
          <a:p>
            <a:r>
              <a:rPr lang="en-US" dirty="0"/>
              <a:t>The appointment as auditor of a company of an unqualified person, or of a person who is subject to any disqualifications to act as such, shall be void. An auditor shall deem to have vacated his office as an auditor with effect from the date on which he becomes so </a:t>
            </a:r>
            <a:r>
              <a:rPr lang="en-US" dirty="0" smtClean="0"/>
              <a:t>disqualified.</a:t>
            </a:r>
            <a:endParaRPr lang="en-US" dirty="0"/>
          </a:p>
        </p:txBody>
      </p:sp>
    </p:spTree>
    <p:extLst>
      <p:ext uri="{BB962C8B-B14F-4D97-AF65-F5344CB8AC3E}">
        <p14:creationId xmlns="" xmlns:p14="http://schemas.microsoft.com/office/powerpoint/2010/main" val="42143990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lstStyle/>
          <a:p>
            <a:r>
              <a:rPr lang="en-US" b="1" dirty="0" smtClean="0"/>
              <a:t>Powers/rights of an auditor(255)</a:t>
            </a:r>
            <a:endParaRPr lang="en-US" b="1" dirty="0"/>
          </a:p>
        </p:txBody>
      </p:sp>
      <p:sp>
        <p:nvSpPr>
          <p:cNvPr id="3" name="Content Placeholder 2"/>
          <p:cNvSpPr>
            <a:spLocks noGrp="1"/>
          </p:cNvSpPr>
          <p:nvPr>
            <p:ph idx="1"/>
          </p:nvPr>
        </p:nvSpPr>
        <p:spPr/>
        <p:txBody>
          <a:bodyPr>
            <a:normAutofit/>
          </a:bodyPr>
          <a:lstStyle/>
          <a:p>
            <a:pPr marL="624078" indent="-514350">
              <a:buFont typeface="+mj-lt"/>
              <a:buAutoNum type="arabicPeriod"/>
            </a:pPr>
            <a:r>
              <a:rPr lang="en-US" sz="2400" dirty="0" smtClean="0">
                <a:latin typeface="Cambria" pitchFamily="18" charset="0"/>
              </a:rPr>
              <a:t>Right of access to books ,papers, accounts and vouchers[255(1)]</a:t>
            </a:r>
          </a:p>
          <a:p>
            <a:pPr marL="624078" indent="-514350">
              <a:buFont typeface="+mj-lt"/>
              <a:buAutoNum type="arabicPeriod"/>
            </a:pPr>
            <a:r>
              <a:rPr lang="en-US" sz="2400" dirty="0" smtClean="0">
                <a:latin typeface="Cambria" pitchFamily="18" charset="0"/>
              </a:rPr>
              <a:t>Right to receive information and explanation</a:t>
            </a:r>
          </a:p>
          <a:p>
            <a:pPr marL="624078" indent="-514350">
              <a:buFont typeface="+mj-lt"/>
              <a:buAutoNum type="arabicPeriod"/>
            </a:pPr>
            <a:r>
              <a:rPr lang="en-US" sz="2400" dirty="0" smtClean="0">
                <a:latin typeface="Cambria" pitchFamily="18" charset="0"/>
              </a:rPr>
              <a:t>Right to access to books and papers of branch if the company has a branch.</a:t>
            </a:r>
          </a:p>
          <a:p>
            <a:pPr marL="624078" indent="-514350">
              <a:buFont typeface="+mj-lt"/>
              <a:buAutoNum type="arabicPeriod"/>
            </a:pPr>
            <a:r>
              <a:rPr lang="en-US" sz="2400" dirty="0" smtClean="0">
                <a:latin typeface="Cambria" pitchFamily="18" charset="0"/>
              </a:rPr>
              <a:t>Right to receive notices of general meeting and to attend those meetings.</a:t>
            </a:r>
          </a:p>
          <a:p>
            <a:pPr marL="624078" indent="-514350">
              <a:buFont typeface="+mj-lt"/>
              <a:buAutoNum type="arabicPeriod"/>
            </a:pPr>
            <a:r>
              <a:rPr lang="en-US" sz="2400" dirty="0" smtClean="0">
                <a:latin typeface="Cambria" pitchFamily="18" charset="0"/>
              </a:rPr>
              <a:t>Right to make representation where another person is being appointed as auditor</a:t>
            </a:r>
            <a:r>
              <a:rPr lang="en-US" sz="2400" dirty="0" smtClean="0"/>
              <a:t>.</a:t>
            </a:r>
            <a:endParaRPr lang="en-US" sz="24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066800"/>
          </a:xfrm>
        </p:spPr>
        <p:txBody>
          <a:bodyPr>
            <a:normAutofit/>
          </a:bodyPr>
          <a:lstStyle/>
          <a:p>
            <a:pPr algn="ctr"/>
            <a:r>
              <a:rPr lang="en-US" b="1" dirty="0" smtClean="0"/>
              <a:t>Duties Of an auditor </a:t>
            </a:r>
            <a:endParaRPr lang="en-US" b="1" dirty="0"/>
          </a:p>
        </p:txBody>
      </p:sp>
      <p:sp>
        <p:nvSpPr>
          <p:cNvPr id="3" name="Content Placeholder 2"/>
          <p:cNvSpPr>
            <a:spLocks noGrp="1"/>
          </p:cNvSpPr>
          <p:nvPr>
            <p:ph idx="1"/>
          </p:nvPr>
        </p:nvSpPr>
        <p:spPr>
          <a:xfrm>
            <a:off x="304800" y="1219200"/>
            <a:ext cx="8610600" cy="5410200"/>
          </a:xfrm>
        </p:spPr>
        <p:txBody>
          <a:bodyPr>
            <a:noAutofit/>
          </a:bodyPr>
          <a:lstStyle/>
          <a:p>
            <a:pPr marL="624078" indent="-514350">
              <a:buFont typeface="+mj-lt"/>
              <a:buAutoNum type="alphaLcParenR"/>
            </a:pPr>
            <a:r>
              <a:rPr lang="en-US" sz="2400" dirty="0" smtClean="0">
                <a:latin typeface="Cambria" pitchFamily="18" charset="0"/>
              </a:rPr>
              <a:t>Duties of auditor under section [255(3)]</a:t>
            </a:r>
          </a:p>
          <a:p>
            <a:pPr marL="973836" lvl="1" indent="-571500">
              <a:buFont typeface="+mj-lt"/>
              <a:buAutoNum type="romanUcPeriod"/>
            </a:pPr>
            <a:r>
              <a:rPr lang="en-US" sz="2400" dirty="0" smtClean="0">
                <a:solidFill>
                  <a:schemeClr val="tx1"/>
                </a:solidFill>
                <a:latin typeface="Cambria" pitchFamily="18" charset="0"/>
              </a:rPr>
              <a:t>To give a report to the members on the accounts, books of account, balance sheet and profit and loss account examined by him [255(3)]</a:t>
            </a:r>
          </a:p>
          <a:p>
            <a:pPr marL="973836" lvl="1" indent="-571500">
              <a:buFont typeface="+mj-lt"/>
              <a:buAutoNum type="romanUcPeriod"/>
            </a:pPr>
            <a:r>
              <a:rPr lang="en-US" sz="2400" dirty="0" smtClean="0">
                <a:solidFill>
                  <a:schemeClr val="tx1"/>
                </a:solidFill>
                <a:latin typeface="Cambria" pitchFamily="18" charset="0"/>
              </a:rPr>
              <a:t>Where any matter reported upon is answered in the negative or with a qualification the report shall include reasons for such qualifications with factual position.</a:t>
            </a:r>
          </a:p>
          <a:p>
            <a:pPr marL="973836" lvl="1" indent="-571500">
              <a:buFont typeface="+mj-lt"/>
              <a:buAutoNum type="romanUcPeriod"/>
            </a:pPr>
            <a:r>
              <a:rPr lang="en-US" sz="2400" dirty="0" smtClean="0">
                <a:solidFill>
                  <a:schemeClr val="tx1"/>
                </a:solidFill>
                <a:latin typeface="Cambria" pitchFamily="18" charset="0"/>
              </a:rPr>
              <a:t>To include in the report of the company such matters as directed by the commission </a:t>
            </a:r>
          </a:p>
          <a:p>
            <a:pPr marL="973836" lvl="1" indent="-571500">
              <a:buFont typeface="+mj-lt"/>
              <a:buAutoNum type="romanUcPeriod"/>
            </a:pPr>
            <a:r>
              <a:rPr lang="en-US" sz="2400" dirty="0" smtClean="0">
                <a:solidFill>
                  <a:schemeClr val="tx1"/>
                </a:solidFill>
                <a:latin typeface="Cambria" pitchFamily="18" charset="0"/>
              </a:rPr>
              <a:t>To attend those general meeting of a listed company, either himself or through authorized person, in which the balance sheet, profit and loss account and the auditors report are to be considered.</a:t>
            </a:r>
          </a:p>
          <a:p>
            <a:pPr marL="681228" indent="-571500">
              <a:buNone/>
            </a:pPr>
            <a:endParaRPr lang="en-US" sz="2400" dirty="0">
              <a:latin typeface="Cambria"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lstStyle/>
          <a:p>
            <a:r>
              <a:rPr lang="en-US" dirty="0" smtClean="0"/>
              <a:t>Continued…</a:t>
            </a:r>
            <a:endParaRPr lang="en-US" dirty="0"/>
          </a:p>
        </p:txBody>
      </p:sp>
      <p:sp>
        <p:nvSpPr>
          <p:cNvPr id="3" name="Content Placeholder 2"/>
          <p:cNvSpPr>
            <a:spLocks noGrp="1"/>
          </p:cNvSpPr>
          <p:nvPr>
            <p:ph idx="1"/>
          </p:nvPr>
        </p:nvSpPr>
        <p:spPr>
          <a:xfrm>
            <a:off x="457200" y="1828800"/>
            <a:ext cx="8229600" cy="4876800"/>
          </a:xfrm>
        </p:spPr>
        <p:txBody>
          <a:bodyPr>
            <a:normAutofit/>
          </a:bodyPr>
          <a:lstStyle/>
          <a:p>
            <a:pPr marL="624078" indent="-514350">
              <a:buFont typeface="+mj-lt"/>
              <a:buAutoNum type="alphaLcParenR" startAt="2"/>
            </a:pPr>
            <a:endParaRPr lang="en-US" sz="2000" dirty="0" smtClean="0"/>
          </a:p>
          <a:p>
            <a:pPr marL="624078" indent="-514350">
              <a:buFont typeface="+mj-lt"/>
              <a:buAutoNum type="alphaLcParenR" startAt="2"/>
            </a:pPr>
            <a:endParaRPr lang="en-US" sz="2000" dirty="0" smtClean="0"/>
          </a:p>
          <a:p>
            <a:pPr marL="624078" indent="-514350">
              <a:buFont typeface="+mj-lt"/>
              <a:buAutoNum type="alphaLcParenR" startAt="2"/>
            </a:pPr>
            <a:r>
              <a:rPr lang="en-US" sz="2400" dirty="0" smtClean="0">
                <a:latin typeface="Cambria" pitchFamily="18" charset="0"/>
              </a:rPr>
              <a:t>To make report for inclusion in prospectus </a:t>
            </a:r>
          </a:p>
          <a:p>
            <a:pPr marL="624078" indent="-514350">
              <a:buFont typeface="+mj-lt"/>
              <a:buAutoNum type="alphaLcParenR" startAt="2"/>
            </a:pPr>
            <a:r>
              <a:rPr lang="en-US" sz="2400" dirty="0" smtClean="0">
                <a:latin typeface="Cambria" pitchFamily="18" charset="0"/>
              </a:rPr>
              <a:t>To certify receipts and payments account in the statutory report.</a:t>
            </a:r>
          </a:p>
          <a:p>
            <a:pPr marL="624078" indent="-514350">
              <a:buFont typeface="+mj-lt"/>
              <a:buAutoNum type="alphaLcParenR" startAt="2"/>
            </a:pPr>
            <a:r>
              <a:rPr lang="en-US" sz="2400" dirty="0" smtClean="0">
                <a:latin typeface="Cambria" pitchFamily="18" charset="0"/>
              </a:rPr>
              <a:t>To make report on declaration of solvency in case of voluntary winding up.</a:t>
            </a:r>
          </a:p>
          <a:p>
            <a:pPr marL="624078" indent="-514350">
              <a:buFont typeface="+mj-lt"/>
              <a:buAutoNum type="alphaLcParenR" startAt="2"/>
            </a:pPr>
            <a:r>
              <a:rPr lang="en-US" sz="2400" dirty="0" smtClean="0">
                <a:latin typeface="Cambria" pitchFamily="18" charset="0"/>
              </a:rPr>
              <a:t>To exercise reasonable care and skill in caring out his duties and make such inquiries as considered necessary.</a:t>
            </a:r>
            <a:endParaRPr lang="en-US" sz="2400" dirty="0">
              <a:latin typeface="Cambria"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8229600" cy="1066800"/>
          </a:xfrm>
        </p:spPr>
        <p:txBody>
          <a:bodyPr>
            <a:normAutofit fontScale="90000"/>
          </a:bodyPr>
          <a:lstStyle/>
          <a:p>
            <a:r>
              <a:rPr lang="en-US" b="1" dirty="0" smtClean="0"/>
              <a:t>Reading and inspection of auditors report(section-256)</a:t>
            </a:r>
            <a:endParaRPr lang="en-US" b="1" dirty="0"/>
          </a:p>
        </p:txBody>
      </p:sp>
      <p:sp>
        <p:nvSpPr>
          <p:cNvPr id="3" name="Content Placeholder 2"/>
          <p:cNvSpPr>
            <a:spLocks noGrp="1"/>
          </p:cNvSpPr>
          <p:nvPr>
            <p:ph idx="1"/>
          </p:nvPr>
        </p:nvSpPr>
        <p:spPr>
          <a:xfrm>
            <a:off x="457200" y="1905000"/>
            <a:ext cx="8229600" cy="4669536"/>
          </a:xfrm>
        </p:spPr>
        <p:txBody>
          <a:bodyPr/>
          <a:lstStyle/>
          <a:p>
            <a:pPr>
              <a:buNone/>
            </a:pPr>
            <a:endParaRPr lang="en-US" dirty="0" smtClean="0"/>
          </a:p>
          <a:p>
            <a:pPr>
              <a:buNone/>
            </a:pPr>
            <a:endParaRPr lang="en-US" dirty="0" smtClean="0"/>
          </a:p>
          <a:p>
            <a:pPr>
              <a:buNone/>
            </a:pPr>
            <a:r>
              <a:rPr lang="en-US" sz="2400" dirty="0" smtClean="0">
                <a:latin typeface="Cambria" pitchFamily="18" charset="0"/>
              </a:rPr>
              <a:t>Auditors report shall be read in general meeting and shall be open to inspection by the members.</a:t>
            </a:r>
            <a:endParaRPr lang="en-US" sz="2400" dirty="0">
              <a:latin typeface="Cambria"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066800"/>
          </a:xfrm>
        </p:spPr>
        <p:txBody>
          <a:bodyPr>
            <a:normAutofit fontScale="90000"/>
          </a:bodyPr>
          <a:lstStyle/>
          <a:p>
            <a:r>
              <a:rPr lang="en-US" b="1" dirty="0" smtClean="0"/>
              <a:t>Signature &amp; date on auditors report</a:t>
            </a:r>
            <a:endParaRPr lang="en-US" b="1" dirty="0"/>
          </a:p>
        </p:txBody>
      </p:sp>
      <p:sp>
        <p:nvSpPr>
          <p:cNvPr id="3" name="Content Placeholder 2"/>
          <p:cNvSpPr>
            <a:spLocks noGrp="1"/>
          </p:cNvSpPr>
          <p:nvPr>
            <p:ph idx="1"/>
          </p:nvPr>
        </p:nvSpPr>
        <p:spPr>
          <a:xfrm>
            <a:off x="457200" y="1905000"/>
            <a:ext cx="8229600" cy="4669536"/>
          </a:xfrm>
        </p:spPr>
        <p:txBody>
          <a:bodyPr>
            <a:normAutofit/>
          </a:bodyPr>
          <a:lstStyle/>
          <a:p>
            <a:pPr marL="624078" indent="-514350">
              <a:buFont typeface="+mj-lt"/>
              <a:buAutoNum type="arabicPeriod"/>
            </a:pPr>
            <a:r>
              <a:rPr lang="en-US" sz="2400" dirty="0" smtClean="0">
                <a:latin typeface="Cambria" pitchFamily="18" charset="0"/>
              </a:rPr>
              <a:t>The person appointed as auditors of a company shall sign the auditors report or other document required under the law to be signed by the auditors.</a:t>
            </a:r>
          </a:p>
          <a:p>
            <a:pPr marL="624078" indent="-514350">
              <a:buFont typeface="+mj-lt"/>
              <a:buAutoNum type="arabicPeriod"/>
            </a:pPr>
            <a:r>
              <a:rPr lang="en-US" sz="2400" dirty="0" smtClean="0">
                <a:latin typeface="Cambria" pitchFamily="18" charset="0"/>
              </a:rPr>
              <a:t>The report should indicate the date and place.</a:t>
            </a:r>
            <a:endParaRPr lang="en-US" sz="2400" dirty="0">
              <a:latin typeface="Cambria"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066800"/>
          </a:xfrm>
        </p:spPr>
        <p:txBody>
          <a:bodyPr>
            <a:normAutofit fontScale="90000"/>
          </a:bodyPr>
          <a:lstStyle/>
          <a:p>
            <a:r>
              <a:rPr lang="en-US" b="1" dirty="0" smtClean="0"/>
              <a:t>Audit of cost accounts (section-258)</a:t>
            </a:r>
            <a:endParaRPr lang="en-US" b="1" dirty="0"/>
          </a:p>
        </p:txBody>
      </p:sp>
      <p:sp>
        <p:nvSpPr>
          <p:cNvPr id="3" name="Content Placeholder 2"/>
          <p:cNvSpPr>
            <a:spLocks noGrp="1"/>
          </p:cNvSpPr>
          <p:nvPr>
            <p:ph idx="1"/>
          </p:nvPr>
        </p:nvSpPr>
        <p:spPr>
          <a:xfrm>
            <a:off x="457200" y="1905000"/>
            <a:ext cx="8229600" cy="4669536"/>
          </a:xfrm>
        </p:spPr>
        <p:txBody>
          <a:bodyPr/>
          <a:lstStyle/>
          <a:p>
            <a:pPr algn="ctr">
              <a:buNone/>
            </a:pPr>
            <a:endParaRPr lang="en-US" dirty="0" smtClean="0"/>
          </a:p>
          <a:p>
            <a:pPr algn="ctr">
              <a:buNone/>
            </a:pPr>
            <a:r>
              <a:rPr lang="en-US" sz="2400" dirty="0" smtClean="0">
                <a:latin typeface="Cambria" pitchFamily="18" charset="0"/>
              </a:rPr>
              <a:t>Where a company is required to maintain any records relating to its costs of production etc. it will also get these accounts audited. The auditor in this case shall be a charted accountant or a cost and management accountant.</a:t>
            </a:r>
            <a:endParaRPr lang="en-US" sz="2400" dirty="0">
              <a:latin typeface="Cambria"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lstStyle/>
          <a:p>
            <a:r>
              <a:rPr lang="en-US" b="1" dirty="0" smtClean="0"/>
              <a:t>Auditors liabilities</a:t>
            </a:r>
            <a:endParaRPr lang="en-US" b="1" dirty="0"/>
          </a:p>
        </p:txBody>
      </p:sp>
      <p:sp>
        <p:nvSpPr>
          <p:cNvPr id="3" name="Content Placeholder 2"/>
          <p:cNvSpPr>
            <a:spLocks noGrp="1"/>
          </p:cNvSpPr>
          <p:nvPr>
            <p:ph idx="1"/>
          </p:nvPr>
        </p:nvSpPr>
        <p:spPr>
          <a:xfrm>
            <a:off x="457200" y="1676400"/>
            <a:ext cx="8229600" cy="4898136"/>
          </a:xfrm>
        </p:spPr>
        <p:txBody>
          <a:bodyPr>
            <a:normAutofit/>
          </a:bodyPr>
          <a:lstStyle/>
          <a:p>
            <a:pPr marL="624078" indent="-514350">
              <a:buFont typeface="+mj-lt"/>
              <a:buAutoNum type="alphaLcPeriod"/>
            </a:pPr>
            <a:r>
              <a:rPr lang="en-US" sz="2400" u="sng" dirty="0" smtClean="0">
                <a:latin typeface="Cambria" pitchFamily="18" charset="0"/>
              </a:rPr>
              <a:t>Civil liabilities</a:t>
            </a:r>
          </a:p>
          <a:p>
            <a:pPr marL="624078" indent="-514350">
              <a:buNone/>
            </a:pPr>
            <a:r>
              <a:rPr lang="en-US" sz="2400" dirty="0" smtClean="0">
                <a:latin typeface="Cambria" pitchFamily="18" charset="0"/>
              </a:rPr>
              <a:t>Civil liabilities means the disputes over losses caused</a:t>
            </a:r>
          </a:p>
          <a:p>
            <a:pPr marL="624078" indent="-514350">
              <a:buNone/>
            </a:pPr>
            <a:r>
              <a:rPr lang="en-US" sz="2400" dirty="0" smtClean="0">
                <a:latin typeface="Cambria" pitchFamily="18" charset="0"/>
              </a:rPr>
              <a:t>To one party by acts of another. </a:t>
            </a:r>
          </a:p>
          <a:p>
            <a:pPr marL="624078" indent="-514350">
              <a:buNone/>
            </a:pPr>
            <a:r>
              <a:rPr lang="en-US" sz="2400" dirty="0" smtClean="0">
                <a:latin typeface="Cambria" pitchFamily="18" charset="0"/>
              </a:rPr>
              <a:t>The civil liabilities of an auditor can be for:-</a:t>
            </a:r>
          </a:p>
          <a:p>
            <a:pPr marL="624078" indent="-514350">
              <a:buFont typeface="+mj-lt"/>
              <a:buAutoNum type="arabicPeriod"/>
            </a:pPr>
            <a:r>
              <a:rPr lang="en-US" sz="2400" dirty="0" smtClean="0">
                <a:latin typeface="Cambria" pitchFamily="18" charset="0"/>
              </a:rPr>
              <a:t>Negligence  </a:t>
            </a:r>
          </a:p>
          <a:p>
            <a:pPr marL="624078" indent="-514350">
              <a:buFont typeface="+mj-lt"/>
              <a:buAutoNum type="arabicPeriod"/>
            </a:pPr>
            <a:r>
              <a:rPr lang="en-US" sz="2400" dirty="0" smtClean="0">
                <a:latin typeface="Cambria" pitchFamily="18" charset="0"/>
              </a:rPr>
              <a:t> Misfeasance</a:t>
            </a:r>
            <a:endParaRPr lang="en-US" sz="2400" dirty="0">
              <a:latin typeface="Cambria"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t>Misfeasance</a:t>
            </a:r>
            <a:endParaRPr lang="en-US" sz="4800" b="1" dirty="0"/>
          </a:p>
        </p:txBody>
      </p:sp>
      <p:sp>
        <p:nvSpPr>
          <p:cNvPr id="3" name="Content Placeholder 2"/>
          <p:cNvSpPr>
            <a:spLocks noGrp="1"/>
          </p:cNvSpPr>
          <p:nvPr>
            <p:ph idx="1"/>
          </p:nvPr>
        </p:nvSpPr>
        <p:spPr/>
        <p:txBody>
          <a:bodyPr/>
          <a:lstStyle/>
          <a:p>
            <a:r>
              <a:rPr lang="en-US" dirty="0"/>
              <a:t>With regards to performance on a contract, misfeasance is engaging in a proper action or duty, but failing to perform the duty correctly. Misfeasance often occurs in the business world when management does not comply with rules and procedures, not out of intent to harm, but to perhaps create a shortcut.</a:t>
            </a:r>
          </a:p>
        </p:txBody>
      </p:sp>
    </p:spTree>
    <p:extLst>
      <p:ext uri="{BB962C8B-B14F-4D97-AF65-F5344CB8AC3E}">
        <p14:creationId xmlns="" xmlns:p14="http://schemas.microsoft.com/office/powerpoint/2010/main" val="1508097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b="1" cap="all" dirty="0"/>
              <a:t>Negligence</a:t>
            </a:r>
          </a:p>
        </p:txBody>
      </p:sp>
      <p:sp>
        <p:nvSpPr>
          <p:cNvPr id="3" name="Content Placeholder 2"/>
          <p:cNvSpPr>
            <a:spLocks noGrp="1"/>
          </p:cNvSpPr>
          <p:nvPr>
            <p:ph idx="1"/>
          </p:nvPr>
        </p:nvSpPr>
        <p:spPr/>
        <p:txBody>
          <a:bodyPr>
            <a:normAutofit fontScale="92500" lnSpcReduction="10000"/>
          </a:bodyPr>
          <a:lstStyle/>
          <a:p>
            <a:pPr marL="0" indent="0" fontAlgn="base">
              <a:buNone/>
            </a:pPr>
            <a:r>
              <a:rPr lang="en-US" b="1" cap="all" dirty="0"/>
              <a:t> </a:t>
            </a:r>
            <a:r>
              <a:rPr lang="en-US" b="1" cap="all" dirty="0" smtClean="0"/>
              <a:t>   </a:t>
            </a:r>
            <a:r>
              <a:rPr lang="en-US" b="1" dirty="0" smtClean="0"/>
              <a:t>Definition</a:t>
            </a:r>
            <a:endParaRPr lang="en-US" b="1" dirty="0"/>
          </a:p>
          <a:p>
            <a:pPr fontAlgn="base"/>
            <a:r>
              <a:rPr lang="en-US" sz="2800" dirty="0"/>
              <a:t>A failure to behave with the level of care that someone of ordinary prudence would have exercised under the same circumstances.  The behavior usually consists of actions, but can also consist of omissions when there is some duty to </a:t>
            </a:r>
            <a:r>
              <a:rPr lang="en-US" sz="2800" dirty="0" smtClean="0"/>
              <a:t>act.</a:t>
            </a:r>
          </a:p>
          <a:p>
            <a:pPr fontAlgn="base"/>
            <a:r>
              <a:rPr lang="en-US" sz="2800" dirty="0" smtClean="0"/>
              <a:t>Negligence </a:t>
            </a:r>
            <a:r>
              <a:rPr lang="en-US" sz="2800" dirty="0"/>
              <a:t>is a 'legal cause' of damage if it directly and in natural and continuous sequence produces or contributes substantially to producing such damage, so it can reasonably be said that if not for the negligence, the loss, injury or damage would not have occurred.</a:t>
            </a:r>
          </a:p>
          <a:p>
            <a:endParaRPr lang="en-US" dirty="0"/>
          </a:p>
        </p:txBody>
      </p:sp>
    </p:spTree>
    <p:extLst>
      <p:ext uri="{BB962C8B-B14F-4D97-AF65-F5344CB8AC3E}">
        <p14:creationId xmlns="" xmlns:p14="http://schemas.microsoft.com/office/powerpoint/2010/main" val="17164296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066800"/>
          </a:xfrm>
        </p:spPr>
        <p:txBody>
          <a:bodyPr>
            <a:normAutofit fontScale="90000"/>
          </a:bodyPr>
          <a:lstStyle/>
          <a:p>
            <a:r>
              <a:rPr lang="en-US" b="1" dirty="0" smtClean="0"/>
              <a:t>Liability for negligence </a:t>
            </a:r>
            <a:br>
              <a:rPr lang="en-US" b="1" dirty="0" smtClean="0"/>
            </a:br>
            <a:r>
              <a:rPr lang="en-US" b="1" dirty="0" smtClean="0"/>
              <a:t>(under law of agency)</a:t>
            </a:r>
            <a:endParaRPr lang="en-US" b="1" dirty="0"/>
          </a:p>
        </p:txBody>
      </p:sp>
      <p:sp>
        <p:nvSpPr>
          <p:cNvPr id="3" name="Content Placeholder 2"/>
          <p:cNvSpPr>
            <a:spLocks noGrp="1"/>
          </p:cNvSpPr>
          <p:nvPr>
            <p:ph idx="1"/>
          </p:nvPr>
        </p:nvSpPr>
        <p:spPr>
          <a:xfrm>
            <a:off x="381000" y="1524000"/>
            <a:ext cx="8229600" cy="4669536"/>
          </a:xfrm>
        </p:spPr>
        <p:txBody>
          <a:bodyPr>
            <a:noAutofit/>
          </a:bodyPr>
          <a:lstStyle/>
          <a:p>
            <a:r>
              <a:rPr lang="en-US" sz="2400" dirty="0" smtClean="0">
                <a:latin typeface="Cambria" pitchFamily="18" charset="0"/>
              </a:rPr>
              <a:t>Auditor being agent of the shareholders, is required to carry out his duties with reasonable care and skill. If he fails to do so, he is liable to make good any loss caused to the third party.</a:t>
            </a:r>
          </a:p>
          <a:p>
            <a:endParaRPr lang="en-US" sz="2400" dirty="0" smtClean="0">
              <a:latin typeface="Cambria" pitchFamily="18" charset="0"/>
            </a:endParaRPr>
          </a:p>
          <a:p>
            <a:pPr>
              <a:buNone/>
            </a:pPr>
            <a:r>
              <a:rPr lang="en-US" sz="2400" b="1" u="sng" dirty="0" smtClean="0">
                <a:latin typeface="Cambria" pitchFamily="18" charset="0"/>
              </a:rPr>
              <a:t>Major legal decisions</a:t>
            </a:r>
          </a:p>
          <a:p>
            <a:pPr marL="566928" indent="-457200">
              <a:buFont typeface="+mj-lt"/>
              <a:buAutoNum type="arabicPeriod"/>
            </a:pPr>
            <a:r>
              <a:rPr lang="en-US" sz="2400" b="1" dirty="0" smtClean="0">
                <a:latin typeface="Cambria" pitchFamily="18" charset="0"/>
              </a:rPr>
              <a:t>Arthur E. green &amp; company Vs central advance &amp; discount corporation ltd.(1920)</a:t>
            </a:r>
          </a:p>
          <a:p>
            <a:pPr marL="566928" indent="-457200">
              <a:buNone/>
            </a:pPr>
            <a:r>
              <a:rPr lang="en-US" sz="2400" dirty="0" smtClean="0">
                <a:latin typeface="Cambria" pitchFamily="18" charset="0"/>
              </a:rPr>
              <a:t>It was held that auditor is guilty of negligence. Auditor accepted the schedule of bad debts furnished by the client, though it was apparent that debts were not recoverable.</a:t>
            </a:r>
          </a:p>
          <a:p>
            <a:pPr marL="566928" indent="-457200">
              <a:buNone/>
            </a:pPr>
            <a:endParaRPr lang="en-US" sz="2400" b="1" dirty="0">
              <a:latin typeface="Cambria"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lstStyle/>
          <a:p>
            <a:r>
              <a:rPr lang="en-US" dirty="0" smtClean="0"/>
              <a:t>Continued….</a:t>
            </a:r>
            <a:endParaRPr lang="en-US" dirty="0"/>
          </a:p>
        </p:txBody>
      </p:sp>
      <p:sp>
        <p:nvSpPr>
          <p:cNvPr id="3" name="Content Placeholder 2"/>
          <p:cNvSpPr>
            <a:spLocks noGrp="1"/>
          </p:cNvSpPr>
          <p:nvPr>
            <p:ph idx="1"/>
          </p:nvPr>
        </p:nvSpPr>
        <p:spPr>
          <a:xfrm>
            <a:off x="457200" y="1676400"/>
            <a:ext cx="8229600" cy="4669536"/>
          </a:xfrm>
        </p:spPr>
        <p:txBody>
          <a:bodyPr>
            <a:noAutofit/>
          </a:bodyPr>
          <a:lstStyle/>
          <a:p>
            <a:pPr marL="624078" indent="-514350">
              <a:buFont typeface="+mj-lt"/>
              <a:buAutoNum type="arabicPeriod" startAt="2"/>
            </a:pPr>
            <a:r>
              <a:rPr lang="en-US" sz="2400" b="1" dirty="0" smtClean="0">
                <a:latin typeface="Cambria" pitchFamily="18" charset="0"/>
              </a:rPr>
              <a:t>The London oil storage co. Ltd Vs sear hasluck &amp; co.</a:t>
            </a:r>
          </a:p>
          <a:p>
            <a:pPr marL="624078" indent="-514350">
              <a:buNone/>
            </a:pPr>
            <a:r>
              <a:rPr lang="en-US" sz="2400" dirty="0" smtClean="0">
                <a:latin typeface="Cambria" pitchFamily="18" charset="0"/>
              </a:rPr>
              <a:t>In this case auditors were held liable for negligence. Auditors failed to verify the physical existence of cash in hand . Cash balance as per books did not agree with the physical balance, difference was misappropriated by the cashier .</a:t>
            </a:r>
          </a:p>
          <a:p>
            <a:pPr marL="624078" indent="-514350">
              <a:buNone/>
            </a:pPr>
            <a:endParaRPr lang="en-US" sz="2400" dirty="0" smtClean="0">
              <a:latin typeface="Cambria" pitchFamily="18" charset="0"/>
            </a:endParaRPr>
          </a:p>
          <a:p>
            <a:pPr marL="624078" indent="-514350">
              <a:buNone/>
            </a:pPr>
            <a:r>
              <a:rPr lang="en-US" sz="2400" dirty="0" smtClean="0">
                <a:latin typeface="Cambria" pitchFamily="18" charset="0"/>
              </a:rPr>
              <a:t>3</a:t>
            </a:r>
            <a:r>
              <a:rPr lang="en-US" sz="2400" b="1" dirty="0" smtClean="0">
                <a:latin typeface="Cambria" pitchFamily="18" charset="0"/>
              </a:rPr>
              <a:t>. Irish woolen co. ltd. Vs Tyson and others </a:t>
            </a:r>
          </a:p>
          <a:p>
            <a:pPr marL="624078" indent="-514350">
              <a:buNone/>
            </a:pPr>
            <a:r>
              <a:rPr lang="en-US" sz="2400" dirty="0" smtClean="0">
                <a:latin typeface="Cambria" pitchFamily="18" charset="0"/>
              </a:rPr>
              <a:t>in this case auditors were held liable for negligence. Profits were overstate by not recording purchase invoices. He was held liable for having failed to exercise reasonable care and skill. </a:t>
            </a:r>
          </a:p>
          <a:p>
            <a:pPr marL="624078" indent="-514350">
              <a:buNone/>
            </a:pPr>
            <a:endParaRPr lang="en-US" sz="2400" dirty="0" smtClean="0">
              <a:latin typeface="Cambria"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914400"/>
          </a:xfrm>
        </p:spPr>
        <p:txBody>
          <a:bodyPr/>
          <a:lstStyle/>
          <a:p>
            <a:r>
              <a:rPr lang="en-US" dirty="0" smtClean="0"/>
              <a:t>Continued…</a:t>
            </a:r>
            <a:endParaRPr lang="en-US" dirty="0"/>
          </a:p>
        </p:txBody>
      </p:sp>
      <p:sp>
        <p:nvSpPr>
          <p:cNvPr id="3" name="Content Placeholder 2"/>
          <p:cNvSpPr>
            <a:spLocks noGrp="1"/>
          </p:cNvSpPr>
          <p:nvPr>
            <p:ph idx="1"/>
          </p:nvPr>
        </p:nvSpPr>
        <p:spPr>
          <a:xfrm>
            <a:off x="457200" y="1905000"/>
            <a:ext cx="8229600" cy="4669536"/>
          </a:xfrm>
        </p:spPr>
        <p:txBody>
          <a:bodyPr>
            <a:normAutofit/>
          </a:bodyPr>
          <a:lstStyle/>
          <a:p>
            <a:r>
              <a:rPr lang="en-US" sz="2400" b="1" dirty="0" smtClean="0">
                <a:latin typeface="Cambria" pitchFamily="18" charset="0"/>
              </a:rPr>
              <a:t>4. Kingston cotton mills co. ltd</a:t>
            </a:r>
          </a:p>
          <a:p>
            <a:pPr>
              <a:buNone/>
            </a:pPr>
            <a:r>
              <a:rPr lang="en-US" sz="2400" dirty="0" smtClean="0">
                <a:latin typeface="Cambria" pitchFamily="18" charset="0"/>
              </a:rPr>
              <a:t>In this case auditors were not held for negligence. It was held that it is not the duty of auditors to take stock, if they accept certificate in the absence of an suspension, he has carried out reasonable caring and skill.</a:t>
            </a:r>
          </a:p>
          <a:p>
            <a:pPr>
              <a:buNone/>
            </a:pPr>
            <a:endParaRPr lang="en-US" sz="2400" dirty="0" smtClean="0">
              <a:latin typeface="Cambria" pitchFamily="18" charset="0"/>
            </a:endParaRPr>
          </a:p>
          <a:p>
            <a:pPr>
              <a:buNone/>
            </a:pPr>
            <a:endParaRPr lang="en-US" sz="2400" b="1" dirty="0" smtClean="0">
              <a:latin typeface="Cambria"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14400"/>
          </a:xfrm>
        </p:spPr>
        <p:txBody>
          <a:bodyPr>
            <a:normAutofit/>
          </a:bodyPr>
          <a:lstStyle/>
          <a:p>
            <a:r>
              <a:rPr lang="en-US" sz="4000" b="1" dirty="0" smtClean="0"/>
              <a:t>ii) Liability for misfeasance</a:t>
            </a:r>
            <a:endParaRPr lang="en-US" sz="4000" b="1" dirty="0"/>
          </a:p>
        </p:txBody>
      </p:sp>
      <p:sp>
        <p:nvSpPr>
          <p:cNvPr id="3" name="Content Placeholder 2"/>
          <p:cNvSpPr>
            <a:spLocks noGrp="1"/>
          </p:cNvSpPr>
          <p:nvPr>
            <p:ph idx="1"/>
          </p:nvPr>
        </p:nvSpPr>
        <p:spPr>
          <a:xfrm>
            <a:off x="457200" y="1447800"/>
            <a:ext cx="8229600" cy="5126736"/>
          </a:xfrm>
        </p:spPr>
        <p:txBody>
          <a:bodyPr>
            <a:normAutofit/>
          </a:bodyPr>
          <a:lstStyle/>
          <a:p>
            <a:endParaRPr lang="en-US" sz="2400" dirty="0" smtClean="0"/>
          </a:p>
          <a:p>
            <a:r>
              <a:rPr lang="en-US" sz="2400" dirty="0" smtClean="0">
                <a:latin typeface="Cambria" pitchFamily="18" charset="0"/>
              </a:rPr>
              <a:t>The  term misfeasance means breach of duty. If auditor does something wrong in the performance of his duties resulting in a financial loss to the company , he is guilty of misfeasance.</a:t>
            </a:r>
          </a:p>
          <a:p>
            <a:endParaRPr lang="en-US" sz="2400" dirty="0" smtClean="0">
              <a:latin typeface="Cambria" pitchFamily="18" charset="0"/>
            </a:endParaRPr>
          </a:p>
          <a:p>
            <a:r>
              <a:rPr lang="en-US" sz="2400" dirty="0" smtClean="0">
                <a:latin typeface="Cambria" pitchFamily="18" charset="0"/>
              </a:rPr>
              <a:t>For example , auditors duties are laid down in section 255 of the company ordinance 1984. if auditors does not perform his duties properly and the company suffers loss he is liable for misfeasance.</a:t>
            </a:r>
            <a:endParaRPr lang="en-US" sz="2400" dirty="0">
              <a:latin typeface="Cambria"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762000"/>
          </a:xfrm>
        </p:spPr>
        <p:txBody>
          <a:bodyPr/>
          <a:lstStyle/>
          <a:p>
            <a:r>
              <a:rPr lang="en-US" b="1" dirty="0" smtClean="0"/>
              <a:t>Criminal liabilities</a:t>
            </a:r>
            <a:endParaRPr lang="en-US" b="1" dirty="0"/>
          </a:p>
        </p:txBody>
      </p:sp>
      <p:sp>
        <p:nvSpPr>
          <p:cNvPr id="3" name="Content Placeholder 2"/>
          <p:cNvSpPr>
            <a:spLocks noGrp="1"/>
          </p:cNvSpPr>
          <p:nvPr>
            <p:ph idx="1"/>
          </p:nvPr>
        </p:nvSpPr>
        <p:spPr>
          <a:xfrm>
            <a:off x="457200" y="1295400"/>
            <a:ext cx="8229600" cy="5279136"/>
          </a:xfrm>
        </p:spPr>
        <p:txBody>
          <a:bodyPr/>
          <a:lstStyle/>
          <a:p>
            <a:r>
              <a:rPr lang="en-US" u="sng" dirty="0" smtClean="0"/>
              <a:t>Section </a:t>
            </a:r>
          </a:p>
          <a:p>
            <a:r>
              <a:rPr lang="en-US" sz="2400" b="1" dirty="0" smtClean="0">
                <a:latin typeface="Cambria" pitchFamily="18" charset="0"/>
              </a:rPr>
              <a:t>260</a:t>
            </a:r>
            <a:r>
              <a:rPr lang="en-US" sz="2400" dirty="0" smtClean="0">
                <a:latin typeface="Cambria" pitchFamily="18" charset="0"/>
              </a:rPr>
              <a:t>        if auditors fails to comply with the requirements of section 157, 255 or  257 he shall be punishable with fine up to Rs. 100,000/-. If he knowingly makes a false report for profit to himself or to put another person to a disadvantage or loss for a material consideration, he shall also be punishable with imprisonment for period of one year .</a:t>
            </a:r>
          </a:p>
          <a:p>
            <a:r>
              <a:rPr lang="en-US" sz="2400" b="1" dirty="0" smtClean="0">
                <a:latin typeface="Cambria" pitchFamily="18" charset="0"/>
              </a:rPr>
              <a:t>417 </a:t>
            </a:r>
            <a:r>
              <a:rPr lang="en-US" sz="2400" dirty="0" smtClean="0">
                <a:latin typeface="Cambria" pitchFamily="18" charset="0"/>
              </a:rPr>
              <a:t>         If charges of forgery are brought against an auditor he maybe liable to imprisonment for a term which maybe extended to two years or fine up to  Rs. 20,000/- or both.</a:t>
            </a:r>
            <a:endParaRPr lang="en-US" sz="2400" dirty="0">
              <a:latin typeface="Cambria"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762000"/>
          </a:xfrm>
        </p:spPr>
        <p:txBody>
          <a:bodyPr/>
          <a:lstStyle/>
          <a:p>
            <a:r>
              <a:rPr lang="en-US" dirty="0" smtClean="0"/>
              <a:t>Continued…</a:t>
            </a:r>
            <a:endParaRPr lang="en-US" dirty="0"/>
          </a:p>
        </p:txBody>
      </p:sp>
      <p:sp>
        <p:nvSpPr>
          <p:cNvPr id="3" name="Content Placeholder 2"/>
          <p:cNvSpPr>
            <a:spLocks noGrp="1"/>
          </p:cNvSpPr>
          <p:nvPr>
            <p:ph idx="1"/>
          </p:nvPr>
        </p:nvSpPr>
        <p:spPr>
          <a:xfrm>
            <a:off x="457200" y="1676400"/>
            <a:ext cx="8229600" cy="4898136"/>
          </a:xfrm>
        </p:spPr>
        <p:txBody>
          <a:bodyPr/>
          <a:lstStyle/>
          <a:p>
            <a:r>
              <a:rPr lang="en-US" b="1" dirty="0" smtClean="0">
                <a:latin typeface="Cambria" pitchFamily="18" charset="0"/>
              </a:rPr>
              <a:t>492</a:t>
            </a:r>
            <a:r>
              <a:rPr lang="en-US" dirty="0" smtClean="0">
                <a:latin typeface="Cambria" pitchFamily="18" charset="0"/>
              </a:rPr>
              <a:t>       If any report the auditor make a false or incorrect statement he shall be liable to fine not exceeding Rs. 50,000/-. </a:t>
            </a:r>
            <a:endParaRPr lang="en-US" dirty="0">
              <a:latin typeface="Cambria"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28600" y="2343150"/>
            <a:ext cx="5029200" cy="42100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99420773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902</TotalTime>
  <Words>2402</Words>
  <Application>Microsoft Office PowerPoint</Application>
  <PresentationFormat>On-screen Show (4:3)</PresentationFormat>
  <Paragraphs>209</Paragraphs>
  <Slides>35</Slides>
  <Notes>1</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Slide 1</vt:lpstr>
      <vt:lpstr>An auditor</vt:lpstr>
      <vt:lpstr>Audit</vt:lpstr>
      <vt:lpstr>APPOINTMENT</vt:lpstr>
      <vt:lpstr>Subsequent auditors </vt:lpstr>
      <vt:lpstr>Casual Vacancy</vt:lpstr>
      <vt:lpstr>Casual vacancy </vt:lpstr>
      <vt:lpstr>Commission powers to appoint auditors [252(6)].</vt:lpstr>
      <vt:lpstr>Slide 9</vt:lpstr>
      <vt:lpstr>Remuneration of auditors[252(8)]</vt:lpstr>
      <vt:lpstr>Procedure for change of subsequent auditors/ removal of auditors/ appointment of new auditors [253].</vt:lpstr>
      <vt:lpstr>Continue…</vt:lpstr>
      <vt:lpstr>Change of auditors-checklist </vt:lpstr>
      <vt:lpstr>How can an auditor be removed?  </vt:lpstr>
      <vt:lpstr>Removal of auditors </vt:lpstr>
      <vt:lpstr>Qualification &amp; Disqualification Of Auditors</vt:lpstr>
      <vt:lpstr>Disqualifications 245(3)</vt:lpstr>
      <vt:lpstr>Continued…</vt:lpstr>
      <vt:lpstr>Unqualified person as AUDITOR</vt:lpstr>
      <vt:lpstr>Powers/rights of an auditor(255)</vt:lpstr>
      <vt:lpstr>Duties Of an auditor </vt:lpstr>
      <vt:lpstr>Continued…</vt:lpstr>
      <vt:lpstr>Reading and inspection of auditors report(section-256)</vt:lpstr>
      <vt:lpstr>Signature &amp; date on auditors report</vt:lpstr>
      <vt:lpstr>Audit of cost accounts (section-258)</vt:lpstr>
      <vt:lpstr>Auditors liabilities</vt:lpstr>
      <vt:lpstr>Misfeasance</vt:lpstr>
      <vt:lpstr>Negligence</vt:lpstr>
      <vt:lpstr>Liability for negligence  (under law of agency)</vt:lpstr>
      <vt:lpstr>Continued….</vt:lpstr>
      <vt:lpstr>Continued…</vt:lpstr>
      <vt:lpstr>ii) Liability for misfeasance</vt:lpstr>
      <vt:lpstr>Criminal liabilities</vt:lpstr>
      <vt:lpstr>Continued…</vt:lpstr>
      <vt:lpstr>Slide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Compaq</dc:creator>
  <cp:lastModifiedBy>stdc_lp</cp:lastModifiedBy>
  <cp:revision>109</cp:revision>
  <dcterms:created xsi:type="dcterms:W3CDTF">2014-05-17T16:38:04Z</dcterms:created>
  <dcterms:modified xsi:type="dcterms:W3CDTF">2014-07-08T20:33:24Z</dcterms:modified>
</cp:coreProperties>
</file>