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57" r:id="rId1"/>
  </p:sldMasterIdLst>
  <p:sldIdLst>
    <p:sldId id="256" r:id="rId2"/>
    <p:sldId id="258" r:id="rId3"/>
    <p:sldId id="259" r:id="rId4"/>
    <p:sldId id="278" r:id="rId5"/>
    <p:sldId id="260" r:id="rId6"/>
    <p:sldId id="283" r:id="rId7"/>
    <p:sldId id="261" r:id="rId8"/>
    <p:sldId id="288" r:id="rId9"/>
    <p:sldId id="262" r:id="rId10"/>
    <p:sldId id="263" r:id="rId11"/>
    <p:sldId id="264" r:id="rId12"/>
    <p:sldId id="284" r:id="rId13"/>
    <p:sldId id="285" r:id="rId14"/>
    <p:sldId id="289" r:id="rId15"/>
    <p:sldId id="265" r:id="rId16"/>
    <p:sldId id="266" r:id="rId17"/>
    <p:sldId id="267" r:id="rId18"/>
    <p:sldId id="268" r:id="rId19"/>
    <p:sldId id="290" r:id="rId20"/>
    <p:sldId id="269" r:id="rId21"/>
    <p:sldId id="279" r:id="rId22"/>
    <p:sldId id="270" r:id="rId23"/>
    <p:sldId id="271" r:id="rId24"/>
    <p:sldId id="287" r:id="rId25"/>
    <p:sldId id="272" r:id="rId26"/>
    <p:sldId id="273" r:id="rId27"/>
    <p:sldId id="280" r:id="rId28"/>
    <p:sldId id="274" r:id="rId29"/>
    <p:sldId id="281" r:id="rId30"/>
    <p:sldId id="277" r:id="rId31"/>
    <p:sldId id="282"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13" autoAdjust="0"/>
    <p:restoredTop sz="94660"/>
  </p:normalViewPr>
  <p:slideViewPr>
    <p:cSldViewPr snapToGrid="0">
      <p:cViewPr varScale="1">
        <p:scale>
          <a:sx n="54" d="100"/>
          <a:sy n="54" d="100"/>
        </p:scale>
        <p:origin x="-432"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920101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154102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557089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4"/>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4073599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613686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315691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329631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808978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476779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898498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2"/>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pPr/>
              <a:t>7/24/2014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003661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7/24/2014</a:t>
            </a:fld>
            <a:endParaRPr lang="en-US" dirty="0"/>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025070951"/>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9824" y="2846543"/>
            <a:ext cx="7086600" cy="1825096"/>
          </a:xfrm>
        </p:spPr>
        <p:txBody>
          <a:bodyPr>
            <a:normAutofit fontScale="90000"/>
          </a:bodyPr>
          <a:lstStyle/>
          <a:p>
            <a:r>
              <a:rPr lang="en-US" sz="6000" b="1" dirty="0" smtClean="0"/>
              <a:t>Books of Accounts &amp; Financial Statements</a:t>
            </a:r>
            <a:endParaRPr lang="en-US" sz="6000" b="1" dirty="0"/>
          </a:p>
        </p:txBody>
      </p:sp>
      <p:pic>
        <p:nvPicPr>
          <p:cNvPr id="5" name="Picture 4" descr="300px-COMSATS_Logo.jpeg"/>
          <p:cNvPicPr>
            <a:picLocks noChangeAspect="1"/>
          </p:cNvPicPr>
          <p:nvPr/>
        </p:nvPicPr>
        <p:blipFill>
          <a:blip r:embed="rId2" cstate="print"/>
          <a:stretch>
            <a:fillRect/>
          </a:stretch>
        </p:blipFill>
        <p:spPr>
          <a:xfrm>
            <a:off x="3149600" y="515772"/>
            <a:ext cx="2552700" cy="2133600"/>
          </a:xfrm>
          <a:prstGeom prst="rect">
            <a:avLst/>
          </a:prstGeom>
        </p:spPr>
      </p:pic>
    </p:spTree>
    <p:extLst>
      <p:ext uri="{BB962C8B-B14F-4D97-AF65-F5344CB8AC3E}">
        <p14:creationId xmlns:p14="http://schemas.microsoft.com/office/powerpoint/2010/main" xmlns="" val="1498281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330" y="331236"/>
            <a:ext cx="8343899" cy="1293028"/>
          </a:xfrm>
        </p:spPr>
        <p:txBody>
          <a:bodyPr>
            <a:normAutofit fontScale="90000"/>
          </a:bodyPr>
          <a:lstStyle/>
          <a:p>
            <a:r>
              <a:rPr lang="en-US" b="1" dirty="0" smtClean="0"/>
              <a:t>BOOKS OF ACCOUNT TO BE KEPT BY COMPANY(SECTION-230)</a:t>
            </a:r>
            <a:endParaRPr lang="en-US" b="1" dirty="0"/>
          </a:p>
        </p:txBody>
      </p:sp>
      <p:sp>
        <p:nvSpPr>
          <p:cNvPr id="3" name="Content Placeholder 2"/>
          <p:cNvSpPr>
            <a:spLocks noGrp="1"/>
          </p:cNvSpPr>
          <p:nvPr>
            <p:ph idx="1"/>
          </p:nvPr>
        </p:nvSpPr>
        <p:spPr>
          <a:xfrm>
            <a:off x="331470" y="1600204"/>
            <a:ext cx="8595360" cy="5120636"/>
          </a:xfrm>
        </p:spPr>
        <p:txBody>
          <a:bodyPr>
            <a:noAutofit/>
          </a:bodyPr>
          <a:lstStyle/>
          <a:p>
            <a:r>
              <a:rPr lang="en-US" sz="2400" dirty="0" smtClean="0"/>
              <a:t>Every company shall keep proper books of account in respect of:</a:t>
            </a:r>
          </a:p>
          <a:p>
            <a:pPr lvl="1"/>
            <a:r>
              <a:rPr lang="en-US" sz="2400" dirty="0" smtClean="0"/>
              <a:t>All sums of money received and expended by the company</a:t>
            </a:r>
          </a:p>
          <a:p>
            <a:pPr lvl="1"/>
            <a:r>
              <a:rPr lang="en-US" sz="2400" dirty="0" smtClean="0"/>
              <a:t>All sales and purchases of goods by the company</a:t>
            </a:r>
          </a:p>
          <a:p>
            <a:pPr lvl="1"/>
            <a:r>
              <a:rPr lang="en-US" sz="2400" dirty="0" smtClean="0"/>
              <a:t>All assets and liabilities of the company</a:t>
            </a:r>
          </a:p>
          <a:p>
            <a:pPr lvl="1"/>
            <a:r>
              <a:rPr lang="en-US" sz="2400" dirty="0" smtClean="0"/>
              <a:t>In case of a company engaged in </a:t>
            </a:r>
            <a:r>
              <a:rPr lang="en-US" sz="2400" b="1" dirty="0" smtClean="0"/>
              <a:t>production</a:t>
            </a:r>
            <a:r>
              <a:rPr lang="en-US" sz="2400" dirty="0" smtClean="0"/>
              <a:t>, processing, </a:t>
            </a:r>
            <a:r>
              <a:rPr lang="en-US" sz="2400" b="1" dirty="0" smtClean="0"/>
              <a:t>manufacturing</a:t>
            </a:r>
            <a:r>
              <a:rPr lang="en-US" sz="2400" dirty="0" smtClean="0"/>
              <a:t> </a:t>
            </a:r>
            <a:r>
              <a:rPr lang="en-US" sz="2400" b="1" dirty="0" smtClean="0"/>
              <a:t>or mining </a:t>
            </a:r>
            <a:r>
              <a:rPr lang="en-US" sz="2400" dirty="0" smtClean="0"/>
              <a:t>activities, a </a:t>
            </a:r>
            <a:r>
              <a:rPr lang="en-US" sz="2400" b="1" dirty="0" smtClean="0"/>
              <a:t>production</a:t>
            </a:r>
            <a:r>
              <a:rPr lang="en-US" sz="2400" dirty="0" smtClean="0"/>
              <a:t> record as may be required by the </a:t>
            </a:r>
            <a:r>
              <a:rPr lang="en-US" sz="2400" b="1" dirty="0" smtClean="0"/>
              <a:t>commission</a:t>
            </a:r>
            <a:r>
              <a:rPr lang="en-US" sz="2400" dirty="0" smtClean="0"/>
              <a:t> through a general or special order</a:t>
            </a:r>
          </a:p>
          <a:p>
            <a:r>
              <a:rPr lang="en-US" sz="2400" dirty="0" smtClean="0"/>
              <a:t>Books of account should be preserved </a:t>
            </a:r>
            <a:r>
              <a:rPr lang="en-US" sz="2400" b="1" dirty="0" smtClean="0"/>
              <a:t>for ten years</a:t>
            </a:r>
          </a:p>
          <a:p>
            <a:r>
              <a:rPr lang="en-US" sz="2400" dirty="0" smtClean="0"/>
              <a:t>Books of account are to be kept at the registered office of the company. If kept at any other place, the registrar should be informed within 7 days as decided by directors.</a:t>
            </a:r>
          </a:p>
        </p:txBody>
      </p:sp>
    </p:spTree>
    <p:extLst>
      <p:ext uri="{BB962C8B-B14F-4D97-AF65-F5344CB8AC3E}">
        <p14:creationId xmlns:p14="http://schemas.microsoft.com/office/powerpoint/2010/main" xmlns="" val="10647977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462" y="1092200"/>
            <a:ext cx="8913728" cy="5384800"/>
          </a:xfrm>
        </p:spPr>
        <p:txBody>
          <a:bodyPr>
            <a:noAutofit/>
          </a:bodyPr>
          <a:lstStyle/>
          <a:p>
            <a:r>
              <a:rPr lang="en-US" sz="2800" dirty="0" smtClean="0"/>
              <a:t>Books of account should give a true and fair view of the state of affairs of the company and should contain explanation of transactions.</a:t>
            </a:r>
          </a:p>
          <a:p>
            <a:r>
              <a:rPr lang="en-US" sz="2800" dirty="0" smtClean="0"/>
              <a:t>Directors can inspect the books of account during the business hours.</a:t>
            </a:r>
          </a:p>
          <a:p>
            <a:r>
              <a:rPr lang="en-US" sz="2800" dirty="0" smtClean="0"/>
              <a:t>Where a company has branch office, whether </a:t>
            </a:r>
            <a:r>
              <a:rPr lang="en-US" sz="2800" smtClean="0"/>
              <a:t>in or </a:t>
            </a:r>
            <a:r>
              <a:rPr lang="en-US" sz="2800" dirty="0" smtClean="0"/>
              <a:t>outside Pakistan, the company shall keep records of all transactions relating to such branch office at branch premises and a summary of such transactions for a maximum interval of three months shall be kept at registered office or any other place as decided by directors.</a:t>
            </a:r>
          </a:p>
        </p:txBody>
      </p:sp>
      <p:sp>
        <p:nvSpPr>
          <p:cNvPr id="4" name="Rectangle 3"/>
          <p:cNvSpPr/>
          <p:nvPr/>
        </p:nvSpPr>
        <p:spPr>
          <a:xfrm>
            <a:off x="205740" y="295394"/>
            <a:ext cx="8801100" cy="707886"/>
          </a:xfrm>
          <a:prstGeom prst="rect">
            <a:avLst/>
          </a:prstGeom>
        </p:spPr>
        <p:txBody>
          <a:bodyPr wrap="square">
            <a:spAutoFit/>
          </a:bodyPr>
          <a:lstStyle/>
          <a:p>
            <a:r>
              <a:rPr lang="en-US" sz="4000" dirty="0" err="1" smtClean="0"/>
              <a:t>Contd</a:t>
            </a:r>
            <a:r>
              <a:rPr lang="en-US" sz="4000" dirty="0" smtClean="0"/>
              <a:t>…</a:t>
            </a:r>
            <a:endParaRPr lang="en-US" sz="4000" dirty="0"/>
          </a:p>
        </p:txBody>
      </p:sp>
    </p:spTree>
    <p:extLst>
      <p:ext uri="{BB962C8B-B14F-4D97-AF65-F5344CB8AC3E}">
        <p14:creationId xmlns:p14="http://schemas.microsoft.com/office/powerpoint/2010/main" xmlns="" val="7290574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262" y="1346200"/>
            <a:ext cx="8913728" cy="5363210"/>
          </a:xfrm>
        </p:spPr>
        <p:txBody>
          <a:bodyPr>
            <a:noAutofit/>
          </a:bodyPr>
          <a:lstStyle/>
          <a:p>
            <a:r>
              <a:rPr lang="en-US" sz="2800" b="1" dirty="0" smtClean="0"/>
              <a:t>If company fails to </a:t>
            </a:r>
            <a:r>
              <a:rPr lang="en-US" sz="2800" dirty="0" smtClean="0"/>
              <a:t>comply with the above provision, every director, including chief executive and chief accountant:</a:t>
            </a:r>
          </a:p>
          <a:p>
            <a:pPr lvl="1"/>
            <a:r>
              <a:rPr lang="en-US" sz="2400" dirty="0" smtClean="0"/>
              <a:t>of </a:t>
            </a:r>
            <a:r>
              <a:rPr lang="en-US" sz="2400" b="1" dirty="0" smtClean="0"/>
              <a:t>listed</a:t>
            </a:r>
            <a:r>
              <a:rPr lang="en-US" sz="2400" dirty="0" smtClean="0"/>
              <a:t> company is liable to imprisonment for one year and a fine of not less than Rs.20,000 not more than Rs.50,000 and a further fine of Rs.5000 per day during which the default continues or</a:t>
            </a:r>
          </a:p>
          <a:p>
            <a:pPr lvl="1"/>
            <a:r>
              <a:rPr lang="en-US" sz="2400" dirty="0" smtClean="0"/>
              <a:t>of </a:t>
            </a:r>
            <a:r>
              <a:rPr lang="en-US" sz="2400" b="1" dirty="0" smtClean="0"/>
              <a:t>other companies </a:t>
            </a:r>
            <a:r>
              <a:rPr lang="en-US" sz="2400" dirty="0" smtClean="0"/>
              <a:t>is liable to imprisonment for six months and with a fine, which may extend to Rs.10,000</a:t>
            </a:r>
          </a:p>
        </p:txBody>
      </p:sp>
      <p:sp>
        <p:nvSpPr>
          <p:cNvPr id="4" name="Rectangle 3"/>
          <p:cNvSpPr/>
          <p:nvPr/>
        </p:nvSpPr>
        <p:spPr>
          <a:xfrm>
            <a:off x="205740" y="295394"/>
            <a:ext cx="8801100" cy="707886"/>
          </a:xfrm>
          <a:prstGeom prst="rect">
            <a:avLst/>
          </a:prstGeom>
        </p:spPr>
        <p:txBody>
          <a:bodyPr wrap="square">
            <a:spAutoFit/>
          </a:bodyPr>
          <a:lstStyle/>
          <a:p>
            <a:r>
              <a:rPr lang="en-US" sz="4000" dirty="0" err="1" smtClean="0"/>
              <a:t>Contd</a:t>
            </a:r>
            <a:r>
              <a:rPr lang="en-US" sz="4000" dirty="0" smtClean="0"/>
              <a:t>…</a:t>
            </a:r>
            <a:endParaRPr lang="en-US" sz="4000" dirty="0"/>
          </a:p>
        </p:txBody>
      </p:sp>
    </p:spTree>
    <p:extLst>
      <p:ext uri="{BB962C8B-B14F-4D97-AF65-F5344CB8AC3E}">
        <p14:creationId xmlns:p14="http://schemas.microsoft.com/office/powerpoint/2010/main" xmlns="" val="15534943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90" y="138072"/>
            <a:ext cx="8647500" cy="1293028"/>
          </a:xfrm>
        </p:spPr>
        <p:txBody>
          <a:bodyPr>
            <a:normAutofit fontScale="90000"/>
          </a:bodyPr>
          <a:lstStyle/>
          <a:p>
            <a:r>
              <a:rPr lang="en-US" b="1" dirty="0" smtClean="0"/>
              <a:t>INSPECTION OF BOOKS OF ACCOUNT BY REGISTRAR,ETC</a:t>
            </a:r>
            <a:endParaRPr lang="en-US" b="1" dirty="0"/>
          </a:p>
        </p:txBody>
      </p:sp>
      <p:sp>
        <p:nvSpPr>
          <p:cNvPr id="3" name="Content Placeholder 2"/>
          <p:cNvSpPr>
            <a:spLocks noGrp="1"/>
          </p:cNvSpPr>
          <p:nvPr>
            <p:ph idx="1"/>
          </p:nvPr>
        </p:nvSpPr>
        <p:spPr>
          <a:xfrm>
            <a:off x="70458" y="1337311"/>
            <a:ext cx="8844942" cy="5349240"/>
          </a:xfrm>
        </p:spPr>
        <p:txBody>
          <a:bodyPr>
            <a:normAutofit/>
          </a:bodyPr>
          <a:lstStyle/>
          <a:p>
            <a:r>
              <a:rPr lang="en-US" sz="2800" dirty="0" smtClean="0"/>
              <a:t>The books of account and other papers of every company shall be open to inspection by the registrar or any officer authorized by the commission, if it is considered necessary</a:t>
            </a:r>
            <a:r>
              <a:rPr lang="en-US" sz="2800" b="1" dirty="0" smtClean="0"/>
              <a:t>.(Sec.231</a:t>
            </a:r>
            <a:r>
              <a:rPr lang="en-US" sz="2800" dirty="0" smtClean="0"/>
              <a:t>)</a:t>
            </a:r>
          </a:p>
          <a:p>
            <a:r>
              <a:rPr lang="en-US" sz="2800" dirty="0" smtClean="0"/>
              <a:t>It shall be the duty of every director, officer or other employee of the company to produce all the books etc. to the person inspecting them.(Sec.231)</a:t>
            </a:r>
          </a:p>
          <a:p>
            <a:endParaRPr lang="en-US" sz="2800" dirty="0" smtClean="0"/>
          </a:p>
          <a:p>
            <a:pPr marL="0" indent="0">
              <a:buNone/>
            </a:pPr>
            <a:endParaRPr lang="en-US" dirty="0"/>
          </a:p>
        </p:txBody>
      </p:sp>
    </p:spTree>
    <p:extLst>
      <p:ext uri="{BB962C8B-B14F-4D97-AF65-F5344CB8AC3E}">
        <p14:creationId xmlns:p14="http://schemas.microsoft.com/office/powerpoint/2010/main" xmlns="" val="896883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Default in compliance with provisions of section 231.-</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 (1) If default is made in complying with the provisions of section 231, every person who is in default shall be punishable with imprisonment for a term which may extend to one year and with fine which shall not be less than ten thousand rupees.  </a:t>
            </a:r>
          </a:p>
          <a:p>
            <a:r>
              <a:rPr lang="en-US" dirty="0" smtClean="0"/>
              <a:t> (2) Where a director or any other officer of a company has been convicted of an offence under this section, he shall, on and from the date on which he is so convicted, be deemed to have vacated his office as such and, on such vacation of office, shall be disqualified for holding such office in any company, for a period of five years.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84" y="90606"/>
            <a:ext cx="8772826" cy="1293028"/>
          </a:xfrm>
        </p:spPr>
        <p:txBody>
          <a:bodyPr>
            <a:normAutofit fontScale="90000"/>
          </a:bodyPr>
          <a:lstStyle/>
          <a:p>
            <a:r>
              <a:rPr lang="en-US" b="1" dirty="0" smtClean="0"/>
              <a:t>ANNUAL ACCOUNTS AND BALANCE SHEET (SECTION-233)</a:t>
            </a:r>
            <a:endParaRPr lang="en-US" b="1" dirty="0"/>
          </a:p>
        </p:txBody>
      </p:sp>
      <p:sp>
        <p:nvSpPr>
          <p:cNvPr id="3" name="Content Placeholder 2"/>
          <p:cNvSpPr>
            <a:spLocks noGrp="1"/>
          </p:cNvSpPr>
          <p:nvPr>
            <p:ph idx="1"/>
          </p:nvPr>
        </p:nvSpPr>
        <p:spPr>
          <a:xfrm>
            <a:off x="160020" y="1215190"/>
            <a:ext cx="8823960" cy="5534526"/>
          </a:xfrm>
        </p:spPr>
        <p:txBody>
          <a:bodyPr>
            <a:normAutofit fontScale="92500" lnSpcReduction="20000"/>
          </a:bodyPr>
          <a:lstStyle/>
          <a:p>
            <a:r>
              <a:rPr lang="en-US" b="1" dirty="0" smtClean="0"/>
              <a:t>First annual accounts </a:t>
            </a:r>
            <a:r>
              <a:rPr lang="en-US" dirty="0" smtClean="0"/>
              <a:t>of a company must be presented before the AGM within </a:t>
            </a:r>
            <a:r>
              <a:rPr lang="en-US" b="1" dirty="0" smtClean="0"/>
              <a:t>eighteen months </a:t>
            </a:r>
            <a:r>
              <a:rPr lang="en-US" dirty="0" smtClean="0"/>
              <a:t>from the date of incorporation.</a:t>
            </a:r>
          </a:p>
          <a:p>
            <a:r>
              <a:rPr lang="en-US" dirty="0" smtClean="0"/>
              <a:t>Subsequent annual accounts should be presented once at least in every calendar year before an AGM.</a:t>
            </a:r>
          </a:p>
          <a:p>
            <a:r>
              <a:rPr lang="en-US" dirty="0" smtClean="0"/>
              <a:t>The accounts should be made up in the case of first accounts, from the date of incorporation and in the case </a:t>
            </a:r>
            <a:r>
              <a:rPr lang="en-US" b="1" dirty="0" smtClean="0"/>
              <a:t>of subsequent accounts </a:t>
            </a:r>
            <a:r>
              <a:rPr lang="en-US" dirty="0" smtClean="0"/>
              <a:t>from the date of the preceding accounts to a date not earlier than the date of the meeting by more than four months.</a:t>
            </a:r>
          </a:p>
          <a:p>
            <a:r>
              <a:rPr lang="en-US" dirty="0" smtClean="0"/>
              <a:t>The accounts shall be prepared for a period not exceeding </a:t>
            </a:r>
            <a:r>
              <a:rPr lang="en-US" b="1" dirty="0" smtClean="0"/>
              <a:t>12 months </a:t>
            </a:r>
            <a:r>
              <a:rPr lang="en-US" dirty="0" smtClean="0"/>
              <a:t>except in case where permission is granted by the registrar for preparation of accounts for a longer period.</a:t>
            </a:r>
          </a:p>
          <a:p>
            <a:pPr marL="0" indent="0">
              <a:buNone/>
            </a:pPr>
            <a:endParaRPr lang="en-US" dirty="0" smtClean="0"/>
          </a:p>
        </p:txBody>
      </p:sp>
    </p:spTree>
    <p:extLst>
      <p:ext uri="{BB962C8B-B14F-4D97-AF65-F5344CB8AC3E}">
        <p14:creationId xmlns:p14="http://schemas.microsoft.com/office/powerpoint/2010/main" xmlns="" val="23450309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84" y="90606"/>
            <a:ext cx="8772826" cy="1293028"/>
          </a:xfrm>
        </p:spPr>
        <p:txBody>
          <a:bodyPr>
            <a:normAutofit fontScale="90000"/>
          </a:bodyPr>
          <a:lstStyle/>
          <a:p>
            <a:r>
              <a:rPr lang="en-US" b="1" dirty="0" smtClean="0"/>
              <a:t>ANNUAL ACCOUNTS AND BALANCE SHEET (SECTION-233)</a:t>
            </a:r>
            <a:endParaRPr lang="en-US" b="1" dirty="0"/>
          </a:p>
        </p:txBody>
      </p:sp>
      <p:sp>
        <p:nvSpPr>
          <p:cNvPr id="3" name="Content Placeholder 2"/>
          <p:cNvSpPr>
            <a:spLocks noGrp="1"/>
          </p:cNvSpPr>
          <p:nvPr>
            <p:ph idx="1"/>
          </p:nvPr>
        </p:nvSpPr>
        <p:spPr>
          <a:xfrm>
            <a:off x="160020" y="1371600"/>
            <a:ext cx="8823960" cy="5378116"/>
          </a:xfrm>
        </p:spPr>
        <p:txBody>
          <a:bodyPr>
            <a:normAutofit/>
          </a:bodyPr>
          <a:lstStyle/>
          <a:p>
            <a:r>
              <a:rPr lang="en-US" dirty="0" smtClean="0"/>
              <a:t>Profit and loss account and balance sheet shall be audited by the auditor and auditor’s report should be attached .</a:t>
            </a:r>
          </a:p>
          <a:p>
            <a:r>
              <a:rPr lang="en-US" dirty="0" smtClean="0"/>
              <a:t>Copy of accounts, auditor’s report should be sent to every member at least 21 days before the AGM</a:t>
            </a:r>
          </a:p>
          <a:p>
            <a:r>
              <a:rPr lang="en-US" dirty="0" smtClean="0"/>
              <a:t>Listed companies are required to send five copies of their audited accounts to the registrar , the commission and the stock exchange.</a:t>
            </a:r>
          </a:p>
          <a:p>
            <a:pPr marL="0" indent="0">
              <a:buNone/>
            </a:pPr>
            <a:endParaRPr lang="en-US" dirty="0" smtClean="0"/>
          </a:p>
        </p:txBody>
      </p:sp>
    </p:spTree>
    <p:extLst>
      <p:ext uri="{BB962C8B-B14F-4D97-AF65-F5344CB8AC3E}">
        <p14:creationId xmlns:p14="http://schemas.microsoft.com/office/powerpoint/2010/main" xmlns="" val="2345030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63" y="114667"/>
            <a:ext cx="9035716" cy="1293028"/>
          </a:xfrm>
        </p:spPr>
        <p:txBody>
          <a:bodyPr>
            <a:normAutofit/>
          </a:bodyPr>
          <a:lstStyle/>
          <a:p>
            <a:r>
              <a:rPr lang="en-US" sz="3600" b="1" dirty="0" smtClean="0"/>
              <a:t>CONTENTS OF BALANCE SHEET(SECTION-234)</a:t>
            </a:r>
            <a:endParaRPr lang="en-US" sz="3600" b="1" dirty="0"/>
          </a:p>
        </p:txBody>
      </p:sp>
      <p:sp>
        <p:nvSpPr>
          <p:cNvPr id="3" name="Content Placeholder 2"/>
          <p:cNvSpPr>
            <a:spLocks noGrp="1"/>
          </p:cNvSpPr>
          <p:nvPr>
            <p:ph idx="1"/>
          </p:nvPr>
        </p:nvSpPr>
        <p:spPr>
          <a:xfrm>
            <a:off x="89824" y="1234441"/>
            <a:ext cx="8894156" cy="5520689"/>
          </a:xfrm>
        </p:spPr>
        <p:txBody>
          <a:bodyPr>
            <a:normAutofit/>
          </a:bodyPr>
          <a:lstStyle/>
          <a:p>
            <a:pPr marL="0" indent="0">
              <a:buNone/>
            </a:pPr>
            <a:r>
              <a:rPr lang="en-US" b="1" dirty="0" smtClean="0"/>
              <a:t>GENERAL:</a:t>
            </a:r>
          </a:p>
          <a:p>
            <a:pPr marL="514350" indent="-514350">
              <a:buFont typeface="+mj-lt"/>
              <a:buAutoNum type="alphaLcParenR"/>
            </a:pPr>
            <a:r>
              <a:rPr lang="en-US" sz="2800" dirty="0" smtClean="0"/>
              <a:t>Every balance sheet and profit &amp; loss account should give a true and fair view of the state of the company’s affair and of the profit or loss of the company at the end of its financial year.</a:t>
            </a:r>
          </a:p>
          <a:p>
            <a:pPr marL="514350" indent="-514350">
              <a:buFont typeface="+mj-lt"/>
              <a:buAutoNum type="alphaLcParenR"/>
            </a:pPr>
            <a:r>
              <a:rPr lang="en-US" sz="2800" dirty="0" smtClean="0"/>
              <a:t>Every item of expenditure fairly chargeable to income shall be brought into account.</a:t>
            </a:r>
          </a:p>
          <a:p>
            <a:pPr marL="514350" indent="-514350">
              <a:buFont typeface="+mj-lt"/>
              <a:buAutoNum type="alphaLcParenR"/>
            </a:pPr>
            <a:r>
              <a:rPr lang="en-US" sz="2800" dirty="0"/>
              <a:t>A</a:t>
            </a:r>
            <a:r>
              <a:rPr lang="en-US" sz="2800" dirty="0" smtClean="0"/>
              <a:t>ny expenditure which in fairness can be distributed over several years but is incurred in one year should be so distributed and </a:t>
            </a:r>
            <a:r>
              <a:rPr lang="en-US" sz="2800" b="1" dirty="0" smtClean="0"/>
              <a:t>reasons</a:t>
            </a:r>
            <a:r>
              <a:rPr lang="en-US" sz="2800" dirty="0" smtClean="0"/>
              <a:t> for doing so should be given.</a:t>
            </a:r>
          </a:p>
          <a:p>
            <a:pPr marL="0" indent="0">
              <a:buNone/>
            </a:pPr>
            <a:endParaRPr lang="en-US" dirty="0" smtClean="0"/>
          </a:p>
        </p:txBody>
      </p:sp>
    </p:spTree>
    <p:extLst>
      <p:ext uri="{BB962C8B-B14F-4D97-AF65-F5344CB8AC3E}">
        <p14:creationId xmlns:p14="http://schemas.microsoft.com/office/powerpoint/2010/main" xmlns="" val="34903153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05" y="114667"/>
            <a:ext cx="9065795" cy="1293028"/>
          </a:xfrm>
        </p:spPr>
        <p:txBody>
          <a:bodyPr>
            <a:normAutofit fontScale="90000"/>
          </a:bodyPr>
          <a:lstStyle/>
          <a:p>
            <a:r>
              <a:rPr lang="en-US" b="1" dirty="0"/>
              <a:t>F</a:t>
            </a:r>
            <a:r>
              <a:rPr lang="en-US" sz="3600" b="1" dirty="0" smtClean="0"/>
              <a:t>or listed company, private and non-listed public company which is a subsidiary of a listed company</a:t>
            </a:r>
            <a:r>
              <a:rPr lang="en-US" b="1" dirty="0" smtClean="0"/>
              <a:t>:</a:t>
            </a:r>
            <a:endParaRPr lang="en-US" b="1" dirty="0"/>
          </a:p>
        </p:txBody>
      </p:sp>
      <p:sp>
        <p:nvSpPr>
          <p:cNvPr id="3" name="Content Placeholder 2"/>
          <p:cNvSpPr>
            <a:spLocks noGrp="1"/>
          </p:cNvSpPr>
          <p:nvPr>
            <p:ph idx="1"/>
          </p:nvPr>
        </p:nvSpPr>
        <p:spPr>
          <a:xfrm>
            <a:off x="156493" y="1654689"/>
            <a:ext cx="8987507" cy="5089011"/>
          </a:xfrm>
        </p:spPr>
        <p:txBody>
          <a:bodyPr>
            <a:normAutofit fontScale="85000" lnSpcReduction="10000"/>
          </a:bodyPr>
          <a:lstStyle/>
          <a:p>
            <a:pPr marL="457200" indent="-457200">
              <a:buNone/>
            </a:pPr>
            <a:endParaRPr lang="en-US" dirty="0" smtClean="0"/>
          </a:p>
          <a:p>
            <a:pPr marL="457200" indent="-457200">
              <a:buAutoNum type="alphaLcParenR"/>
            </a:pPr>
            <a:r>
              <a:rPr lang="en-US" dirty="0" smtClean="0"/>
              <a:t>A </a:t>
            </a:r>
            <a:r>
              <a:rPr lang="en-US" b="1" dirty="0" smtClean="0"/>
              <a:t>statement of changes </a:t>
            </a:r>
            <a:r>
              <a:rPr lang="en-US" dirty="0" smtClean="0"/>
              <a:t>in equity and </a:t>
            </a:r>
            <a:r>
              <a:rPr lang="en-US" b="1" dirty="0" smtClean="0"/>
              <a:t>a cash flow statement </a:t>
            </a:r>
            <a:r>
              <a:rPr lang="en-US" dirty="0" smtClean="0"/>
              <a:t>shall form part of balance sheet and profit and loss account.</a:t>
            </a:r>
          </a:p>
          <a:p>
            <a:pPr marL="457200" indent="-457200">
              <a:buAutoNum type="alphaLcParenR"/>
            </a:pPr>
            <a:r>
              <a:rPr lang="en-US" dirty="0" smtClean="0"/>
              <a:t>Accounting policies should be stated and, where there is any change in accounting policies the auditor shall report whether he agrees with the change.</a:t>
            </a:r>
          </a:p>
          <a:p>
            <a:pPr marL="457200" indent="-457200">
              <a:buAutoNum type="alphaLcParenR"/>
            </a:pPr>
            <a:r>
              <a:rPr lang="en-US" dirty="0" smtClean="0"/>
              <a:t>International financial reporting standards as adopted by SECP should be followed in preparation of accounts.</a:t>
            </a:r>
          </a:p>
          <a:p>
            <a:pPr marL="457200" indent="-457200">
              <a:buNone/>
            </a:pPr>
            <a:r>
              <a:rPr lang="en-US" dirty="0" smtClean="0"/>
              <a:t>	( A </a:t>
            </a:r>
            <a:r>
              <a:rPr lang="en-US" i="1" dirty="0" smtClean="0"/>
              <a:t>cash flow statement</a:t>
            </a:r>
            <a:r>
              <a:rPr lang="en-US" dirty="0" smtClean="0"/>
              <a:t> is the financial statement that measures the cash generated or used by a company in a given period)</a:t>
            </a:r>
            <a:endParaRPr lang="en-US" dirty="0"/>
          </a:p>
        </p:txBody>
      </p:sp>
    </p:spTree>
    <p:extLst>
      <p:ext uri="{BB962C8B-B14F-4D97-AF65-F5344CB8AC3E}">
        <p14:creationId xmlns:p14="http://schemas.microsoft.com/office/powerpoint/2010/main" xmlns="" val="2382007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66" y="114668"/>
            <a:ext cx="8817944" cy="1293028"/>
          </a:xfrm>
        </p:spPr>
        <p:txBody>
          <a:bodyPr>
            <a:normAutofit/>
          </a:bodyPr>
          <a:lstStyle/>
          <a:p>
            <a:r>
              <a:rPr lang="en-US" b="1" dirty="0"/>
              <a:t>F</a:t>
            </a:r>
            <a:r>
              <a:rPr lang="en-US" b="1" dirty="0" smtClean="0"/>
              <a:t>or other companies:</a:t>
            </a:r>
            <a:endParaRPr lang="en-US" b="1" dirty="0"/>
          </a:p>
        </p:txBody>
      </p:sp>
      <p:sp>
        <p:nvSpPr>
          <p:cNvPr id="3" name="Content Placeholder 2"/>
          <p:cNvSpPr>
            <a:spLocks noGrp="1"/>
          </p:cNvSpPr>
          <p:nvPr>
            <p:ph idx="1"/>
          </p:nvPr>
        </p:nvSpPr>
        <p:spPr>
          <a:xfrm>
            <a:off x="126332" y="1245870"/>
            <a:ext cx="8709058" cy="5466111"/>
          </a:xfrm>
        </p:spPr>
        <p:txBody>
          <a:bodyPr>
            <a:normAutofit/>
          </a:bodyPr>
          <a:lstStyle/>
          <a:p>
            <a:pPr marL="457200" indent="-457200">
              <a:buNone/>
            </a:pPr>
            <a:endParaRPr lang="en-US" sz="3000" dirty="0" smtClean="0"/>
          </a:p>
          <a:p>
            <a:pPr marL="457200" indent="-457200">
              <a:buAutoNum type="alphaLcParenR"/>
            </a:pPr>
            <a:r>
              <a:rPr lang="en-US" sz="3000" dirty="0" smtClean="0"/>
              <a:t>A statement of changes in equity and a </a:t>
            </a:r>
            <a:r>
              <a:rPr lang="en-US" sz="3000" dirty="0" err="1" smtClean="0"/>
              <a:t>cashflow</a:t>
            </a:r>
            <a:r>
              <a:rPr lang="en-US" sz="3000" dirty="0" smtClean="0"/>
              <a:t> statement.</a:t>
            </a:r>
          </a:p>
          <a:p>
            <a:pPr marL="457200" indent="-457200">
              <a:buAutoNum type="alphaLcParenR"/>
            </a:pPr>
            <a:r>
              <a:rPr lang="en-US" sz="3000" dirty="0" smtClean="0"/>
              <a:t>Accounting policies should be stated and where there is any change in accounting policies the auditor shall report whether he agrees with the change.</a:t>
            </a:r>
          </a:p>
          <a:p>
            <a:pPr marL="457200" indent="-457200">
              <a:buAutoNum type="alphaLcParenR"/>
            </a:pPr>
            <a:r>
              <a:rPr lang="en-US" sz="3000" dirty="0" smtClean="0"/>
              <a:t>International financial reporting standards as adopted by SECP should be followed in preparation of accounts.</a:t>
            </a:r>
          </a:p>
          <a:p>
            <a:pPr marL="0" indent="0">
              <a:buNone/>
            </a:pPr>
            <a:endParaRPr lang="en-US" b="1" i="1" dirty="0" smtClean="0"/>
          </a:p>
        </p:txBody>
      </p:sp>
    </p:spTree>
    <p:extLst>
      <p:ext uri="{BB962C8B-B14F-4D97-AF65-F5344CB8AC3E}">
        <p14:creationId xmlns:p14="http://schemas.microsoft.com/office/powerpoint/2010/main" xmlns="" val="2202516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509132"/>
          </a:xfrm>
        </p:spPr>
        <p:txBody>
          <a:bodyPr>
            <a:normAutofit fontScale="90000"/>
          </a:bodyPr>
          <a:lstStyle/>
          <a:p>
            <a:r>
              <a:rPr lang="en-US" b="1" dirty="0" smtClean="0"/>
              <a:t>Special Audit</a:t>
            </a:r>
            <a:endParaRPr lang="en-US" b="1" dirty="0"/>
          </a:p>
        </p:txBody>
      </p:sp>
      <p:sp>
        <p:nvSpPr>
          <p:cNvPr id="3" name="Content Placeholder 2"/>
          <p:cNvSpPr>
            <a:spLocks noGrp="1"/>
          </p:cNvSpPr>
          <p:nvPr>
            <p:ph idx="1"/>
          </p:nvPr>
        </p:nvSpPr>
        <p:spPr>
          <a:xfrm>
            <a:off x="457200" y="731521"/>
            <a:ext cx="8229600" cy="6400800"/>
          </a:xfrm>
        </p:spPr>
        <p:txBody>
          <a:bodyPr>
            <a:noAutofit/>
          </a:bodyPr>
          <a:lstStyle/>
          <a:p>
            <a:r>
              <a:rPr lang="en-US" sz="2400" dirty="0" smtClean="0"/>
              <a:t> (1) The Commission may on its own motion, or upon an application made by members holding not less that 20% voting rights in a company, order a special audit of the company and appoint an auditor to carry out detailed scrutiny of the affairs of the company.     (2)  The Commission may, during the course of the special audit, pass such interim orders and directions as may be deemed appropriate by the Commission.</a:t>
            </a:r>
          </a:p>
          <a:p>
            <a:pPr>
              <a:buNone/>
            </a:pPr>
            <a:r>
              <a:rPr lang="en-US" sz="2400" dirty="0" smtClean="0"/>
              <a:t>    (3)  On receipt of the special audit report, the Commission may issue such directions for immediate compliance to the company and its management as the Commission deems fit.</a:t>
            </a:r>
          </a:p>
          <a:p>
            <a:pPr>
              <a:buNone/>
            </a:pPr>
            <a:r>
              <a:rPr lang="en-US" sz="2400" dirty="0" smtClean="0"/>
              <a:t>     (4)  In case where the special audit has been ordered by the Commission on an application made by members of the company, one half of the expenses of the special audit shall be borne and paid in advance by such members, and the other half shall be borne by the company.     </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Special Audit</a:t>
            </a:r>
            <a:endParaRPr lang="en-US" b="1" dirty="0"/>
          </a:p>
        </p:txBody>
      </p:sp>
      <p:sp>
        <p:nvSpPr>
          <p:cNvPr id="3" name="Content Placeholder 2"/>
          <p:cNvSpPr>
            <a:spLocks noGrp="1"/>
          </p:cNvSpPr>
          <p:nvPr>
            <p:ph idx="1"/>
          </p:nvPr>
        </p:nvSpPr>
        <p:spPr/>
        <p:txBody>
          <a:bodyPr>
            <a:normAutofit fontScale="77500" lnSpcReduction="20000"/>
          </a:bodyPr>
          <a:lstStyle/>
          <a:p>
            <a:r>
              <a:rPr lang="en-US" dirty="0" smtClean="0"/>
              <a:t>(5)  In case where the special audit has been ordered by the Commission on its own motion, the expenses of the special audit shall be payable by the company.</a:t>
            </a:r>
          </a:p>
          <a:p>
            <a:r>
              <a:rPr lang="en-US" dirty="0" smtClean="0"/>
              <a:t> (6)  The amount of expenses liable to be paid by the company, the members or any other persons, as the case may be, shall be recoverable as arrears of land revenue.</a:t>
            </a:r>
          </a:p>
          <a:p>
            <a:r>
              <a:rPr lang="en-US" dirty="0" smtClean="0"/>
              <a:t> (8)  The provisions of section 255 shall apply </a:t>
            </a:r>
            <a:r>
              <a:rPr lang="en-US" b="1" dirty="0" smtClean="0"/>
              <a:t>mutatis mutandis </a:t>
            </a:r>
            <a:r>
              <a:rPr lang="en-US" dirty="0" smtClean="0"/>
              <a:t>to the auditor appointed to carry out the special audit of the company under sub-section (1).</a:t>
            </a:r>
          </a:p>
          <a:p>
            <a:r>
              <a:rPr lang="en-US" dirty="0" smtClean="0"/>
              <a:t>(</a:t>
            </a:r>
            <a:r>
              <a:rPr lang="en-US" i="1" dirty="0" smtClean="0"/>
              <a:t> Mutatis mutandis</a:t>
            </a:r>
            <a:r>
              <a:rPr lang="en-US" dirty="0" smtClean="0"/>
              <a:t> is a Latin phrase </a:t>
            </a:r>
            <a:r>
              <a:rPr lang="en-US" i="1" dirty="0" smtClean="0"/>
              <a:t>meaning</a:t>
            </a:r>
            <a:r>
              <a:rPr lang="en-US" dirty="0" smtClean="0"/>
              <a:t> "changing only those things which need to be changed" or more simply only the necessary changes)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b="1" dirty="0" smtClean="0"/>
              <a:t>Revaluation</a:t>
            </a:r>
            <a:r>
              <a:rPr lang="en-US" dirty="0" smtClean="0"/>
              <a:t> -</a:t>
            </a:r>
            <a:r>
              <a:rPr lang="en-US" b="1" dirty="0" smtClean="0"/>
              <a:t> Depreciation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change of a price of goods or products, specially used as </a:t>
            </a:r>
            <a:r>
              <a:rPr lang="en-US" b="1" dirty="0" smtClean="0"/>
              <a:t>revaluation</a:t>
            </a:r>
            <a:r>
              <a:rPr lang="en-US" dirty="0" smtClean="0"/>
              <a:t> of a currency, where it means a rise of currency to the relation with a foreign currency in a fixed exchange rate.</a:t>
            </a:r>
          </a:p>
          <a:p>
            <a:r>
              <a:rPr lang="en-US" dirty="0" smtClean="0"/>
              <a:t> -</a:t>
            </a:r>
            <a:r>
              <a:rPr lang="en-US" b="1" dirty="0" smtClean="0"/>
              <a:t> Depreciation</a:t>
            </a:r>
            <a:r>
              <a:rPr lang="en-US" dirty="0" smtClean="0"/>
              <a:t> </a:t>
            </a:r>
            <a:r>
              <a:rPr lang="en-US" sz="2800" dirty="0" smtClean="0"/>
              <a:t>The monetary value of an </a:t>
            </a:r>
            <a:r>
              <a:rPr lang="en-US" sz="2800" b="1" dirty="0" smtClean="0"/>
              <a:t>asset</a:t>
            </a:r>
            <a:r>
              <a:rPr lang="en-US" sz="2800" dirty="0" smtClean="0"/>
              <a:t> decreases over time due to use, wear and tear or obsolescence. This decrease is measured as </a:t>
            </a:r>
            <a:r>
              <a:rPr lang="en-US" sz="2800" b="1" dirty="0" smtClean="0"/>
              <a:t>depreciation</a:t>
            </a:r>
            <a:r>
              <a:rPr lang="en-US" sz="2800" dirty="0" smtClean="0"/>
              <a:t>. Description: </a:t>
            </a:r>
            <a:r>
              <a:rPr lang="en-US" sz="2800" b="1" dirty="0" smtClean="0"/>
              <a:t>Depreciation</a:t>
            </a:r>
            <a:r>
              <a:rPr lang="en-US" sz="2800" dirty="0" smtClean="0"/>
              <a:t>, i.e. a decrease in an </a:t>
            </a:r>
            <a:r>
              <a:rPr lang="en-US" sz="2800" b="1" dirty="0" smtClean="0"/>
              <a:t>asset's</a:t>
            </a:r>
            <a:r>
              <a:rPr lang="en-US" sz="2800" dirty="0" smtClean="0"/>
              <a:t> value, may be caused by a number of other factors as well such as unfavorable market conditions, etc.                                                                             </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 y="97810"/>
            <a:ext cx="8663940" cy="1293028"/>
          </a:xfrm>
        </p:spPr>
        <p:txBody>
          <a:bodyPr>
            <a:normAutofit/>
          </a:bodyPr>
          <a:lstStyle/>
          <a:p>
            <a:r>
              <a:rPr lang="en-US" sz="3600" b="1" dirty="0" smtClean="0"/>
              <a:t>Treatment of surplus arising on revaluation of fixed assets(section-235)</a:t>
            </a:r>
            <a:endParaRPr lang="en-US" sz="3600" b="1" dirty="0"/>
          </a:p>
        </p:txBody>
      </p:sp>
      <p:sp>
        <p:nvSpPr>
          <p:cNvPr id="3" name="Content Placeholder 2"/>
          <p:cNvSpPr>
            <a:spLocks noGrp="1"/>
          </p:cNvSpPr>
          <p:nvPr>
            <p:ph idx="1"/>
          </p:nvPr>
        </p:nvSpPr>
        <p:spPr>
          <a:xfrm>
            <a:off x="114300" y="1304223"/>
            <a:ext cx="8789670" cy="5553777"/>
          </a:xfrm>
        </p:spPr>
        <p:txBody>
          <a:bodyPr>
            <a:normAutofit fontScale="40000" lnSpcReduction="20000"/>
          </a:bodyPr>
          <a:lstStyle/>
          <a:p>
            <a:endParaRPr lang="en-US" dirty="0" smtClean="0"/>
          </a:p>
          <a:p>
            <a:r>
              <a:rPr lang="en-US" sz="5500" dirty="0" smtClean="0"/>
              <a:t>Any surplus on </a:t>
            </a:r>
            <a:r>
              <a:rPr lang="en-US" sz="5500" b="1" dirty="0" smtClean="0"/>
              <a:t>Revaluation</a:t>
            </a:r>
            <a:r>
              <a:rPr lang="en-US" sz="5500" dirty="0" smtClean="0"/>
              <a:t>  of fixed assets should be transferred to an account named “</a:t>
            </a:r>
            <a:r>
              <a:rPr lang="en-US" sz="5500" b="1" dirty="0" smtClean="0"/>
              <a:t>surplus on revolution of fixed assets account”</a:t>
            </a:r>
            <a:r>
              <a:rPr lang="en-US" sz="5500" dirty="0" smtClean="0"/>
              <a:t>.</a:t>
            </a:r>
          </a:p>
          <a:p>
            <a:r>
              <a:rPr lang="en-US" sz="5500" dirty="0" smtClean="0"/>
              <a:t>This account should be shown in the balance sheet after capital and reserves;</a:t>
            </a:r>
          </a:p>
          <a:p>
            <a:r>
              <a:rPr lang="en-US" sz="5500" dirty="0" smtClean="0"/>
              <a:t>Surplus on revolution shall not be set off or reduced except:</a:t>
            </a:r>
          </a:p>
          <a:p>
            <a:pPr lvl="1"/>
            <a:r>
              <a:rPr lang="en-US" sz="5500" dirty="0" smtClean="0"/>
              <a:t> for setting of any decrease in revaluation  of asset; or</a:t>
            </a:r>
            <a:endParaRPr lang="en-US" sz="5500" dirty="0"/>
          </a:p>
          <a:p>
            <a:pPr lvl="1"/>
            <a:r>
              <a:rPr lang="en-US" sz="5500" dirty="0" smtClean="0"/>
              <a:t>when revalued asset is disposed of, surplus relating to it can be adjusted      or setoff.</a:t>
            </a:r>
          </a:p>
          <a:p>
            <a:r>
              <a:rPr lang="en-US" sz="5500" dirty="0" smtClean="0"/>
              <a:t>Depreciation on assets which are revalued shall be determined with reference to the value assigned to such assets on revaluation and depreciation charge for the period shall be taken to the profit and loss account;</a:t>
            </a:r>
          </a:p>
          <a:p>
            <a:r>
              <a:rPr lang="en-US" sz="5500" dirty="0" smtClean="0"/>
              <a:t>An amount equal to incremental depreciation for the period shall be transferred from ”surplus on revaluation of fixed assets account”.</a:t>
            </a:r>
            <a:endParaRPr lang="en-US" sz="5500" dirty="0"/>
          </a:p>
        </p:txBody>
      </p:sp>
    </p:spTree>
    <p:extLst>
      <p:ext uri="{BB962C8B-B14F-4D97-AF65-F5344CB8AC3E}">
        <p14:creationId xmlns:p14="http://schemas.microsoft.com/office/powerpoint/2010/main" xmlns="" val="4181948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148" y="1405890"/>
            <a:ext cx="8357522" cy="5345639"/>
          </a:xfrm>
        </p:spPr>
        <p:txBody>
          <a:bodyPr/>
          <a:lstStyle/>
          <a:p>
            <a:pPr marL="0" indent="0">
              <a:buNone/>
            </a:pPr>
            <a:r>
              <a:rPr lang="en-US" dirty="0" smtClean="0"/>
              <a:t>An amount equal to incremental depreciation charged in previous years may be transferred from “surplus on revaluation of fixed assets account” to un-appropriate profit/accumulated loss through statement of changes equity.</a:t>
            </a:r>
          </a:p>
          <a:p>
            <a:pPr marL="0" indent="0">
              <a:buNone/>
            </a:pPr>
            <a:r>
              <a:rPr lang="en-US" dirty="0" smtClean="0"/>
              <a:t> </a:t>
            </a:r>
            <a:endParaRPr lang="en-US" dirty="0"/>
          </a:p>
        </p:txBody>
      </p:sp>
      <p:sp>
        <p:nvSpPr>
          <p:cNvPr id="2" name="Rectangle 1"/>
          <p:cNvSpPr/>
          <p:nvPr/>
        </p:nvSpPr>
        <p:spPr>
          <a:xfrm>
            <a:off x="205740" y="295394"/>
            <a:ext cx="8801100" cy="707886"/>
          </a:xfrm>
          <a:prstGeom prst="rect">
            <a:avLst/>
          </a:prstGeom>
        </p:spPr>
        <p:txBody>
          <a:bodyPr wrap="square">
            <a:spAutoFit/>
          </a:bodyPr>
          <a:lstStyle/>
          <a:p>
            <a:r>
              <a:rPr lang="en-US" sz="4000" dirty="0" err="1" smtClean="0"/>
              <a:t>Contd</a:t>
            </a:r>
            <a:r>
              <a:rPr lang="en-US" sz="4000" dirty="0" smtClean="0"/>
              <a:t>…</a:t>
            </a:r>
            <a:endParaRPr lang="en-US" sz="4000" dirty="0"/>
          </a:p>
        </p:txBody>
      </p:sp>
    </p:spTree>
    <p:extLst>
      <p:ext uri="{BB962C8B-B14F-4D97-AF65-F5344CB8AC3E}">
        <p14:creationId xmlns:p14="http://schemas.microsoft.com/office/powerpoint/2010/main" xmlns="" val="7990290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56" y="0"/>
            <a:ext cx="8966575" cy="1293028"/>
          </a:xfrm>
        </p:spPr>
        <p:txBody>
          <a:bodyPr/>
          <a:lstStyle/>
          <a:p>
            <a:r>
              <a:rPr lang="en-US" b="1" dirty="0" smtClean="0"/>
              <a:t>Director’s report (section-236)</a:t>
            </a:r>
            <a:endParaRPr lang="en-US" b="1" dirty="0"/>
          </a:p>
        </p:txBody>
      </p:sp>
      <p:sp>
        <p:nvSpPr>
          <p:cNvPr id="3" name="Content Placeholder 2"/>
          <p:cNvSpPr>
            <a:spLocks noGrp="1"/>
          </p:cNvSpPr>
          <p:nvPr>
            <p:ph idx="1"/>
          </p:nvPr>
        </p:nvSpPr>
        <p:spPr>
          <a:xfrm>
            <a:off x="137160" y="1200150"/>
            <a:ext cx="8755380" cy="5018536"/>
          </a:xfrm>
        </p:spPr>
        <p:txBody>
          <a:bodyPr>
            <a:normAutofit fontScale="85000" lnSpcReduction="10000"/>
          </a:bodyPr>
          <a:lstStyle/>
          <a:p>
            <a:r>
              <a:rPr lang="en-US" dirty="0" smtClean="0"/>
              <a:t>Director’s report shall be attached to the balance sheet.</a:t>
            </a:r>
          </a:p>
          <a:p>
            <a:r>
              <a:rPr lang="en-US" dirty="0" smtClean="0"/>
              <a:t>It shall state business affairs, proposed dividend, if any, amounts set aside to reserve, if any.</a:t>
            </a:r>
          </a:p>
          <a:p>
            <a:r>
              <a:rPr lang="en-US" dirty="0" smtClean="0"/>
              <a:t>In the  case of a public company or a private company which is a subsidiary of a public company director’s report shall also include in addition to matters as given previously</a:t>
            </a:r>
          </a:p>
          <a:p>
            <a:pPr lvl="1"/>
            <a:r>
              <a:rPr lang="en-US" dirty="0" smtClean="0"/>
              <a:t>Disclosure of any material changes and commitments affecting the financial Position of the company which have occurred between the year end and the date of report;</a:t>
            </a:r>
          </a:p>
          <a:p>
            <a:pPr lvl="1"/>
            <a:r>
              <a:rPr lang="en-US" dirty="0" smtClean="0"/>
              <a:t>Disclosure of any material changes in the nature of business etc, which have occurred during the year, if the disclosure is necessary for understanding the state  of the company’s affairs.</a:t>
            </a:r>
          </a:p>
          <a:p>
            <a:pPr lvl="1"/>
            <a:r>
              <a:rPr lang="en-US" dirty="0" smtClean="0"/>
              <a:t>….</a:t>
            </a:r>
            <a:endParaRPr lang="en-US" dirty="0"/>
          </a:p>
        </p:txBody>
      </p:sp>
    </p:spTree>
    <p:extLst>
      <p:ext uri="{BB962C8B-B14F-4D97-AF65-F5344CB8AC3E}">
        <p14:creationId xmlns:p14="http://schemas.microsoft.com/office/powerpoint/2010/main" xmlns="" val="28607255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18" y="148591"/>
            <a:ext cx="8710261" cy="628649"/>
          </a:xfrm>
        </p:spPr>
        <p:txBody>
          <a:bodyPr>
            <a:normAutofit fontScale="90000"/>
          </a:bodyPr>
          <a:lstStyle/>
          <a:p>
            <a:pPr algn="l"/>
            <a:r>
              <a:rPr lang="en-US" dirty="0" err="1" smtClean="0"/>
              <a:t>Contd</a:t>
            </a:r>
            <a:r>
              <a:rPr lang="en-US" dirty="0" smtClean="0"/>
              <a:t>…</a:t>
            </a:r>
            <a:endParaRPr lang="en-US" dirty="0"/>
          </a:p>
        </p:txBody>
      </p:sp>
      <p:sp>
        <p:nvSpPr>
          <p:cNvPr id="3" name="Content Placeholder 2"/>
          <p:cNvSpPr>
            <a:spLocks noGrp="1"/>
          </p:cNvSpPr>
          <p:nvPr>
            <p:ph idx="1"/>
          </p:nvPr>
        </p:nvSpPr>
        <p:spPr>
          <a:xfrm>
            <a:off x="159418" y="925830"/>
            <a:ext cx="8790271" cy="5763728"/>
          </a:xfrm>
        </p:spPr>
        <p:txBody>
          <a:bodyPr>
            <a:normAutofit fontScale="77500" lnSpcReduction="20000"/>
          </a:bodyPr>
          <a:lstStyle/>
          <a:p>
            <a:pPr marL="857250" lvl="1" indent="-457200"/>
            <a:r>
              <a:rPr lang="en-US" sz="3100" dirty="0" smtClean="0"/>
              <a:t>Explanation to any qualification in auditor’s report.</a:t>
            </a:r>
          </a:p>
          <a:p>
            <a:pPr marL="857250" lvl="1" indent="-457200"/>
            <a:r>
              <a:rPr lang="en-US" sz="3100" dirty="0" smtClean="0"/>
              <a:t>Pattern of holding of shares.</a:t>
            </a:r>
          </a:p>
          <a:p>
            <a:pPr marL="857250" lvl="1" indent="-457200"/>
            <a:r>
              <a:rPr lang="en-US" sz="3100" dirty="0" smtClean="0"/>
              <a:t>Name and country of incorporation of holding company is established outside </a:t>
            </a:r>
            <a:r>
              <a:rPr lang="en-US" sz="3100" dirty="0"/>
              <a:t>P</a:t>
            </a:r>
            <a:r>
              <a:rPr lang="en-US" sz="3100" dirty="0" smtClean="0"/>
              <a:t>akistan</a:t>
            </a:r>
            <a:r>
              <a:rPr lang="en-US" sz="3100" dirty="0"/>
              <a:t>.</a:t>
            </a:r>
            <a:r>
              <a:rPr lang="en-US" sz="3100" dirty="0" smtClean="0"/>
              <a:t> </a:t>
            </a:r>
          </a:p>
          <a:p>
            <a:pPr marL="857250" lvl="1" indent="-457200"/>
            <a:r>
              <a:rPr lang="en-US" sz="3100" dirty="0" smtClean="0"/>
              <a:t>The earning per share.</a:t>
            </a:r>
          </a:p>
          <a:p>
            <a:pPr marL="857250" lvl="1" indent="-457200"/>
            <a:r>
              <a:rPr lang="en-US" sz="3100" dirty="0" smtClean="0"/>
              <a:t>Reasons for incurring loss and reasonable indication of future prospects of profit.</a:t>
            </a:r>
          </a:p>
          <a:p>
            <a:pPr marL="857250" lvl="1" indent="-457200"/>
            <a:r>
              <a:rPr lang="en-US" sz="3100" dirty="0" smtClean="0"/>
              <a:t>Information about defaults in payment of debt</a:t>
            </a:r>
            <a:r>
              <a:rPr lang="en-US" dirty="0" smtClean="0"/>
              <a:t>.</a:t>
            </a:r>
          </a:p>
          <a:p>
            <a:r>
              <a:rPr lang="en-US" dirty="0" smtClean="0"/>
              <a:t>The directors of a holding company required to prepare </a:t>
            </a:r>
            <a:r>
              <a:rPr lang="en-US" b="1" dirty="0" smtClean="0"/>
              <a:t>consolidated financial statements </a:t>
            </a:r>
            <a:r>
              <a:rPr lang="en-US" dirty="0" smtClean="0"/>
              <a:t>under section 237 shall make out and attach to consolidated financial statements, a report with respect to the state of group’s affairs and all provision of subsection(2),(3) and (4) shall apply to such report.</a:t>
            </a:r>
          </a:p>
          <a:p>
            <a:r>
              <a:rPr lang="en-US" dirty="0" smtClean="0"/>
              <a:t>Director’s report shall be signed by the chairman of the directors or chief executive of the company, if so authorized by the directors; otherwise by the chief executive and a director.</a:t>
            </a:r>
          </a:p>
        </p:txBody>
      </p:sp>
    </p:spTree>
    <p:extLst>
      <p:ext uri="{BB962C8B-B14F-4D97-AF65-F5344CB8AC3E}">
        <p14:creationId xmlns:p14="http://schemas.microsoft.com/office/powerpoint/2010/main" xmlns="" val="175905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Definition of 'Consolidated Financial Statements'</a:t>
            </a:r>
            <a:br>
              <a:rPr lang="en-US" b="1" dirty="0" smtClean="0"/>
            </a:br>
            <a:endParaRPr lang="en-US" dirty="0"/>
          </a:p>
        </p:txBody>
      </p:sp>
      <p:sp>
        <p:nvSpPr>
          <p:cNvPr id="3" name="Content Placeholder 2"/>
          <p:cNvSpPr>
            <a:spLocks noGrp="1"/>
          </p:cNvSpPr>
          <p:nvPr>
            <p:ph idx="1"/>
          </p:nvPr>
        </p:nvSpPr>
        <p:spPr>
          <a:xfrm>
            <a:off x="457200" y="1201784"/>
            <a:ext cx="8229600" cy="4924384"/>
          </a:xfrm>
        </p:spPr>
        <p:txBody>
          <a:bodyPr>
            <a:normAutofit fontScale="92500" lnSpcReduction="10000"/>
          </a:bodyPr>
          <a:lstStyle/>
          <a:p>
            <a:pPr>
              <a:buNone/>
            </a:pPr>
            <a:r>
              <a:rPr lang="en-US" dirty="0" smtClean="0"/>
              <a:t>The combined financial statements of a parent company and its subsidiaries.</a:t>
            </a:r>
          </a:p>
          <a:p>
            <a:pPr>
              <a:buNone/>
            </a:pPr>
            <a:r>
              <a:rPr lang="en-US" dirty="0" smtClean="0"/>
              <a:t>  The  consolidated financial statements present an aggregated look at the financial position of a parent and its subsidiaries, they enable you to gauge the overall health of an entire group of companies as opposed to one company's stand alone position. </a:t>
            </a:r>
            <a:br>
              <a:rPr lang="en-US" dirty="0" smtClean="0"/>
            </a:br>
            <a:r>
              <a:rPr lang="en-US" dirty="0" smtClean="0"/>
              <a:t/>
            </a:r>
            <a:br>
              <a:rPr lang="en-US" dirty="0" smtClean="0"/>
            </a:br>
            <a:r>
              <a:rPr lang="en-US" dirty="0" smtClean="0"/>
              <a:t/>
            </a:r>
            <a:br>
              <a:rPr lang="en-US" dirty="0" smtClean="0"/>
            </a:b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888" y="137160"/>
            <a:ext cx="8678662" cy="1155868"/>
          </a:xfrm>
        </p:spPr>
        <p:txBody>
          <a:bodyPr>
            <a:normAutofit fontScale="90000"/>
          </a:bodyPr>
          <a:lstStyle/>
          <a:p>
            <a:r>
              <a:rPr lang="en-US" b="1" dirty="0" smtClean="0"/>
              <a:t>Balance sheet of holding companies(section 237)</a:t>
            </a:r>
            <a:endParaRPr lang="en-US" b="1" dirty="0"/>
          </a:p>
        </p:txBody>
      </p:sp>
      <p:sp>
        <p:nvSpPr>
          <p:cNvPr id="3" name="Content Placeholder 2"/>
          <p:cNvSpPr>
            <a:spLocks noGrp="1"/>
          </p:cNvSpPr>
          <p:nvPr>
            <p:ph idx="1"/>
          </p:nvPr>
        </p:nvSpPr>
        <p:spPr>
          <a:xfrm>
            <a:off x="160020" y="1314449"/>
            <a:ext cx="8786695" cy="5780075"/>
          </a:xfrm>
        </p:spPr>
        <p:txBody>
          <a:bodyPr>
            <a:normAutofit fontScale="25000" lnSpcReduction="20000"/>
          </a:bodyPr>
          <a:lstStyle/>
          <a:p>
            <a:pPr marL="0" indent="0">
              <a:buNone/>
            </a:pPr>
            <a:r>
              <a:rPr lang="en-US" sz="9600" b="1" dirty="0" smtClean="0"/>
              <a:t>Consolidation financial statements</a:t>
            </a:r>
            <a:r>
              <a:rPr lang="en-US" sz="7400" b="1" dirty="0" smtClean="0"/>
              <a:t>.</a:t>
            </a:r>
          </a:p>
          <a:p>
            <a:pPr marL="457200" indent="-457200">
              <a:buAutoNum type="arabicParenR"/>
            </a:pPr>
            <a:r>
              <a:rPr lang="en-US" sz="9600" dirty="0" smtClean="0"/>
              <a:t>There shall be attached to the financial statements of a holding company having a subsidiary or subsidiaries, at the end of the financial year at which the holding company’s financial statements are made out </a:t>
            </a:r>
            <a:r>
              <a:rPr lang="en-US" sz="9600" b="1" dirty="0" smtClean="0"/>
              <a:t>consolidated financial statements </a:t>
            </a:r>
            <a:r>
              <a:rPr lang="en-US" sz="9600" dirty="0" smtClean="0"/>
              <a:t>of the group presented as those of a single enterprise.</a:t>
            </a:r>
          </a:p>
          <a:p>
            <a:pPr marL="457200" indent="-457200">
              <a:buAutoNum type="arabicParenR"/>
            </a:pPr>
            <a:r>
              <a:rPr lang="en-US" sz="9600" dirty="0" smtClean="0"/>
              <a:t>Where the financial year of a subsidiary precedes the day on which the holding company’s financial year end by more than three months such subsidiary shall make an interim closing on the day on which the holding company’s financial year ends and prepare financial statements for consolidation purposes.</a:t>
            </a:r>
          </a:p>
          <a:p>
            <a:pPr marL="457200" indent="-457200">
              <a:buAutoNum type="arabicParenR"/>
            </a:pPr>
            <a:r>
              <a:rPr lang="en-US" sz="9600" dirty="0" smtClean="0"/>
              <a:t>Every auditor of a holding company appointed under section 252 shall also report on consolidated financial statements and exercise all such and duties are vested in him under section 255.</a:t>
            </a:r>
          </a:p>
          <a:p>
            <a:pPr marL="0" indent="0">
              <a:buNone/>
            </a:pPr>
            <a:r>
              <a:rPr lang="en-US" sz="7400" dirty="0" smtClean="0"/>
              <a:t> </a:t>
            </a:r>
          </a:p>
        </p:txBody>
      </p:sp>
    </p:spTree>
    <p:extLst>
      <p:ext uri="{BB962C8B-B14F-4D97-AF65-F5344CB8AC3E}">
        <p14:creationId xmlns:p14="http://schemas.microsoft.com/office/powerpoint/2010/main" xmlns="" val="12228361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66" y="952500"/>
            <a:ext cx="9080834" cy="5753100"/>
          </a:xfrm>
        </p:spPr>
        <p:txBody>
          <a:bodyPr>
            <a:normAutofit fontScale="77500" lnSpcReduction="20000"/>
          </a:bodyPr>
          <a:lstStyle/>
          <a:p>
            <a:pPr marL="514350" indent="-514350">
              <a:buAutoNum type="arabicParenR" startAt="4"/>
            </a:pPr>
            <a:r>
              <a:rPr lang="en-US" dirty="0" smtClean="0"/>
              <a:t>All interim financial statements of a subsidiary as required under sub-section (2) shall     be reviewed by the auditors , who shall report on such financial statements in the prescribed form.</a:t>
            </a:r>
          </a:p>
          <a:p>
            <a:pPr marL="514350" indent="-514350">
              <a:buAutoNum type="arabicParenR" startAt="4"/>
            </a:pPr>
            <a:r>
              <a:rPr lang="en-US" dirty="0" smtClean="0"/>
              <a:t>There shall be disclosed in the consolidated financial statements:</a:t>
            </a:r>
          </a:p>
          <a:p>
            <a:pPr marL="914400" lvl="1" indent="-514350">
              <a:buAutoNum type="alphaLcParenR"/>
            </a:pPr>
            <a:r>
              <a:rPr lang="en-US" sz="3100" dirty="0" smtClean="0"/>
              <a:t>any qualifications contained in the auditor’s reports on the accounts of subsidiary subsidiaries for the financial year ending with or during the financial year of the holding company</a:t>
            </a:r>
          </a:p>
          <a:p>
            <a:pPr marL="914400" lvl="1" indent="-514350">
              <a:buAutoNum type="alphaLcParenR"/>
            </a:pPr>
            <a:r>
              <a:rPr lang="en-US" sz="3100" dirty="0" smtClean="0"/>
              <a:t>any material notes or explanation on a qualification, regarding to but not covered in the financial statements of  a holding company.</a:t>
            </a:r>
          </a:p>
          <a:p>
            <a:pPr marL="514350" indent="-514350">
              <a:buAutoNum type="arabicParenR" startAt="4"/>
            </a:pPr>
            <a:r>
              <a:rPr lang="en-US" dirty="0" smtClean="0"/>
              <a:t>Every consolidated financial statement shall be signed by the same persons by whom the individual balance sheet and the profit and loss account or income and expenditure accounts of the holding company are required to be signed under section 241.</a:t>
            </a:r>
          </a:p>
        </p:txBody>
      </p:sp>
      <p:sp>
        <p:nvSpPr>
          <p:cNvPr id="4" name="Title 1"/>
          <p:cNvSpPr>
            <a:spLocks noGrp="1"/>
          </p:cNvSpPr>
          <p:nvPr>
            <p:ph type="title"/>
          </p:nvPr>
        </p:nvSpPr>
        <p:spPr>
          <a:xfrm>
            <a:off x="159418" y="148591"/>
            <a:ext cx="8710261" cy="628649"/>
          </a:xfrm>
        </p:spPr>
        <p:txBody>
          <a:bodyPr>
            <a:normAutofit fontScale="90000"/>
          </a:bodyPr>
          <a:lstStyle/>
          <a:p>
            <a:pPr algn="l"/>
            <a:r>
              <a:rPr lang="en-US" dirty="0" err="1" smtClean="0"/>
              <a:t>Contd</a:t>
            </a:r>
            <a:r>
              <a:rPr lang="en-US" dirty="0" smtClean="0"/>
              <a:t>…</a:t>
            </a:r>
            <a:endParaRPr lang="en-US" dirty="0"/>
          </a:p>
        </p:txBody>
      </p:sp>
    </p:spTree>
    <p:extLst>
      <p:ext uri="{BB962C8B-B14F-4D97-AF65-F5344CB8AC3E}">
        <p14:creationId xmlns:p14="http://schemas.microsoft.com/office/powerpoint/2010/main" xmlns="" val="17557683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66" y="1104899"/>
            <a:ext cx="9080834" cy="5651501"/>
          </a:xfrm>
        </p:spPr>
        <p:txBody>
          <a:bodyPr>
            <a:normAutofit fontScale="77500" lnSpcReduction="20000"/>
          </a:bodyPr>
          <a:lstStyle/>
          <a:p>
            <a:pPr marL="514350" indent="-514350">
              <a:buAutoNum type="arabicParenR" startAt="7"/>
            </a:pPr>
            <a:r>
              <a:rPr lang="en-US" dirty="0" smtClean="0"/>
              <a:t>All provisions of sections 233,242,243,244 and 245 shall apply to a holding company required to prepare consolidated financial statements under this section as if for the word “company” appearing in these sections, the words “holding company” substituted.</a:t>
            </a:r>
          </a:p>
          <a:p>
            <a:pPr marL="514350" indent="-514350">
              <a:buAutoNum type="arabicParenR" startAt="7"/>
            </a:pPr>
            <a:r>
              <a:rPr lang="en-US" dirty="0" smtClean="0"/>
              <a:t>The commission may, on an application or with the consent of the directors of a holding company direct that in relation to any subsidiary, the provisions of this section shall not apply to such extent only as may be specified in the direction.</a:t>
            </a:r>
          </a:p>
          <a:p>
            <a:pPr marL="514350" indent="-514350">
              <a:buAutoNum type="arabicParenR" startAt="7"/>
            </a:pPr>
            <a:r>
              <a:rPr lang="en-US" dirty="0" smtClean="0"/>
              <a:t>If a holing company fails to comply with any requirement of this section every officer of the holding company shall be punishable with fine which may extend to 55000 RS in respect of each offense </a:t>
            </a:r>
            <a:r>
              <a:rPr lang="en-US" b="1" dirty="0" smtClean="0"/>
              <a:t>unless he shows that he took all reasonable steps for securing compliance by the holding company of such requirements and that the non-compliance of default on his part was not willful and intentional.</a:t>
            </a:r>
          </a:p>
          <a:p>
            <a:pPr marL="0" indent="0">
              <a:buNone/>
            </a:pPr>
            <a:endParaRPr lang="en-US" dirty="0" smtClean="0"/>
          </a:p>
          <a:p>
            <a:pPr marL="0" indent="0">
              <a:buNone/>
            </a:pPr>
            <a:endParaRPr lang="en-US" dirty="0"/>
          </a:p>
        </p:txBody>
      </p:sp>
      <p:sp>
        <p:nvSpPr>
          <p:cNvPr id="4" name="Title 1"/>
          <p:cNvSpPr>
            <a:spLocks noGrp="1"/>
          </p:cNvSpPr>
          <p:nvPr>
            <p:ph type="title"/>
          </p:nvPr>
        </p:nvSpPr>
        <p:spPr>
          <a:xfrm>
            <a:off x="159418" y="148591"/>
            <a:ext cx="8710261" cy="628649"/>
          </a:xfrm>
        </p:spPr>
        <p:txBody>
          <a:bodyPr>
            <a:normAutofit fontScale="90000"/>
          </a:bodyPr>
          <a:lstStyle/>
          <a:p>
            <a:pPr algn="l"/>
            <a:r>
              <a:rPr lang="en-US" dirty="0" err="1" smtClean="0"/>
              <a:t>Contd</a:t>
            </a:r>
            <a:r>
              <a:rPr lang="en-US" dirty="0" smtClean="0"/>
              <a:t>…</a:t>
            </a:r>
            <a:endParaRPr lang="en-US" dirty="0"/>
          </a:p>
        </p:txBody>
      </p:sp>
    </p:spTree>
    <p:extLst>
      <p:ext uri="{BB962C8B-B14F-4D97-AF65-F5344CB8AC3E}">
        <p14:creationId xmlns:p14="http://schemas.microsoft.com/office/powerpoint/2010/main" xmlns="" val="36027436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08099"/>
            <a:ext cx="8758388" cy="5194301"/>
          </a:xfrm>
        </p:spPr>
        <p:txBody>
          <a:bodyPr>
            <a:normAutofit fontScale="77500" lnSpcReduction="20000"/>
          </a:bodyPr>
          <a:lstStyle/>
          <a:p>
            <a:r>
              <a:rPr lang="en-US" dirty="0" smtClean="0"/>
              <a:t>The directors of a company shall ensure that, except where in their opinion there are good reasons against it, the financial year of each of its subsidiaries coincides with the company’s own financial year. </a:t>
            </a:r>
          </a:p>
          <a:p>
            <a:r>
              <a:rPr lang="en-US" dirty="0" smtClean="0"/>
              <a:t>(2) Where it appears to the Commission desirable for a holding company or a holding company’s subsidiary to extend its financial year so that the subsidiary’s financial year may end with that of the holding company, and for that purpose to postpone the submission of the relevant accounts to a general meeting from one calendar year to the next, the Commission may on the application or with the consent of the directors of the company whose financial year is to be extended direct that, in the case of that company, the submission of accounts to a general meeting, the holding of an annual general meeting or the making of an annual return shall not be required in the earlier of  the said calendar years. </a:t>
            </a:r>
          </a:p>
          <a:p>
            <a:endParaRPr lang="en-US" dirty="0" smtClean="0"/>
          </a:p>
        </p:txBody>
      </p:sp>
      <p:sp>
        <p:nvSpPr>
          <p:cNvPr id="4" name="Title 1"/>
          <p:cNvSpPr>
            <a:spLocks noGrp="1"/>
          </p:cNvSpPr>
          <p:nvPr>
            <p:ph type="title"/>
          </p:nvPr>
        </p:nvSpPr>
        <p:spPr>
          <a:xfrm>
            <a:off x="159418" y="1"/>
            <a:ext cx="8710261" cy="1267096"/>
          </a:xfrm>
        </p:spPr>
        <p:txBody>
          <a:bodyPr>
            <a:normAutofit fontScale="90000"/>
          </a:bodyPr>
          <a:lstStyle/>
          <a:p>
            <a:pPr algn="l"/>
            <a:r>
              <a:rPr lang="en-US" b="1" dirty="0" smtClean="0"/>
              <a:t>Financial year of holding company and subsidiary.  238</a:t>
            </a:r>
            <a:endParaRPr lang="en-US" b="1" dirty="0"/>
          </a:p>
        </p:txBody>
      </p:sp>
    </p:spTree>
    <p:extLst>
      <p:ext uri="{BB962C8B-B14F-4D97-AF65-F5344CB8AC3E}">
        <p14:creationId xmlns:p14="http://schemas.microsoft.com/office/powerpoint/2010/main" xmlns="" val="28467724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6754"/>
            <a:ext cx="8229600" cy="1632857"/>
          </a:xfrm>
        </p:spPr>
        <p:txBody>
          <a:bodyPr>
            <a:normAutofit fontScale="90000"/>
          </a:bodyPr>
          <a:lstStyle/>
          <a:p>
            <a:r>
              <a:rPr lang="en-US" dirty="0" smtClean="0"/>
              <a:t> </a:t>
            </a:r>
            <a:br>
              <a:rPr lang="en-US" dirty="0" smtClean="0"/>
            </a:br>
            <a:r>
              <a:rPr lang="en-US" b="1" dirty="0" smtClean="0"/>
              <a:t>239</a:t>
            </a:r>
            <a:r>
              <a:rPr lang="en-US" dirty="0" smtClean="0"/>
              <a:t> </a:t>
            </a:r>
            <a:r>
              <a:rPr lang="en-US" b="1" dirty="0" smtClean="0"/>
              <a:t>Rights of holding company’s representatives and members</a:t>
            </a:r>
            <a:endParaRPr lang="en-US" b="1" dirty="0"/>
          </a:p>
        </p:txBody>
      </p:sp>
      <p:sp>
        <p:nvSpPr>
          <p:cNvPr id="3" name="Content Placeholder 2"/>
          <p:cNvSpPr>
            <a:spLocks noGrp="1"/>
          </p:cNvSpPr>
          <p:nvPr>
            <p:ph idx="1"/>
          </p:nvPr>
        </p:nvSpPr>
        <p:spPr>
          <a:xfrm>
            <a:off x="457200" y="1737360"/>
            <a:ext cx="8229600" cy="4388807"/>
          </a:xfrm>
        </p:spPr>
        <p:txBody>
          <a:bodyPr>
            <a:normAutofit fontScale="85000" lnSpcReduction="10000"/>
          </a:bodyPr>
          <a:lstStyle/>
          <a:p>
            <a:pPr>
              <a:buNone/>
            </a:pPr>
            <a:endParaRPr lang="en-US" dirty="0" smtClean="0"/>
          </a:p>
          <a:p>
            <a:r>
              <a:rPr lang="en-US" dirty="0" smtClean="0"/>
              <a:t>(1) A holding company may, by resolution, authorize representatives named in the resolution to inspect the books of account kept by any of its subsidiaries; and the books of account of any such subsidiary shall be open to inspection by those representatives at any time during business hours. </a:t>
            </a:r>
          </a:p>
          <a:p>
            <a:r>
              <a:rPr lang="en-US" dirty="0" smtClean="0"/>
              <a:t>(2) The rights conferred by section 265 upon members of a company may be exercised, in respect of any subsidiary, by members of the holding company as if they also were members of the subsidiary.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69" y="222952"/>
            <a:ext cx="8920815" cy="1293028"/>
          </a:xfrm>
        </p:spPr>
        <p:txBody>
          <a:bodyPr>
            <a:normAutofit/>
          </a:bodyPr>
          <a:lstStyle/>
          <a:p>
            <a:r>
              <a:rPr lang="en-US" sz="3600" b="1" dirty="0" smtClean="0"/>
              <a:t>Balance sheet of </a:t>
            </a:r>
            <a:r>
              <a:rPr lang="en-US" sz="3600" b="1" dirty="0" err="1" smtClean="0"/>
              <a:t>modaraba</a:t>
            </a:r>
            <a:r>
              <a:rPr lang="en-US" sz="3600" b="1" dirty="0" smtClean="0"/>
              <a:t> company</a:t>
            </a:r>
            <a:br>
              <a:rPr lang="en-US" sz="3600" b="1" dirty="0" smtClean="0"/>
            </a:br>
            <a:r>
              <a:rPr lang="en-US" sz="3600" b="1" dirty="0" smtClean="0"/>
              <a:t>(section 240)</a:t>
            </a:r>
            <a:endParaRPr lang="en-US" sz="3600" b="1" dirty="0"/>
          </a:p>
        </p:txBody>
      </p:sp>
      <p:sp>
        <p:nvSpPr>
          <p:cNvPr id="3" name="Content Placeholder 2"/>
          <p:cNvSpPr>
            <a:spLocks noGrp="1"/>
          </p:cNvSpPr>
          <p:nvPr>
            <p:ph idx="1"/>
          </p:nvPr>
        </p:nvSpPr>
        <p:spPr>
          <a:xfrm>
            <a:off x="114300" y="1440180"/>
            <a:ext cx="8812530" cy="5417820"/>
          </a:xfrm>
        </p:spPr>
        <p:txBody>
          <a:bodyPr>
            <a:normAutofit fontScale="85000" lnSpcReduction="10000"/>
          </a:bodyPr>
          <a:lstStyle/>
          <a:p>
            <a:pPr marL="0" indent="0">
              <a:buNone/>
            </a:pPr>
            <a:r>
              <a:rPr lang="en-US" dirty="0" smtClean="0"/>
              <a:t>Modaraba companies are required to attach balance sheet, annual accounts and other reports circulated to </a:t>
            </a:r>
            <a:r>
              <a:rPr lang="en-US" dirty="0" err="1" smtClean="0"/>
              <a:t>modaraba</a:t>
            </a:r>
            <a:r>
              <a:rPr lang="en-US" dirty="0" smtClean="0"/>
              <a:t> certificate holders with their financial statements.</a:t>
            </a:r>
          </a:p>
          <a:p>
            <a:pPr marL="0" indent="0">
              <a:buNone/>
            </a:pPr>
            <a:r>
              <a:rPr lang="en-US" sz="3600" b="1" dirty="0" smtClean="0">
                <a:latin typeface="+mj-lt"/>
              </a:rPr>
              <a:t>AUTHENTICATION </a:t>
            </a:r>
            <a:r>
              <a:rPr lang="en-US" sz="3600" b="1" dirty="0">
                <a:latin typeface="+mj-lt"/>
              </a:rPr>
              <a:t>OF BALANCE SHEET (SECTION-241)</a:t>
            </a:r>
          </a:p>
          <a:p>
            <a:r>
              <a:rPr lang="en-US" dirty="0" smtClean="0"/>
              <a:t>Accounts should be approved by the board of directors.</a:t>
            </a:r>
          </a:p>
          <a:p>
            <a:r>
              <a:rPr lang="en-US" dirty="0" smtClean="0"/>
              <a:t>Balance sheet and profit and loss account shall be signed by the chief executive and at least one director. If chief executive is out of Pakistan for the time being then these shall be signed by at least two directors and a statement shall be given by the directors explaining reasons .</a:t>
            </a:r>
          </a:p>
        </p:txBody>
      </p:sp>
    </p:spTree>
    <p:extLst>
      <p:ext uri="{BB962C8B-B14F-4D97-AF65-F5344CB8AC3E}">
        <p14:creationId xmlns:p14="http://schemas.microsoft.com/office/powerpoint/2010/main" xmlns="" val="21372333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729" y="517359"/>
            <a:ext cx="8888931" cy="6122432"/>
          </a:xfrm>
        </p:spPr>
        <p:txBody>
          <a:bodyPr>
            <a:normAutofit fontScale="77500" lnSpcReduction="20000"/>
          </a:bodyPr>
          <a:lstStyle/>
          <a:p>
            <a:pPr marL="0" indent="0">
              <a:buNone/>
            </a:pPr>
            <a:r>
              <a:rPr lang="en-US" sz="3600" b="1" dirty="0" smtClean="0"/>
              <a:t>COPY OF BALANCE SHEET TO BE FORWARDED TO THE REGISTRAR (SECTION-242)</a:t>
            </a:r>
          </a:p>
          <a:p>
            <a:r>
              <a:rPr lang="en-US" dirty="0" smtClean="0"/>
              <a:t>Three copies of listed company audited accounts and the auditor’s report duly signed by the management and auditors should be filed with the registrar within thirty days from the AGM.</a:t>
            </a:r>
          </a:p>
          <a:p>
            <a:r>
              <a:rPr lang="en-US" dirty="0" smtClean="0"/>
              <a:t>In other cases two copies are required.</a:t>
            </a:r>
          </a:p>
          <a:p>
            <a:r>
              <a:rPr lang="en-US" dirty="0" smtClean="0"/>
              <a:t>Private companies, having paid up capital of less than 7.5 million rupees, are not required to file their accounts with the registrar.</a:t>
            </a:r>
          </a:p>
          <a:p>
            <a:endParaRPr lang="en-US" dirty="0" smtClean="0"/>
          </a:p>
          <a:p>
            <a:pPr marL="0" indent="0">
              <a:buNone/>
            </a:pPr>
            <a:r>
              <a:rPr lang="en-US" sz="3600" b="1" dirty="0" smtClean="0"/>
              <a:t>RIGHT OF MEMBERS/DEBENTURE-HOLDERS OF COMPANY TO COPY OF THE ACCOUNTS AND THE AUDITOR’S REPORT(SECTION-243&amp;247)</a:t>
            </a:r>
          </a:p>
          <a:p>
            <a:r>
              <a:rPr lang="en-US" dirty="0" smtClean="0"/>
              <a:t>Members have the right to get copies of annual accounts etc. of company on payment of the prescribed fee. The same rights are available to debenture-holders or trustees for debenture-holders of the company.</a:t>
            </a:r>
          </a:p>
          <a:p>
            <a:endParaRPr lang="en-US" dirty="0" smtClean="0"/>
          </a:p>
          <a:p>
            <a:pPr marL="0" indent="0">
              <a:buNone/>
            </a:pPr>
            <a:endParaRPr lang="en-US" dirty="0"/>
          </a:p>
        </p:txBody>
      </p:sp>
    </p:spTree>
    <p:extLst>
      <p:ext uri="{BB962C8B-B14F-4D97-AF65-F5344CB8AC3E}">
        <p14:creationId xmlns:p14="http://schemas.microsoft.com/office/powerpoint/2010/main" xmlns="" val="12086222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729" y="517359"/>
            <a:ext cx="8888931" cy="6122432"/>
          </a:xfrm>
        </p:spPr>
        <p:txBody>
          <a:bodyPr>
            <a:normAutofit fontScale="70000" lnSpcReduction="20000"/>
          </a:bodyPr>
          <a:lstStyle/>
          <a:p>
            <a:pPr marL="0" indent="0">
              <a:buNone/>
            </a:pPr>
            <a:r>
              <a:rPr lang="en-US" sz="3600" b="1" dirty="0" smtClean="0"/>
              <a:t>QUARTERLY ACCOUNTS OF LISTED COMPANIES (SECTION 245)</a:t>
            </a:r>
          </a:p>
          <a:p>
            <a:r>
              <a:rPr lang="en-US" sz="3400" dirty="0" smtClean="0"/>
              <a:t>All listed companies shall within one month of the close </a:t>
            </a:r>
            <a:r>
              <a:rPr lang="en-US" sz="3400" b="1" dirty="0" smtClean="0"/>
              <a:t>of every quarter </a:t>
            </a:r>
            <a:r>
              <a:rPr lang="en-US" sz="3400" dirty="0" smtClean="0"/>
              <a:t>of its </a:t>
            </a:r>
            <a:r>
              <a:rPr lang="en-US" sz="3400" b="1" dirty="0" smtClean="0"/>
              <a:t>year of account</a:t>
            </a:r>
            <a:r>
              <a:rPr lang="en-US" sz="3400" dirty="0" smtClean="0"/>
              <a:t>, prepare and transmit to the members and the stock exchange, a profit and loss account and balance sheet as at the end of that quarter whether audited or otherwise. They shall file with the registrar and commission three copies .</a:t>
            </a:r>
          </a:p>
          <a:p>
            <a:r>
              <a:rPr lang="en-US" sz="3400" dirty="0" smtClean="0"/>
              <a:t>Quarterly accounts shall be circulated for the 1</a:t>
            </a:r>
            <a:r>
              <a:rPr lang="en-US" sz="3400" baseline="30000" dirty="0" smtClean="0"/>
              <a:t>st</a:t>
            </a:r>
            <a:r>
              <a:rPr lang="en-US" sz="3400" dirty="0" smtClean="0"/>
              <a:t> , 2</a:t>
            </a:r>
            <a:r>
              <a:rPr lang="en-US" sz="3400" baseline="30000" dirty="0" smtClean="0"/>
              <a:t>nd</a:t>
            </a:r>
            <a:r>
              <a:rPr lang="en-US" sz="3400" dirty="0" smtClean="0"/>
              <a:t> and 3</a:t>
            </a:r>
            <a:r>
              <a:rPr lang="en-US" sz="3400" baseline="30000" dirty="0" smtClean="0"/>
              <a:t>rd</a:t>
            </a:r>
            <a:r>
              <a:rPr lang="en-US" sz="3400" dirty="0" smtClean="0"/>
              <a:t> quarter within one month of the close of that quarter.</a:t>
            </a:r>
          </a:p>
          <a:p>
            <a:r>
              <a:rPr lang="en-US" sz="3400" dirty="0" smtClean="0"/>
              <a:t>Approval of the board of directors will be mandatory for circulation of the quarterly accounts.</a:t>
            </a:r>
          </a:p>
          <a:p>
            <a:r>
              <a:rPr lang="en-US" sz="3400" dirty="0" smtClean="0"/>
              <a:t>If a company fails to comply with any of the requirements of this section,  every director including chief executive and chief accountant of the company who has knowingly by his act or omission been the cause of such default shall be liable to a fine of not exceeding one hundred thousand rupees and to a further fine of not exceeding one thousand rupees per day during which default continues.</a:t>
            </a:r>
          </a:p>
          <a:p>
            <a:endParaRPr lang="en-US" sz="3400" dirty="0" smtClean="0"/>
          </a:p>
          <a:p>
            <a:pPr marL="0" indent="0">
              <a:buNone/>
            </a:pPr>
            <a:endParaRPr lang="en-US" dirty="0"/>
          </a:p>
        </p:txBody>
      </p:sp>
    </p:spTree>
    <p:extLst>
      <p:ext uri="{BB962C8B-B14F-4D97-AF65-F5344CB8AC3E}">
        <p14:creationId xmlns:p14="http://schemas.microsoft.com/office/powerpoint/2010/main" xmlns="" val="2197062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1" y="534203"/>
            <a:ext cx="8846820" cy="6239577"/>
          </a:xfrm>
        </p:spPr>
        <p:txBody>
          <a:bodyPr>
            <a:normAutofit/>
          </a:bodyPr>
          <a:lstStyle/>
          <a:p>
            <a:pPr marL="0" indent="0">
              <a:buNone/>
            </a:pPr>
            <a:r>
              <a:rPr lang="en-US" sz="3400" b="1" dirty="0" smtClean="0"/>
              <a:t>ADDITIONAL STATEMENTS OF ACCOUNTS AND REPORTS (SECTION-246)</a:t>
            </a:r>
          </a:p>
          <a:p>
            <a:r>
              <a:rPr lang="en-US" dirty="0" smtClean="0"/>
              <a:t>The SECP may by general or special order, require companies, or a class of companies or any particular company, to prepare and send to the </a:t>
            </a:r>
            <a:r>
              <a:rPr lang="en-US" b="1" dirty="0" smtClean="0"/>
              <a:t>members, the registrar</a:t>
            </a:r>
            <a:r>
              <a:rPr lang="en-US" dirty="0" smtClean="0"/>
              <a:t>, </a:t>
            </a:r>
            <a:r>
              <a:rPr lang="en-US" b="1" dirty="0" smtClean="0"/>
              <a:t>the SECP</a:t>
            </a:r>
            <a:r>
              <a:rPr lang="en-US" dirty="0" smtClean="0"/>
              <a:t>, a stock exchange and any other person such periodical statements of accounts, information or other reports “audited by an auditor” in such form and manner and within such time, as may be specified in the order.</a:t>
            </a:r>
          </a:p>
          <a:p>
            <a:pPr marL="0" indent="0">
              <a:buNone/>
            </a:pPr>
            <a:endParaRPr lang="en-US" dirty="0"/>
          </a:p>
        </p:txBody>
      </p:sp>
    </p:spTree>
    <p:extLst>
      <p:ext uri="{BB962C8B-B14F-4D97-AF65-F5344CB8AC3E}">
        <p14:creationId xmlns:p14="http://schemas.microsoft.com/office/powerpoint/2010/main" xmlns="" val="8294966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1" y="534203"/>
            <a:ext cx="8846820" cy="6239577"/>
          </a:xfrm>
        </p:spPr>
        <p:txBody>
          <a:bodyPr>
            <a:normAutofit fontScale="92500"/>
          </a:bodyPr>
          <a:lstStyle/>
          <a:p>
            <a:pPr marL="0" indent="0">
              <a:buNone/>
            </a:pPr>
            <a:r>
              <a:rPr lang="en-US" sz="3400" b="1" dirty="0" smtClean="0"/>
              <a:t>ADDITIONAL STATEMENTS OF ACCOUNTS AND REPORTS (SECTION-246)</a:t>
            </a:r>
          </a:p>
          <a:p>
            <a:r>
              <a:rPr lang="en-US" dirty="0" smtClean="0"/>
              <a:t>The  SECP vide circular number 23/2005,has directed to all listed companies and their subsidiaries to provide:-</a:t>
            </a:r>
          </a:p>
          <a:p>
            <a:pPr lvl="1"/>
            <a:r>
              <a:rPr lang="en-US" dirty="0" smtClean="0"/>
              <a:t>Other information contained in their annual report, as such term is defined in international standard on auditing 720(other information in the documents containing audited financial statements)to their external auditor </a:t>
            </a:r>
          </a:p>
          <a:p>
            <a:pPr lvl="1"/>
            <a:r>
              <a:rPr lang="en-US" dirty="0" smtClean="0"/>
              <a:t>Sufficient time to their external auditor to review and comment upon any “material inconsistencies” found in such other information where the other information may contradict the information contained in the audited financial statements.</a:t>
            </a:r>
          </a:p>
          <a:p>
            <a:pPr lvl="1"/>
            <a:endParaRPr lang="en-US" dirty="0" smtClean="0"/>
          </a:p>
          <a:p>
            <a:pPr marL="0" indent="0">
              <a:buNone/>
            </a:pPr>
            <a:endParaRPr lang="en-US" dirty="0"/>
          </a:p>
        </p:txBody>
      </p:sp>
    </p:spTree>
    <p:extLst>
      <p:ext uri="{BB962C8B-B14F-4D97-AF65-F5344CB8AC3E}">
        <p14:creationId xmlns:p14="http://schemas.microsoft.com/office/powerpoint/2010/main" xmlns="" val="37475344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134" y="90605"/>
            <a:ext cx="9092866" cy="1293028"/>
          </a:xfrm>
        </p:spPr>
        <p:txBody>
          <a:bodyPr>
            <a:noAutofit/>
          </a:bodyPr>
          <a:lstStyle/>
          <a:p>
            <a:r>
              <a:rPr lang="en-US" sz="3600" b="1" dirty="0" smtClean="0"/>
              <a:t>Penalty for improper issue, circulation for publication of balance sheet or profit and loss account(section 244)</a:t>
            </a:r>
            <a:endParaRPr lang="en-US" sz="3600" b="1" dirty="0"/>
          </a:p>
        </p:txBody>
      </p:sp>
      <p:sp>
        <p:nvSpPr>
          <p:cNvPr id="3" name="Content Placeholder 2"/>
          <p:cNvSpPr>
            <a:spLocks noGrp="1"/>
          </p:cNvSpPr>
          <p:nvPr>
            <p:ph idx="1"/>
          </p:nvPr>
        </p:nvSpPr>
        <p:spPr>
          <a:xfrm>
            <a:off x="182881" y="1668780"/>
            <a:ext cx="8789670" cy="5189221"/>
          </a:xfrm>
        </p:spPr>
        <p:txBody>
          <a:bodyPr>
            <a:noAutofit/>
          </a:bodyPr>
          <a:lstStyle/>
          <a:p>
            <a:pPr marL="0" indent="0">
              <a:buNone/>
            </a:pPr>
            <a:r>
              <a:rPr lang="en-US" sz="2800" dirty="0" smtClean="0"/>
              <a:t>If any copy of balance sheet is issued,  circulated or published without attaching:</a:t>
            </a:r>
          </a:p>
          <a:p>
            <a:pPr marL="571500" indent="-571500">
              <a:buFont typeface="+mj-lt"/>
              <a:buAutoNum type="romanLcPeriod"/>
            </a:pPr>
            <a:r>
              <a:rPr lang="en-US" sz="2800" dirty="0" smtClean="0"/>
              <a:t>Profit and loss account or income and expenditure account;</a:t>
            </a:r>
          </a:p>
          <a:p>
            <a:pPr marL="571500" indent="-571500">
              <a:buFont typeface="+mj-lt"/>
              <a:buAutoNum type="romanLcPeriod"/>
            </a:pPr>
            <a:r>
              <a:rPr lang="en-US" sz="2800" dirty="0" smtClean="0"/>
              <a:t>Any accounts, reports, notes or statements referred with balance sheet;</a:t>
            </a:r>
          </a:p>
          <a:p>
            <a:pPr marL="571500" indent="-571500">
              <a:buFont typeface="+mj-lt"/>
              <a:buAutoNum type="romanLcPeriod"/>
            </a:pPr>
            <a:r>
              <a:rPr lang="en-US" sz="2800" dirty="0" smtClean="0"/>
              <a:t>The auditors report and</a:t>
            </a:r>
          </a:p>
          <a:p>
            <a:pPr marL="571500" indent="-571500">
              <a:buFont typeface="+mj-lt"/>
              <a:buAutoNum type="romanLcPeriod"/>
            </a:pPr>
            <a:r>
              <a:rPr lang="en-US" sz="2800" dirty="0" smtClean="0"/>
              <a:t>The directors report</a:t>
            </a:r>
          </a:p>
          <a:p>
            <a:pPr marL="0" indent="0">
              <a:buNone/>
            </a:pPr>
            <a:r>
              <a:rPr lang="en-US" sz="2800" dirty="0" smtClean="0"/>
              <a:t>The company and every officer of the company who is knowingly and willfully in default shall be punishable with fine which may extend to five thousand rupees.</a:t>
            </a:r>
            <a:endParaRPr lang="en-US" sz="2800" dirty="0"/>
          </a:p>
        </p:txBody>
      </p:sp>
    </p:spTree>
    <p:extLst>
      <p:ext uri="{BB962C8B-B14F-4D97-AF65-F5344CB8AC3E}">
        <p14:creationId xmlns:p14="http://schemas.microsoft.com/office/powerpoint/2010/main" xmlns="" val="4006576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2343150"/>
            <a:ext cx="5029200" cy="421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446817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1448</TotalTime>
  <Words>3243</Words>
  <Application>Microsoft Office PowerPoint</Application>
  <PresentationFormat>On-screen Show (4:3)</PresentationFormat>
  <Paragraphs>144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Books of Accounts &amp; Financial Statements</vt:lpstr>
      <vt:lpstr>BOOKS OF ACCOUNT TO BE KEPT BY COMPANY(SECTION-230)</vt:lpstr>
      <vt:lpstr>Slide 3</vt:lpstr>
      <vt:lpstr>Slide 4</vt:lpstr>
      <vt:lpstr>INSPECTION OF BOOKS OF ACCOUNT BY REGISTRAR,ETC</vt:lpstr>
      <vt:lpstr>Default in compliance with provisions of section 231.-</vt:lpstr>
      <vt:lpstr>ANNUAL ACCOUNTS AND BALANCE SHEET (SECTION-233)</vt:lpstr>
      <vt:lpstr>ANNUAL ACCOUNTS AND BALANCE SHEET (SECTION-233)</vt:lpstr>
      <vt:lpstr>CONTENTS OF BALANCE SHEET(SECTION-234)</vt:lpstr>
      <vt:lpstr>For listed company, private and non-listed public company which is a subsidiary of a listed company:</vt:lpstr>
      <vt:lpstr>For other companies:</vt:lpstr>
      <vt:lpstr>Special Audit</vt:lpstr>
      <vt:lpstr>Special Audit</vt:lpstr>
      <vt:lpstr> Revaluation - Depreciation</vt:lpstr>
      <vt:lpstr>Treatment of surplus arising on revaluation of fixed assets(section-235)</vt:lpstr>
      <vt:lpstr>Slide 16</vt:lpstr>
      <vt:lpstr>Director’s report (section-236)</vt:lpstr>
      <vt:lpstr>Contd…</vt:lpstr>
      <vt:lpstr>Definition of 'Consolidated Financial Statements' </vt:lpstr>
      <vt:lpstr>Balance sheet of holding companies(section 237)</vt:lpstr>
      <vt:lpstr>Contd…</vt:lpstr>
      <vt:lpstr>Contd…</vt:lpstr>
      <vt:lpstr>Financial year of holding company and subsidiary.  238</vt:lpstr>
      <vt:lpstr>  239 Rights of holding company’s representatives and members</vt:lpstr>
      <vt:lpstr>Balance sheet of modaraba company (section 240)</vt:lpstr>
      <vt:lpstr>Slide 26</vt:lpstr>
      <vt:lpstr>Slide 27</vt:lpstr>
      <vt:lpstr>Slide 28</vt:lpstr>
      <vt:lpstr>Slide 29</vt:lpstr>
      <vt:lpstr>Penalty for improper issue, circulation for publication of balance sheet or profit and loss account(section 244)</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law</dc:title>
  <dc:creator>!Q</dc:creator>
  <cp:lastModifiedBy>stdc_lp</cp:lastModifiedBy>
  <cp:revision>111</cp:revision>
  <dcterms:created xsi:type="dcterms:W3CDTF">2014-05-15T14:21:20Z</dcterms:created>
  <dcterms:modified xsi:type="dcterms:W3CDTF">2014-07-24T21:31:55Z</dcterms:modified>
</cp:coreProperties>
</file>