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7"/>
  </p:notesMasterIdLst>
  <p:sldIdLst>
    <p:sldId id="280" r:id="rId2"/>
    <p:sldId id="287" r:id="rId3"/>
    <p:sldId id="281" r:id="rId4"/>
    <p:sldId id="282" r:id="rId5"/>
    <p:sldId id="283" r:id="rId6"/>
    <p:sldId id="284" r:id="rId7"/>
    <p:sldId id="276" r:id="rId8"/>
    <p:sldId id="300" r:id="rId9"/>
    <p:sldId id="301" r:id="rId10"/>
    <p:sldId id="288" r:id="rId11"/>
    <p:sldId id="257" r:id="rId12"/>
    <p:sldId id="258" r:id="rId13"/>
    <p:sldId id="260" r:id="rId14"/>
    <p:sldId id="261" r:id="rId15"/>
    <p:sldId id="262" r:id="rId16"/>
    <p:sldId id="263" r:id="rId17"/>
    <p:sldId id="264" r:id="rId18"/>
    <p:sldId id="265" r:id="rId19"/>
    <p:sldId id="277" r:id="rId20"/>
    <p:sldId id="266" r:id="rId21"/>
    <p:sldId id="286" r:id="rId22"/>
    <p:sldId id="267" r:id="rId23"/>
    <p:sldId id="278" r:id="rId24"/>
    <p:sldId id="289" r:id="rId25"/>
    <p:sldId id="290" r:id="rId26"/>
    <p:sldId id="291" r:id="rId27"/>
    <p:sldId id="292" r:id="rId28"/>
    <p:sldId id="293" r:id="rId29"/>
    <p:sldId id="294" r:id="rId30"/>
    <p:sldId id="295" r:id="rId31"/>
    <p:sldId id="296" r:id="rId32"/>
    <p:sldId id="297" r:id="rId33"/>
    <p:sldId id="298" r:id="rId34"/>
    <p:sldId id="299" r:id="rId35"/>
    <p:sldId id="27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ECD817-3EA9-47FD-873D-40F7A656478E}" type="datetimeFigureOut">
              <a:rPr lang="en-US" smtClean="0"/>
              <a:pPr/>
              <a:t>7/5/2014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3AD019-34D8-4EF1-9EAE-956133AB74C7}" type="slidenum">
              <a:rPr lang="en-US" smtClean="0"/>
              <a:pPr/>
              <a:t>‹#›</a:t>
            </a:fld>
            <a:endParaRPr lang="en-US"/>
          </a:p>
        </p:txBody>
      </p:sp>
    </p:spTree>
    <p:extLst>
      <p:ext uri="{BB962C8B-B14F-4D97-AF65-F5344CB8AC3E}">
        <p14:creationId xmlns="" xmlns:p14="http://schemas.microsoft.com/office/powerpoint/2010/main" val="1440000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ietf.org/rfc/rfc2828.txt"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java.sun.com/j2se/1.5.0/docs/api/javax/security/auth/Subject.html"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ietf.org/rfc/rfc2828.txt"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en.wikipedia.org/wiki/SAML"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AB3483-9E2C-4BCC-A199-A3C82B79D707}" type="slidenum">
              <a:rPr lang="en-US"/>
              <a:pPr/>
              <a:t>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r>
              <a:rPr lang="en-US" b="1" u="sng"/>
              <a:t>SERVICE: </a:t>
            </a:r>
            <a:r>
              <a:rPr lang="en-US"/>
              <a:t>the action of helping or doing work for someone.</a:t>
            </a:r>
          </a:p>
          <a:p>
            <a:endParaRPr lang="en-US"/>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844E9E-0BDB-48C7-8A2C-168C29EAA12A}" type="slidenum">
              <a:rPr lang="en-US"/>
              <a:pPr/>
              <a:t>3</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pPr>
              <a:lnSpc>
                <a:spcPct val="90000"/>
              </a:lnSpc>
            </a:pPr>
            <a:r>
              <a:rPr lang="en-US" b="1"/>
              <a:t>Description</a:t>
            </a:r>
          </a:p>
          <a:p>
            <a:pPr>
              <a:lnSpc>
                <a:spcPct val="90000"/>
              </a:lnSpc>
            </a:pPr>
            <a:r>
              <a:rPr lang="en-US"/>
              <a:t>Authentication service is a security service that verifies an identity claimed by or for a system entity.</a:t>
            </a:r>
            <a:endParaRPr lang="en-US" b="1"/>
          </a:p>
          <a:p>
            <a:pPr>
              <a:lnSpc>
                <a:spcPct val="90000"/>
              </a:lnSpc>
            </a:pPr>
            <a:r>
              <a:rPr lang="en-US" b="1"/>
              <a:t>Key Concepts</a:t>
            </a:r>
          </a:p>
          <a:p>
            <a:pPr>
              <a:lnSpc>
                <a:spcPct val="90000"/>
              </a:lnSpc>
            </a:pPr>
            <a:r>
              <a:rPr lang="en-US"/>
              <a:t>A </a:t>
            </a:r>
            <a:r>
              <a:rPr lang="en-US" i="1">
                <a:hlinkClick r:id="rId3"/>
              </a:rPr>
              <a:t>system entity</a:t>
            </a:r>
            <a:r>
              <a:rPr lang="en-US"/>
              <a:t> is an active element of a system, e.g. an automated process, a subsystem, a person or group of persons that incorporates a specific set of capabilities.</a:t>
            </a:r>
          </a:p>
          <a:p>
            <a:pPr>
              <a:lnSpc>
                <a:spcPct val="90000"/>
              </a:lnSpc>
            </a:pPr>
            <a:r>
              <a:rPr lang="en-US"/>
              <a:t>A </a:t>
            </a:r>
            <a:r>
              <a:rPr lang="en-US" i="1"/>
              <a:t>Person</a:t>
            </a:r>
            <a:r>
              <a:rPr lang="en-US"/>
              <a:t> is a system entity, usually a human individual, that makes use of system resources, primarily for application purposes as opposed to system management purposes.</a:t>
            </a:r>
          </a:p>
          <a:p>
            <a:pPr>
              <a:lnSpc>
                <a:spcPct val="90000"/>
              </a:lnSpc>
            </a:pPr>
            <a:r>
              <a:rPr lang="en-US"/>
              <a:t>An </a:t>
            </a:r>
            <a:r>
              <a:rPr lang="en-US" i="1"/>
              <a:t>Agent</a:t>
            </a:r>
            <a:r>
              <a:rPr lang="en-US"/>
              <a:t> is a non-human system entity.</a:t>
            </a:r>
          </a:p>
          <a:p>
            <a:pPr>
              <a:lnSpc>
                <a:spcPct val="90000"/>
              </a:lnSpc>
            </a:pPr>
            <a:r>
              <a:rPr lang="en-US"/>
              <a:t/>
            </a:r>
            <a:br>
              <a:rPr lang="en-US"/>
            </a:br>
            <a:r>
              <a:rPr lang="en-US"/>
              <a:t>A </a:t>
            </a:r>
            <a:r>
              <a:rPr lang="en-US" i="1">
                <a:hlinkClick r:id="rId4"/>
              </a:rPr>
              <a:t>Subject</a:t>
            </a:r>
            <a:r>
              <a:rPr lang="en-US"/>
              <a:t> represents a grouping of related information for a single entity, such as a person. Such information includes the Subject's identities as well as its security-related attributes (credentials such as passwords and cryptographic keys, for example). Subjects may potentially have multiple identities.</a:t>
            </a:r>
            <a:endParaRPr lang="en-US" i="1"/>
          </a:p>
          <a:p>
            <a:pPr>
              <a:lnSpc>
                <a:spcPct val="90000"/>
              </a:lnSpc>
            </a:pPr>
            <a:r>
              <a:rPr lang="en-US" i="1"/>
              <a:t>Identity</a:t>
            </a:r>
            <a:r>
              <a:rPr lang="en-US"/>
              <a:t> is a digital representation of a set of (verify able) claims (e.g. my name is "Scott Tiger," I am a student of UC Berkeley, I have a driver license issued by the State of California) made by one subject about itself.</a:t>
            </a:r>
          </a:p>
          <a:p>
            <a:pPr>
              <a:lnSpc>
                <a:spcPct val="90000"/>
              </a:lnSpc>
            </a:pPr>
            <a:r>
              <a:rPr lang="en-US"/>
              <a:t>A </a:t>
            </a:r>
            <a:r>
              <a:rPr lang="en-US" i="1"/>
              <a:t>Principal</a:t>
            </a:r>
            <a:r>
              <a:rPr lang="en-US"/>
              <a:t> represents an identity. A principal can be authenticated.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6A16B6-5AF4-47FA-8DA6-3D37129D3A0F}" type="slidenum">
              <a:rPr lang="en-US"/>
              <a:pPr/>
              <a:t>4</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pPr marL="228600" indent="-228600">
              <a:lnSpc>
                <a:spcPct val="80000"/>
              </a:lnSpc>
            </a:pPr>
            <a:r>
              <a:rPr lang="en-US" sz="800" b="1"/>
              <a:t>Authentication process</a:t>
            </a:r>
          </a:p>
          <a:p>
            <a:pPr marL="228600" indent="-228600">
              <a:lnSpc>
                <a:spcPct val="80000"/>
              </a:lnSpc>
            </a:pPr>
            <a:r>
              <a:rPr lang="en-US" sz="800"/>
              <a:t>The </a:t>
            </a:r>
            <a:r>
              <a:rPr lang="en-US" sz="800">
                <a:hlinkClick r:id="rId3"/>
              </a:rPr>
              <a:t>Authentication process</a:t>
            </a:r>
            <a:r>
              <a:rPr lang="en-US" sz="800"/>
              <a:t> is the process of verifying an identity claimed by or for a system entity. It consists of two steps :</a:t>
            </a:r>
          </a:p>
          <a:p>
            <a:pPr marL="228600" indent="-228600">
              <a:lnSpc>
                <a:spcPct val="80000"/>
              </a:lnSpc>
            </a:pPr>
            <a:r>
              <a:rPr lang="en-US" sz="800"/>
              <a:t>Identification step: Presenting an identifier to the security system.</a:t>
            </a:r>
          </a:p>
          <a:p>
            <a:pPr marL="228600" indent="-228600">
              <a:lnSpc>
                <a:spcPct val="80000"/>
              </a:lnSpc>
            </a:pPr>
            <a:r>
              <a:rPr lang="en-US" sz="800"/>
              <a:t>Verification step: Presenting or generating authentication information that corroborates the binding between the entity and the identifier.</a:t>
            </a:r>
          </a:p>
          <a:p>
            <a:pPr marL="228600" indent="-228600">
              <a:lnSpc>
                <a:spcPct val="80000"/>
              </a:lnSpc>
            </a:pPr>
            <a:r>
              <a:rPr lang="en-US" sz="800"/>
              <a:t>Let's describe a typical authentication scenario using widely used </a:t>
            </a:r>
            <a:r>
              <a:rPr lang="en-US" sz="800">
                <a:hlinkClick r:id="rId4"/>
              </a:rPr>
              <a:t>security terms</a:t>
            </a:r>
            <a:r>
              <a:rPr lang="en-US" sz="800"/>
              <a:t>. Following are our assumptions.</a:t>
            </a:r>
            <a:endParaRPr lang="en-US" sz="800" b="1"/>
          </a:p>
          <a:p>
            <a:pPr marL="228600" indent="-228600">
              <a:lnSpc>
                <a:spcPct val="80000"/>
              </a:lnSpc>
            </a:pPr>
            <a:r>
              <a:rPr lang="en-US" sz="800" b="1"/>
              <a:t>Assumptions</a:t>
            </a:r>
          </a:p>
          <a:p>
            <a:pPr marL="228600" indent="-228600">
              <a:lnSpc>
                <a:spcPct val="80000"/>
              </a:lnSpc>
            </a:pPr>
            <a:r>
              <a:rPr lang="en-US" sz="800"/>
              <a:t>A system entity (e.g. a user with Berkeley CalNet ID) has/is already enrolled with at least one identity provider (e.g. CalNet).</a:t>
            </a:r>
          </a:p>
          <a:p>
            <a:pPr marL="228600" indent="-228600">
              <a:lnSpc>
                <a:spcPct val="80000"/>
              </a:lnSpc>
            </a:pPr>
            <a:r>
              <a:rPr lang="en-US" sz="800"/>
              <a:t>System entity could be human or non-human.</a:t>
            </a:r>
          </a:p>
          <a:p>
            <a:pPr marL="228600" indent="-228600">
              <a:lnSpc>
                <a:spcPct val="80000"/>
              </a:lnSpc>
            </a:pPr>
            <a:r>
              <a:rPr lang="en-US" sz="800"/>
              <a:t>An identity provider is expected to provide authentication services.</a:t>
            </a:r>
          </a:p>
          <a:p>
            <a:pPr marL="228600" indent="-228600">
              <a:lnSpc>
                <a:spcPct val="80000"/>
              </a:lnSpc>
            </a:pPr>
            <a:r>
              <a:rPr lang="en-US" sz="800"/>
              <a:t>How the enrollment or signup with the identity provider happens is out of scope for the Authentication Service. It could be part of registration or account set up process of Collection Space or elsewhere.</a:t>
            </a:r>
          </a:p>
          <a:p>
            <a:pPr marL="228600" indent="-228600">
              <a:lnSpc>
                <a:spcPct val="80000"/>
              </a:lnSpc>
            </a:pPr>
            <a:r>
              <a:rPr lang="en-US" sz="800"/>
              <a:t>A service provider (or relying party, e.g. a Collection Space service) relies on the identity provider to identify and verify the identity of the system entity</a:t>
            </a:r>
          </a:p>
          <a:p>
            <a:pPr marL="228600" indent="-228600">
              <a:lnSpc>
                <a:spcPct val="80000"/>
              </a:lnSpc>
            </a:pPr>
            <a:r>
              <a:rPr lang="en-US" sz="800"/>
              <a:t>A service provider could rely on one or more such identity provider for authentication services.</a:t>
            </a:r>
          </a:p>
          <a:p>
            <a:pPr marL="228600" indent="-228600">
              <a:lnSpc>
                <a:spcPct val="80000"/>
              </a:lnSpc>
            </a:pPr>
            <a:r>
              <a:rPr lang="en-US" sz="800" b="1"/>
              <a:t>Authentication process</a:t>
            </a:r>
          </a:p>
          <a:p>
            <a:pPr marL="228600" indent="-228600">
              <a:lnSpc>
                <a:spcPct val="80000"/>
              </a:lnSpc>
            </a:pPr>
            <a:r>
              <a:rPr lang="en-US" sz="800"/>
              <a:t>The </a:t>
            </a:r>
            <a:r>
              <a:rPr lang="en-US" sz="800">
                <a:hlinkClick r:id="rId3"/>
              </a:rPr>
              <a:t>Authentication process</a:t>
            </a:r>
            <a:r>
              <a:rPr lang="en-US" sz="800"/>
              <a:t> is the process of verifying an identity claimed by or for a system entity. It consists of two steps :</a:t>
            </a:r>
          </a:p>
          <a:p>
            <a:pPr marL="228600" indent="-228600">
              <a:lnSpc>
                <a:spcPct val="80000"/>
              </a:lnSpc>
            </a:pPr>
            <a:r>
              <a:rPr lang="en-US" sz="800"/>
              <a:t>Identification step: Presenting an identifier to the security system.</a:t>
            </a:r>
          </a:p>
          <a:p>
            <a:pPr marL="228600" indent="-228600">
              <a:lnSpc>
                <a:spcPct val="80000"/>
              </a:lnSpc>
            </a:pPr>
            <a:r>
              <a:rPr lang="en-US" sz="800"/>
              <a:t>Verification step: Presenting or generating authentication information that corroborates the binding between the entity and the identifier.</a:t>
            </a:r>
          </a:p>
          <a:p>
            <a:pPr marL="228600" indent="-228600">
              <a:lnSpc>
                <a:spcPct val="80000"/>
              </a:lnSpc>
            </a:pPr>
            <a:r>
              <a:rPr lang="en-US" sz="800"/>
              <a:t>Let's describe a typical authentication scenario using widely used </a:t>
            </a:r>
            <a:r>
              <a:rPr lang="en-US" sz="800">
                <a:hlinkClick r:id="rId4"/>
              </a:rPr>
              <a:t>security terms</a:t>
            </a:r>
            <a:r>
              <a:rPr lang="en-US" sz="800"/>
              <a:t>. Following are our assumptions.</a:t>
            </a:r>
            <a:endParaRPr lang="en-US" sz="800" b="1"/>
          </a:p>
          <a:p>
            <a:pPr marL="228600" indent="-228600">
              <a:lnSpc>
                <a:spcPct val="80000"/>
              </a:lnSpc>
            </a:pPr>
            <a:r>
              <a:rPr lang="en-US" sz="800" b="1"/>
              <a:t>Assumptions</a:t>
            </a:r>
          </a:p>
          <a:p>
            <a:pPr marL="228600" indent="-228600">
              <a:lnSpc>
                <a:spcPct val="80000"/>
              </a:lnSpc>
            </a:pPr>
            <a:r>
              <a:rPr lang="en-US" sz="800"/>
              <a:t>A system entity (e.g. a user with Berkeley Cal Net ID) has/is already enrolled with at least one identity provider (e.g. Cal Net).</a:t>
            </a:r>
          </a:p>
          <a:p>
            <a:pPr marL="228600" indent="-228600">
              <a:lnSpc>
                <a:spcPct val="80000"/>
              </a:lnSpc>
            </a:pPr>
            <a:r>
              <a:rPr lang="en-US" sz="800"/>
              <a:t>System entity could be human or non-human.</a:t>
            </a:r>
          </a:p>
          <a:p>
            <a:pPr marL="228600" indent="-228600">
              <a:lnSpc>
                <a:spcPct val="80000"/>
              </a:lnSpc>
            </a:pPr>
            <a:r>
              <a:rPr lang="en-US" sz="800"/>
              <a:t>An identity provider is expected to provide authentication services.</a:t>
            </a:r>
          </a:p>
          <a:p>
            <a:pPr marL="228600" indent="-228600">
              <a:lnSpc>
                <a:spcPct val="80000"/>
              </a:lnSpc>
            </a:pPr>
            <a:r>
              <a:rPr lang="en-US" sz="800"/>
              <a:t>How the enrollment or signup with the identity provider happens is out of scope for the Authentication Service. It could be part of registration or account set up process of Collection Space or elsewhere.</a:t>
            </a:r>
          </a:p>
          <a:p>
            <a:pPr marL="228600" indent="-228600">
              <a:lnSpc>
                <a:spcPct val="80000"/>
              </a:lnSpc>
            </a:pPr>
            <a:r>
              <a:rPr lang="en-US" sz="800"/>
              <a:t>A service provider (or relying party, e.g. a Collection Space service) relies on the identity provider to identify and verify the identity of the system entity</a:t>
            </a:r>
          </a:p>
          <a:p>
            <a:pPr marL="228600" indent="-228600">
              <a:lnSpc>
                <a:spcPct val="80000"/>
              </a:lnSpc>
            </a:pPr>
            <a:r>
              <a:rPr lang="en-US" sz="800"/>
              <a:t>A service provider could rely on one or more such identity provider for authentication services.</a:t>
            </a:r>
          </a:p>
          <a:p>
            <a:pPr marL="228600" indent="-228600">
              <a:lnSpc>
                <a:spcPct val="80000"/>
              </a:lnSpc>
            </a:pPr>
            <a:endParaRPr lang="en-US" sz="8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BA6650-429C-47B6-937F-B610EC3D2A6F}" type="slidenum">
              <a:rPr lang="en-US"/>
              <a:pPr/>
              <a:t>6</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r>
              <a:rPr lang="en-US"/>
              <a:t>Save as expressly provided in this Ordinance, a document or proceeding requiring authentication by a company may be signed by the chief executive or a director, secretary or other authorized officer of the company, and need not be under its common seal.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838298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76563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65460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612431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856178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808639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041818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760446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752231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24036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4350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93576400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secp.gov.pk/forms.asp"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457200" y="274638"/>
            <a:ext cx="8229600" cy="5973762"/>
          </a:xfrm>
        </p:spPr>
        <p:txBody>
          <a:bodyPr>
            <a:normAutofit/>
          </a:bodyPr>
          <a:lstStyle/>
          <a:p>
            <a:pPr marL="742950" indent="-742950">
              <a:buClr>
                <a:schemeClr val="tx1"/>
              </a:buClr>
              <a:buFont typeface="+mj-lt"/>
              <a:buAutoNum type="arabicPeriod"/>
            </a:pPr>
            <a:r>
              <a:rPr lang="en-US" sz="4000" dirty="0"/>
              <a:t/>
            </a:r>
            <a:br>
              <a:rPr lang="en-US" sz="4000" dirty="0"/>
            </a:br>
            <a:r>
              <a:rPr lang="en-US" sz="4000" dirty="0" smtClean="0"/>
              <a:t/>
            </a:r>
            <a:br>
              <a:rPr lang="en-US" sz="4000" dirty="0" smtClean="0"/>
            </a:br>
            <a:r>
              <a:rPr lang="en-US" sz="4000" dirty="0" smtClean="0"/>
              <a:t/>
            </a:r>
            <a:br>
              <a:rPr lang="en-US" sz="4000" dirty="0" smtClean="0"/>
            </a:br>
            <a:r>
              <a:rPr lang="en-US" sz="4000" dirty="0" smtClean="0"/>
              <a:t>1- </a:t>
            </a:r>
            <a:r>
              <a:rPr lang="en-US" sz="4000" b="1" i="1" dirty="0" smtClean="0"/>
              <a:t>SERVICE </a:t>
            </a:r>
            <a:r>
              <a:rPr lang="en-US" sz="4000" b="1" i="1" dirty="0"/>
              <a:t>AND AUTHENTICATION </a:t>
            </a:r>
            <a:r>
              <a:rPr lang="en-US" sz="4000" b="1" i="1" dirty="0" smtClean="0"/>
              <a:t> OF DOCUMENTS</a:t>
            </a:r>
            <a:br>
              <a:rPr lang="en-US" sz="4000" b="1" i="1" dirty="0" smtClean="0"/>
            </a:br>
            <a:r>
              <a:rPr lang="en-US" sz="4000" b="1" i="1" dirty="0" smtClean="0"/>
              <a:t>2 -STATUTORY BOOKS</a:t>
            </a:r>
            <a:br>
              <a:rPr lang="en-US" sz="4000" b="1" i="1" dirty="0" smtClean="0"/>
            </a:br>
            <a:r>
              <a:rPr lang="en-US" sz="4000" b="1" i="1" dirty="0" smtClean="0"/>
              <a:t> 3- FILING OF STATUTORY RETURNS</a:t>
            </a:r>
            <a:endParaRPr lang="en-US" sz="4000" b="1" i="1" dirty="0"/>
          </a:p>
        </p:txBody>
      </p:sp>
      <p:pic>
        <p:nvPicPr>
          <p:cNvPr id="3" name="Picture 2" descr="300px-COMSATS_Logo.jpeg"/>
          <p:cNvPicPr>
            <a:picLocks noChangeAspect="1"/>
          </p:cNvPicPr>
          <p:nvPr/>
        </p:nvPicPr>
        <p:blipFill>
          <a:blip r:embed="rId3" cstate="print"/>
          <a:stretch>
            <a:fillRect/>
          </a:stretch>
        </p:blipFill>
        <p:spPr>
          <a:xfrm>
            <a:off x="3048000" y="325272"/>
            <a:ext cx="2552700" cy="2133600"/>
          </a:xfrm>
          <a:prstGeom prst="rect">
            <a:avLst/>
          </a:prstGeom>
        </p:spPr>
      </p:pic>
    </p:spTree>
    <p:extLst>
      <p:ext uri="{BB962C8B-B14F-4D97-AF65-F5344CB8AC3E}">
        <p14:creationId xmlns="" xmlns:p14="http://schemas.microsoft.com/office/powerpoint/2010/main" val="375289913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SERVICE AND AUTHENTICATION OF DOCUMENTS</a:t>
            </a:r>
            <a:endParaRPr lang="en-US" dirty="0"/>
          </a:p>
        </p:txBody>
      </p:sp>
      <p:sp>
        <p:nvSpPr>
          <p:cNvPr id="3" name="Rectangle 2"/>
          <p:cNvSpPr/>
          <p:nvPr/>
        </p:nvSpPr>
        <p:spPr>
          <a:xfrm>
            <a:off x="381000" y="1524000"/>
            <a:ext cx="8305800" cy="3108543"/>
          </a:xfrm>
          <a:prstGeom prst="rect">
            <a:avLst/>
          </a:prstGeom>
        </p:spPr>
        <p:txBody>
          <a:bodyPr wrap="square">
            <a:spAutoFit/>
          </a:bodyPr>
          <a:lstStyle/>
          <a:p>
            <a:endParaRPr lang="en-US" sz="3200" dirty="0" smtClean="0"/>
          </a:p>
          <a:p>
            <a:endParaRPr lang="en-US" sz="3200" dirty="0" smtClean="0"/>
          </a:p>
          <a:p>
            <a:r>
              <a:rPr lang="en-US" sz="3200" b="1" dirty="0" smtClean="0"/>
              <a:t>Authentication of Documents</a:t>
            </a:r>
          </a:p>
          <a:p>
            <a:pPr lvl="1"/>
            <a:r>
              <a:rPr lang="en-US" sz="3200" dirty="0" smtClean="0"/>
              <a:t>Verification of the genuineness of a document or signature, to make it effective or valid. </a:t>
            </a:r>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sz="4000" b="1" u="sng"/>
              <a:t>Service of documents (section 48,49,50)</a:t>
            </a:r>
          </a:p>
        </p:txBody>
      </p:sp>
      <p:sp>
        <p:nvSpPr>
          <p:cNvPr id="13315" name="Rectangle 3"/>
          <p:cNvSpPr>
            <a:spLocks noGrp="1" noChangeArrowheads="1"/>
          </p:cNvSpPr>
          <p:nvPr>
            <p:ph type="body" sz="half" idx="1"/>
          </p:nvPr>
        </p:nvSpPr>
        <p:spPr/>
        <p:txBody>
          <a:bodyPr/>
          <a:lstStyle/>
          <a:p>
            <a:r>
              <a:rPr lang="en-US" i="1" dirty="0"/>
              <a:t>Service upon </a:t>
            </a:r>
          </a:p>
          <a:p>
            <a:r>
              <a:rPr lang="en-US" i="1" dirty="0"/>
              <a:t>Send to</a:t>
            </a:r>
          </a:p>
          <a:p>
            <a:pPr>
              <a:buFontTx/>
              <a:buNone/>
            </a:pPr>
            <a:endParaRPr lang="en-US" i="1" dirty="0"/>
          </a:p>
          <a:p>
            <a:r>
              <a:rPr lang="en-US" i="1" dirty="0"/>
              <a:t>Address</a:t>
            </a:r>
          </a:p>
          <a:p>
            <a:r>
              <a:rPr lang="en-US" i="1" dirty="0"/>
              <a:t>Modes of service</a:t>
            </a:r>
          </a:p>
        </p:txBody>
      </p:sp>
      <p:sp>
        <p:nvSpPr>
          <p:cNvPr id="13318" name="Rectangle 6"/>
          <p:cNvSpPr>
            <a:spLocks noGrp="1" noChangeArrowheads="1"/>
          </p:cNvSpPr>
          <p:nvPr>
            <p:ph type="body" sz="half" idx="2"/>
          </p:nvPr>
        </p:nvSpPr>
        <p:spPr/>
        <p:txBody>
          <a:bodyPr/>
          <a:lstStyle/>
          <a:p>
            <a:r>
              <a:rPr lang="en-US" i="1" dirty="0"/>
              <a:t>A Company</a:t>
            </a:r>
          </a:p>
          <a:p>
            <a:r>
              <a:rPr lang="en-US" i="1" dirty="0"/>
              <a:t>The Company or its officer</a:t>
            </a:r>
          </a:p>
          <a:p>
            <a:r>
              <a:rPr lang="en-US" i="1" dirty="0"/>
              <a:t>Registered office</a:t>
            </a:r>
          </a:p>
          <a:p>
            <a:r>
              <a:rPr lang="en-US" i="1" dirty="0" smtClean="0"/>
              <a:t>1-registered </a:t>
            </a:r>
            <a:r>
              <a:rPr lang="en-US" i="1" dirty="0"/>
              <a:t>post</a:t>
            </a:r>
          </a:p>
          <a:p>
            <a:r>
              <a:rPr lang="en-US" i="1" dirty="0"/>
              <a:t>2</a:t>
            </a:r>
            <a:r>
              <a:rPr lang="en-US" i="1" dirty="0" smtClean="0"/>
              <a:t>-By </a:t>
            </a:r>
            <a:r>
              <a:rPr lang="en-US" i="1" dirty="0"/>
              <a:t>hand at registered office</a:t>
            </a:r>
          </a:p>
          <a:p>
            <a:r>
              <a:rPr lang="en-US" i="1" dirty="0"/>
              <a:t>By courier service</a:t>
            </a:r>
          </a:p>
        </p:txBody>
      </p:sp>
    </p:spTree>
    <p:extLst>
      <p:ext uri="{BB962C8B-B14F-4D97-AF65-F5344CB8AC3E}">
        <p14:creationId xmlns="" xmlns:p14="http://schemas.microsoft.com/office/powerpoint/2010/main" val="322604744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p:txBody>
          <a:bodyPr/>
          <a:lstStyle/>
          <a:p>
            <a:r>
              <a:rPr lang="en-US"/>
              <a:t>Continued</a:t>
            </a:r>
          </a:p>
        </p:txBody>
      </p:sp>
      <p:sp>
        <p:nvSpPr>
          <p:cNvPr id="18437" name="Rectangle 5"/>
          <p:cNvSpPr>
            <a:spLocks noGrp="1" noChangeArrowheads="1"/>
          </p:cNvSpPr>
          <p:nvPr>
            <p:ph type="body" sz="half" idx="1"/>
          </p:nvPr>
        </p:nvSpPr>
        <p:spPr/>
        <p:txBody>
          <a:bodyPr/>
          <a:lstStyle/>
          <a:p>
            <a:pPr>
              <a:lnSpc>
                <a:spcPct val="90000"/>
              </a:lnSpc>
            </a:pPr>
            <a:r>
              <a:rPr lang="en-US" i="1" dirty="0"/>
              <a:t>Service upon</a:t>
            </a:r>
          </a:p>
          <a:p>
            <a:pPr>
              <a:lnSpc>
                <a:spcPct val="90000"/>
              </a:lnSpc>
            </a:pPr>
            <a:r>
              <a:rPr lang="en-US" i="1" dirty="0"/>
              <a:t>Send to</a:t>
            </a:r>
          </a:p>
          <a:p>
            <a:pPr>
              <a:lnSpc>
                <a:spcPct val="90000"/>
              </a:lnSpc>
            </a:pPr>
            <a:r>
              <a:rPr lang="en-US" i="1" dirty="0"/>
              <a:t>Address</a:t>
            </a:r>
          </a:p>
          <a:p>
            <a:pPr>
              <a:lnSpc>
                <a:spcPct val="90000"/>
              </a:lnSpc>
            </a:pPr>
            <a:r>
              <a:rPr lang="en-US" i="1" dirty="0"/>
              <a:t>Modes of service</a:t>
            </a:r>
          </a:p>
        </p:txBody>
      </p:sp>
      <p:sp>
        <p:nvSpPr>
          <p:cNvPr id="18438" name="Rectangle 6"/>
          <p:cNvSpPr>
            <a:spLocks noGrp="1" noChangeArrowheads="1"/>
          </p:cNvSpPr>
          <p:nvPr>
            <p:ph type="body" sz="half" idx="2"/>
          </p:nvPr>
        </p:nvSpPr>
        <p:spPr/>
        <p:txBody>
          <a:bodyPr/>
          <a:lstStyle/>
          <a:p>
            <a:pPr>
              <a:lnSpc>
                <a:spcPct val="90000"/>
              </a:lnSpc>
            </a:pPr>
            <a:r>
              <a:rPr lang="en-US" i="1" dirty="0" smtClean="0"/>
              <a:t>Registrar</a:t>
            </a:r>
            <a:endParaRPr lang="en-US" i="1" dirty="0"/>
          </a:p>
          <a:p>
            <a:pPr>
              <a:lnSpc>
                <a:spcPct val="90000"/>
              </a:lnSpc>
            </a:pPr>
            <a:r>
              <a:rPr lang="en-US" i="1" dirty="0" smtClean="0"/>
              <a:t>Registrar</a:t>
            </a:r>
            <a:endParaRPr lang="en-US" i="1" dirty="0"/>
          </a:p>
          <a:p>
            <a:pPr>
              <a:lnSpc>
                <a:spcPct val="90000"/>
              </a:lnSpc>
            </a:pPr>
            <a:r>
              <a:rPr lang="en-US" i="1" dirty="0" smtClean="0"/>
              <a:t>Registrars </a:t>
            </a:r>
            <a:r>
              <a:rPr lang="en-US" i="1" dirty="0"/>
              <a:t>office</a:t>
            </a:r>
          </a:p>
          <a:p>
            <a:pPr>
              <a:lnSpc>
                <a:spcPct val="90000"/>
              </a:lnSpc>
            </a:pPr>
            <a:r>
              <a:rPr lang="en-US" i="1" dirty="0" smtClean="0"/>
              <a:t>1-Registered </a:t>
            </a:r>
            <a:r>
              <a:rPr lang="en-US" i="1" dirty="0"/>
              <a:t>post</a:t>
            </a:r>
          </a:p>
          <a:p>
            <a:pPr>
              <a:lnSpc>
                <a:spcPct val="90000"/>
              </a:lnSpc>
            </a:pPr>
            <a:r>
              <a:rPr lang="en-US" i="1" dirty="0"/>
              <a:t>2-By hand to him personally</a:t>
            </a:r>
          </a:p>
          <a:p>
            <a:pPr>
              <a:lnSpc>
                <a:spcPct val="90000"/>
              </a:lnSpc>
            </a:pPr>
            <a:r>
              <a:rPr lang="en-US" i="1" dirty="0"/>
              <a:t>3-By hand to his office under acknowledgement</a:t>
            </a:r>
          </a:p>
          <a:p>
            <a:pPr>
              <a:lnSpc>
                <a:spcPct val="90000"/>
              </a:lnSpc>
            </a:pPr>
            <a:r>
              <a:rPr lang="en-US" i="1" dirty="0"/>
              <a:t>4-By courier service</a:t>
            </a:r>
          </a:p>
        </p:txBody>
      </p:sp>
    </p:spTree>
    <p:extLst>
      <p:ext uri="{BB962C8B-B14F-4D97-AF65-F5344CB8AC3E}">
        <p14:creationId xmlns="" xmlns:p14="http://schemas.microsoft.com/office/powerpoint/2010/main" val="423624310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p:txBody>
          <a:bodyPr/>
          <a:lstStyle/>
          <a:p>
            <a:r>
              <a:rPr lang="en-US"/>
              <a:t>Continued</a:t>
            </a:r>
          </a:p>
        </p:txBody>
      </p:sp>
      <p:sp>
        <p:nvSpPr>
          <p:cNvPr id="20485" name="Rectangle 5"/>
          <p:cNvSpPr>
            <a:spLocks noGrp="1" noChangeArrowheads="1"/>
          </p:cNvSpPr>
          <p:nvPr>
            <p:ph type="body" sz="half" idx="1"/>
          </p:nvPr>
        </p:nvSpPr>
        <p:spPr>
          <a:xfrm>
            <a:off x="457200" y="1295400"/>
            <a:ext cx="4038600" cy="4876800"/>
          </a:xfrm>
        </p:spPr>
        <p:txBody>
          <a:bodyPr/>
          <a:lstStyle/>
          <a:p>
            <a:pPr>
              <a:lnSpc>
                <a:spcPct val="80000"/>
              </a:lnSpc>
            </a:pPr>
            <a:r>
              <a:rPr lang="en-US" sz="2400" i="1" dirty="0"/>
              <a:t>Service upon</a:t>
            </a:r>
          </a:p>
          <a:p>
            <a:pPr>
              <a:lnSpc>
                <a:spcPct val="80000"/>
              </a:lnSpc>
            </a:pPr>
            <a:r>
              <a:rPr lang="en-US" sz="2400" i="1" dirty="0"/>
              <a:t>Send to</a:t>
            </a:r>
          </a:p>
          <a:p>
            <a:pPr>
              <a:lnSpc>
                <a:spcPct val="80000"/>
              </a:lnSpc>
              <a:buFontTx/>
              <a:buNone/>
            </a:pPr>
            <a:endParaRPr lang="en-US" sz="2400" i="1" dirty="0"/>
          </a:p>
          <a:p>
            <a:pPr>
              <a:lnSpc>
                <a:spcPct val="80000"/>
              </a:lnSpc>
            </a:pPr>
            <a:r>
              <a:rPr lang="en-US" sz="2400" i="1" dirty="0"/>
              <a:t>Address</a:t>
            </a:r>
          </a:p>
          <a:p>
            <a:pPr>
              <a:lnSpc>
                <a:spcPct val="80000"/>
              </a:lnSpc>
              <a:buFontTx/>
              <a:buNone/>
            </a:pPr>
            <a:endParaRPr lang="en-US" sz="2400" i="1" dirty="0"/>
          </a:p>
          <a:p>
            <a:pPr>
              <a:lnSpc>
                <a:spcPct val="80000"/>
              </a:lnSpc>
              <a:buFontTx/>
              <a:buNone/>
            </a:pPr>
            <a:endParaRPr lang="en-US" sz="2400" i="1" dirty="0"/>
          </a:p>
          <a:p>
            <a:pPr>
              <a:lnSpc>
                <a:spcPct val="80000"/>
              </a:lnSpc>
            </a:pPr>
            <a:r>
              <a:rPr lang="en-US" sz="2400" i="1" dirty="0"/>
              <a:t>Modes of service</a:t>
            </a:r>
          </a:p>
        </p:txBody>
      </p:sp>
      <p:sp>
        <p:nvSpPr>
          <p:cNvPr id="20486" name="Rectangle 6"/>
          <p:cNvSpPr>
            <a:spLocks noGrp="1" noChangeArrowheads="1"/>
          </p:cNvSpPr>
          <p:nvPr>
            <p:ph type="body" sz="half" idx="2"/>
          </p:nvPr>
        </p:nvSpPr>
        <p:spPr>
          <a:xfrm>
            <a:off x="4648200" y="1295400"/>
            <a:ext cx="4038600" cy="5029200"/>
          </a:xfrm>
        </p:spPr>
        <p:txBody>
          <a:bodyPr>
            <a:normAutofit/>
          </a:bodyPr>
          <a:lstStyle/>
          <a:p>
            <a:pPr>
              <a:lnSpc>
                <a:spcPct val="90000"/>
              </a:lnSpc>
            </a:pPr>
            <a:r>
              <a:rPr lang="en-US" sz="2400" i="1" dirty="0"/>
              <a:t>Members</a:t>
            </a:r>
          </a:p>
          <a:p>
            <a:pPr>
              <a:lnSpc>
                <a:spcPct val="90000"/>
              </a:lnSpc>
            </a:pPr>
            <a:r>
              <a:rPr lang="en-US" sz="2400" i="1" dirty="0"/>
              <a:t>Members or his nominee</a:t>
            </a:r>
          </a:p>
          <a:p>
            <a:pPr>
              <a:lnSpc>
                <a:spcPct val="90000"/>
              </a:lnSpc>
            </a:pPr>
            <a:r>
              <a:rPr lang="en-US" sz="2400" i="1" dirty="0"/>
              <a:t>Registered addresses within Pakistan or another given by him</a:t>
            </a:r>
          </a:p>
          <a:p>
            <a:pPr>
              <a:lnSpc>
                <a:spcPct val="90000"/>
              </a:lnSpc>
            </a:pPr>
            <a:r>
              <a:rPr lang="en-US" sz="2400" i="1" dirty="0"/>
              <a:t>1-by ordinary mail</a:t>
            </a:r>
          </a:p>
          <a:p>
            <a:pPr>
              <a:lnSpc>
                <a:spcPct val="90000"/>
              </a:lnSpc>
            </a:pPr>
            <a:r>
              <a:rPr lang="en-US" sz="2400" i="1" dirty="0"/>
              <a:t>2-by general advertisement in  newspaper</a:t>
            </a:r>
          </a:p>
          <a:p>
            <a:pPr>
              <a:lnSpc>
                <a:spcPct val="90000"/>
              </a:lnSpc>
            </a:pPr>
            <a:r>
              <a:rPr lang="en-US" sz="2400" i="1" dirty="0"/>
              <a:t>3-by registered post(in case of dividend warrants only)</a:t>
            </a:r>
          </a:p>
          <a:p>
            <a:pPr>
              <a:lnSpc>
                <a:spcPct val="90000"/>
              </a:lnSpc>
            </a:pPr>
            <a:r>
              <a:rPr lang="en-US" sz="2400" i="1" dirty="0"/>
              <a:t>4-by courier service</a:t>
            </a:r>
          </a:p>
          <a:p>
            <a:pPr>
              <a:lnSpc>
                <a:spcPct val="90000"/>
              </a:lnSpc>
            </a:pPr>
            <a:r>
              <a:rPr lang="en-US" sz="2400" i="1" dirty="0"/>
              <a:t>5-physical delivery with acknowledgement</a:t>
            </a:r>
          </a:p>
          <a:p>
            <a:pPr>
              <a:lnSpc>
                <a:spcPct val="90000"/>
              </a:lnSpc>
              <a:buFontTx/>
              <a:buNone/>
            </a:pPr>
            <a:endParaRPr lang="en-US" sz="2000" dirty="0"/>
          </a:p>
          <a:p>
            <a:pPr>
              <a:lnSpc>
                <a:spcPct val="90000"/>
              </a:lnSpc>
            </a:pPr>
            <a:endParaRPr lang="en-US" sz="2000" dirty="0"/>
          </a:p>
          <a:p>
            <a:pPr>
              <a:lnSpc>
                <a:spcPct val="90000"/>
              </a:lnSpc>
            </a:pPr>
            <a:endParaRPr lang="en-US" sz="2000" dirty="0"/>
          </a:p>
        </p:txBody>
      </p:sp>
    </p:spTree>
    <p:extLst>
      <p:ext uri="{BB962C8B-B14F-4D97-AF65-F5344CB8AC3E}">
        <p14:creationId xmlns="" xmlns:p14="http://schemas.microsoft.com/office/powerpoint/2010/main" val="334376186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sz="4000" b="1"/>
              <a:t>AUTHENTICATION OF DOCUMENTS AND PROCEEDINGS(Section-51)</a:t>
            </a:r>
          </a:p>
        </p:txBody>
      </p:sp>
      <p:sp>
        <p:nvSpPr>
          <p:cNvPr id="22531" name="Rectangle 3"/>
          <p:cNvSpPr>
            <a:spLocks noGrp="1" noChangeArrowheads="1"/>
          </p:cNvSpPr>
          <p:nvPr>
            <p:ph type="body" idx="1"/>
          </p:nvPr>
        </p:nvSpPr>
        <p:spPr/>
        <p:txBody>
          <a:bodyPr>
            <a:normAutofit fontScale="92500" lnSpcReduction="10000"/>
          </a:bodyPr>
          <a:lstStyle/>
          <a:p>
            <a:r>
              <a:rPr lang="en-US" i="1" dirty="0"/>
              <a:t>A document or proceeding requiring authentication by a company may be signed by:</a:t>
            </a:r>
          </a:p>
          <a:p>
            <a:pPr marL="914400" lvl="1" indent="-514350">
              <a:buFont typeface="+mj-lt"/>
              <a:buAutoNum type="alphaUcPeriod"/>
            </a:pPr>
            <a:r>
              <a:rPr lang="en-US" i="1" dirty="0" smtClean="0"/>
              <a:t>The </a:t>
            </a:r>
            <a:r>
              <a:rPr lang="en-US" i="1" dirty="0"/>
              <a:t>Chief Executive</a:t>
            </a:r>
          </a:p>
          <a:p>
            <a:pPr marL="914400" lvl="1" indent="-514350">
              <a:buFont typeface="+mj-lt"/>
              <a:buAutoNum type="alphaUcPeriod"/>
            </a:pPr>
            <a:r>
              <a:rPr lang="en-US" i="1" dirty="0" smtClean="0"/>
              <a:t>Director</a:t>
            </a:r>
            <a:endParaRPr lang="en-US" i="1" dirty="0"/>
          </a:p>
          <a:p>
            <a:pPr marL="914400" lvl="1" indent="-514350">
              <a:buFont typeface="+mj-lt"/>
              <a:buAutoNum type="alphaUcPeriod"/>
            </a:pPr>
            <a:r>
              <a:rPr lang="en-US" i="1" dirty="0" smtClean="0"/>
              <a:t>Secretary</a:t>
            </a:r>
            <a:endParaRPr lang="en-US" i="1" dirty="0"/>
          </a:p>
          <a:p>
            <a:pPr marL="914400" lvl="1" indent="-514350">
              <a:buFont typeface="+mj-lt"/>
              <a:buAutoNum type="alphaUcPeriod"/>
            </a:pPr>
            <a:r>
              <a:rPr lang="en-US" i="1" dirty="0" smtClean="0"/>
              <a:t>Other </a:t>
            </a:r>
            <a:r>
              <a:rPr lang="en-US" i="1" dirty="0"/>
              <a:t>officer of the </a:t>
            </a:r>
            <a:r>
              <a:rPr lang="en-US" i="1" dirty="0" smtClean="0"/>
              <a:t>company</a:t>
            </a:r>
          </a:p>
          <a:p>
            <a:pPr marL="514350" indent="-514350"/>
            <a:endParaRPr lang="en-US" i="1" dirty="0" smtClean="0"/>
          </a:p>
          <a:p>
            <a:pPr marL="514350" indent="-514350"/>
            <a:r>
              <a:rPr lang="en-US" i="1" dirty="0" smtClean="0"/>
              <a:t>Authentication of a document or proceeding by a company may need not be under its common seal.</a:t>
            </a:r>
          </a:p>
          <a:p>
            <a:pPr marL="514350" indent="-514350">
              <a:buFont typeface="+mj-lt"/>
              <a:buAutoNum type="alphaUcPeriod"/>
            </a:pPr>
            <a:endParaRPr lang="en-US" i="1" dirty="0"/>
          </a:p>
        </p:txBody>
      </p:sp>
    </p:spTree>
    <p:extLst>
      <p:ext uri="{BB962C8B-B14F-4D97-AF65-F5344CB8AC3E}">
        <p14:creationId xmlns="" xmlns:p14="http://schemas.microsoft.com/office/powerpoint/2010/main" val="28152787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flipV="1">
            <a:off x="352426" y="3657600"/>
            <a:ext cx="7680960" cy="76200"/>
          </a:xfrm>
        </p:spPr>
        <p:txBody>
          <a:bodyPr>
            <a:normAutofit fontScale="90000"/>
          </a:bodyPr>
          <a:lstStyle/>
          <a:p>
            <a:r>
              <a:rPr lang="en-US" dirty="0" smtClean="0"/>
              <a:t>      </a:t>
            </a:r>
            <a:endParaRPr lang="en-US" dirty="0"/>
          </a:p>
        </p:txBody>
      </p:sp>
      <p:sp>
        <p:nvSpPr>
          <p:cNvPr id="2" name="Content Placeholder 1"/>
          <p:cNvSpPr>
            <a:spLocks noGrp="1"/>
          </p:cNvSpPr>
          <p:nvPr>
            <p:ph idx="1"/>
          </p:nvPr>
        </p:nvSpPr>
        <p:spPr>
          <a:xfrm>
            <a:off x="352426" y="152400"/>
            <a:ext cx="8486774" cy="6477000"/>
          </a:xfrm>
        </p:spPr>
        <p:txBody>
          <a:bodyPr>
            <a:normAutofit/>
          </a:bodyPr>
          <a:lstStyle/>
          <a:p>
            <a:pPr marL="0" indent="0" algn="ctr">
              <a:buNone/>
            </a:pPr>
            <a:r>
              <a:rPr lang="en-US" sz="2800" i="1" dirty="0" smtClean="0"/>
              <a:t> </a:t>
            </a:r>
          </a:p>
          <a:p>
            <a:pPr algn="ctr">
              <a:buNone/>
            </a:pPr>
            <a:endParaRPr lang="en-US" sz="4000" b="1" i="1" dirty="0" smtClean="0"/>
          </a:p>
          <a:p>
            <a:pPr algn="ctr">
              <a:buNone/>
            </a:pPr>
            <a:endParaRPr lang="en-US" sz="4000" b="1" i="1" dirty="0" smtClean="0"/>
          </a:p>
          <a:p>
            <a:pPr algn="ctr">
              <a:buNone/>
            </a:pPr>
            <a:endParaRPr lang="en-US" sz="4000" b="1" i="1" dirty="0" smtClean="0"/>
          </a:p>
          <a:p>
            <a:pPr algn="ctr">
              <a:buNone/>
            </a:pPr>
            <a:endParaRPr lang="en-US" sz="4000" b="1" i="1" dirty="0" smtClean="0"/>
          </a:p>
          <a:p>
            <a:pPr algn="ctr">
              <a:buNone/>
            </a:pPr>
            <a:endParaRPr lang="en-US" sz="4000" b="1" i="1" dirty="0" smtClean="0"/>
          </a:p>
          <a:p>
            <a:pPr algn="ctr">
              <a:buNone/>
            </a:pPr>
            <a:r>
              <a:rPr lang="en-US" sz="4000" b="1" i="1" dirty="0" smtClean="0"/>
              <a:t>Statutory Books</a:t>
            </a:r>
          </a:p>
          <a:p>
            <a:pPr algn="ctr"/>
            <a:endParaRPr lang="en-US" sz="2800" i="1" dirty="0" smtClean="0"/>
          </a:p>
          <a:p>
            <a:pPr algn="ctr"/>
            <a:endParaRPr lang="en-US" sz="2800" i="1" dirty="0" smtClean="0"/>
          </a:p>
          <a:p>
            <a:pPr marL="0" indent="0" algn="ctr">
              <a:buNone/>
            </a:pPr>
            <a:endParaRPr lang="en-US" sz="2800" i="1" dirty="0" smtClean="0"/>
          </a:p>
          <a:p>
            <a:pPr marL="0" indent="0" algn="ctr">
              <a:buNone/>
            </a:pPr>
            <a:endParaRPr lang="en-US" sz="2800" i="1" dirty="0"/>
          </a:p>
          <a:p>
            <a:pPr marL="0" indent="0" algn="ctr">
              <a:buNone/>
            </a:pPr>
            <a:endParaRPr lang="en-US" sz="2800" i="1" dirty="0" smtClean="0"/>
          </a:p>
          <a:p>
            <a:pPr marL="0" indent="0" algn="ctr">
              <a:buNone/>
            </a:pPr>
            <a:endParaRPr lang="en-US" sz="2800" i="1" dirty="0" smtClean="0"/>
          </a:p>
        </p:txBody>
      </p:sp>
      <p:pic>
        <p:nvPicPr>
          <p:cNvPr id="4" name="Picture 3" descr="300px-COMSATS_Logo.jpeg"/>
          <p:cNvPicPr>
            <a:picLocks noChangeAspect="1"/>
          </p:cNvPicPr>
          <p:nvPr/>
        </p:nvPicPr>
        <p:blipFill>
          <a:blip r:embed="rId2" cstate="print"/>
          <a:stretch>
            <a:fillRect/>
          </a:stretch>
        </p:blipFill>
        <p:spPr>
          <a:xfrm>
            <a:off x="3200400" y="1371600"/>
            <a:ext cx="2552700" cy="2133600"/>
          </a:xfrm>
          <a:prstGeom prst="rect">
            <a:avLst/>
          </a:prstGeom>
        </p:spPr>
      </p:pic>
    </p:spTree>
    <p:extLst>
      <p:ext uri="{BB962C8B-B14F-4D97-AF65-F5344CB8AC3E}">
        <p14:creationId xmlns="" xmlns:p14="http://schemas.microsoft.com/office/powerpoint/2010/main" val="33118743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flipV="1">
            <a:off x="352426" y="3657600"/>
            <a:ext cx="7680960" cy="76200"/>
          </a:xfrm>
        </p:spPr>
        <p:txBody>
          <a:bodyPr>
            <a:normAutofit fontScale="90000"/>
          </a:bodyPr>
          <a:lstStyle/>
          <a:p>
            <a:r>
              <a:rPr lang="en-US" dirty="0" smtClean="0"/>
              <a:t>      </a:t>
            </a:r>
            <a:endParaRPr lang="en-US" dirty="0"/>
          </a:p>
        </p:txBody>
      </p:sp>
      <p:sp>
        <p:nvSpPr>
          <p:cNvPr id="2" name="Content Placeholder 1"/>
          <p:cNvSpPr>
            <a:spLocks noGrp="1"/>
          </p:cNvSpPr>
          <p:nvPr>
            <p:ph idx="1"/>
          </p:nvPr>
        </p:nvSpPr>
        <p:spPr>
          <a:xfrm>
            <a:off x="352426" y="1219200"/>
            <a:ext cx="8486774" cy="5410200"/>
          </a:xfrm>
        </p:spPr>
        <p:txBody>
          <a:bodyPr>
            <a:normAutofit/>
          </a:bodyPr>
          <a:lstStyle/>
          <a:p>
            <a:pPr>
              <a:buNone/>
            </a:pPr>
            <a:r>
              <a:rPr lang="en-US" sz="2800" b="1" i="1" dirty="0" smtClean="0"/>
              <a:t>Statutory Books</a:t>
            </a:r>
          </a:p>
          <a:p>
            <a:r>
              <a:rPr lang="en-US" sz="2800" dirty="0" smtClean="0"/>
              <a:t>Statutory books and records are documents kept by a company which detail important aspects of its operations and structure.</a:t>
            </a:r>
          </a:p>
          <a:p>
            <a:endParaRPr lang="en-US" sz="2800" i="1" dirty="0" smtClean="0"/>
          </a:p>
          <a:p>
            <a:pPr>
              <a:buNone/>
            </a:pPr>
            <a:r>
              <a:rPr lang="en-US" sz="2800" b="1" dirty="0" smtClean="0"/>
              <a:t>Maintenance of Statutory Books and Records</a:t>
            </a:r>
          </a:p>
          <a:p>
            <a:r>
              <a:rPr lang="en-US" sz="2800" dirty="0" smtClean="0"/>
              <a:t>The maintenance of statutory books implies that the records are kept up to date and where necessary, are adjusted to reflect any changes that have taken place within the company.</a:t>
            </a:r>
            <a:endParaRPr lang="en-US" sz="2800" dirty="0"/>
          </a:p>
        </p:txBody>
      </p:sp>
      <p:sp>
        <p:nvSpPr>
          <p:cNvPr id="6" name="Rectangle 5"/>
          <p:cNvSpPr/>
          <p:nvPr/>
        </p:nvSpPr>
        <p:spPr>
          <a:xfrm>
            <a:off x="381000" y="457200"/>
            <a:ext cx="8305800" cy="830997"/>
          </a:xfrm>
          <a:prstGeom prst="rect">
            <a:avLst/>
          </a:prstGeom>
        </p:spPr>
        <p:txBody>
          <a:bodyPr wrap="square">
            <a:spAutoFit/>
          </a:bodyPr>
          <a:lstStyle/>
          <a:p>
            <a:pPr algn="ctr"/>
            <a:r>
              <a:rPr lang="en-US" sz="4800" b="1" dirty="0" smtClean="0"/>
              <a:t>Statutory Books</a:t>
            </a:r>
          </a:p>
        </p:txBody>
      </p:sp>
    </p:spTree>
    <p:extLst>
      <p:ext uri="{BB962C8B-B14F-4D97-AF65-F5344CB8AC3E}">
        <p14:creationId xmlns="" xmlns:p14="http://schemas.microsoft.com/office/powerpoint/2010/main" val="3311874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Statutory Books</a:t>
            </a:r>
            <a:endParaRPr lang="en-US" b="1" dirty="0"/>
          </a:p>
        </p:txBody>
      </p:sp>
      <p:sp>
        <p:nvSpPr>
          <p:cNvPr id="3" name="Content Placeholder 2"/>
          <p:cNvSpPr>
            <a:spLocks noGrp="1"/>
          </p:cNvSpPr>
          <p:nvPr>
            <p:ph idx="1"/>
          </p:nvPr>
        </p:nvSpPr>
        <p:spPr>
          <a:xfrm>
            <a:off x="457200" y="1524000"/>
            <a:ext cx="8229600" cy="3886200"/>
          </a:xfrm>
        </p:spPr>
        <p:txBody>
          <a:bodyPr>
            <a:noAutofit/>
          </a:bodyPr>
          <a:lstStyle/>
          <a:p>
            <a:r>
              <a:rPr lang="en-US" sz="2800" dirty="0" smtClean="0"/>
              <a:t>A running company must maintain certain records about the company’s meetings, directors and shareholders. These are known as 'statutory books'. </a:t>
            </a:r>
          </a:p>
          <a:p>
            <a:r>
              <a:rPr lang="en-US" sz="2800" dirty="0" smtClean="0"/>
              <a:t>Statutory books are kept for the benefit of the shareholders and the general public.</a:t>
            </a:r>
          </a:p>
          <a:p>
            <a:r>
              <a:rPr lang="en-US" sz="2800" dirty="0" smtClean="0"/>
              <a:t>The  company records  must maintain  as follows:</a:t>
            </a:r>
          </a:p>
          <a:p>
            <a:r>
              <a:rPr lang="en-US" sz="2800" dirty="0" smtClean="0"/>
              <a:t>Register of Members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Statutory Books</a:t>
            </a:r>
            <a:endParaRPr lang="en-US" b="1" dirty="0"/>
          </a:p>
        </p:txBody>
      </p:sp>
      <p:sp>
        <p:nvSpPr>
          <p:cNvPr id="3" name="Content Placeholder 2"/>
          <p:cNvSpPr>
            <a:spLocks noGrp="1"/>
          </p:cNvSpPr>
          <p:nvPr>
            <p:ph idx="1"/>
          </p:nvPr>
        </p:nvSpPr>
        <p:spPr>
          <a:xfrm>
            <a:off x="457200" y="1447800"/>
            <a:ext cx="8229600" cy="3886200"/>
          </a:xfrm>
        </p:spPr>
        <p:txBody>
          <a:bodyPr>
            <a:noAutofit/>
          </a:bodyPr>
          <a:lstStyle/>
          <a:p>
            <a:r>
              <a:rPr lang="en-US" sz="2800" dirty="0" smtClean="0"/>
              <a:t>Register of Directors and other officers.</a:t>
            </a:r>
          </a:p>
          <a:p>
            <a:r>
              <a:rPr lang="en-US" sz="2800" dirty="0" smtClean="0"/>
              <a:t>Register of  Debenture holders (same particulars are required as required by the register of members)</a:t>
            </a:r>
          </a:p>
          <a:p>
            <a:r>
              <a:rPr lang="en-US" sz="2800" dirty="0" smtClean="0"/>
              <a:t>Register of mortgages and Charges. </a:t>
            </a:r>
          </a:p>
          <a:p>
            <a:r>
              <a:rPr lang="en-US" sz="2800" dirty="0" smtClean="0"/>
              <a:t>Annual list of members</a:t>
            </a:r>
          </a:p>
          <a:p>
            <a:r>
              <a:rPr lang="en-US" sz="2800" dirty="0" smtClean="0"/>
              <a:t>Minutes of meetings of  General meetings and Directors</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295400"/>
          </a:xfrm>
        </p:spPr>
        <p:txBody>
          <a:bodyPr>
            <a:noAutofit/>
          </a:bodyPr>
          <a:lstStyle/>
          <a:p>
            <a:r>
              <a:rPr lang="en-US" sz="4400" b="1" u="sng" dirty="0" smtClean="0"/>
              <a:t>Register of Mortgages and Charges</a:t>
            </a:r>
            <a:endParaRPr lang="en-US" sz="4400" b="1" u="sng" dirty="0"/>
          </a:p>
        </p:txBody>
      </p:sp>
      <p:sp>
        <p:nvSpPr>
          <p:cNvPr id="2" name="Content Placeholder 1"/>
          <p:cNvSpPr>
            <a:spLocks noGrp="1"/>
          </p:cNvSpPr>
          <p:nvPr>
            <p:ph idx="1"/>
          </p:nvPr>
        </p:nvSpPr>
        <p:spPr>
          <a:xfrm>
            <a:off x="381000" y="1463040"/>
            <a:ext cx="8458200" cy="4937760"/>
          </a:xfrm>
        </p:spPr>
        <p:txBody>
          <a:bodyPr>
            <a:normAutofit fontScale="92500"/>
          </a:bodyPr>
          <a:lstStyle/>
          <a:p>
            <a:pPr marL="0" indent="0">
              <a:buNone/>
            </a:pPr>
            <a:r>
              <a:rPr lang="en-US" b="1" u="sng" dirty="0" smtClean="0"/>
              <a:t>By Registrar (SECTION-125)</a:t>
            </a:r>
          </a:p>
          <a:p>
            <a:pPr marL="0" indent="0">
              <a:buNone/>
            </a:pPr>
            <a:r>
              <a:rPr lang="en-US" sz="2800" i="1" dirty="0"/>
              <a:t>The registrar shall keep, with respect to each company, a register in the prescribed form of all mortgages and charges</a:t>
            </a:r>
          </a:p>
          <a:p>
            <a:pPr marL="514350" indent="-514350">
              <a:buFont typeface="+mj-lt"/>
              <a:buAutoNum type="arabicPeriod"/>
            </a:pPr>
            <a:r>
              <a:rPr lang="en-US" sz="2800" i="1" dirty="0" smtClean="0"/>
              <a:t>Date of creation of each mortgage or charge.</a:t>
            </a:r>
          </a:p>
          <a:p>
            <a:pPr marL="514350" indent="-514350">
              <a:buFont typeface="+mj-lt"/>
              <a:buAutoNum type="arabicPeriod"/>
            </a:pPr>
            <a:r>
              <a:rPr lang="en-US" sz="2800" i="1" dirty="0" smtClean="0"/>
              <a:t>Amount secured against such mortgage or charge.</a:t>
            </a:r>
          </a:p>
          <a:p>
            <a:pPr marL="514350" indent="-514350">
              <a:buFont typeface="+mj-lt"/>
              <a:buAutoNum type="arabicPeriod"/>
            </a:pPr>
            <a:r>
              <a:rPr lang="en-US" sz="2800" i="1" dirty="0" smtClean="0"/>
              <a:t>Short particulars of the property mortgaged or charged.</a:t>
            </a:r>
          </a:p>
          <a:p>
            <a:pPr marL="514350" indent="-514350">
              <a:buFont typeface="+mj-lt"/>
              <a:buAutoNum type="arabicPeriod"/>
            </a:pPr>
            <a:r>
              <a:rPr lang="en-US" sz="2800" i="1" dirty="0" smtClean="0"/>
              <a:t>The names of mortgages or persons entitled to the charge.</a:t>
            </a:r>
          </a:p>
          <a:p>
            <a:pPr marL="514350" indent="-514350">
              <a:buFont typeface="+mj-lt"/>
              <a:buAutoNum type="arabicPeriod"/>
            </a:pPr>
            <a:r>
              <a:rPr lang="en-US" sz="2800" i="1" dirty="0" smtClean="0"/>
              <a:t>The register shall be open to inspection to any person on payment of prescribed fee.</a:t>
            </a:r>
            <a:endParaRPr lang="en-US" dirty="0"/>
          </a:p>
        </p:txBody>
      </p:sp>
    </p:spTree>
    <p:extLst>
      <p:ext uri="{BB962C8B-B14F-4D97-AF65-F5344CB8AC3E}">
        <p14:creationId xmlns="" xmlns:p14="http://schemas.microsoft.com/office/powerpoint/2010/main" val="17059456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426" y="381000"/>
            <a:ext cx="7680960" cy="914400"/>
          </a:xfrm>
        </p:spPr>
        <p:txBody>
          <a:bodyPr/>
          <a:lstStyle/>
          <a:p>
            <a:r>
              <a:rPr lang="en-US" b="1" u="sng" dirty="0" smtClean="0"/>
              <a:t>By Company (Section 135)</a:t>
            </a:r>
            <a:endParaRPr lang="en-US" b="1" u="sng" dirty="0"/>
          </a:p>
        </p:txBody>
      </p:sp>
      <p:sp>
        <p:nvSpPr>
          <p:cNvPr id="2" name="Content Placeholder 1"/>
          <p:cNvSpPr>
            <a:spLocks noGrp="1"/>
          </p:cNvSpPr>
          <p:nvPr>
            <p:ph idx="1"/>
          </p:nvPr>
        </p:nvSpPr>
        <p:spPr>
          <a:xfrm>
            <a:off x="457200" y="1371600"/>
            <a:ext cx="8229600" cy="4754563"/>
          </a:xfrm>
        </p:spPr>
        <p:txBody>
          <a:bodyPr>
            <a:normAutofit fontScale="92500" lnSpcReduction="10000"/>
          </a:bodyPr>
          <a:lstStyle/>
          <a:p>
            <a:pPr marL="514350" indent="-514350">
              <a:buAutoNum type="alphaLcParenR"/>
            </a:pPr>
            <a:r>
              <a:rPr lang="en-US" sz="2800" i="1" dirty="0" smtClean="0"/>
              <a:t>A company is required to keep a register of mortgages at its </a:t>
            </a:r>
            <a:r>
              <a:rPr lang="en-US" sz="2800" i="1" dirty="0" err="1" smtClean="0"/>
              <a:t>registerd</a:t>
            </a:r>
            <a:r>
              <a:rPr lang="en-US" sz="2800" i="1" dirty="0" smtClean="0"/>
              <a:t> </a:t>
            </a:r>
            <a:r>
              <a:rPr lang="en-US" sz="2800" i="1" dirty="0" smtClean="0"/>
              <a:t>office.</a:t>
            </a:r>
          </a:p>
          <a:p>
            <a:pPr marL="514350" indent="-514350">
              <a:buAutoNum type="alphaLcParenR"/>
            </a:pPr>
            <a:r>
              <a:rPr lang="en-US" sz="2800" i="1" dirty="0" smtClean="0"/>
              <a:t>The company shall enter in the register of mortgages and charges;</a:t>
            </a:r>
          </a:p>
          <a:p>
            <a:pPr marL="914400" lvl="1" indent="-514350">
              <a:buAutoNum type="arabicPeriod"/>
            </a:pPr>
            <a:r>
              <a:rPr lang="en-US" sz="2400" i="1" dirty="0" smtClean="0"/>
              <a:t>All mortgages and charges affecting property   of the company; and</a:t>
            </a:r>
          </a:p>
          <a:p>
            <a:pPr marL="914400" lvl="1" indent="-514350">
              <a:buAutoNum type="arabicPeriod"/>
            </a:pPr>
            <a:r>
              <a:rPr lang="en-US" sz="2400" i="1" dirty="0" smtClean="0"/>
              <a:t>All floating charges on the undertaking or on any property of the company</a:t>
            </a:r>
            <a:r>
              <a:rPr lang="en-US" sz="2400" dirty="0" smtClean="0"/>
              <a:t>.</a:t>
            </a:r>
          </a:p>
          <a:p>
            <a:pPr marL="514350" indent="-514350">
              <a:buAutoNum type="alphaLcParenR"/>
            </a:pPr>
            <a:r>
              <a:rPr lang="en-US" sz="2800" i="1" dirty="0" smtClean="0"/>
              <a:t>Such register shall give</a:t>
            </a:r>
            <a:r>
              <a:rPr lang="en-US" sz="2800" dirty="0" smtClean="0"/>
              <a:t> </a:t>
            </a:r>
          </a:p>
          <a:p>
            <a:pPr marL="914400" lvl="1" indent="-514350">
              <a:buFont typeface="+mj-lt"/>
              <a:buAutoNum type="arabicPeriod"/>
            </a:pPr>
            <a:r>
              <a:rPr lang="en-US" sz="2400" i="1" dirty="0" smtClean="0"/>
              <a:t>A short description of the property mortgaged or charged.</a:t>
            </a:r>
          </a:p>
          <a:p>
            <a:pPr marL="914400" lvl="1" indent="-514350">
              <a:buFont typeface="+mj-lt"/>
              <a:buAutoNum type="arabicPeriod"/>
            </a:pPr>
            <a:r>
              <a:rPr lang="en-US" sz="2400" i="1" dirty="0" smtClean="0"/>
              <a:t>The amount of mortgage or charged, and</a:t>
            </a:r>
          </a:p>
          <a:p>
            <a:pPr marL="914400" lvl="1" indent="-514350">
              <a:buFont typeface="+mj-lt"/>
              <a:buAutoNum type="arabicPeriod"/>
            </a:pPr>
            <a:r>
              <a:rPr lang="en-US" sz="2400" i="1" dirty="0" smtClean="0"/>
              <a:t>The names of mortgagees or persons entitled.</a:t>
            </a:r>
            <a:endParaRPr lang="en-US" sz="2400" i="1" dirty="0"/>
          </a:p>
        </p:txBody>
      </p:sp>
    </p:spTree>
    <p:extLst>
      <p:ext uri="{BB962C8B-B14F-4D97-AF65-F5344CB8AC3E}">
        <p14:creationId xmlns="" xmlns:p14="http://schemas.microsoft.com/office/powerpoint/2010/main" val="34752054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b="1" u="sng" dirty="0" smtClean="0"/>
              <a:t>Register of  Members and Debenture Holders</a:t>
            </a:r>
            <a:endParaRPr lang="en-US" sz="3600" b="1" u="sng" dirty="0"/>
          </a:p>
        </p:txBody>
      </p:sp>
      <p:sp>
        <p:nvSpPr>
          <p:cNvPr id="2" name="Content Placeholder 1"/>
          <p:cNvSpPr>
            <a:spLocks noGrp="1"/>
          </p:cNvSpPr>
          <p:nvPr>
            <p:ph idx="1"/>
          </p:nvPr>
        </p:nvSpPr>
        <p:spPr>
          <a:xfrm>
            <a:off x="352426" y="1295400"/>
            <a:ext cx="8334374" cy="5334000"/>
          </a:xfrm>
        </p:spPr>
        <p:txBody>
          <a:bodyPr>
            <a:normAutofit lnSpcReduction="10000"/>
          </a:bodyPr>
          <a:lstStyle/>
          <a:p>
            <a:pPr marL="0" indent="0">
              <a:buNone/>
            </a:pPr>
            <a:r>
              <a:rPr lang="en-US" sz="3500" b="1" u="sng" dirty="0" smtClean="0"/>
              <a:t>Register of members (Section 147)</a:t>
            </a:r>
          </a:p>
          <a:p>
            <a:pPr marL="514350" indent="-514350">
              <a:buFont typeface="+mj-lt"/>
              <a:buAutoNum type="alphaUcPeriod"/>
            </a:pPr>
            <a:r>
              <a:rPr lang="en-US" sz="2800" i="1" dirty="0" smtClean="0"/>
              <a:t>A company must have a register of its members containing:</a:t>
            </a:r>
          </a:p>
          <a:p>
            <a:pPr marL="914400" lvl="1" indent="-514350">
              <a:buFont typeface="+mj-lt"/>
              <a:buAutoNum type="arabicPeriod"/>
            </a:pPr>
            <a:r>
              <a:rPr lang="en-US" sz="2400" i="1" dirty="0" smtClean="0"/>
              <a:t>The names, father’s name, description,   nationality, occupation and addresses of the members;</a:t>
            </a:r>
          </a:p>
          <a:p>
            <a:pPr marL="914400" lvl="1" indent="-514350">
              <a:buFont typeface="+mj-lt"/>
              <a:buAutoNum type="arabicPeriod"/>
            </a:pPr>
            <a:r>
              <a:rPr lang="en-US" sz="2400" i="1" dirty="0" smtClean="0"/>
              <a:t>The account and the number of their shares.</a:t>
            </a:r>
          </a:p>
          <a:p>
            <a:pPr marL="914400" lvl="1" indent="-514350">
              <a:buFont typeface="+mj-lt"/>
              <a:buAutoNum type="arabicPeriod"/>
            </a:pPr>
            <a:r>
              <a:rPr lang="en-US" sz="2400" i="1" dirty="0" smtClean="0"/>
              <a:t>The date of the acquiring the shares.</a:t>
            </a:r>
          </a:p>
          <a:p>
            <a:pPr marL="914400" lvl="1" indent="-514350">
              <a:buFont typeface="+mj-lt"/>
              <a:buAutoNum type="arabicPeriod"/>
            </a:pPr>
            <a:r>
              <a:rPr lang="en-US" sz="2400" i="1" dirty="0" smtClean="0"/>
              <a:t>The amount paid on the shares.</a:t>
            </a:r>
          </a:p>
          <a:p>
            <a:pPr marL="914400" lvl="1" indent="-514350">
              <a:buFont typeface="+mj-lt"/>
              <a:buAutoNum type="arabicPeriod"/>
            </a:pPr>
            <a:r>
              <a:rPr lang="en-US" sz="2400" i="1" dirty="0" smtClean="0"/>
              <a:t>The date of entering a member in the register and</a:t>
            </a:r>
          </a:p>
          <a:p>
            <a:pPr marL="914400" lvl="1" indent="-514350">
              <a:buFont typeface="+mj-lt"/>
              <a:buAutoNum type="arabicPeriod"/>
            </a:pPr>
            <a:r>
              <a:rPr lang="en-US" sz="2400" i="1" dirty="0" smtClean="0"/>
              <a:t>The date and reason for ceasing to be a member.</a:t>
            </a:r>
          </a:p>
          <a:p>
            <a:pPr marL="514350" indent="-514350">
              <a:buFont typeface="+mj-lt"/>
              <a:buAutoNum type="alphaUcPeriod"/>
            </a:pPr>
            <a:r>
              <a:rPr lang="en-US" sz="2800" i="1" dirty="0" smtClean="0"/>
              <a:t>A company having more than 50 members must keep an index of the register of members.</a:t>
            </a:r>
            <a:endParaRPr lang="en-US" sz="2800" i="1" dirty="0"/>
          </a:p>
        </p:txBody>
      </p:sp>
    </p:spTree>
    <p:extLst>
      <p:ext uri="{BB962C8B-B14F-4D97-AF65-F5344CB8AC3E}">
        <p14:creationId xmlns="" xmlns:p14="http://schemas.microsoft.com/office/powerpoint/2010/main" val="2283804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u="sng" dirty="0" smtClean="0"/>
              <a:t>Register of Debenture Holders (Section 149)</a:t>
            </a:r>
            <a:endParaRPr lang="en-US" b="1" u="sng" dirty="0"/>
          </a:p>
        </p:txBody>
      </p:sp>
      <p:sp>
        <p:nvSpPr>
          <p:cNvPr id="2" name="Content Placeholder 1"/>
          <p:cNvSpPr>
            <a:spLocks noGrp="1"/>
          </p:cNvSpPr>
          <p:nvPr>
            <p:ph idx="1"/>
          </p:nvPr>
        </p:nvSpPr>
        <p:spPr>
          <a:xfrm>
            <a:off x="352426" y="1463040"/>
            <a:ext cx="8486774" cy="5166360"/>
          </a:xfrm>
        </p:spPr>
        <p:txBody>
          <a:bodyPr>
            <a:normAutofit/>
          </a:bodyPr>
          <a:lstStyle/>
          <a:p>
            <a:r>
              <a:rPr lang="en-US" sz="2400" i="1" dirty="0" smtClean="0"/>
              <a:t>Same particulars are required for the  register of debenture holders as are required for register of members as stated in previous slide</a:t>
            </a:r>
            <a:r>
              <a:rPr lang="en-US" dirty="0" smtClean="0"/>
              <a:t>.</a:t>
            </a:r>
          </a:p>
          <a:p>
            <a:pPr marL="0" indent="0">
              <a:buNone/>
            </a:pPr>
            <a:r>
              <a:rPr lang="en-US" b="1" u="sng" dirty="0" smtClean="0"/>
              <a:t>Annual List of Members (Section 156)</a:t>
            </a:r>
          </a:p>
          <a:p>
            <a:pPr marL="457200" indent="-457200">
              <a:buFont typeface="+mj-lt"/>
              <a:buAutoNum type="alphaUcPeriod"/>
            </a:pPr>
            <a:r>
              <a:rPr lang="en-US" sz="2400" i="1" dirty="0" smtClean="0"/>
              <a:t>Every company shall once in each year, prepare annual return of its members containing the particulars specified in Form A </a:t>
            </a:r>
            <a:r>
              <a:rPr lang="en-US" sz="2400" i="1" dirty="0" smtClean="0"/>
              <a:t> </a:t>
            </a:r>
            <a:r>
              <a:rPr lang="en-US" sz="2400" i="1" dirty="0" smtClean="0"/>
              <a:t>in case of a company having share capital and in Form B in case of a company not having share capital as:</a:t>
            </a:r>
          </a:p>
          <a:p>
            <a:pPr marL="857250" lvl="1" indent="-457200">
              <a:buAutoNum type="arabicPeriod"/>
            </a:pPr>
            <a:r>
              <a:rPr lang="en-US" sz="2400" i="1" dirty="0" smtClean="0"/>
              <a:t>On the date of the annual general meeting; or</a:t>
            </a:r>
          </a:p>
          <a:p>
            <a:pPr marL="857250" lvl="1" indent="-457200">
              <a:buAutoNum type="arabicPeriod"/>
            </a:pPr>
            <a:r>
              <a:rPr lang="en-US" sz="2400" i="1" dirty="0" smtClean="0"/>
              <a:t>Where such annual general meeting is not held or if held is not concluded, on the last day of the calendar year to which it relates.</a:t>
            </a:r>
          </a:p>
          <a:p>
            <a:pPr marL="457200" indent="-457200">
              <a:buAutoNum type="arabicPeriod"/>
            </a:pPr>
            <a:endParaRPr lang="en-US" sz="2400" i="1" dirty="0"/>
          </a:p>
        </p:txBody>
      </p:sp>
    </p:spTree>
    <p:extLst>
      <p:ext uri="{BB962C8B-B14F-4D97-AF65-F5344CB8AC3E}">
        <p14:creationId xmlns="" xmlns:p14="http://schemas.microsoft.com/office/powerpoint/2010/main" val="4158744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426" y="228600"/>
            <a:ext cx="8410574" cy="1066800"/>
          </a:xfrm>
        </p:spPr>
        <p:txBody>
          <a:bodyPr>
            <a:normAutofit/>
          </a:bodyPr>
          <a:lstStyle/>
          <a:p>
            <a:pPr algn="l"/>
            <a:r>
              <a:rPr lang="en-US" sz="3600" b="1" u="sng" dirty="0"/>
              <a:t>Annual List of Members (Section 156</a:t>
            </a:r>
            <a:r>
              <a:rPr lang="en-US" sz="3600" b="1" u="sng" dirty="0" smtClean="0"/>
              <a:t>)</a:t>
            </a:r>
            <a:endParaRPr lang="en-US" sz="3600" i="1" dirty="0"/>
          </a:p>
        </p:txBody>
      </p:sp>
      <p:sp>
        <p:nvSpPr>
          <p:cNvPr id="2" name="Content Placeholder 1"/>
          <p:cNvSpPr>
            <a:spLocks noGrp="1"/>
          </p:cNvSpPr>
          <p:nvPr>
            <p:ph idx="1"/>
          </p:nvPr>
        </p:nvSpPr>
        <p:spPr>
          <a:xfrm>
            <a:off x="352426" y="1828800"/>
            <a:ext cx="8334374" cy="4358640"/>
          </a:xfrm>
        </p:spPr>
        <p:txBody>
          <a:bodyPr>
            <a:normAutofit/>
          </a:bodyPr>
          <a:lstStyle/>
          <a:p>
            <a:pPr marL="857250" lvl="1" indent="-457200">
              <a:buAutoNum type="alphaUcPeriod" startAt="2"/>
            </a:pPr>
            <a:r>
              <a:rPr lang="en-US" sz="2400" i="1" dirty="0" smtClean="0"/>
              <a:t>Such </a:t>
            </a:r>
            <a:r>
              <a:rPr lang="en-US" sz="2400" i="1" dirty="0"/>
              <a:t>annual return shall be filed with the </a:t>
            </a:r>
            <a:r>
              <a:rPr lang="en-US" sz="2400" i="1" dirty="0" smtClean="0"/>
              <a:t>registrar, </a:t>
            </a:r>
            <a:r>
              <a:rPr lang="en-US" sz="2400" i="1" dirty="0"/>
              <a:t>	within 45 days in case of listed company and 30 	days in other cases</a:t>
            </a:r>
            <a:r>
              <a:rPr lang="en-US" sz="2400" i="1" dirty="0" smtClean="0"/>
              <a:t>:</a:t>
            </a:r>
          </a:p>
          <a:p>
            <a:pPr marL="400050" lvl="1" indent="0">
              <a:buNone/>
            </a:pPr>
            <a:endParaRPr lang="en-US" sz="2400" i="1" dirty="0"/>
          </a:p>
          <a:p>
            <a:pPr marL="914400" lvl="1" indent="-514350">
              <a:buAutoNum type="arabicPeriod"/>
            </a:pPr>
            <a:r>
              <a:rPr lang="en-US" sz="2400" i="1" dirty="0" smtClean="0"/>
              <a:t>From the date of annual  general meeting held in a year; or</a:t>
            </a:r>
          </a:p>
          <a:p>
            <a:pPr marL="914400" lvl="1" indent="-514350">
              <a:buAutoNum type="arabicPeriod"/>
            </a:pPr>
            <a:r>
              <a:rPr lang="en-US" sz="2400" i="1" dirty="0" smtClean="0"/>
              <a:t>Where such annual general meeting is not held or if held is not concluded , on the last day of the calendar year to which it relates.</a:t>
            </a:r>
            <a:endParaRPr lang="en-US" sz="2400" i="1" dirty="0"/>
          </a:p>
        </p:txBody>
      </p:sp>
    </p:spTree>
    <p:extLst>
      <p:ext uri="{BB962C8B-B14F-4D97-AF65-F5344CB8AC3E}">
        <p14:creationId xmlns="" xmlns:p14="http://schemas.microsoft.com/office/powerpoint/2010/main" val="3881447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74638"/>
            <a:ext cx="8610600" cy="1143000"/>
          </a:xfrm>
        </p:spPr>
        <p:txBody>
          <a:bodyPr>
            <a:noAutofit/>
          </a:bodyPr>
          <a:lstStyle/>
          <a:p>
            <a:r>
              <a:rPr lang="en-US" sz="3600" b="1" u="sng" dirty="0" smtClean="0"/>
              <a:t>Minutes of Proceedings of General Meetings and Directors  (Section-173)</a:t>
            </a:r>
            <a:endParaRPr lang="en-US" sz="3600" b="1" u="sng" dirty="0"/>
          </a:p>
        </p:txBody>
      </p:sp>
      <p:sp>
        <p:nvSpPr>
          <p:cNvPr id="2" name="Content Placeholder 1"/>
          <p:cNvSpPr>
            <a:spLocks noGrp="1"/>
          </p:cNvSpPr>
          <p:nvPr>
            <p:ph idx="1"/>
          </p:nvPr>
        </p:nvSpPr>
        <p:spPr>
          <a:xfrm>
            <a:off x="352426" y="1463040"/>
            <a:ext cx="8410574" cy="5166360"/>
          </a:xfrm>
        </p:spPr>
        <p:txBody>
          <a:bodyPr>
            <a:normAutofit/>
          </a:bodyPr>
          <a:lstStyle/>
          <a:p>
            <a:pPr marL="457200" indent="-457200">
              <a:buAutoNum type="alphaLcParenR"/>
            </a:pPr>
            <a:r>
              <a:rPr lang="en-US" sz="2400" i="1" dirty="0" smtClean="0"/>
              <a:t>A company shall keep, at its registered office, </a:t>
            </a:r>
            <a:r>
              <a:rPr lang="en-US" sz="2400" i="1" dirty="0" smtClean="0"/>
              <a:t>a  </a:t>
            </a:r>
            <a:r>
              <a:rPr lang="en-US" sz="2400" i="1" dirty="0" smtClean="0"/>
              <a:t>fair and accurate summary to be entered in properly maintained books, of the minutes of all proceedings of :</a:t>
            </a:r>
          </a:p>
          <a:p>
            <a:pPr marL="857250" lvl="1" indent="-457200">
              <a:buAutoNum type="arabicPeriod"/>
            </a:pPr>
            <a:r>
              <a:rPr lang="en-US" sz="2000" b="1" i="1" dirty="0" smtClean="0"/>
              <a:t>General meetings</a:t>
            </a:r>
          </a:p>
          <a:p>
            <a:pPr marL="857250" lvl="1" indent="-457200">
              <a:buAutoNum type="arabicPeriod"/>
            </a:pPr>
            <a:r>
              <a:rPr lang="en-US" sz="2000" b="1" i="1" dirty="0" smtClean="0"/>
              <a:t>Meeting of its directors and</a:t>
            </a:r>
          </a:p>
          <a:p>
            <a:pPr marL="857250" lvl="1" indent="-457200">
              <a:buAutoNum type="arabicPeriod"/>
            </a:pPr>
            <a:r>
              <a:rPr lang="en-US" sz="2000" b="1" i="1" dirty="0" smtClean="0"/>
              <a:t>Meetings of committees of director along with the names of those participating in such meetings.</a:t>
            </a:r>
          </a:p>
          <a:p>
            <a:pPr marL="457200" indent="-457200">
              <a:buAutoNum type="alphaLcParenR" startAt="2"/>
            </a:pPr>
            <a:r>
              <a:rPr lang="en-US" sz="2400" i="1" dirty="0" smtClean="0"/>
              <a:t>A copy of minutes of board of directors meeting shall be furnished to every director within 14 days of the date of meeting.</a:t>
            </a:r>
          </a:p>
          <a:p>
            <a:pPr marL="457200" indent="-457200">
              <a:buAutoNum type="alphaLcParenR" startAt="2"/>
            </a:pPr>
            <a:r>
              <a:rPr lang="en-US" sz="2400" i="1" dirty="0" smtClean="0"/>
              <a:t>The minutes of the meeting signed by the chairman of that meeting or chairman of the next meeting shall be evidence of the proceeding of that meeting.</a:t>
            </a:r>
          </a:p>
          <a:p>
            <a:endParaRPr lang="en-US" sz="2400" i="1" dirty="0"/>
          </a:p>
        </p:txBody>
      </p:sp>
    </p:spTree>
    <p:extLst>
      <p:ext uri="{BB962C8B-B14F-4D97-AF65-F5344CB8AC3E}">
        <p14:creationId xmlns="" xmlns:p14="http://schemas.microsoft.com/office/powerpoint/2010/main" val="136116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426" y="381000"/>
            <a:ext cx="8486774" cy="1219200"/>
          </a:xfrm>
        </p:spPr>
        <p:txBody>
          <a:bodyPr>
            <a:normAutofit/>
          </a:bodyPr>
          <a:lstStyle/>
          <a:p>
            <a:r>
              <a:rPr lang="en-US" sz="2800" i="1" dirty="0" smtClean="0"/>
              <a:t>Continued…</a:t>
            </a:r>
            <a:endParaRPr lang="en-US" sz="2800" i="1" dirty="0"/>
          </a:p>
        </p:txBody>
      </p:sp>
      <p:sp>
        <p:nvSpPr>
          <p:cNvPr id="2" name="Content Placeholder 1"/>
          <p:cNvSpPr>
            <a:spLocks noGrp="1"/>
          </p:cNvSpPr>
          <p:nvPr>
            <p:ph idx="1"/>
          </p:nvPr>
        </p:nvSpPr>
        <p:spPr>
          <a:xfrm>
            <a:off x="352426" y="1600200"/>
            <a:ext cx="8410574" cy="5029200"/>
          </a:xfrm>
        </p:spPr>
        <p:txBody>
          <a:bodyPr>
            <a:normAutofit/>
          </a:bodyPr>
          <a:lstStyle/>
          <a:p>
            <a:pPr marL="0" indent="0">
              <a:buNone/>
            </a:pPr>
            <a:r>
              <a:rPr lang="en-US" sz="2400" i="1" dirty="0"/>
              <a:t>d)  	</a:t>
            </a:r>
            <a:r>
              <a:rPr lang="en-US" sz="2800" i="1" dirty="0"/>
              <a:t>The books containing the minutes of  all such </a:t>
            </a:r>
            <a:r>
              <a:rPr lang="en-US" sz="2800" i="1" dirty="0" smtClean="0"/>
              <a:t>	meetings</a:t>
            </a:r>
            <a:r>
              <a:rPr lang="en-US" sz="2800" i="1" dirty="0"/>
              <a:t>, </a:t>
            </a:r>
            <a:r>
              <a:rPr lang="en-US" sz="2800" i="1" dirty="0" smtClean="0"/>
              <a:t>as </a:t>
            </a:r>
            <a:r>
              <a:rPr lang="en-US" sz="2800" i="1" dirty="0"/>
              <a:t>stated above shall be kept at the </a:t>
            </a:r>
            <a:r>
              <a:rPr lang="en-US" sz="2800" i="1" dirty="0" smtClean="0"/>
              <a:t>	registered </a:t>
            </a:r>
            <a:r>
              <a:rPr lang="en-US" sz="2800" i="1" dirty="0"/>
              <a:t>office of </a:t>
            </a:r>
            <a:r>
              <a:rPr lang="en-US" sz="2800" i="1" dirty="0" smtClean="0"/>
              <a:t>the </a:t>
            </a:r>
            <a:r>
              <a:rPr lang="en-US" sz="2800" i="1" dirty="0"/>
              <a:t>company. </a:t>
            </a:r>
          </a:p>
          <a:p>
            <a:pPr marL="457200" indent="-457200">
              <a:buAutoNum type="alphaLcParenR" startAt="5"/>
            </a:pPr>
            <a:r>
              <a:rPr lang="en-US" sz="2800" i="1" dirty="0" smtClean="0"/>
              <a:t> 	The books containing the minutes of proceedings 	of general meetings shall be open to the 	inspection by members without any charge during 	business hours, not being less than two hours in 	each day and subject to such restrictions as the 	company by its articles or in a general meeting 	may impose.</a:t>
            </a:r>
          </a:p>
          <a:p>
            <a:endParaRPr lang="en-US" sz="2400" i="1" dirty="0"/>
          </a:p>
        </p:txBody>
      </p:sp>
    </p:spTree>
    <p:extLst>
      <p:ext uri="{BB962C8B-B14F-4D97-AF65-F5344CB8AC3E}">
        <p14:creationId xmlns="" xmlns:p14="http://schemas.microsoft.com/office/powerpoint/2010/main" val="30695983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u="sng" dirty="0" smtClean="0"/>
              <a:t>Register of Directors and other officers (Section-205)</a:t>
            </a:r>
            <a:endParaRPr lang="en-US" b="1" u="sng" dirty="0"/>
          </a:p>
        </p:txBody>
      </p:sp>
      <p:sp>
        <p:nvSpPr>
          <p:cNvPr id="2" name="Content Placeholder 1"/>
          <p:cNvSpPr>
            <a:spLocks noGrp="1"/>
          </p:cNvSpPr>
          <p:nvPr>
            <p:ph idx="1"/>
          </p:nvPr>
        </p:nvSpPr>
        <p:spPr/>
        <p:txBody>
          <a:bodyPr>
            <a:normAutofit/>
          </a:bodyPr>
          <a:lstStyle/>
          <a:p>
            <a:r>
              <a:rPr lang="en-US" sz="2800" i="1" dirty="0" smtClean="0"/>
              <a:t>A company shall keep at its registered office a register of its directors and officers, including;</a:t>
            </a:r>
          </a:p>
          <a:p>
            <a:pPr lvl="1">
              <a:buFontTx/>
              <a:buChar char="-"/>
            </a:pPr>
            <a:r>
              <a:rPr lang="en-US" sz="2400" i="1" dirty="0" smtClean="0"/>
              <a:t>The chief executive </a:t>
            </a:r>
          </a:p>
          <a:p>
            <a:pPr lvl="1" indent="-342900">
              <a:buFontTx/>
              <a:buChar char="-"/>
            </a:pPr>
            <a:r>
              <a:rPr lang="en-US" sz="2400" i="1" dirty="0" smtClean="0"/>
              <a:t>Managing agent </a:t>
            </a:r>
          </a:p>
          <a:p>
            <a:pPr lvl="1" indent="-342900">
              <a:buFontTx/>
              <a:buChar char="-"/>
            </a:pPr>
            <a:r>
              <a:rPr lang="en-US" sz="2400" i="1" dirty="0" smtClean="0"/>
              <a:t>Secretary </a:t>
            </a:r>
          </a:p>
          <a:p>
            <a:pPr lvl="1" indent="-342900">
              <a:buFontTx/>
              <a:buChar char="-"/>
            </a:pPr>
            <a:r>
              <a:rPr lang="en-US" sz="2400" i="1" dirty="0" smtClean="0"/>
              <a:t>Chief accountant </a:t>
            </a:r>
          </a:p>
          <a:p>
            <a:pPr lvl="1" indent="-342900">
              <a:buFontTx/>
              <a:buChar char="-"/>
            </a:pPr>
            <a:r>
              <a:rPr lang="en-US" sz="2400" i="1" dirty="0" smtClean="0"/>
              <a:t>Auditors and </a:t>
            </a:r>
          </a:p>
          <a:p>
            <a:pPr lvl="1" indent="-342900">
              <a:buFontTx/>
              <a:buChar char="-"/>
            </a:pPr>
            <a:r>
              <a:rPr lang="en-US" sz="2400" i="1" dirty="0" smtClean="0"/>
              <a:t>Legal adviser</a:t>
            </a:r>
          </a:p>
          <a:p>
            <a:pPr marL="0" indent="0">
              <a:buNone/>
            </a:pPr>
            <a:r>
              <a:rPr lang="en-US" sz="2800" i="1" dirty="0" smtClean="0"/>
              <a:t>Containing with respect to each of them such particulars as may be prescribed.  </a:t>
            </a:r>
            <a:endParaRPr lang="en-US" sz="2800" i="1" dirty="0"/>
          </a:p>
        </p:txBody>
      </p:sp>
    </p:spTree>
    <p:extLst>
      <p:ext uri="{BB962C8B-B14F-4D97-AF65-F5344CB8AC3E}">
        <p14:creationId xmlns="" xmlns:p14="http://schemas.microsoft.com/office/powerpoint/2010/main" val="21273353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u="sng" dirty="0" smtClean="0"/>
              <a:t>Register of Directors and other officers (Section-205)</a:t>
            </a:r>
            <a:endParaRPr lang="en-US" b="1" u="sng" dirty="0"/>
          </a:p>
        </p:txBody>
      </p:sp>
      <p:sp>
        <p:nvSpPr>
          <p:cNvPr id="2" name="Content Placeholder 1"/>
          <p:cNvSpPr>
            <a:spLocks noGrp="1"/>
          </p:cNvSpPr>
          <p:nvPr>
            <p:ph idx="1"/>
          </p:nvPr>
        </p:nvSpPr>
        <p:spPr/>
        <p:txBody>
          <a:bodyPr>
            <a:normAutofit lnSpcReduction="10000"/>
          </a:bodyPr>
          <a:lstStyle/>
          <a:p>
            <a:r>
              <a:rPr lang="en-US" sz="2800" i="1" dirty="0" smtClean="0"/>
              <a:t>Every person referred above shall, with in the period of ten days of his appointment, furnish to the company prescribed particulars so as to be entered in the registers.</a:t>
            </a:r>
          </a:p>
          <a:p>
            <a:r>
              <a:rPr lang="en-US" sz="2800" i="1" dirty="0" smtClean="0"/>
              <a:t>The company shall, with in fourteen days of the appointment of the above said person file a return to the registrar containing prescribed particulars.</a:t>
            </a:r>
          </a:p>
          <a:p>
            <a:r>
              <a:rPr lang="en-US" sz="2800" i="1" dirty="0" smtClean="0"/>
              <a:t>The register so prepared shall be open for inspection to any member of the company during the business hours.</a:t>
            </a:r>
          </a:p>
        </p:txBody>
      </p:sp>
    </p:spTree>
    <p:extLst>
      <p:ext uri="{BB962C8B-B14F-4D97-AF65-F5344CB8AC3E}">
        <p14:creationId xmlns="" xmlns:p14="http://schemas.microsoft.com/office/powerpoint/2010/main" val="38263906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7680960" cy="1524000"/>
          </a:xfrm>
        </p:spPr>
        <p:txBody>
          <a:bodyPr>
            <a:noAutofit/>
          </a:bodyPr>
          <a:lstStyle/>
          <a:p>
            <a:r>
              <a:rPr lang="en-US" sz="3200" b="1" u="sng" dirty="0" smtClean="0"/>
              <a:t>Register of contracts, Arrangements &amp; Appointments in which Directors are concerned or interested (Section-219)</a:t>
            </a:r>
            <a:endParaRPr lang="en-US" sz="3200" b="1" u="sng" dirty="0"/>
          </a:p>
        </p:txBody>
      </p:sp>
      <p:sp>
        <p:nvSpPr>
          <p:cNvPr id="2" name="Content Placeholder 1"/>
          <p:cNvSpPr>
            <a:spLocks noGrp="1"/>
          </p:cNvSpPr>
          <p:nvPr>
            <p:ph idx="1"/>
          </p:nvPr>
        </p:nvSpPr>
        <p:spPr>
          <a:xfrm>
            <a:off x="457200" y="1905000"/>
            <a:ext cx="8305800" cy="4953000"/>
          </a:xfrm>
        </p:spPr>
        <p:txBody>
          <a:bodyPr>
            <a:normAutofit/>
          </a:bodyPr>
          <a:lstStyle/>
          <a:p>
            <a:pPr marL="0" indent="0">
              <a:buNone/>
            </a:pPr>
            <a:r>
              <a:rPr lang="en-US" sz="2800" i="1" dirty="0" smtClean="0"/>
              <a:t>A company shall keep, at its registered office, a register of contracts, arrangements and appointments in which directors or officers are concerned or interested and shall enter the following particulars:</a:t>
            </a:r>
          </a:p>
          <a:p>
            <a:pPr marL="857250" lvl="1" indent="-457200">
              <a:buFont typeface="+mj-lt"/>
              <a:buAutoNum type="arabicPeriod"/>
            </a:pPr>
            <a:r>
              <a:rPr lang="en-US" sz="2400" i="1" dirty="0" smtClean="0"/>
              <a:t>The date of contract, arrangement or appointment.</a:t>
            </a:r>
          </a:p>
          <a:p>
            <a:pPr marL="857250" lvl="1" indent="-457200">
              <a:buFont typeface="+mj-lt"/>
              <a:buAutoNum type="arabicPeriod"/>
            </a:pPr>
            <a:r>
              <a:rPr lang="en-US" sz="2400" i="1" dirty="0" smtClean="0"/>
              <a:t>The names of the parties involved in such contract, arrangement or appointment.</a:t>
            </a:r>
          </a:p>
          <a:p>
            <a:pPr marL="857250" lvl="1" indent="-457200">
              <a:buFont typeface="+mj-lt"/>
              <a:buAutoNum type="arabicPeriod"/>
            </a:pPr>
            <a:r>
              <a:rPr lang="en-US" sz="2400" i="1" dirty="0" smtClean="0"/>
              <a:t>The principal terms and conditions there of;</a:t>
            </a:r>
          </a:p>
          <a:p>
            <a:endParaRPr lang="en-US" sz="2800" i="1" dirty="0" smtClean="0"/>
          </a:p>
          <a:p>
            <a:endParaRPr lang="en-US" sz="2400" i="1" dirty="0"/>
          </a:p>
        </p:txBody>
      </p:sp>
    </p:spTree>
    <p:extLst>
      <p:ext uri="{BB962C8B-B14F-4D97-AF65-F5344CB8AC3E}">
        <p14:creationId xmlns="" xmlns:p14="http://schemas.microsoft.com/office/powerpoint/2010/main" val="26621230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7680960" cy="1524000"/>
          </a:xfrm>
        </p:spPr>
        <p:txBody>
          <a:bodyPr>
            <a:noAutofit/>
          </a:bodyPr>
          <a:lstStyle/>
          <a:p>
            <a:r>
              <a:rPr lang="en-US" sz="3200" b="1" u="sng" dirty="0" smtClean="0"/>
              <a:t>Register of contracts, Arrangements &amp; Appointments in which Directors are concerned or interested (Section-219)</a:t>
            </a:r>
            <a:endParaRPr lang="en-US" sz="3200" b="1" u="sng" dirty="0"/>
          </a:p>
        </p:txBody>
      </p:sp>
      <p:sp>
        <p:nvSpPr>
          <p:cNvPr id="2" name="Content Placeholder 1"/>
          <p:cNvSpPr>
            <a:spLocks noGrp="1"/>
          </p:cNvSpPr>
          <p:nvPr>
            <p:ph idx="1"/>
          </p:nvPr>
        </p:nvSpPr>
        <p:spPr>
          <a:xfrm>
            <a:off x="457200" y="1905000"/>
            <a:ext cx="8305800" cy="4572000"/>
          </a:xfrm>
        </p:spPr>
        <p:txBody>
          <a:bodyPr>
            <a:normAutofit/>
          </a:bodyPr>
          <a:lstStyle/>
          <a:p>
            <a:pPr marL="457200" indent="-457200">
              <a:buAutoNum type="arabicPeriod" startAt="4"/>
            </a:pPr>
            <a:r>
              <a:rPr lang="en-US" sz="2800" i="1" dirty="0" smtClean="0"/>
              <a:t>The date on which it was placed before the directors.</a:t>
            </a:r>
          </a:p>
          <a:p>
            <a:pPr marL="457200" indent="-457200">
              <a:buAutoNum type="arabicPeriod" startAt="4"/>
            </a:pPr>
            <a:r>
              <a:rPr lang="en-US" sz="2800" i="1" dirty="0" smtClean="0"/>
              <a:t>The names of directors voting for and against of such contract, agreement or appointment and of those who remain neutral.</a:t>
            </a:r>
          </a:p>
          <a:p>
            <a:pPr marL="457200" indent="-457200">
              <a:buAutoNum type="arabicPeriod" startAt="4"/>
            </a:pPr>
            <a:r>
              <a:rPr lang="en-US" sz="2800" i="1" dirty="0" smtClean="0"/>
              <a:t>The names of the directors or officers concerned or interested to such contract, arrangement or appointment and the extent or nature of their interest.</a:t>
            </a:r>
          </a:p>
          <a:p>
            <a:endParaRPr lang="en-US" sz="2400" i="1" dirty="0" smtClean="0"/>
          </a:p>
          <a:p>
            <a:endParaRPr lang="en-US" sz="2400" i="1" dirty="0"/>
          </a:p>
        </p:txBody>
      </p:sp>
    </p:spTree>
    <p:extLst>
      <p:ext uri="{BB962C8B-B14F-4D97-AF65-F5344CB8AC3E}">
        <p14:creationId xmlns="" xmlns:p14="http://schemas.microsoft.com/office/powerpoint/2010/main" val="1818955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b="1" u="sng" dirty="0" smtClean="0"/>
              <a:t>Register of Shareholdings of Directors (Section-220)</a:t>
            </a:r>
            <a:endParaRPr lang="en-US" sz="4000" b="1" u="sng" dirty="0"/>
          </a:p>
        </p:txBody>
      </p:sp>
      <p:sp>
        <p:nvSpPr>
          <p:cNvPr id="2" name="Content Placeholder 1"/>
          <p:cNvSpPr>
            <a:spLocks noGrp="1"/>
          </p:cNvSpPr>
          <p:nvPr>
            <p:ph idx="1"/>
          </p:nvPr>
        </p:nvSpPr>
        <p:spPr/>
        <p:txBody>
          <a:bodyPr>
            <a:normAutofit/>
          </a:bodyPr>
          <a:lstStyle/>
          <a:p>
            <a:pPr marL="0" indent="0">
              <a:buNone/>
            </a:pPr>
            <a:r>
              <a:rPr lang="en-US" sz="2800" i="1" dirty="0" smtClean="0"/>
              <a:t>A listed company is required to keep, at its registered office, a register in respect of each:</a:t>
            </a:r>
          </a:p>
          <a:p>
            <a:pPr marL="857250" lvl="1" indent="-457200">
              <a:buAutoNum type="arabicPeriod"/>
            </a:pPr>
            <a:r>
              <a:rPr lang="en-US" sz="2400" i="1" dirty="0" smtClean="0"/>
              <a:t>Director</a:t>
            </a:r>
          </a:p>
          <a:p>
            <a:pPr marL="857250" lvl="1" indent="-457200">
              <a:buAutoNum type="arabicPeriod"/>
            </a:pPr>
            <a:r>
              <a:rPr lang="en-US" sz="2400" i="1" dirty="0" smtClean="0"/>
              <a:t>Chief executive</a:t>
            </a:r>
          </a:p>
          <a:p>
            <a:pPr marL="857250" lvl="1" indent="-457200">
              <a:buAutoNum type="arabicPeriod"/>
            </a:pPr>
            <a:r>
              <a:rPr lang="en-US" sz="2400" i="1" dirty="0" smtClean="0"/>
              <a:t>Managing agent</a:t>
            </a:r>
          </a:p>
          <a:p>
            <a:pPr marL="857250" lvl="1" indent="-457200">
              <a:buAutoNum type="arabicPeriod"/>
            </a:pPr>
            <a:r>
              <a:rPr lang="en-US" sz="2400" i="1" dirty="0" smtClean="0"/>
              <a:t>Chief accountant</a:t>
            </a:r>
          </a:p>
          <a:p>
            <a:pPr marL="857250" lvl="1" indent="-457200">
              <a:buAutoNum type="arabicPeriod"/>
            </a:pPr>
            <a:r>
              <a:rPr lang="en-US" sz="2400" i="1" dirty="0" smtClean="0"/>
              <a:t>Secretary or auditor of the company &amp;</a:t>
            </a:r>
          </a:p>
          <a:p>
            <a:pPr marL="857250" lvl="1" indent="-457200">
              <a:buAutoNum type="arabicPeriod"/>
            </a:pPr>
            <a:r>
              <a:rPr lang="en-US" sz="2400" i="1" dirty="0" smtClean="0"/>
              <a:t>A person holding not less than 10% of the beneficial interest of the company</a:t>
            </a:r>
            <a:r>
              <a:rPr lang="en-US" sz="2400" i="1" dirty="0" smtClean="0"/>
              <a:t>.</a:t>
            </a:r>
          </a:p>
          <a:p>
            <a:pPr marL="857250" lvl="1" indent="-457200">
              <a:buNone/>
            </a:pPr>
            <a:r>
              <a:rPr lang="en-US" sz="2400" i="1" dirty="0" smtClean="0"/>
              <a:t>…….</a:t>
            </a:r>
            <a:endParaRPr lang="en-US" sz="2400" i="1" dirty="0" smtClean="0"/>
          </a:p>
          <a:p>
            <a:pPr marL="0" indent="0">
              <a:buNone/>
            </a:pPr>
            <a:endParaRPr lang="en-US" sz="2400" dirty="0"/>
          </a:p>
        </p:txBody>
      </p:sp>
    </p:spTree>
    <p:extLst>
      <p:ext uri="{BB962C8B-B14F-4D97-AF65-F5344CB8AC3E}">
        <p14:creationId xmlns="" xmlns:p14="http://schemas.microsoft.com/office/powerpoint/2010/main" val="6241167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b="1" u="sng" dirty="0" smtClean="0"/>
              <a:t>Register of Shareholdings of Directors (Section-220)</a:t>
            </a:r>
            <a:endParaRPr lang="en-US" sz="4000" b="1" u="sng" dirty="0"/>
          </a:p>
        </p:txBody>
      </p:sp>
      <p:sp>
        <p:nvSpPr>
          <p:cNvPr id="2" name="Content Placeholder 1"/>
          <p:cNvSpPr>
            <a:spLocks noGrp="1"/>
          </p:cNvSpPr>
          <p:nvPr>
            <p:ph idx="1"/>
          </p:nvPr>
        </p:nvSpPr>
        <p:spPr/>
        <p:txBody>
          <a:bodyPr>
            <a:normAutofit/>
          </a:bodyPr>
          <a:lstStyle/>
          <a:p>
            <a:pPr marL="400050" lvl="1" indent="0">
              <a:buNone/>
            </a:pPr>
            <a:r>
              <a:rPr lang="en-US" sz="2400" i="1" dirty="0" smtClean="0"/>
              <a:t>Particulars regarding the number, description and amount of any shares in or debentures of</a:t>
            </a:r>
          </a:p>
          <a:p>
            <a:pPr marL="400050" lvl="1" indent="0">
              <a:buNone/>
            </a:pPr>
            <a:r>
              <a:rPr lang="en-US" sz="2400" i="1" dirty="0" smtClean="0"/>
              <a:t> </a:t>
            </a:r>
          </a:p>
          <a:p>
            <a:pPr marL="857250" lvl="1" indent="-457200">
              <a:buFont typeface="+mj-lt"/>
              <a:buAutoNum type="arabicPeriod"/>
            </a:pPr>
            <a:r>
              <a:rPr lang="en-US" sz="2400" i="1" dirty="0" smtClean="0"/>
              <a:t>The company; or</a:t>
            </a:r>
          </a:p>
          <a:p>
            <a:pPr marL="857250" lvl="1" indent="-457200">
              <a:buFont typeface="+mj-lt"/>
              <a:buAutoNum type="arabicPeriod"/>
            </a:pPr>
            <a:r>
              <a:rPr lang="en-US" sz="2400" i="1" dirty="0" smtClean="0"/>
              <a:t>Any other body corporate being the company subsidiary or holding company, or of which he has a right to become holder, whether on payment or not </a:t>
            </a:r>
          </a:p>
          <a:p>
            <a:pPr marL="400050" lvl="1" indent="0">
              <a:buNone/>
            </a:pPr>
            <a:endParaRPr lang="en-US" sz="2400" i="1" dirty="0" smtClean="0"/>
          </a:p>
          <a:p>
            <a:endParaRPr lang="en-US" sz="2400" dirty="0"/>
          </a:p>
        </p:txBody>
      </p:sp>
    </p:spTree>
    <p:extLst>
      <p:ext uri="{BB962C8B-B14F-4D97-AF65-F5344CB8AC3E}">
        <p14:creationId xmlns="" xmlns:p14="http://schemas.microsoft.com/office/powerpoint/2010/main" val="39382806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SECP</a:t>
            </a:r>
            <a:endParaRPr lang="en-US" b="1" dirty="0"/>
          </a:p>
        </p:txBody>
      </p:sp>
      <p:sp>
        <p:nvSpPr>
          <p:cNvPr id="3" name="Content Placeholder 2"/>
          <p:cNvSpPr>
            <a:spLocks noGrp="1"/>
          </p:cNvSpPr>
          <p:nvPr>
            <p:ph idx="1"/>
          </p:nvPr>
        </p:nvSpPr>
        <p:spPr/>
        <p:txBody>
          <a:bodyPr>
            <a:normAutofit/>
          </a:bodyPr>
          <a:lstStyle/>
          <a:p>
            <a:pPr>
              <a:buNone/>
            </a:pPr>
            <a:r>
              <a:rPr lang="en-US" dirty="0" smtClean="0"/>
              <a:t> </a:t>
            </a:r>
          </a:p>
          <a:p>
            <a:r>
              <a:rPr lang="en-US" dirty="0" smtClean="0"/>
              <a:t>SECURITIES AND EXCHANGE COMMISSION OF </a:t>
            </a:r>
          </a:p>
          <a:p>
            <a:pPr>
              <a:buNone/>
            </a:pPr>
            <a:r>
              <a:rPr lang="en-US" dirty="0" smtClean="0"/>
              <a:t>    PAKISTAN (SECP) </a:t>
            </a:r>
          </a:p>
          <a:p>
            <a:r>
              <a:rPr lang="en-US" dirty="0" smtClean="0"/>
              <a:t>GUIDE ON‘</a:t>
            </a:r>
            <a:r>
              <a:rPr lang="en-US" sz="3600" b="1" dirty="0" smtClean="0"/>
              <a:t>FILING OF STATUTORY RETURNS</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Statutory Return</a:t>
            </a:r>
            <a:endParaRPr lang="en-US" b="1" dirty="0"/>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pPr>
              <a:buNone/>
            </a:pPr>
            <a:endParaRPr lang="en-US" dirty="0" smtClean="0"/>
          </a:p>
          <a:p>
            <a:r>
              <a:rPr lang="en-US" sz="3300" b="1" dirty="0" smtClean="0"/>
              <a:t>What is a ‘Statutory Return’? </a:t>
            </a:r>
          </a:p>
          <a:p>
            <a:r>
              <a:rPr lang="en-US" sz="3300" dirty="0" smtClean="0"/>
              <a:t>All the Forms/returns or documents required to be filed with concerned authorities i.e., registrar concerned, Commission and Stock Exchanges  under  Companies Ordinance, 1984 , are termed as Statutory Returns.</a:t>
            </a:r>
          </a:p>
          <a:p>
            <a:r>
              <a:rPr lang="en-US" sz="3300" dirty="0" smtClean="0"/>
              <a:t> Statutory return contains information which are filed with the registrar  concerned of the Company Registration Office (CRO) where they are made publicly available, so that anyone can verify the details about any company.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What is the utility of statutory returns for stakeholders? </a:t>
            </a:r>
            <a:endParaRPr lang="en-US" dirty="0"/>
          </a:p>
        </p:txBody>
      </p:sp>
      <p:sp>
        <p:nvSpPr>
          <p:cNvPr id="3" name="Content Placeholder 2"/>
          <p:cNvSpPr>
            <a:spLocks noGrp="1"/>
          </p:cNvSpPr>
          <p:nvPr>
            <p:ph idx="1"/>
          </p:nvPr>
        </p:nvSpPr>
        <p:spPr>
          <a:xfrm>
            <a:off x="457200" y="1447800"/>
            <a:ext cx="8229600" cy="5181600"/>
          </a:xfrm>
        </p:spPr>
        <p:txBody>
          <a:bodyPr>
            <a:normAutofit fontScale="40000" lnSpcReduction="20000"/>
          </a:bodyPr>
          <a:lstStyle/>
          <a:p>
            <a:r>
              <a:rPr lang="en-US" sz="6500" dirty="0" smtClean="0"/>
              <a:t> The  company record  is open for inspection by the general public </a:t>
            </a:r>
          </a:p>
          <a:p>
            <a:pPr lvl="1"/>
            <a:r>
              <a:rPr lang="en-US" sz="6000" dirty="0" smtClean="0"/>
              <a:t>so that the stakeholders e.g., banks, investors, vendors, suppliers, creditors, importers , exporters etc, may be well informed with state of affairs of the Company, </a:t>
            </a:r>
          </a:p>
          <a:p>
            <a:pPr lvl="1"/>
            <a:r>
              <a:rPr lang="en-US" sz="6000" dirty="0" smtClean="0"/>
              <a:t>make decisions about their investment and to deal business with the Company. </a:t>
            </a:r>
          </a:p>
          <a:p>
            <a:r>
              <a:rPr lang="en-US" sz="6500" dirty="0" smtClean="0"/>
              <a:t>These stakeholders and any member of public can also obtain certified true copies of the relevant corporate record of the companies, when needed or asked by any institution as part of documentation. </a:t>
            </a:r>
          </a:p>
          <a:p>
            <a:r>
              <a:rPr lang="en-US" sz="6500" dirty="0" smtClean="0"/>
              <a:t>Therefore, it is important to file statutory returns so that updated record of the Company could be maintained/made available by the registrar concerned</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Modes of submission of statutory returns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are the modes of submission of statutory returns? </a:t>
            </a:r>
          </a:p>
          <a:p>
            <a:r>
              <a:rPr lang="en-US" dirty="0" smtClean="0"/>
              <a:t>There are two modes of filing statutory returns with the registrar concerned: </a:t>
            </a:r>
          </a:p>
          <a:p>
            <a:r>
              <a:rPr lang="en-US" dirty="0" err="1" smtClean="0"/>
              <a:t>i</a:t>
            </a:r>
            <a:r>
              <a:rPr lang="en-US" dirty="0" smtClean="0"/>
              <a:t>. e-Filing:  You may file returns online through eServices. </a:t>
            </a:r>
          </a:p>
          <a:p>
            <a:r>
              <a:rPr lang="en-US" dirty="0" smtClean="0"/>
              <a:t>ii.Physical :</a:t>
            </a:r>
          </a:p>
          <a:p>
            <a:r>
              <a:rPr lang="en-US" dirty="0" smtClean="0"/>
              <a:t>Personally:  You may visit the CRO and file the return by hand. </a:t>
            </a:r>
          </a:p>
          <a:p>
            <a:r>
              <a:rPr lang="en-US" dirty="0" smtClean="0"/>
              <a:t>By post:   You may post the return through registered mail or courier at the postal addresses of CROs </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Can information given by the Company in simple letter, without  prescribed form  and fee, be considered as submitted return with the registrar concerned</a:t>
            </a:r>
            <a:r>
              <a:rPr lang="en-US" sz="2800" dirty="0" smtClean="0"/>
              <a:t>?</a:t>
            </a:r>
            <a:endParaRPr lang="en-US" sz="2800" dirty="0"/>
          </a:p>
        </p:txBody>
      </p:sp>
      <p:sp>
        <p:nvSpPr>
          <p:cNvPr id="3" name="Content Placeholder 2"/>
          <p:cNvSpPr>
            <a:spLocks noGrp="1"/>
          </p:cNvSpPr>
          <p:nvPr>
            <p:ph idx="1"/>
          </p:nvPr>
        </p:nvSpPr>
        <p:spPr/>
        <p:txBody>
          <a:bodyPr>
            <a:normAutofit/>
          </a:bodyPr>
          <a:lstStyle/>
          <a:p>
            <a:r>
              <a:rPr lang="en-US" sz="2800" dirty="0" smtClean="0"/>
              <a:t>No. Any information which is required to be notified by the Company should be filed on the prescribed form with the applicable fee. </a:t>
            </a:r>
          </a:p>
          <a:p>
            <a:pPr lvl="1"/>
            <a:r>
              <a:rPr lang="en-US" sz="2600" dirty="0" smtClean="0"/>
              <a:t>For example, if the Company changes its registered office address, the company cannot simply send a letter to notify Registrar that company had changed its registered office address from one place to another. </a:t>
            </a:r>
          </a:p>
          <a:p>
            <a:pPr lvl="1"/>
            <a:r>
              <a:rPr lang="en-US" sz="2600" dirty="0" smtClean="0"/>
              <a:t>The company should report the same on prescribed Form 21. </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US" b="1" dirty="0" smtClean="0"/>
              <a:t>From where format of returns/forms be obtained? </a:t>
            </a:r>
            <a:endParaRPr lang="en-US" b="1" dirty="0"/>
          </a:p>
        </p:txBody>
      </p:sp>
      <p:sp>
        <p:nvSpPr>
          <p:cNvPr id="3" name="Content Placeholder 2"/>
          <p:cNvSpPr>
            <a:spLocks noGrp="1"/>
          </p:cNvSpPr>
          <p:nvPr>
            <p:ph idx="1"/>
          </p:nvPr>
        </p:nvSpPr>
        <p:spPr/>
        <p:txBody>
          <a:bodyPr>
            <a:normAutofit/>
          </a:bodyPr>
          <a:lstStyle/>
          <a:p>
            <a:pPr>
              <a:buNone/>
            </a:pPr>
            <a:r>
              <a:rPr lang="en-US" dirty="0" smtClean="0"/>
              <a:t>Formats of returns/forms can be obtained from</a:t>
            </a:r>
          </a:p>
          <a:p>
            <a:r>
              <a:rPr lang="en-US" dirty="0" smtClean="0"/>
              <a:t>Online: </a:t>
            </a:r>
          </a:p>
          <a:p>
            <a:r>
              <a:rPr lang="en-US" dirty="0" smtClean="0"/>
              <a:t>In case of online submission, the statutory returns/ forms on the prescribed format containing the existing information shall automatically appear in the eServices portal</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a:xfrm>
            <a:off x="304800" y="1600200"/>
            <a:ext cx="8534400" cy="4525963"/>
          </a:xfrm>
        </p:spPr>
        <p:txBody>
          <a:bodyPr>
            <a:normAutofit fontScale="92500" lnSpcReduction="10000"/>
          </a:bodyPr>
          <a:lstStyle/>
          <a:p>
            <a:r>
              <a:rPr lang="en-US" dirty="0" smtClean="0"/>
              <a:t>In case of physical submission, there are three sources of getting statutory returns/Forms:  </a:t>
            </a:r>
          </a:p>
          <a:p>
            <a:pPr lvl="1"/>
            <a:r>
              <a:rPr lang="en-US" dirty="0" smtClean="0"/>
              <a:t>You may refer to the Rules and find the relevant statutory form. </a:t>
            </a:r>
          </a:p>
          <a:p>
            <a:pPr lvl="1"/>
            <a:r>
              <a:rPr lang="en-US" dirty="0" smtClean="0"/>
              <a:t>You may download these formats from the Commission’s website at the link </a:t>
            </a:r>
            <a:r>
              <a:rPr lang="en-US" dirty="0" smtClean="0">
                <a:hlinkClick r:id="rId2"/>
              </a:rPr>
              <a:t>http://www.secp.gov.pk/forms.asp</a:t>
            </a:r>
            <a:r>
              <a:rPr lang="en-US" dirty="0" smtClean="0"/>
              <a:t>  which is the quickest and easiest way to get the forms. </a:t>
            </a:r>
          </a:p>
          <a:p>
            <a:pPr lvl="1"/>
            <a:r>
              <a:rPr lang="en-US" dirty="0" smtClean="0"/>
              <a:t>You may visit the regional offices of the Commission (Company Registration Offices) personally and get forms free of cost. </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Filing Fee or Forms/Returns</a:t>
            </a:r>
            <a:endParaRPr lang="en-US" b="1" dirty="0"/>
          </a:p>
        </p:txBody>
      </p:sp>
      <p:sp>
        <p:nvSpPr>
          <p:cNvPr id="3" name="Content Placeholder 2"/>
          <p:cNvSpPr>
            <a:spLocks noGrp="1"/>
          </p:cNvSpPr>
          <p:nvPr>
            <p:ph idx="1"/>
          </p:nvPr>
        </p:nvSpPr>
        <p:spPr/>
        <p:txBody>
          <a:bodyPr/>
          <a:lstStyle/>
          <a:p>
            <a:r>
              <a:rPr lang="en-US" dirty="0" smtClean="0"/>
              <a:t>What is filing fee of forms/returns? </a:t>
            </a:r>
          </a:p>
          <a:p>
            <a:r>
              <a:rPr lang="en-US" dirty="0" smtClean="0"/>
              <a:t>The filing fee of various returns/forms is prescribed in 6th Schedule to the Ordinance, which may be accessed at Commission’s website. </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lvl="0"/>
            <a:r>
              <a:rPr lang="en-US" sz="4000" b="1" dirty="0" smtClean="0"/>
              <a:t>Points to remember while submitting/ completing </a:t>
            </a:r>
            <a:r>
              <a:rPr lang="en-US" sz="4000" b="1" i="1" dirty="0" smtClean="0"/>
              <a:t>hand written</a:t>
            </a:r>
            <a:r>
              <a:rPr lang="en-US" sz="4000" b="1" dirty="0" smtClean="0"/>
              <a:t> filled return/form: </a:t>
            </a:r>
            <a:r>
              <a:rPr lang="en-US" dirty="0" smtClean="0"/>
              <a:t/>
            </a:r>
            <a:br>
              <a:rPr lang="en-US" dirty="0" smtClean="0"/>
            </a:br>
            <a:endParaRPr lang="en-US" dirty="0"/>
          </a:p>
        </p:txBody>
      </p:sp>
      <p:sp>
        <p:nvSpPr>
          <p:cNvPr id="3" name="Content Placeholder 2"/>
          <p:cNvSpPr>
            <a:spLocks noGrp="1"/>
          </p:cNvSpPr>
          <p:nvPr>
            <p:ph idx="1"/>
          </p:nvPr>
        </p:nvSpPr>
        <p:spPr>
          <a:xfrm>
            <a:off x="457200" y="1752600"/>
            <a:ext cx="8229600" cy="4648200"/>
          </a:xfrm>
        </p:spPr>
        <p:txBody>
          <a:bodyPr>
            <a:normAutofit fontScale="85000" lnSpcReduction="20000"/>
          </a:bodyPr>
          <a:lstStyle/>
          <a:p>
            <a:pPr hangingPunct="0"/>
            <a:r>
              <a:rPr lang="en-US" sz="3300" dirty="0" smtClean="0"/>
              <a:t>In case of physical submission, if a company wants to submit hand written filled returns, it is necessary that </a:t>
            </a:r>
          </a:p>
          <a:p>
            <a:pPr lvl="1" hangingPunct="0"/>
            <a:r>
              <a:rPr lang="en-US" sz="3100" dirty="0" smtClean="0"/>
              <a:t>it should not be filled with ink, as writing may be erased if it becomes wet/moist, resulting into loss of information. </a:t>
            </a:r>
          </a:p>
          <a:p>
            <a:pPr lvl="1" hangingPunct="0"/>
            <a:r>
              <a:rPr lang="en-US" sz="3100" dirty="0" smtClean="0"/>
              <a:t>It should be therefore, filled in by using ball point. </a:t>
            </a:r>
          </a:p>
          <a:p>
            <a:pPr lvl="1" hangingPunct="0"/>
            <a:r>
              <a:rPr lang="en-US" sz="3100" dirty="0" smtClean="0"/>
              <a:t>Since all the returns filed by the Companies are scanned to create electronic data base of the Companies, therefore, it should also be ensured that writings are clear and easily recognized/readable by the scanners.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When return will be considered filed with the Registrar in the prescribed period?</a:t>
            </a:r>
            <a:endParaRPr lang="en-US" dirty="0"/>
          </a:p>
        </p:txBody>
      </p:sp>
      <p:sp>
        <p:nvSpPr>
          <p:cNvPr id="3" name="Content Placeholder 2"/>
          <p:cNvSpPr>
            <a:spLocks noGrp="1"/>
          </p:cNvSpPr>
          <p:nvPr>
            <p:ph idx="1"/>
          </p:nvPr>
        </p:nvSpPr>
        <p:spPr/>
        <p:txBody>
          <a:bodyPr>
            <a:normAutofit lnSpcReduction="10000"/>
          </a:bodyPr>
          <a:lstStyle/>
          <a:p>
            <a:pPr hangingPunct="0"/>
            <a:r>
              <a:rPr lang="en-US" dirty="0" smtClean="0"/>
              <a:t>Filing of returns/forms does not take place until </a:t>
            </a:r>
          </a:p>
          <a:p>
            <a:pPr lvl="1" hangingPunct="0"/>
            <a:r>
              <a:rPr lang="en-US" dirty="0" smtClean="0"/>
              <a:t>these reach with the Registrar office with in the prescribed period as laid down under the law/rules. </a:t>
            </a:r>
          </a:p>
          <a:p>
            <a:pPr lvl="1" hangingPunct="0"/>
            <a:r>
              <a:rPr lang="en-US" dirty="0" smtClean="0"/>
              <a:t>For example, Form-29 is required to be filed within 14 days of the date of reporting change. It means Form-29 should be received by the Registrar within 14 days of the change, otherwise it will be considered late filing of Form/return.</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Who is responsible to file returns/ forms with the Registrar/Commission?</a:t>
            </a:r>
            <a:endParaRPr lang="en-US" b="1" dirty="0"/>
          </a:p>
        </p:txBody>
      </p:sp>
      <p:sp>
        <p:nvSpPr>
          <p:cNvPr id="3" name="Content Placeholder 2"/>
          <p:cNvSpPr>
            <a:spLocks noGrp="1"/>
          </p:cNvSpPr>
          <p:nvPr>
            <p:ph idx="1"/>
          </p:nvPr>
        </p:nvSpPr>
        <p:spPr/>
        <p:txBody>
          <a:bodyPr>
            <a:normAutofit/>
          </a:bodyPr>
          <a:lstStyle/>
          <a:p>
            <a:r>
              <a:rPr lang="en-US" dirty="0" smtClean="0"/>
              <a:t>Management of the Company is responsible for filing of the forms/returns within statutory time period. </a:t>
            </a:r>
          </a:p>
          <a:p>
            <a:pPr lvl="1"/>
            <a:r>
              <a:rPr lang="en-US" dirty="0" smtClean="0"/>
              <a:t>Legal/corporate consultant’s services may be hired for this purpose, but responsibility to file statutory returns within due time rests entirely with Chief Executive and directors. </a:t>
            </a:r>
            <a:endParaRPr lang="en-US" dirty="0" smtClean="0"/>
          </a:p>
          <a:p>
            <a:pPr lvl="1">
              <a:buNone/>
            </a:pPr>
            <a:r>
              <a:rPr lang="en-US" b="1" dirty="0" smtClean="0"/>
              <a:t>    </a:t>
            </a:r>
          </a:p>
          <a:p>
            <a:pPr lvl="1">
              <a:buNone/>
            </a:pPr>
            <a:r>
              <a:rPr lang="en-US" b="1" smtClean="0"/>
              <a:t> </a:t>
            </a:r>
            <a:r>
              <a:rPr lang="en-US" b="1" smtClean="0"/>
              <a:t>                             </a:t>
            </a:r>
            <a:r>
              <a:rPr lang="en-US" b="1" dirty="0" smtClean="0"/>
              <a:t>The End</a:t>
            </a:r>
            <a:endParaRPr lang="en-US"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b="1" u="sng" dirty="0" smtClean="0"/>
              <a:t>Management and Administration</a:t>
            </a:r>
            <a:endParaRPr lang="en-US" sz="4000" b="1" u="sng" dirty="0"/>
          </a:p>
        </p:txBody>
      </p:sp>
      <p:sp>
        <p:nvSpPr>
          <p:cNvPr id="2" name="Content Placeholder 1"/>
          <p:cNvSpPr>
            <a:spLocks noGrp="1"/>
          </p:cNvSpPr>
          <p:nvPr>
            <p:ph idx="1"/>
          </p:nvPr>
        </p:nvSpPr>
        <p:spPr>
          <a:xfrm>
            <a:off x="457200" y="1600200"/>
            <a:ext cx="8229600" cy="4876800"/>
          </a:xfrm>
        </p:spPr>
        <p:txBody>
          <a:bodyPr>
            <a:normAutofit lnSpcReduction="10000"/>
          </a:bodyPr>
          <a:lstStyle/>
          <a:p>
            <a:pPr marL="400050" lvl="1" indent="0">
              <a:buNone/>
            </a:pPr>
            <a:r>
              <a:rPr lang="en-US" sz="2400" i="1" dirty="0" smtClean="0"/>
              <a:t>In this portion of corporate law we have done these topics </a:t>
            </a:r>
          </a:p>
          <a:p>
            <a:pPr marL="857250" lvl="1" indent="-457200">
              <a:buFont typeface="+mj-lt"/>
              <a:buAutoNum type="arabicPeriod"/>
            </a:pPr>
            <a:r>
              <a:rPr lang="en-US" sz="2400" i="1" dirty="0" smtClean="0"/>
              <a:t>Directors</a:t>
            </a:r>
          </a:p>
          <a:p>
            <a:pPr marL="857250" lvl="1" indent="-457200">
              <a:buFont typeface="+mj-lt"/>
              <a:buAutoNum type="arabicPeriod"/>
            </a:pPr>
            <a:r>
              <a:rPr lang="en-US" sz="2400" i="1" dirty="0" smtClean="0"/>
              <a:t>Chief Executive and Managing Agents</a:t>
            </a:r>
          </a:p>
          <a:p>
            <a:pPr marL="857250" lvl="1" indent="-457200">
              <a:buFont typeface="+mj-lt"/>
              <a:buAutoNum type="arabicPeriod"/>
            </a:pPr>
            <a:r>
              <a:rPr lang="en-US" sz="2400" i="1" dirty="0" smtClean="0"/>
              <a:t>Company Secretary</a:t>
            </a:r>
          </a:p>
          <a:p>
            <a:pPr marL="857250" lvl="1" indent="-457200">
              <a:buFont typeface="+mj-lt"/>
              <a:buAutoNum type="arabicPeriod"/>
            </a:pPr>
            <a:r>
              <a:rPr lang="en-US" sz="2400" i="1" dirty="0" smtClean="0"/>
              <a:t>Share Holders and members</a:t>
            </a:r>
          </a:p>
          <a:p>
            <a:pPr marL="857250" lvl="1" indent="-457200">
              <a:buFont typeface="+mj-lt"/>
              <a:buAutoNum type="arabicPeriod"/>
            </a:pPr>
            <a:r>
              <a:rPr lang="en-US" sz="2400" i="1" dirty="0" smtClean="0"/>
              <a:t>Meetings and Proceedings</a:t>
            </a:r>
          </a:p>
          <a:p>
            <a:pPr marL="857250" lvl="1" indent="-457200">
              <a:buFont typeface="+mj-lt"/>
              <a:buAutoNum type="arabicPeriod"/>
            </a:pPr>
            <a:r>
              <a:rPr lang="en-US" sz="2400" i="1" dirty="0" smtClean="0"/>
              <a:t>Resolutions and political contributions</a:t>
            </a:r>
          </a:p>
          <a:p>
            <a:pPr marL="857250" lvl="1" indent="-457200">
              <a:buFont typeface="+mj-lt"/>
              <a:buAutoNum type="arabicPeriod"/>
            </a:pPr>
            <a:r>
              <a:rPr lang="en-US" sz="2400" i="1" dirty="0" smtClean="0"/>
              <a:t>Investments by a company</a:t>
            </a:r>
          </a:p>
          <a:p>
            <a:pPr marL="857250" lvl="1" indent="-457200">
              <a:buFont typeface="+mj-lt"/>
              <a:buAutoNum type="arabicPeriod"/>
            </a:pPr>
            <a:r>
              <a:rPr lang="en-US" sz="2400" i="1" dirty="0" smtClean="0"/>
              <a:t>Contracts of a company including those with sole purchase and sales agents</a:t>
            </a:r>
          </a:p>
          <a:p>
            <a:pPr marL="857250" lvl="1" indent="-457200">
              <a:buFont typeface="+mj-lt"/>
              <a:buAutoNum type="arabicPeriod"/>
            </a:pPr>
            <a:r>
              <a:rPr lang="en-US" sz="2400" i="1" dirty="0" smtClean="0"/>
              <a:t>Service and authentication of documents</a:t>
            </a:r>
          </a:p>
          <a:p>
            <a:pPr marL="857250" lvl="1" indent="-457200">
              <a:buFont typeface="+mj-lt"/>
              <a:buAutoNum type="arabicPeriod"/>
            </a:pPr>
            <a:r>
              <a:rPr lang="en-US" sz="2400" i="1" dirty="0" smtClean="0"/>
              <a:t>Statutory books</a:t>
            </a:r>
          </a:p>
          <a:p>
            <a:pPr marL="400050" lvl="1" indent="0">
              <a:buNone/>
            </a:pPr>
            <a:endParaRPr lang="en-US" sz="2400" i="1" dirty="0" smtClean="0"/>
          </a:p>
          <a:p>
            <a:endParaRPr lang="en-US" sz="2400" dirty="0"/>
          </a:p>
        </p:txBody>
      </p:sp>
    </p:spTree>
    <p:extLst>
      <p:ext uri="{BB962C8B-B14F-4D97-AF65-F5344CB8AC3E}">
        <p14:creationId xmlns="" xmlns:p14="http://schemas.microsoft.com/office/powerpoint/2010/main" val="8152120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3052</TotalTime>
  <Words>2216</Words>
  <Application>Microsoft Office PowerPoint</Application>
  <PresentationFormat>On-screen Show (4:3)</PresentationFormat>
  <Paragraphs>273</Paragraphs>
  <Slides>35</Slides>
  <Notes>4</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   1- SERVICE AND AUTHENTICATION  OF DOCUMENTS 2 -STATUTORY BOOKS  3- FILING OF STATUTORY RETURNS</vt:lpstr>
      <vt:lpstr>SERVICE AND AUTHENTICATION OF DOCUMENTS</vt:lpstr>
      <vt:lpstr>Service of documents (section 48,49,50)</vt:lpstr>
      <vt:lpstr>Continued</vt:lpstr>
      <vt:lpstr>Continued</vt:lpstr>
      <vt:lpstr>AUTHENTICATION OF DOCUMENTS AND PROCEEDINGS(Section-51)</vt:lpstr>
      <vt:lpstr>      </vt:lpstr>
      <vt:lpstr>      </vt:lpstr>
      <vt:lpstr>Statutory Books</vt:lpstr>
      <vt:lpstr>Statutory Books</vt:lpstr>
      <vt:lpstr>Register of Mortgages and Charges</vt:lpstr>
      <vt:lpstr>By Company (Section 135)</vt:lpstr>
      <vt:lpstr>Register of  Members and Debenture Holders</vt:lpstr>
      <vt:lpstr>Register of Debenture Holders (Section 149)</vt:lpstr>
      <vt:lpstr>Annual List of Members (Section 156)</vt:lpstr>
      <vt:lpstr>Minutes of Proceedings of General Meetings and Directors  (Section-173)</vt:lpstr>
      <vt:lpstr>Continued…</vt:lpstr>
      <vt:lpstr>Register of Directors and other officers (Section-205)</vt:lpstr>
      <vt:lpstr>Register of Directors and other officers (Section-205)</vt:lpstr>
      <vt:lpstr>Register of contracts, Arrangements &amp; Appointments in which Directors are concerned or interested (Section-219)</vt:lpstr>
      <vt:lpstr>Register of contracts, Arrangements &amp; Appointments in which Directors are concerned or interested (Section-219)</vt:lpstr>
      <vt:lpstr>Register of Shareholdings of Directors (Section-220)</vt:lpstr>
      <vt:lpstr>Register of Shareholdings of Directors (Section-220)</vt:lpstr>
      <vt:lpstr>SECP</vt:lpstr>
      <vt:lpstr>Statutory Return</vt:lpstr>
      <vt:lpstr>What is the utility of statutory returns for stakeholders? </vt:lpstr>
      <vt:lpstr> Modes of submission of statutory returns</vt:lpstr>
      <vt:lpstr>Can information given by the Company in simple letter, without  prescribed form  and fee, be considered as submitted return with the registrar concerned?</vt:lpstr>
      <vt:lpstr>From where format of returns/forms be obtained? </vt:lpstr>
      <vt:lpstr>Continued..</vt:lpstr>
      <vt:lpstr>Filing Fee or Forms/Returns</vt:lpstr>
      <vt:lpstr>Points to remember while submitting/ completing hand written filled return/form:  </vt:lpstr>
      <vt:lpstr>When return will be considered filed with the Registrar in the prescribed period?</vt:lpstr>
      <vt:lpstr>Who is responsible to file returns/ forms with the Registrar/Commission?</vt:lpstr>
      <vt:lpstr>Management and Administration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Hafeez Ur Rehman</dc:creator>
  <cp:lastModifiedBy>afia kamran</cp:lastModifiedBy>
  <cp:revision>129</cp:revision>
  <dcterms:created xsi:type="dcterms:W3CDTF">2006-08-16T00:00:00Z</dcterms:created>
  <dcterms:modified xsi:type="dcterms:W3CDTF">2014-07-05T16:38:41Z</dcterms:modified>
</cp:coreProperties>
</file>