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38"/>
  </p:notesMasterIdLst>
  <p:sldIdLst>
    <p:sldId id="256" r:id="rId2"/>
    <p:sldId id="293" r:id="rId3"/>
    <p:sldId id="295" r:id="rId4"/>
    <p:sldId id="281" r:id="rId5"/>
    <p:sldId id="283" r:id="rId6"/>
    <p:sldId id="284" r:id="rId7"/>
    <p:sldId id="282" r:id="rId8"/>
    <p:sldId id="296" r:id="rId9"/>
    <p:sldId id="286" r:id="rId10"/>
    <p:sldId id="287" r:id="rId11"/>
    <p:sldId id="288" r:id="rId12"/>
    <p:sldId id="290" r:id="rId13"/>
    <p:sldId id="291" r:id="rId14"/>
    <p:sldId id="292" r:id="rId15"/>
    <p:sldId id="294" r:id="rId16"/>
    <p:sldId id="285" r:id="rId17"/>
    <p:sldId id="289" r:id="rId18"/>
    <p:sldId id="276" r:id="rId19"/>
    <p:sldId id="277" r:id="rId20"/>
    <p:sldId id="278" r:id="rId21"/>
    <p:sldId id="258" r:id="rId22"/>
    <p:sldId id="259" r:id="rId23"/>
    <p:sldId id="260" r:id="rId24"/>
    <p:sldId id="261" r:id="rId25"/>
    <p:sldId id="262" r:id="rId26"/>
    <p:sldId id="263" r:id="rId27"/>
    <p:sldId id="265" r:id="rId28"/>
    <p:sldId id="266" r:id="rId29"/>
    <p:sldId id="267" r:id="rId30"/>
    <p:sldId id="268" r:id="rId31"/>
    <p:sldId id="269" r:id="rId32"/>
    <p:sldId id="270" r:id="rId33"/>
    <p:sldId id="271" r:id="rId34"/>
    <p:sldId id="272" r:id="rId35"/>
    <p:sldId id="273" r:id="rId36"/>
    <p:sldId id="27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2512CE-471B-4F5F-AD40-C4FDB3C3F5F2}" type="datetimeFigureOut">
              <a:rPr lang="en-US" smtClean="0"/>
              <a:pPr/>
              <a:t>7/4/2014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59A840-2C03-4A74-AE20-594D457B205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A33592-2ED2-45BE-A5C3-8F3E8D42501D}" type="slidenum">
              <a:rPr lang="en-US"/>
              <a:pPr/>
              <a:t>4</a:t>
            </a:fld>
            <a:endParaRPr lang="en-US"/>
          </a:p>
        </p:txBody>
      </p:sp>
    </p:spTree>
    <p:extLst>
      <p:ext uri="{BB962C8B-B14F-4D97-AF65-F5344CB8AC3E}">
        <p14:creationId xmlns:p14="http://schemas.microsoft.com/office/powerpoint/2010/main" xmlns="" val="1547252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1090E9C-858C-4AC7-99F0-22837C1F4797}" type="datetimeFigureOut">
              <a:rPr lang="en-GB" smtClean="0"/>
              <a:pPr/>
              <a:t>04/07/2014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E31D116-8145-45D7-B58E-A2B6CBA2559A}" type="slidenum">
              <a:rPr lang="en-GB" smtClean="0"/>
              <a:pPr/>
              <a:t>‹#›</a:t>
            </a:fld>
            <a:endParaRPr lang="en-GB" dirty="0"/>
          </a:p>
        </p:txBody>
      </p:sp>
    </p:spTree>
  </p:cSld>
  <p:clrMapOvr>
    <a:masterClrMapping/>
  </p:clrMapOvr>
  <p:transition>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090E9C-858C-4AC7-99F0-22837C1F4797}" type="datetimeFigureOut">
              <a:rPr lang="en-GB" smtClean="0"/>
              <a:pPr/>
              <a:t>04/07/2014</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1D116-8145-45D7-B58E-A2B6CBA2559A}"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ransition>
    <p:wedg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en.wikipedia.org/wiki/Contrac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3"/>
            <a:ext cx="7990656" cy="1512169"/>
          </a:xfrm>
        </p:spPr>
        <p:txBody>
          <a:bodyPr>
            <a:normAutofit/>
          </a:bodyPr>
          <a:lstStyle/>
          <a:p>
            <a:pPr algn="l"/>
            <a:r>
              <a:rPr lang="en-GB" b="1" dirty="0" smtClean="0"/>
              <a:t>Negotiable Instruments</a:t>
            </a:r>
            <a:endParaRPr lang="en-GB" b="1" dirty="0"/>
          </a:p>
        </p:txBody>
      </p:sp>
      <p:sp>
        <p:nvSpPr>
          <p:cNvPr id="3" name="Subtitle 2"/>
          <p:cNvSpPr>
            <a:spLocks noGrp="1"/>
          </p:cNvSpPr>
          <p:nvPr>
            <p:ph type="subTitle" idx="1"/>
          </p:nvPr>
        </p:nvSpPr>
        <p:spPr>
          <a:xfrm>
            <a:off x="827584" y="2492896"/>
            <a:ext cx="7560840" cy="3145904"/>
          </a:xfrm>
        </p:spPr>
        <p:txBody>
          <a:bodyPr>
            <a:normAutofit/>
          </a:bodyPr>
          <a:lstStyle/>
          <a:p>
            <a:r>
              <a:rPr lang="en-GB" sz="5400" b="1" dirty="0" smtClean="0">
                <a:solidFill>
                  <a:schemeClr val="tx1"/>
                </a:solidFill>
              </a:rPr>
              <a:t>Contracts of a Company</a:t>
            </a:r>
          </a:p>
          <a:p>
            <a:pPr algn="l"/>
            <a:r>
              <a:rPr lang="en-GB" sz="5400" dirty="0" smtClean="0">
                <a:solidFill>
                  <a:schemeClr val="tx1"/>
                </a:solidFill>
              </a:rPr>
              <a:t>   </a:t>
            </a:r>
            <a:r>
              <a:rPr lang="en-GB" sz="4000" dirty="0" smtClean="0">
                <a:solidFill>
                  <a:schemeClr val="tx1"/>
                </a:solidFill>
              </a:rPr>
              <a:t>(Companies ordinance 1984)</a:t>
            </a:r>
            <a:endParaRPr lang="en-GB" sz="4000" dirty="0">
              <a:solidFill>
                <a:schemeClr val="tx1"/>
              </a:solidFill>
            </a:endParaRPr>
          </a:p>
        </p:txBody>
      </p:sp>
      <p:pic>
        <p:nvPicPr>
          <p:cNvPr id="4" name="Picture 3" descr="ciit logo.jpg"/>
          <p:cNvPicPr>
            <a:picLocks noChangeAspect="1"/>
          </p:cNvPicPr>
          <p:nvPr/>
        </p:nvPicPr>
        <p:blipFill>
          <a:blip r:embed="rId2" cstate="print"/>
          <a:stretch>
            <a:fillRect/>
          </a:stretch>
        </p:blipFill>
        <p:spPr>
          <a:xfrm>
            <a:off x="6012160" y="260648"/>
            <a:ext cx="2143125" cy="2143125"/>
          </a:xfrm>
          <a:prstGeom prst="rect">
            <a:avLst/>
          </a:prstGeom>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Record the term of loan</a:t>
            </a:r>
            <a:endParaRPr lang="en-US" b="1" dirty="0"/>
          </a:p>
        </p:txBody>
      </p:sp>
      <p:sp>
        <p:nvSpPr>
          <p:cNvPr id="3" name="Content Placeholder 2"/>
          <p:cNvSpPr>
            <a:spLocks noGrp="1"/>
          </p:cNvSpPr>
          <p:nvPr>
            <p:ph idx="1"/>
          </p:nvPr>
        </p:nvSpPr>
        <p:spPr/>
        <p:txBody>
          <a:bodyPr>
            <a:normAutofit lnSpcReduction="10000"/>
          </a:bodyPr>
          <a:lstStyle/>
          <a:p>
            <a:pPr fontAlgn="base"/>
            <a:endParaRPr lang="en-US" dirty="0" smtClean="0"/>
          </a:p>
          <a:p>
            <a:r>
              <a:rPr lang="en-US" dirty="0" smtClean="0"/>
              <a:t>If you lend money to a friend or family member, you may feel that his or her word, or a handshake, is enough to seal the deal. Unfortunately, memories fade and disagreements do arise. Protect yourself by creating and signing a document  in order to detail and record the terms of the loan agreement.</a:t>
            </a:r>
          </a:p>
          <a:p>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a:t>
            </a:r>
            <a:r>
              <a:rPr lang="en-US" b="1" dirty="0" smtClean="0"/>
              <a:t>negotiable instrument</a:t>
            </a:r>
            <a:r>
              <a:rPr lang="en-US" dirty="0" smtClean="0"/>
              <a:t> is a document guaranteeing the payment of a specific amount of money, either on demand, or at a set time, with the payer named on the document.</a:t>
            </a:r>
          </a:p>
          <a:p>
            <a:r>
              <a:rPr lang="en-US" dirty="0" smtClean="0"/>
              <a:t> More specifically, it is a document contemplated by or consisting of a </a:t>
            </a:r>
            <a:r>
              <a:rPr lang="en-US" dirty="0" smtClean="0">
                <a:hlinkClick r:id="rId2" tooltip="Contract"/>
              </a:rPr>
              <a:t>contract</a:t>
            </a:r>
            <a:r>
              <a:rPr lang="en-US" dirty="0" smtClean="0"/>
              <a:t>, which promises the payment of money , which may be paid either on demand or at a future date.</a:t>
            </a:r>
          </a:p>
          <a:p>
            <a:r>
              <a:rPr lang="en-US" dirty="0" smtClean="0"/>
              <a:t> The term can have different meanings, depending on what law is being applied and what country it is used in and what context it is used in.</a:t>
            </a:r>
            <a:endParaRPr lang="en-US"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443" y="155103"/>
            <a:ext cx="6683765" cy="1280890"/>
          </a:xfrm>
        </p:spPr>
        <p:txBody>
          <a:bodyPr>
            <a:noAutofit/>
          </a:bodyPr>
          <a:lstStyle/>
          <a:p>
            <a:pPr algn="ctr"/>
            <a:r>
              <a:rPr lang="en-US" sz="4000" b="1" dirty="0" smtClean="0"/>
              <a:t> </a:t>
            </a:r>
            <a:r>
              <a:rPr lang="en-US" sz="4000" b="1" dirty="0"/>
              <a:t>PROMISSORY NOTES </a:t>
            </a:r>
          </a:p>
        </p:txBody>
      </p:sp>
      <p:sp>
        <p:nvSpPr>
          <p:cNvPr id="3" name="Content Placeholder 2"/>
          <p:cNvSpPr>
            <a:spLocks noGrp="1"/>
          </p:cNvSpPr>
          <p:nvPr>
            <p:ph idx="1"/>
          </p:nvPr>
        </p:nvSpPr>
        <p:spPr>
          <a:xfrm>
            <a:off x="539552" y="1491241"/>
            <a:ext cx="8079383" cy="4919084"/>
          </a:xfrm>
        </p:spPr>
        <p:txBody>
          <a:bodyPr>
            <a:normAutofit fontScale="85000" lnSpcReduction="20000"/>
          </a:bodyPr>
          <a:lstStyle/>
          <a:p>
            <a:pPr algn="just">
              <a:buNone/>
            </a:pPr>
            <a:r>
              <a:rPr lang="en-US" sz="2600" b="1" dirty="0" smtClean="0">
                <a:solidFill>
                  <a:srgbClr val="000000"/>
                </a:solidFill>
                <a:ea typeface="Verdana" charset="0"/>
                <a:cs typeface="Arial" charset="0"/>
              </a:rPr>
              <a:t>What </a:t>
            </a:r>
            <a:r>
              <a:rPr lang="en-US" sz="2600" b="1" dirty="0">
                <a:solidFill>
                  <a:srgbClr val="000000"/>
                </a:solidFill>
                <a:ea typeface="Verdana" charset="0"/>
                <a:cs typeface="Arial" charset="0"/>
              </a:rPr>
              <a:t>is Promissory notes?</a:t>
            </a:r>
          </a:p>
          <a:p>
            <a:pPr marL="0" indent="0" algn="just">
              <a:buNone/>
            </a:pPr>
            <a:r>
              <a:rPr lang="en-US" sz="2600" dirty="0">
                <a:solidFill>
                  <a:srgbClr val="000000"/>
                </a:solidFill>
                <a:ea typeface="Verdana" charset="0"/>
                <a:cs typeface="Arial" charset="0"/>
              </a:rPr>
              <a:t>A written, signed, unconditional promise to pay a certain amount of money on demand at a specified time. A written promise to pay money that is often used as a means to borrow funds or take out a loan.</a:t>
            </a:r>
          </a:p>
          <a:p>
            <a:pPr algn="just"/>
            <a:endParaRPr lang="en-US" sz="2600" dirty="0">
              <a:solidFill>
                <a:srgbClr val="000000"/>
              </a:solidFill>
              <a:ea typeface="Verdana" charset="0"/>
              <a:cs typeface="Verdana" charset="0"/>
            </a:endParaRPr>
          </a:p>
          <a:p>
            <a:pPr marL="0" indent="0" algn="just">
              <a:buNone/>
            </a:pPr>
            <a:r>
              <a:rPr lang="en-US" dirty="0" smtClean="0"/>
              <a:t>The individual who promises to pay is the </a:t>
            </a:r>
            <a:r>
              <a:rPr lang="en-US" i="1" dirty="0" smtClean="0"/>
              <a:t>maker</a:t>
            </a:r>
            <a:r>
              <a:rPr lang="en-US" dirty="0" smtClean="0"/>
              <a:t>, and the person to whom payment is promised is called the </a:t>
            </a:r>
            <a:r>
              <a:rPr lang="en-US" i="1" dirty="0" smtClean="0"/>
              <a:t>payee</a:t>
            </a:r>
            <a:r>
              <a:rPr lang="en-US" dirty="0" smtClean="0"/>
              <a:t> or </a:t>
            </a:r>
            <a:r>
              <a:rPr lang="en-US" i="1" dirty="0" smtClean="0"/>
              <a:t>holder.</a:t>
            </a:r>
            <a:r>
              <a:rPr lang="en-US" dirty="0" smtClean="0"/>
              <a:t> If signed by the maker, a promissory note is a negotiable instrument. It contains an unconditional promise to pay a certain sum to the order of a specifically named person or to bearer—that is, to any individual presenting the note. A promissory note can be either payable on demand or at a specific time.</a:t>
            </a:r>
          </a:p>
          <a:p>
            <a:pPr marL="0" indent="0" algn="just">
              <a:buNone/>
            </a:pPr>
            <a:endParaRPr lang="en-US" dirty="0">
              <a:solidFill>
                <a:srgbClr val="000000"/>
              </a:solidFill>
              <a:latin typeface="Century Gothic" charset="0"/>
              <a:ea typeface="Verdana" charset="0"/>
              <a:cs typeface="Verdana" charset="0"/>
            </a:endParaRPr>
          </a:p>
        </p:txBody>
      </p:sp>
    </p:spTree>
    <p:extLst>
      <p:ext uri="{BB962C8B-B14F-4D97-AF65-F5344CB8AC3E}">
        <p14:creationId xmlns:p14="http://schemas.microsoft.com/office/powerpoint/2010/main" xmlns="" val="1822296358"/>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PROMISSORY NOTES</a:t>
            </a:r>
            <a:endParaRPr lang="en-US" dirty="0"/>
          </a:p>
        </p:txBody>
      </p:sp>
      <p:sp>
        <p:nvSpPr>
          <p:cNvPr id="3" name="Content Placeholder 2"/>
          <p:cNvSpPr>
            <a:spLocks noGrp="1"/>
          </p:cNvSpPr>
          <p:nvPr>
            <p:ph idx="1"/>
          </p:nvPr>
        </p:nvSpPr>
        <p:spPr/>
        <p:txBody>
          <a:bodyPr/>
          <a:lstStyle/>
          <a:p>
            <a:r>
              <a:rPr lang="en-US" dirty="0" smtClean="0"/>
              <a:t>A financial instrument that contains a written promise by one party to pay another party a definite sum of money either on demand or at a specified future date. A promissory note typically contains all the terms pertaining to the indebtedness by the issuer or maker to the  payee, such as the amount, interest rate, maturity date, date and place of issuance, and issuer's signature. </a:t>
            </a:r>
            <a:endParaRPr lang="en-US"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PROMISSORY NOTES</a:t>
            </a:r>
            <a:endParaRPr lang="en-US" dirty="0"/>
          </a:p>
        </p:txBody>
      </p:sp>
      <p:sp>
        <p:nvSpPr>
          <p:cNvPr id="3" name="Content Placeholder 2"/>
          <p:cNvSpPr>
            <a:spLocks noGrp="1"/>
          </p:cNvSpPr>
          <p:nvPr>
            <p:ph idx="1"/>
          </p:nvPr>
        </p:nvSpPr>
        <p:spPr/>
        <p:txBody>
          <a:bodyPr>
            <a:normAutofit lnSpcReduction="10000"/>
          </a:bodyPr>
          <a:lstStyle/>
          <a:p>
            <a:r>
              <a:rPr lang="en-US" dirty="0" smtClean="0"/>
              <a:t/>
            </a:r>
            <a:br>
              <a:rPr lang="en-US" dirty="0" smtClean="0"/>
            </a:br>
            <a:r>
              <a:rPr lang="en-US" dirty="0" smtClean="0"/>
              <a:t>Promissory notes that are unconditional and saleable become negotiable instruments that are extensively used in business transactions in numerous countries.</a:t>
            </a:r>
            <a:br>
              <a:rPr lang="en-US" dirty="0" smtClean="0"/>
            </a:br>
            <a:r>
              <a:rPr lang="en-US" dirty="0" smtClean="0"/>
              <a:t/>
            </a:r>
            <a:br>
              <a:rPr lang="en-US" dirty="0" smtClean="0"/>
            </a:br>
            <a:r>
              <a:rPr lang="en-US" dirty="0" smtClean="0"/>
              <a:t>A promissory note is usually held by the payee. Once the debt has been discharged, it must be canceled by the payee and returned to the issuer.</a:t>
            </a:r>
            <a:endParaRPr lang="en-US"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a:xfrm>
            <a:off x="457200" y="1124744"/>
            <a:ext cx="8229600" cy="5733256"/>
          </a:xfrm>
        </p:spPr>
        <p:txBody>
          <a:bodyPr>
            <a:noAutofit/>
          </a:bodyPr>
          <a:lstStyle/>
          <a:p>
            <a:pPr>
              <a:buNone/>
            </a:pPr>
            <a:r>
              <a:rPr lang="en-US" sz="2400" dirty="0" smtClean="0"/>
              <a:t>  A non-interest-bearing written order used primarily in international trade that binds one party to pay a fixed sum of money to another party at a predetermined future date.</a:t>
            </a:r>
          </a:p>
          <a:p>
            <a:pPr>
              <a:buNone/>
            </a:pPr>
            <a:r>
              <a:rPr lang="en-US" sz="2400" dirty="0" smtClean="0"/>
              <a:t> </a:t>
            </a:r>
            <a:br>
              <a:rPr lang="en-US" sz="2400" dirty="0" smtClean="0"/>
            </a:br>
            <a:r>
              <a:rPr lang="en-US" sz="2400" dirty="0" smtClean="0"/>
              <a:t>There are three parties to a bill of exchange, namely drawer, </a:t>
            </a:r>
            <a:r>
              <a:rPr lang="en-US" sz="2400" dirty="0" err="1" smtClean="0"/>
              <a:t>drawee</a:t>
            </a:r>
            <a:r>
              <a:rPr lang="en-US" sz="2400" dirty="0" smtClean="0"/>
              <a:t> and payee. The maker of the bill is called the drawer, the person who is ordered to pay is called the </a:t>
            </a:r>
            <a:r>
              <a:rPr lang="en-US" sz="2400" dirty="0" err="1" smtClean="0"/>
              <a:t>drawee</a:t>
            </a:r>
            <a:r>
              <a:rPr lang="en-US" sz="2400" dirty="0" smtClean="0"/>
              <a:t> and the person to whom or to whose order the money is directed to be paid is called the payee. In some cases drawer and payee may be one person. The payee, or if, it is endorsed; endorsee is called the holder of the bill. The </a:t>
            </a:r>
            <a:r>
              <a:rPr lang="en-US" sz="2400" dirty="0" err="1" smtClean="0"/>
              <a:t>drawee</a:t>
            </a:r>
            <a:r>
              <a:rPr lang="en-US" sz="2400" dirty="0" smtClean="0"/>
              <a:t> of a bill of exchange who has signified his assent to the order of the drawer is called the acceptor. The acceptor becomes liable to the holder only when he has communicated his assent but not before.</a:t>
            </a: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Promissory Note V </a:t>
            </a:r>
            <a:r>
              <a:rPr lang="en-US" dirty="0" smtClean="0"/>
              <a:t> </a:t>
            </a:r>
            <a:r>
              <a:rPr lang="en-US" b="1" dirty="0" smtClean="0"/>
              <a:t>Bill of Exchange</a:t>
            </a:r>
            <a:br>
              <a:rPr lang="en-US" b="1" dirty="0" smtClean="0"/>
            </a:br>
            <a:endParaRPr lang="en-US" dirty="0"/>
          </a:p>
        </p:txBody>
      </p:sp>
      <p:sp>
        <p:nvSpPr>
          <p:cNvPr id="3" name="Content Placeholder 2"/>
          <p:cNvSpPr>
            <a:spLocks noGrp="1"/>
          </p:cNvSpPr>
          <p:nvPr>
            <p:ph idx="1"/>
          </p:nvPr>
        </p:nvSpPr>
        <p:spPr>
          <a:xfrm>
            <a:off x="457200" y="764704"/>
            <a:ext cx="8229600" cy="6093296"/>
          </a:xfrm>
        </p:spPr>
        <p:txBody>
          <a:bodyPr>
            <a:noAutofit/>
          </a:bodyPr>
          <a:lstStyle/>
          <a:p>
            <a:endParaRPr lang="en-US" sz="2400" b="1" dirty="0" smtClean="0"/>
          </a:p>
          <a:p>
            <a:pPr>
              <a:buNone/>
            </a:pPr>
            <a:r>
              <a:rPr lang="en-US" sz="2400" b="1" dirty="0" smtClean="0"/>
              <a:t>1 . </a:t>
            </a:r>
            <a:r>
              <a:rPr lang="en-US" sz="2400" dirty="0" smtClean="0"/>
              <a:t> It is promise to pay   It is an order to pay</a:t>
            </a:r>
          </a:p>
          <a:p>
            <a:endParaRPr lang="en-US" sz="2400" dirty="0" smtClean="0"/>
          </a:p>
          <a:p>
            <a:pPr>
              <a:buNone/>
            </a:pPr>
            <a:r>
              <a:rPr lang="en-US" sz="2400" dirty="0" smtClean="0"/>
              <a:t>2.  There are only two parties the drawer, and the payee in p note whereas  in B/E  there are three parties, the drawer, the </a:t>
            </a:r>
            <a:r>
              <a:rPr lang="en-US" sz="2400" dirty="0" err="1" smtClean="0"/>
              <a:t>drawee</a:t>
            </a:r>
            <a:r>
              <a:rPr lang="en-US" sz="2400" dirty="0" smtClean="0"/>
              <a:t>, and the payee.</a:t>
            </a:r>
          </a:p>
          <a:p>
            <a:pPr>
              <a:buNone/>
            </a:pPr>
            <a:r>
              <a:rPr lang="en-US" sz="2400" dirty="0" smtClean="0"/>
              <a:t>3 . There is no necessity of acceptance but the B/E   must be accepted</a:t>
            </a:r>
          </a:p>
          <a:p>
            <a:pPr>
              <a:buNone/>
            </a:pPr>
            <a:r>
              <a:rPr lang="en-US" sz="2400" dirty="0" smtClean="0"/>
              <a:t>4 . The maker is primarily liable whereas in B/E  the drawer is not primarily liable.</a:t>
            </a:r>
          </a:p>
          <a:p>
            <a:pPr>
              <a:buNone/>
            </a:pPr>
            <a:r>
              <a:rPr lang="en-US" sz="2400" dirty="0" smtClean="0"/>
              <a:t>5.  P Note is never drawn in sets .Foreign bills are specially drawn in sets.</a:t>
            </a:r>
          </a:p>
          <a:p>
            <a:pPr>
              <a:buNone/>
            </a:pPr>
            <a:r>
              <a:rPr lang="en-US" sz="2400" dirty="0" smtClean="0"/>
              <a:t>6 . Protesting is not necessary after dishonor of promissory note.</a:t>
            </a:r>
          </a:p>
          <a:p>
            <a:pPr>
              <a:buNone/>
            </a:pPr>
            <a:r>
              <a:rPr lang="en-US" sz="2400" dirty="0" smtClean="0"/>
              <a:t>A foreign bill must be protested upon dishonor.</a:t>
            </a:r>
          </a:p>
          <a:p>
            <a:endParaRPr lang="en-US" sz="2400"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Letter paper</a:t>
            </a:r>
            <a:r>
              <a:rPr lang="en-US" u="sng" dirty="0" smtClean="0"/>
              <a: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u="sng" dirty="0" smtClean="0"/>
              <a:t>Letter paper</a:t>
            </a:r>
            <a:r>
              <a:rPr lang="en-US" u="sng" dirty="0" smtClean="0"/>
              <a:t>:</a:t>
            </a:r>
            <a:endParaRPr lang="en-US" dirty="0" smtClean="0"/>
          </a:p>
          <a:p>
            <a:pPr lvl="0"/>
            <a:r>
              <a:rPr lang="en-US" dirty="0" smtClean="0"/>
              <a:t>writing paper for use in writing correspondence</a:t>
            </a:r>
          </a:p>
          <a:p>
            <a:pPr lvl="0"/>
            <a:r>
              <a:rPr lang="en-US" dirty="0" smtClean="0"/>
              <a:t> paper cut to an appropriate size for writing letters; usually with matching envelopes</a:t>
            </a:r>
          </a:p>
          <a:p>
            <a:pPr lvl="0"/>
            <a:r>
              <a:rPr lang="en-US" dirty="0" smtClean="0"/>
              <a:t> paper material made into thin sheets that are sized to take ink</a:t>
            </a:r>
          </a:p>
          <a:p>
            <a:endParaRPr lang="en-US"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Endorsement:</a:t>
            </a:r>
            <a:r>
              <a:rPr lang="en-US" dirty="0" smtClean="0"/>
              <a:t/>
            </a:r>
            <a:br>
              <a:rPr lang="en-US" dirty="0" smtClean="0"/>
            </a:br>
            <a:endParaRPr lang="en-US" dirty="0"/>
          </a:p>
        </p:txBody>
      </p:sp>
      <p:sp>
        <p:nvSpPr>
          <p:cNvPr id="3" name="Content Placeholder 2"/>
          <p:cNvSpPr>
            <a:spLocks noGrp="1"/>
          </p:cNvSpPr>
          <p:nvPr>
            <p:ph idx="1"/>
          </p:nvPr>
        </p:nvSpPr>
        <p:spPr>
          <a:xfrm>
            <a:off x="457200" y="836712"/>
            <a:ext cx="8229600" cy="6912768"/>
          </a:xfrm>
        </p:spPr>
        <p:txBody>
          <a:bodyPr>
            <a:noAutofit/>
          </a:bodyPr>
          <a:lstStyle/>
          <a:p>
            <a:pPr lvl="0">
              <a:buNone/>
            </a:pPr>
            <a:r>
              <a:rPr lang="en-US" sz="2800" dirty="0" smtClean="0"/>
              <a:t>A legal term that refers to the signing of a document which allows for the legal transfer of a negotiable from one party to another.</a:t>
            </a:r>
          </a:p>
          <a:p>
            <a:pPr lvl="0"/>
            <a:r>
              <a:rPr lang="en-US" sz="2800" dirty="0" smtClean="0"/>
              <a:t>An attachment to a document that amends or adds to it. Typically, it is an added provision to an insurance policy. Also referred to as a "rider".</a:t>
            </a:r>
          </a:p>
          <a:p>
            <a:pPr lvl="0"/>
            <a:r>
              <a:rPr lang="en-US" sz="2800" b="1" dirty="0" smtClean="0"/>
              <a:t>An endorsement is a form of public support or approval. </a:t>
            </a:r>
            <a:r>
              <a:rPr lang="en-US" sz="2800" b="1" i="1" dirty="0" smtClean="0"/>
              <a:t>Endorsements</a:t>
            </a:r>
            <a:r>
              <a:rPr lang="en-US" sz="2800" b="1" dirty="0" smtClean="0"/>
              <a:t> are given to politicians and products.</a:t>
            </a:r>
            <a:endParaRPr lang="en-US" sz="2800" dirty="0" smtClean="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Endorsement:</a:t>
            </a:r>
            <a:r>
              <a:rPr lang="en-US" dirty="0" smtClean="0"/>
              <a:t/>
            </a:r>
            <a:br>
              <a:rPr lang="en-US" dirty="0" smtClean="0"/>
            </a:br>
            <a:endParaRPr lang="en-US" dirty="0"/>
          </a:p>
        </p:txBody>
      </p:sp>
      <p:sp>
        <p:nvSpPr>
          <p:cNvPr id="3" name="Content Placeholder 2"/>
          <p:cNvSpPr>
            <a:spLocks noGrp="1"/>
          </p:cNvSpPr>
          <p:nvPr>
            <p:ph idx="1"/>
          </p:nvPr>
        </p:nvSpPr>
        <p:spPr>
          <a:xfrm>
            <a:off x="457200" y="836712"/>
            <a:ext cx="8229600" cy="6912768"/>
          </a:xfrm>
        </p:spPr>
        <p:txBody>
          <a:bodyPr>
            <a:noAutofit/>
          </a:bodyPr>
          <a:lstStyle/>
          <a:p>
            <a:pPr lvl="0"/>
            <a:r>
              <a:rPr lang="en-US" sz="2800" dirty="0" smtClean="0"/>
              <a:t>If you give something an endorsement, you're basically saying "I approve of this person or product.“</a:t>
            </a:r>
          </a:p>
          <a:p>
            <a:pPr lvl="0"/>
            <a:r>
              <a:rPr lang="en-US" sz="2800" dirty="0" smtClean="0"/>
              <a:t> Celebrities give politicians an endorsement if they think you should vote for them. When celebrities do commercials for products, those are also endorsements. </a:t>
            </a:r>
          </a:p>
          <a:p>
            <a:pPr lvl="0"/>
            <a:r>
              <a:rPr lang="en-US" sz="2800" dirty="0" smtClean="0"/>
              <a:t>If someone puts their fame or name behind something, they're endorsing it and giving their approval. That goes for checks, too: when you sign one you've just written, you've </a:t>
            </a:r>
            <a:r>
              <a:rPr lang="en-US" sz="2800" i="1" dirty="0" smtClean="0"/>
              <a:t>endorsed</a:t>
            </a:r>
            <a:r>
              <a:rPr lang="en-US" sz="2800" dirty="0" smtClean="0"/>
              <a:t> it.</a:t>
            </a:r>
          </a:p>
          <a:p>
            <a:endParaRPr lang="en-US" sz="2400" dirty="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Invoice:</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en-US" b="1" u="sng" dirty="0" smtClean="0"/>
              <a:t>Invoice:</a:t>
            </a:r>
            <a:endParaRPr lang="en-US" dirty="0" smtClean="0"/>
          </a:p>
          <a:p>
            <a:r>
              <a:rPr lang="en-US" dirty="0" smtClean="0"/>
              <a:t> </a:t>
            </a:r>
          </a:p>
          <a:p>
            <a:r>
              <a:rPr lang="en-US" dirty="0" smtClean="0"/>
              <a:t>A commercial document that </a:t>
            </a:r>
            <a:r>
              <a:rPr lang="en-US" b="1" dirty="0" smtClean="0"/>
              <a:t>itemizes a transaction </a:t>
            </a:r>
            <a:r>
              <a:rPr lang="en-US" dirty="0" smtClean="0"/>
              <a:t>between a buyer and a seller. An invoice will usually include the quantity of purchase, price of goods and/or services, date, parties involved, unique invoice number, and tax information. If goods or services were purchased on credit, the invoice will usually specify the terms of the deal, and provide information on the available methods of payment. Also known as a "bill", "statement" or "sales invoice".</a:t>
            </a:r>
          </a:p>
          <a:p>
            <a:endParaRPr lang="en-US" dirty="0"/>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Letter of credit:</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u="sng" dirty="0" smtClean="0"/>
              <a:t>Letter of credit:</a:t>
            </a:r>
            <a:endParaRPr lang="en-US" dirty="0" smtClean="0"/>
          </a:p>
          <a:p>
            <a:r>
              <a:rPr lang="en-US" dirty="0" smtClean="0"/>
              <a:t>A letter from a bank guaranteeing that a buyer's payment to a seller will be received on time and for the correct amount. In the event that the buyer is unable to make payment on the purchase, the bank will be required to cover the full or remaining amount of the purchase.</a:t>
            </a:r>
          </a:p>
          <a:p>
            <a:endParaRPr lang="en-US" dirty="0"/>
          </a:p>
        </p:txBody>
      </p:sp>
    </p:spTree>
  </p:cSld>
  <p:clrMapOvr>
    <a:masterClrMapping/>
  </p:clrMapOvr>
  <p:transition>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r>
              <a:rPr lang="en-US" b="1" u="sng" dirty="0" smtClean="0"/>
              <a:t>Letter of credit:</a:t>
            </a:r>
            <a:endParaRPr lang="en-US" dirty="0" smtClean="0"/>
          </a:p>
        </p:txBody>
      </p:sp>
      <p:sp>
        <p:nvSpPr>
          <p:cNvPr id="3" name="Content Placeholder 2"/>
          <p:cNvSpPr>
            <a:spLocks noGrp="1"/>
          </p:cNvSpPr>
          <p:nvPr>
            <p:ph idx="1"/>
          </p:nvPr>
        </p:nvSpPr>
        <p:spPr>
          <a:xfrm>
            <a:off x="457200" y="1124744"/>
            <a:ext cx="8229600" cy="5328592"/>
          </a:xfrm>
        </p:spPr>
        <p:txBody>
          <a:bodyPr>
            <a:normAutofit fontScale="92500" lnSpcReduction="10000"/>
          </a:bodyPr>
          <a:lstStyle/>
          <a:p>
            <a:r>
              <a:rPr lang="en-US" dirty="0" smtClean="0"/>
              <a:t>Letters of credit are often used in international transactions to ensure that payment will be received. Due to the nature of international dealings including factors such as distance, differing laws in each country and difficulty in knowing each party personally, the use of letters of credit has become a very important aspect of international trade. The bank also acts on behalf of the buyer (holder of letter of credit) by ensuring that the supplier will not be paid until the bank receives a confirmation that the goods have been shipped.</a:t>
            </a:r>
          </a:p>
          <a:p>
            <a:endParaRPr lang="en-US" dirty="0"/>
          </a:p>
        </p:txBody>
      </p:sp>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use a letter of credit?</a:t>
            </a:r>
          </a:p>
        </p:txBody>
      </p:sp>
      <p:sp>
        <p:nvSpPr>
          <p:cNvPr id="3" name="Content Placeholder 2"/>
          <p:cNvSpPr>
            <a:spLocks noGrp="1"/>
          </p:cNvSpPr>
          <p:nvPr>
            <p:ph idx="1"/>
          </p:nvPr>
        </p:nvSpPr>
        <p:spPr>
          <a:xfrm>
            <a:off x="457200" y="1268760"/>
            <a:ext cx="8229600" cy="5589240"/>
          </a:xfrm>
        </p:spPr>
        <p:txBody>
          <a:bodyPr>
            <a:noAutofit/>
          </a:bodyPr>
          <a:lstStyle/>
          <a:p>
            <a:pPr>
              <a:buNone/>
            </a:pPr>
            <a:r>
              <a:rPr lang="en-US" sz="2400" dirty="0" smtClean="0"/>
              <a:t>Letters of credit are most commonly used when a buyer in one country purchases goods from a seller in another country. The seller may ask the buyer to provide a letter of credit to guarantee payment for the goods.</a:t>
            </a:r>
          </a:p>
          <a:p>
            <a:r>
              <a:rPr lang="en-US" sz="2400" dirty="0" smtClean="0"/>
              <a:t>The main advantage of using a letter of credit is that it can give security to both the seller and the buyer.</a:t>
            </a:r>
          </a:p>
          <a:p>
            <a:r>
              <a:rPr lang="en-US" sz="2400" b="1" dirty="0" smtClean="0"/>
              <a:t>Advantages for sellers</a:t>
            </a:r>
          </a:p>
          <a:p>
            <a:r>
              <a:rPr lang="en-US" sz="2400" dirty="0" smtClean="0"/>
              <a:t>By asking for an appropriate letter of credit a seller is reassured that they will receive their money in full and on time. A letter of credit is one of the most secure methods of payment for exporters as long as they meet all the terms and conditions. The risk of non-payment is transferred from the seller to the bank (or banks).</a:t>
            </a:r>
          </a:p>
          <a:p>
            <a:endParaRPr lang="en-US" sz="2400" dirty="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HUNDI</a:t>
            </a:r>
            <a:endParaRPr lang="en-US" b="1" dirty="0"/>
          </a:p>
        </p:txBody>
      </p:sp>
      <p:sp>
        <p:nvSpPr>
          <p:cNvPr id="3" name="Content Placeholder 2"/>
          <p:cNvSpPr>
            <a:spLocks noGrp="1"/>
          </p:cNvSpPr>
          <p:nvPr>
            <p:ph idx="1"/>
          </p:nvPr>
        </p:nvSpPr>
        <p:spPr>
          <a:xfrm>
            <a:off x="457200" y="1600200"/>
            <a:ext cx="8229600" cy="4925144"/>
          </a:xfrm>
        </p:spPr>
        <p:txBody>
          <a:bodyPr>
            <a:normAutofit fontScale="92500" lnSpcReduction="20000"/>
          </a:bodyPr>
          <a:lstStyle/>
          <a:p>
            <a:r>
              <a:rPr lang="en-US" dirty="0" smtClean="0"/>
              <a:t>A </a:t>
            </a:r>
            <a:r>
              <a:rPr lang="en-US" b="1" dirty="0" err="1" smtClean="0"/>
              <a:t>hundi</a:t>
            </a:r>
            <a:r>
              <a:rPr lang="en-US" dirty="0" smtClean="0"/>
              <a:t> is a financial instrument that developed on the Indian sub-continent for use in trade and credit transactions. </a:t>
            </a:r>
          </a:p>
          <a:p>
            <a:r>
              <a:rPr lang="en-US" dirty="0" err="1" smtClean="0"/>
              <a:t>Hundis</a:t>
            </a:r>
            <a:r>
              <a:rPr lang="en-US" dirty="0" smtClean="0"/>
              <a:t> are used as a form of remittance instrument to transfer money from place to place, as a form of credit instrument  to borrow money and as a bill of exchange in trade transactions. </a:t>
            </a:r>
          </a:p>
          <a:p>
            <a:pPr lvl="1"/>
            <a:r>
              <a:rPr lang="en-US" dirty="0" smtClean="0"/>
              <a:t>The Reserve Bank of India describes the </a:t>
            </a:r>
            <a:r>
              <a:rPr lang="en-US" dirty="0" err="1" smtClean="0"/>
              <a:t>Hundi</a:t>
            </a:r>
            <a:r>
              <a:rPr lang="en-US" dirty="0" smtClean="0"/>
              <a:t> as "an unconditional order in writing made by a person directing another to pay a certain sum of money to a person named in the order.</a:t>
            </a:r>
            <a:endParaRPr lang="en-US" dirty="0"/>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Bills of parcel:</a:t>
            </a:r>
            <a:endParaRPr lang="en-US" dirty="0" smtClean="0"/>
          </a:p>
        </p:txBody>
      </p:sp>
      <p:sp>
        <p:nvSpPr>
          <p:cNvPr id="3" name="Content Placeholder 2"/>
          <p:cNvSpPr>
            <a:spLocks noGrp="1"/>
          </p:cNvSpPr>
          <p:nvPr>
            <p:ph idx="1"/>
          </p:nvPr>
        </p:nvSpPr>
        <p:spPr>
          <a:xfrm>
            <a:off x="457200" y="1196752"/>
            <a:ext cx="8229600" cy="5328592"/>
          </a:xfrm>
        </p:spPr>
        <p:txBody>
          <a:bodyPr>
            <a:noAutofit/>
          </a:bodyPr>
          <a:lstStyle/>
          <a:p>
            <a:pPr>
              <a:buNone/>
            </a:pPr>
            <a:r>
              <a:rPr lang="en-US" sz="2500" b="1" dirty="0" smtClean="0"/>
              <a:t>What is BILL OF PARCELS?</a:t>
            </a:r>
          </a:p>
          <a:p>
            <a:r>
              <a:rPr lang="en-US" sz="2500" dirty="0" smtClean="0"/>
              <a:t>A statement sent to the buyer of goods, along with the goods, exhibiting in detail the items composing the parcel and their several prices, to enable him to detect if there is any mistake or omission.</a:t>
            </a:r>
          </a:p>
          <a:p>
            <a:r>
              <a:rPr lang="en-US" sz="2500" dirty="0" smtClean="0"/>
              <a:t>an account given by the seller to the buyer of the several articles purchased, with the price of each containing the details and the names of the items which compose a parcel or package of goods;</a:t>
            </a:r>
          </a:p>
          <a:p>
            <a:r>
              <a:rPr lang="en-US" sz="2500" dirty="0" smtClean="0"/>
              <a:t> it is usually transmitted with the goods to the purchaser, in order that if any mistake have been made, it may be corrected.</a:t>
            </a:r>
          </a:p>
          <a:p>
            <a:pPr>
              <a:buNone/>
            </a:pPr>
            <a:r>
              <a:rPr lang="en-US" sz="2500" dirty="0" smtClean="0"/>
              <a:t> </a:t>
            </a:r>
          </a:p>
          <a:p>
            <a:endParaRPr lang="en-US" sz="2500" dirty="0"/>
          </a:p>
        </p:txBody>
      </p:sp>
    </p:spTree>
  </p:cSld>
  <p:clrMapOvr>
    <a:masterClrMapping/>
  </p:clrMapOvr>
  <p:transition>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cl1.jpg"/>
          <p:cNvPicPr>
            <a:picLocks noGrp="1" noChangeAspect="1"/>
          </p:cNvPicPr>
          <p:nvPr>
            <p:ph idx="1"/>
          </p:nvPr>
        </p:nvPicPr>
        <p:blipFill>
          <a:blip r:embed="rId2" cstate="print"/>
          <a:stretch>
            <a:fillRect/>
          </a:stretch>
        </p:blipFill>
        <p:spPr>
          <a:xfrm>
            <a:off x="323528" y="476672"/>
            <a:ext cx="8352929" cy="5865515"/>
          </a:xfrm>
        </p:spPr>
      </p:pic>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cl2.jpg"/>
          <p:cNvPicPr>
            <a:picLocks noGrp="1" noChangeAspect="1"/>
          </p:cNvPicPr>
          <p:nvPr>
            <p:ph idx="1"/>
          </p:nvPr>
        </p:nvPicPr>
        <p:blipFill>
          <a:blip r:embed="rId2" cstate="print"/>
          <a:stretch>
            <a:fillRect/>
          </a:stretch>
        </p:blipFill>
        <p:spPr>
          <a:xfrm>
            <a:off x="323529" y="260648"/>
            <a:ext cx="8424936" cy="5865515"/>
          </a:xfrm>
        </p:spPr>
      </p:pic>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cl3.jpg"/>
          <p:cNvPicPr>
            <a:picLocks noGrp="1" noChangeAspect="1"/>
          </p:cNvPicPr>
          <p:nvPr>
            <p:ph idx="1"/>
          </p:nvPr>
        </p:nvPicPr>
        <p:blipFill>
          <a:blip r:embed="rId2" cstate="print"/>
          <a:stretch>
            <a:fillRect/>
          </a:stretch>
        </p:blipFill>
        <p:spPr>
          <a:xfrm>
            <a:off x="467545" y="260648"/>
            <a:ext cx="8280920" cy="5865515"/>
          </a:xfrm>
        </p:spPr>
      </p:pic>
    </p:spTree>
  </p:cSld>
  <p:clrMapOvr>
    <a:masterClrMapping/>
  </p:clrMapOvr>
  <p:transition>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080120"/>
          </a:xfrm>
        </p:spPr>
        <p:txBody>
          <a:bodyPr>
            <a:normAutofit fontScale="90000"/>
          </a:bodyPr>
          <a:lstStyle/>
          <a:p>
            <a:r>
              <a:rPr lang="en-GB" dirty="0" smtClean="0"/>
              <a:t>Form of Contracts</a:t>
            </a:r>
            <a:br>
              <a:rPr lang="en-GB" dirty="0" smtClean="0"/>
            </a:br>
            <a:r>
              <a:rPr lang="en-GB" sz="3600" dirty="0" smtClean="0"/>
              <a:t>[Section 210]</a:t>
            </a:r>
            <a:endParaRPr lang="en-GB" sz="3600" dirty="0"/>
          </a:p>
        </p:txBody>
      </p:sp>
      <p:sp>
        <p:nvSpPr>
          <p:cNvPr id="3" name="Subtitle 2"/>
          <p:cNvSpPr>
            <a:spLocks noGrp="1"/>
          </p:cNvSpPr>
          <p:nvPr>
            <p:ph type="subTitle" idx="1"/>
          </p:nvPr>
        </p:nvSpPr>
        <p:spPr>
          <a:xfrm>
            <a:off x="611560" y="1628800"/>
            <a:ext cx="8136904" cy="4608512"/>
          </a:xfrm>
        </p:spPr>
        <p:txBody>
          <a:bodyPr>
            <a:noAutofit/>
          </a:bodyPr>
          <a:lstStyle/>
          <a:p>
            <a:pPr algn="l"/>
            <a:r>
              <a:rPr lang="en-GB" sz="2800" dirty="0" smtClean="0">
                <a:solidFill>
                  <a:schemeClr val="tx1"/>
                </a:solidFill>
              </a:rPr>
              <a:t>Contracts on behalf of the company may be made by:</a:t>
            </a:r>
          </a:p>
          <a:p>
            <a:pPr algn="l">
              <a:buFont typeface="Wingdings" pitchFamily="2" charset="2"/>
              <a:buChar char="Ø"/>
            </a:pPr>
            <a:r>
              <a:rPr lang="en-GB" sz="2800" dirty="0" smtClean="0">
                <a:solidFill>
                  <a:schemeClr val="tx1"/>
                </a:solidFill>
              </a:rPr>
              <a:t>  The contracts made between private persons must be in writing signed by the parties to be charged with,</a:t>
            </a:r>
          </a:p>
          <a:p>
            <a:pPr algn="l">
              <a:buFont typeface="Wingdings" pitchFamily="2" charset="2"/>
              <a:buChar char="Ø"/>
            </a:pPr>
            <a:endParaRPr lang="en-GB" sz="2800" dirty="0" smtClean="0">
              <a:solidFill>
                <a:schemeClr val="tx1"/>
              </a:solidFill>
            </a:endParaRPr>
          </a:p>
          <a:p>
            <a:pPr algn="l">
              <a:buFont typeface="Wingdings" pitchFamily="2" charset="2"/>
              <a:buChar char="Ø"/>
            </a:pPr>
            <a:r>
              <a:rPr lang="en-GB" sz="2800" dirty="0">
                <a:solidFill>
                  <a:schemeClr val="tx1"/>
                </a:solidFill>
              </a:rPr>
              <a:t> </a:t>
            </a:r>
            <a:r>
              <a:rPr lang="en-GB" sz="2800" dirty="0" smtClean="0">
                <a:solidFill>
                  <a:schemeClr val="tx1"/>
                </a:solidFill>
              </a:rPr>
              <a:t>Such contracts by the company must also be in writing signed by any person acting under its authority, express or implied. </a:t>
            </a:r>
          </a:p>
          <a:p>
            <a:pPr algn="l">
              <a:buFont typeface="Wingdings" pitchFamily="2" charset="2"/>
              <a:buChar char="Ø"/>
            </a:pPr>
            <a:endParaRPr lang="en-GB" sz="2800" dirty="0" smtClean="0">
              <a:solidFill>
                <a:schemeClr val="tx1"/>
              </a:solidFill>
            </a:endParaRPr>
          </a:p>
          <a:p>
            <a:pPr algn="l">
              <a:buFont typeface="Wingdings" pitchFamily="2" charset="2"/>
              <a:buChar char="Ø"/>
            </a:pPr>
            <a:r>
              <a:rPr lang="en-GB" sz="2800" dirty="0">
                <a:solidFill>
                  <a:schemeClr val="tx1"/>
                </a:solidFill>
              </a:rPr>
              <a:t> </a:t>
            </a:r>
            <a:r>
              <a:rPr lang="en-GB" sz="2800" dirty="0" smtClean="0">
                <a:solidFill>
                  <a:schemeClr val="tx1"/>
                </a:solidFill>
              </a:rPr>
              <a:t>such contracts may be varied or discharged in same manner.</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88641"/>
            <a:ext cx="7772400" cy="1080120"/>
          </a:xfrm>
        </p:spPr>
        <p:txBody>
          <a:bodyPr/>
          <a:lstStyle/>
          <a:p>
            <a:r>
              <a:rPr lang="en-GB" dirty="0" smtClean="0"/>
              <a:t>Continue…..</a:t>
            </a:r>
            <a:endParaRPr lang="en-GB" dirty="0"/>
          </a:p>
        </p:txBody>
      </p:sp>
      <p:sp>
        <p:nvSpPr>
          <p:cNvPr id="3" name="Subtitle 2"/>
          <p:cNvSpPr>
            <a:spLocks noGrp="1"/>
          </p:cNvSpPr>
          <p:nvPr>
            <p:ph type="subTitle" idx="1"/>
          </p:nvPr>
        </p:nvSpPr>
        <p:spPr>
          <a:xfrm>
            <a:off x="323528" y="1484784"/>
            <a:ext cx="8640960" cy="4680520"/>
          </a:xfrm>
        </p:spPr>
        <p:txBody>
          <a:bodyPr>
            <a:normAutofit/>
          </a:bodyPr>
          <a:lstStyle/>
          <a:p>
            <a:pPr algn="l"/>
            <a:r>
              <a:rPr lang="en-GB" sz="2800" dirty="0" smtClean="0">
                <a:solidFill>
                  <a:schemeClr val="tx1"/>
                </a:solidFill>
              </a:rPr>
              <a:t>In case of private company,</a:t>
            </a:r>
          </a:p>
          <a:p>
            <a:pPr algn="l">
              <a:buFont typeface="Wingdings" pitchFamily="2" charset="2"/>
              <a:buChar char="Ø"/>
            </a:pPr>
            <a:r>
              <a:rPr lang="en-GB" sz="2800" dirty="0">
                <a:solidFill>
                  <a:schemeClr val="tx1"/>
                </a:solidFill>
              </a:rPr>
              <a:t> </a:t>
            </a:r>
            <a:r>
              <a:rPr lang="en-GB" sz="2800" dirty="0" smtClean="0">
                <a:solidFill>
                  <a:schemeClr val="tx1"/>
                </a:solidFill>
              </a:rPr>
              <a:t>a contract may be entered into by parole( means oral) only and need not be reduced to writing</a:t>
            </a:r>
          </a:p>
          <a:p>
            <a:pPr algn="l">
              <a:buFont typeface="Wingdings" pitchFamily="2" charset="2"/>
              <a:buChar char="Ø"/>
            </a:pPr>
            <a:endParaRPr lang="en-GB" sz="2800" dirty="0">
              <a:solidFill>
                <a:schemeClr val="tx1"/>
              </a:solidFill>
            </a:endParaRPr>
          </a:p>
          <a:p>
            <a:pPr algn="l">
              <a:buFont typeface="Wingdings" pitchFamily="2" charset="2"/>
              <a:buChar char="Ø"/>
            </a:pPr>
            <a:r>
              <a:rPr lang="en-GB" sz="2800" dirty="0" smtClean="0">
                <a:solidFill>
                  <a:schemeClr val="tx1"/>
                </a:solidFill>
              </a:rPr>
              <a:t> Company must also enter into such contracts by parole through any person acting under the authority ( whether expressed or implied.)</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7"/>
            <a:ext cx="7772400" cy="1008111"/>
          </a:xfrm>
        </p:spPr>
        <p:txBody>
          <a:bodyPr/>
          <a:lstStyle/>
          <a:p>
            <a:r>
              <a:rPr lang="en-GB" dirty="0" smtClean="0"/>
              <a:t>Continue….</a:t>
            </a:r>
            <a:endParaRPr lang="en-GB" dirty="0"/>
          </a:p>
        </p:txBody>
      </p:sp>
      <p:sp>
        <p:nvSpPr>
          <p:cNvPr id="3" name="Subtitle 2"/>
          <p:cNvSpPr>
            <a:spLocks noGrp="1"/>
          </p:cNvSpPr>
          <p:nvPr>
            <p:ph type="subTitle" idx="1"/>
          </p:nvPr>
        </p:nvSpPr>
        <p:spPr>
          <a:xfrm>
            <a:off x="467544" y="1196752"/>
            <a:ext cx="7848872" cy="4464496"/>
          </a:xfrm>
        </p:spPr>
        <p:txBody>
          <a:bodyPr/>
          <a:lstStyle/>
          <a:p>
            <a:pPr marL="514350" indent="-514350" algn="l">
              <a:buFont typeface="Wingdings" pitchFamily="2" charset="2"/>
              <a:buChar char="Ø"/>
            </a:pPr>
            <a:r>
              <a:rPr lang="en-GB" dirty="0" smtClean="0"/>
              <a:t> </a:t>
            </a:r>
            <a:r>
              <a:rPr lang="en-GB" sz="2800" dirty="0" smtClean="0">
                <a:solidFill>
                  <a:schemeClr val="tx1"/>
                </a:solidFill>
              </a:rPr>
              <a:t>All such contracts shall be binding on the company and its successors and all other parties , their heirs or legal representative as the case may be.</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88641"/>
            <a:ext cx="7772400" cy="1152128"/>
          </a:xfrm>
        </p:spPr>
        <p:txBody>
          <a:bodyPr>
            <a:normAutofit fontScale="90000"/>
          </a:bodyPr>
          <a:lstStyle/>
          <a:p>
            <a:pPr algn="l"/>
            <a:r>
              <a:rPr lang="en-GB" dirty="0" smtClean="0"/>
              <a:t>Bills of exchange and promissory notes [Section 211]</a:t>
            </a:r>
            <a:endParaRPr lang="en-GB" dirty="0"/>
          </a:p>
        </p:txBody>
      </p:sp>
      <p:sp>
        <p:nvSpPr>
          <p:cNvPr id="3" name="Subtitle 2"/>
          <p:cNvSpPr>
            <a:spLocks noGrp="1"/>
          </p:cNvSpPr>
          <p:nvPr>
            <p:ph type="subTitle" idx="1"/>
          </p:nvPr>
        </p:nvSpPr>
        <p:spPr>
          <a:xfrm>
            <a:off x="683568" y="1556792"/>
            <a:ext cx="8064896" cy="4824536"/>
          </a:xfrm>
        </p:spPr>
        <p:txBody>
          <a:bodyPr>
            <a:normAutofit/>
          </a:bodyPr>
          <a:lstStyle/>
          <a:p>
            <a:endParaRPr lang="en-GB" dirty="0" smtClean="0"/>
          </a:p>
          <a:p>
            <a:pPr>
              <a:buFont typeface="Wingdings" pitchFamily="2" charset="2"/>
              <a:buChar char="Ø"/>
            </a:pPr>
            <a:endParaRPr lang="en-GB" sz="2800" dirty="0" smtClean="0"/>
          </a:p>
          <a:p>
            <a:pPr>
              <a:buFont typeface="Wingdings" pitchFamily="2" charset="2"/>
              <a:buChar char="Ø"/>
            </a:pPr>
            <a:r>
              <a:rPr lang="en-GB" sz="2800" dirty="0" smtClean="0">
                <a:solidFill>
                  <a:schemeClr val="tx1"/>
                </a:solidFill>
              </a:rPr>
              <a:t>Bills of exchange, </a:t>
            </a:r>
            <a:r>
              <a:rPr lang="en-GB" sz="2800" dirty="0" err="1" smtClean="0">
                <a:solidFill>
                  <a:schemeClr val="tx1"/>
                </a:solidFill>
              </a:rPr>
              <a:t>hundi</a:t>
            </a:r>
            <a:r>
              <a:rPr lang="en-GB" sz="2800" dirty="0" smtClean="0">
                <a:solidFill>
                  <a:schemeClr val="tx1"/>
                </a:solidFill>
              </a:rPr>
              <a:t> or promissory note shall be deemed to have been made, drawn, accepted or endorsed on behalf of a company, if made, drawn, accepted or endorsed by a person acting under the company’s authority, express or implied.</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88641"/>
            <a:ext cx="7772400" cy="1008111"/>
          </a:xfrm>
        </p:spPr>
        <p:txBody>
          <a:bodyPr/>
          <a:lstStyle/>
          <a:p>
            <a:pPr algn="l"/>
            <a:r>
              <a:rPr lang="en-GB" dirty="0" smtClean="0"/>
              <a:t>Execution of deeds</a:t>
            </a:r>
            <a:endParaRPr lang="en-GB" dirty="0"/>
          </a:p>
        </p:txBody>
      </p:sp>
      <p:sp>
        <p:nvSpPr>
          <p:cNvPr id="3" name="Subtitle 2"/>
          <p:cNvSpPr>
            <a:spLocks noGrp="1"/>
          </p:cNvSpPr>
          <p:nvPr>
            <p:ph type="subTitle" idx="1"/>
          </p:nvPr>
        </p:nvSpPr>
        <p:spPr>
          <a:xfrm>
            <a:off x="539552" y="1196752"/>
            <a:ext cx="7992888" cy="5328592"/>
          </a:xfrm>
        </p:spPr>
        <p:txBody>
          <a:bodyPr>
            <a:normAutofit/>
          </a:bodyPr>
          <a:lstStyle/>
          <a:p>
            <a:pPr marL="514350" indent="-514350" algn="l">
              <a:buFont typeface="+mj-lt"/>
              <a:buAutoNum type="arabicPeriod"/>
            </a:pPr>
            <a:r>
              <a:rPr lang="en-GB" sz="2800" dirty="0" smtClean="0">
                <a:solidFill>
                  <a:schemeClr val="tx1"/>
                </a:solidFill>
              </a:rPr>
              <a:t> A company may empower any person to act as its attorney, either generally or in any specified matter.</a:t>
            </a:r>
          </a:p>
          <a:p>
            <a:pPr marL="514350" indent="-514350" algn="l">
              <a:buFont typeface="Arial" pitchFamily="34" charset="0"/>
              <a:buChar char="•"/>
            </a:pPr>
            <a:r>
              <a:rPr lang="en-GB" sz="2800" dirty="0" smtClean="0">
                <a:solidFill>
                  <a:schemeClr val="tx1"/>
                </a:solidFill>
              </a:rPr>
              <a:t>Such appointment shall be in writing and shall be for the purpose of execution of any deeds in or outside Pakistan.</a:t>
            </a:r>
          </a:p>
          <a:p>
            <a:pPr marL="514350" indent="-514350" algn="l"/>
            <a:endParaRPr lang="en-GB" sz="2800" dirty="0" smtClean="0">
              <a:solidFill>
                <a:schemeClr val="tx1"/>
              </a:solidFill>
            </a:endParaRPr>
          </a:p>
          <a:p>
            <a:pPr marL="514350" indent="-514350" algn="l">
              <a:buFont typeface="Arial" pitchFamily="34" charset="0"/>
              <a:buChar char="•"/>
            </a:pPr>
            <a:r>
              <a:rPr lang="en-GB" sz="2800" dirty="0" smtClean="0">
                <a:solidFill>
                  <a:schemeClr val="tx1"/>
                </a:solidFill>
              </a:rPr>
              <a:t> Every deed signed by such person on behalf of the company under his seal shall bind the company and shall have the same effect as if it were under its common seal.</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88641"/>
            <a:ext cx="7772400" cy="1080119"/>
          </a:xfrm>
        </p:spPr>
        <p:txBody>
          <a:bodyPr/>
          <a:lstStyle/>
          <a:p>
            <a:r>
              <a:rPr lang="en-GB" dirty="0" smtClean="0"/>
              <a:t>Continue…..</a:t>
            </a:r>
            <a:endParaRPr lang="en-GB" dirty="0"/>
          </a:p>
        </p:txBody>
      </p:sp>
      <p:sp>
        <p:nvSpPr>
          <p:cNvPr id="3" name="Subtitle 2"/>
          <p:cNvSpPr>
            <a:spLocks noGrp="1"/>
          </p:cNvSpPr>
          <p:nvPr>
            <p:ph type="subTitle" idx="1"/>
          </p:nvPr>
        </p:nvSpPr>
        <p:spPr>
          <a:xfrm>
            <a:off x="395536" y="1124744"/>
            <a:ext cx="8424936" cy="5256584"/>
          </a:xfrm>
        </p:spPr>
        <p:txBody>
          <a:bodyPr>
            <a:normAutofit lnSpcReduction="10000"/>
          </a:bodyPr>
          <a:lstStyle/>
          <a:p>
            <a:pPr marL="514350" indent="-514350" algn="l">
              <a:buAutoNum type="arabicPeriod" startAt="2"/>
            </a:pPr>
            <a:r>
              <a:rPr lang="en-GB" sz="2800" dirty="0" smtClean="0">
                <a:solidFill>
                  <a:schemeClr val="tx1"/>
                </a:solidFill>
              </a:rPr>
              <a:t>Companies, if so authorised by its articles, are empowered to keep an official seal outside Pakistan if its business is transacted outside Pakistan.</a:t>
            </a:r>
          </a:p>
          <a:p>
            <a:pPr algn="l">
              <a:buFont typeface="Arial" pitchFamily="34" charset="0"/>
              <a:buChar char="•"/>
            </a:pPr>
            <a:r>
              <a:rPr lang="en-GB" sz="2800" dirty="0" smtClean="0">
                <a:solidFill>
                  <a:schemeClr val="tx1"/>
                </a:solidFill>
              </a:rPr>
              <a:t> such seal shall bear in addition to the name of the country, the name of the territory where the seal is to be used.</a:t>
            </a:r>
          </a:p>
          <a:p>
            <a:pPr algn="l">
              <a:buFont typeface="Arial" pitchFamily="34" charset="0"/>
              <a:buChar char="•"/>
            </a:pPr>
            <a:r>
              <a:rPr lang="en-GB" sz="2800" dirty="0" smtClean="0">
                <a:solidFill>
                  <a:schemeClr val="tx1"/>
                </a:solidFill>
              </a:rPr>
              <a:t> the company may in writing authorise any person appointed for the purpose in that territory to affix that seal on any deed, or document to which the company is partly in that territory.</a:t>
            </a:r>
          </a:p>
          <a:p>
            <a:pPr algn="l">
              <a:buFont typeface="Arial" pitchFamily="34" charset="0"/>
              <a:buChar char="•"/>
            </a:pPr>
            <a:r>
              <a:rPr lang="en-GB" sz="2800" dirty="0" smtClean="0">
                <a:solidFill>
                  <a:schemeClr val="tx1"/>
                </a:solidFill>
              </a:rPr>
              <a:t>The official seal should have the effect of common seal of the company. [Section 213]</a:t>
            </a:r>
          </a:p>
          <a:p>
            <a:pPr algn="l">
              <a:buFont typeface="Arial" pitchFamily="34" charset="0"/>
              <a:buChar char="•"/>
            </a:pPr>
            <a:endParaRPr lang="en-GB" sz="2800" dirty="0"/>
          </a:p>
        </p:txBody>
      </p:sp>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88640"/>
            <a:ext cx="7772400" cy="1224136"/>
          </a:xfrm>
        </p:spPr>
        <p:txBody>
          <a:bodyPr>
            <a:noAutofit/>
          </a:bodyPr>
          <a:lstStyle/>
          <a:p>
            <a:pPr algn="l"/>
            <a:r>
              <a:rPr lang="en-GB" sz="3200" b="1" dirty="0" smtClean="0"/>
              <a:t>Contracts by agents of company in which company is undisclosed principal </a:t>
            </a:r>
            <a:r>
              <a:rPr lang="en-GB" sz="3200" dirty="0" smtClean="0"/>
              <a:t/>
            </a:r>
            <a:br>
              <a:rPr lang="en-GB" sz="3200" dirty="0" smtClean="0"/>
            </a:br>
            <a:r>
              <a:rPr lang="en-GB" sz="3200" dirty="0" smtClean="0"/>
              <a:t>[Section 225]</a:t>
            </a:r>
            <a:endParaRPr lang="en-GB" sz="3200" dirty="0"/>
          </a:p>
        </p:txBody>
      </p:sp>
      <p:sp>
        <p:nvSpPr>
          <p:cNvPr id="3" name="Subtitle 2"/>
          <p:cNvSpPr>
            <a:spLocks noGrp="1"/>
          </p:cNvSpPr>
          <p:nvPr>
            <p:ph type="subTitle" idx="1"/>
          </p:nvPr>
        </p:nvSpPr>
        <p:spPr>
          <a:xfrm>
            <a:off x="539552" y="1628800"/>
            <a:ext cx="8064896" cy="4680520"/>
          </a:xfrm>
        </p:spPr>
        <p:txBody>
          <a:bodyPr>
            <a:normAutofit/>
          </a:bodyPr>
          <a:lstStyle/>
          <a:p>
            <a:pPr algn="l">
              <a:buFont typeface="Wingdings" pitchFamily="2" charset="2"/>
              <a:buChar char="Ø"/>
            </a:pPr>
            <a:r>
              <a:rPr lang="en-GB" sz="2800" dirty="0" smtClean="0"/>
              <a:t> </a:t>
            </a:r>
            <a:r>
              <a:rPr lang="en-GB" sz="2800" dirty="0" smtClean="0">
                <a:solidFill>
                  <a:schemeClr val="tx1"/>
                </a:solidFill>
              </a:rPr>
              <a:t>where any officer or agent of a company, enters into a contract for or on behalf of the company in which contract, the company is an undisclosed principal shall, at the time of entering into a contract make a memorandum in writing of </a:t>
            </a:r>
            <a:r>
              <a:rPr lang="en-GB" sz="2800" b="1" dirty="0" smtClean="0">
                <a:solidFill>
                  <a:schemeClr val="tx1"/>
                </a:solidFill>
              </a:rPr>
              <a:t>the terms of contract, </a:t>
            </a:r>
            <a:r>
              <a:rPr lang="en-GB" sz="2800" dirty="0" smtClean="0">
                <a:solidFill>
                  <a:schemeClr val="tx1"/>
                </a:solidFill>
              </a:rPr>
              <a:t>and specify the </a:t>
            </a:r>
            <a:r>
              <a:rPr lang="en-GB" sz="2800" b="1" dirty="0" smtClean="0">
                <a:solidFill>
                  <a:schemeClr val="tx1"/>
                </a:solidFill>
              </a:rPr>
              <a:t>name of the person </a:t>
            </a:r>
            <a:r>
              <a:rPr lang="en-GB" sz="2800" dirty="0" smtClean="0">
                <a:solidFill>
                  <a:schemeClr val="tx1"/>
                </a:solidFill>
              </a:rPr>
              <a:t>with whom it has been made.</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9"/>
            <a:ext cx="7772400" cy="864096"/>
          </a:xfrm>
        </p:spPr>
        <p:txBody>
          <a:bodyPr/>
          <a:lstStyle/>
          <a:p>
            <a:r>
              <a:rPr lang="en-GB" dirty="0" smtClean="0"/>
              <a:t>Continue….</a:t>
            </a:r>
            <a:endParaRPr lang="en-GB" dirty="0"/>
          </a:p>
        </p:txBody>
      </p:sp>
      <p:sp>
        <p:nvSpPr>
          <p:cNvPr id="3" name="Subtitle 2"/>
          <p:cNvSpPr>
            <a:spLocks noGrp="1"/>
          </p:cNvSpPr>
          <p:nvPr>
            <p:ph type="subTitle" idx="1"/>
          </p:nvPr>
        </p:nvSpPr>
        <p:spPr>
          <a:xfrm>
            <a:off x="395536" y="1196752"/>
            <a:ext cx="8136904" cy="4824536"/>
          </a:xfrm>
        </p:spPr>
        <p:txBody>
          <a:bodyPr>
            <a:normAutofit/>
          </a:bodyPr>
          <a:lstStyle/>
          <a:p>
            <a:pPr algn="l">
              <a:buFont typeface="Wingdings" pitchFamily="2" charset="2"/>
              <a:buChar char="Ø"/>
            </a:pPr>
            <a:r>
              <a:rPr lang="en-GB" dirty="0" smtClean="0"/>
              <a:t> </a:t>
            </a:r>
            <a:r>
              <a:rPr lang="en-GB" sz="2800" dirty="0" smtClean="0">
                <a:solidFill>
                  <a:schemeClr val="tx1"/>
                </a:solidFill>
              </a:rPr>
              <a:t>Such memorandum shall be delivered by that person to the company. </a:t>
            </a:r>
          </a:p>
          <a:p>
            <a:pPr algn="l">
              <a:buFont typeface="Wingdings" pitchFamily="2" charset="2"/>
              <a:buChar char="Ø"/>
            </a:pPr>
            <a:endParaRPr lang="en-GB" sz="2800" dirty="0" smtClean="0">
              <a:solidFill>
                <a:schemeClr val="tx1"/>
              </a:solidFill>
            </a:endParaRPr>
          </a:p>
          <a:p>
            <a:pPr algn="l">
              <a:buFont typeface="Wingdings" pitchFamily="2" charset="2"/>
              <a:buChar char="Ø"/>
            </a:pPr>
            <a:r>
              <a:rPr lang="en-GB" sz="2800" dirty="0" smtClean="0">
                <a:solidFill>
                  <a:schemeClr val="tx1"/>
                </a:solidFill>
              </a:rPr>
              <a:t> copies of memorandum shall also be sent to the directors and the memorandum shall be laid before the directors in their next meeting.</a:t>
            </a:r>
          </a:p>
          <a:p>
            <a:pPr algn="l">
              <a:buFont typeface="Wingdings" pitchFamily="2" charset="2"/>
              <a:buChar char="Ø"/>
            </a:pPr>
            <a:endParaRPr lang="en-GB" sz="2800" dirty="0" smtClean="0"/>
          </a:p>
        </p:txBody>
      </p:sp>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88641"/>
            <a:ext cx="7772400" cy="720080"/>
          </a:xfrm>
        </p:spPr>
        <p:txBody>
          <a:bodyPr>
            <a:normAutofit fontScale="90000"/>
          </a:bodyPr>
          <a:lstStyle/>
          <a:p>
            <a:r>
              <a:rPr lang="en-GB" dirty="0" smtClean="0"/>
              <a:t>Continue….</a:t>
            </a:r>
            <a:endParaRPr lang="en-GB" dirty="0"/>
          </a:p>
        </p:txBody>
      </p:sp>
      <p:sp>
        <p:nvSpPr>
          <p:cNvPr id="3" name="Subtitle 2"/>
          <p:cNvSpPr>
            <a:spLocks noGrp="1"/>
          </p:cNvSpPr>
          <p:nvPr>
            <p:ph type="subTitle" idx="1"/>
          </p:nvPr>
        </p:nvSpPr>
        <p:spPr>
          <a:xfrm>
            <a:off x="539552" y="980728"/>
            <a:ext cx="8352928" cy="4658072"/>
          </a:xfrm>
        </p:spPr>
        <p:txBody>
          <a:bodyPr>
            <a:normAutofit/>
          </a:bodyPr>
          <a:lstStyle/>
          <a:p>
            <a:pPr algn="l">
              <a:buFont typeface="Wingdings" pitchFamily="2" charset="2"/>
              <a:buChar char="Ø"/>
            </a:pPr>
            <a:endParaRPr lang="en-GB" sz="2800" dirty="0" smtClean="0"/>
          </a:p>
          <a:p>
            <a:pPr algn="l">
              <a:buFont typeface="Wingdings" pitchFamily="2" charset="2"/>
              <a:buChar char="Ø"/>
            </a:pPr>
            <a:r>
              <a:rPr lang="en-GB" sz="2800" dirty="0" smtClean="0">
                <a:solidFill>
                  <a:schemeClr val="tx1"/>
                </a:solidFill>
              </a:rPr>
              <a:t>  if default is made in complying with these conditions, the contract shall be at the option of the company, void as against the company and defaulting officer or other agent shall be liable to a fine not exceeding two thousand rupees. </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9"/>
            <a:ext cx="7772400" cy="1080120"/>
          </a:xfrm>
        </p:spPr>
        <p:txBody>
          <a:bodyPr>
            <a:normAutofit fontScale="90000"/>
          </a:bodyPr>
          <a:lstStyle/>
          <a:p>
            <a:pPr algn="l"/>
            <a:r>
              <a:rPr lang="en-GB" b="1" dirty="0" smtClean="0"/>
              <a:t>Sole purchase and sales agent </a:t>
            </a:r>
            <a:r>
              <a:rPr lang="en-GB" dirty="0" smtClean="0"/>
              <a:t>[Section 206]</a:t>
            </a:r>
            <a:endParaRPr lang="en-GB" dirty="0"/>
          </a:p>
        </p:txBody>
      </p:sp>
      <p:sp>
        <p:nvSpPr>
          <p:cNvPr id="3" name="Subtitle 2"/>
          <p:cNvSpPr>
            <a:spLocks noGrp="1"/>
          </p:cNvSpPr>
          <p:nvPr>
            <p:ph type="subTitle" idx="1"/>
          </p:nvPr>
        </p:nvSpPr>
        <p:spPr>
          <a:xfrm>
            <a:off x="539552" y="1484784"/>
            <a:ext cx="8064896" cy="4824536"/>
          </a:xfrm>
        </p:spPr>
        <p:txBody>
          <a:bodyPr>
            <a:normAutofit/>
          </a:bodyPr>
          <a:lstStyle/>
          <a:p>
            <a:pPr algn="l">
              <a:buFont typeface="Wingdings" pitchFamily="2" charset="2"/>
              <a:buChar char="q"/>
            </a:pPr>
            <a:r>
              <a:rPr lang="en-GB" sz="2800" dirty="0" smtClean="0"/>
              <a:t> </a:t>
            </a:r>
            <a:r>
              <a:rPr lang="en-GB" sz="2800" dirty="0" smtClean="0">
                <a:solidFill>
                  <a:schemeClr val="tx1"/>
                </a:solidFill>
              </a:rPr>
              <a:t>A company, incorporated and carrying on business in Pakistan, can appoint any sole purchase, sales or distribution agent only with the prior approval of the SECP.</a:t>
            </a:r>
          </a:p>
          <a:p>
            <a:pPr algn="l">
              <a:buFont typeface="Wingdings" pitchFamily="2" charset="2"/>
              <a:buChar char="q"/>
            </a:pPr>
            <a:endParaRPr lang="en-GB" sz="2800" dirty="0" smtClean="0">
              <a:solidFill>
                <a:schemeClr val="tx1"/>
              </a:solidFill>
            </a:endParaRPr>
          </a:p>
          <a:p>
            <a:pPr algn="l">
              <a:buFont typeface="Wingdings" pitchFamily="2" charset="2"/>
              <a:buChar char="q"/>
            </a:pPr>
            <a:r>
              <a:rPr lang="en-GB" sz="2800" dirty="0" smtClean="0">
                <a:solidFill>
                  <a:schemeClr val="tx1"/>
                </a:solidFill>
              </a:rPr>
              <a:t> A company incorporated outside Pakistan and any person residing outside Pakistan and carrying on the major portion of its business within Pakistan,</a:t>
            </a:r>
          </a:p>
          <a:p>
            <a:pPr algn="l"/>
            <a:endParaRPr lang="en-GB" dirty="0"/>
          </a:p>
        </p:txBody>
      </p:sp>
    </p:spTree>
  </p:cSld>
  <p:clrMapOvr>
    <a:masterClrMapping/>
  </p:clrMapOvr>
  <p:transition>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88641"/>
            <a:ext cx="7772400" cy="864096"/>
          </a:xfrm>
        </p:spPr>
        <p:txBody>
          <a:bodyPr/>
          <a:lstStyle/>
          <a:p>
            <a:r>
              <a:rPr lang="en-GB" dirty="0" smtClean="0"/>
              <a:t>Continue….</a:t>
            </a:r>
            <a:endParaRPr lang="en-GB" dirty="0"/>
          </a:p>
        </p:txBody>
      </p:sp>
      <p:sp>
        <p:nvSpPr>
          <p:cNvPr id="3" name="Subtitle 2"/>
          <p:cNvSpPr>
            <a:spLocks noGrp="1"/>
          </p:cNvSpPr>
          <p:nvPr>
            <p:ph type="subTitle" idx="1"/>
          </p:nvPr>
        </p:nvSpPr>
        <p:spPr>
          <a:xfrm>
            <a:off x="539552" y="980728"/>
            <a:ext cx="8208912" cy="4658072"/>
          </a:xfrm>
        </p:spPr>
        <p:txBody>
          <a:bodyPr>
            <a:normAutofit/>
          </a:bodyPr>
          <a:lstStyle/>
          <a:p>
            <a:pPr algn="l">
              <a:buFont typeface="Arial" pitchFamily="34" charset="0"/>
              <a:buChar char="•"/>
            </a:pPr>
            <a:endParaRPr lang="en-GB" dirty="0" smtClean="0"/>
          </a:p>
          <a:p>
            <a:pPr algn="l">
              <a:buFont typeface="Arial" pitchFamily="34" charset="0"/>
              <a:buChar char="•"/>
            </a:pPr>
            <a:r>
              <a:rPr lang="en-GB" sz="2800" dirty="0" smtClean="0"/>
              <a:t> </a:t>
            </a:r>
            <a:r>
              <a:rPr lang="en-GB" sz="2800" dirty="0" smtClean="0">
                <a:solidFill>
                  <a:schemeClr val="tx1"/>
                </a:solidFill>
              </a:rPr>
              <a:t>can appoint any sole purchase, sales, or distribution agent with the approval of SECP </a:t>
            </a:r>
          </a:p>
          <a:p>
            <a:pPr algn="l">
              <a:buFont typeface="Arial" pitchFamily="34" charset="0"/>
              <a:buChar char="•"/>
            </a:pPr>
            <a:endParaRPr lang="en-GB" sz="2800" dirty="0" smtClean="0">
              <a:solidFill>
                <a:schemeClr val="tx1"/>
              </a:solidFill>
            </a:endParaRPr>
          </a:p>
          <a:p>
            <a:pPr algn="l">
              <a:buFont typeface="Arial" pitchFamily="34" charset="0"/>
              <a:buChar char="•"/>
            </a:pPr>
            <a:r>
              <a:rPr lang="en-GB" sz="2800" dirty="0" smtClean="0">
                <a:solidFill>
                  <a:schemeClr val="tx1"/>
                </a:solidFill>
              </a:rPr>
              <a:t>but such permission shall not be accorded, if major portion of its business is carried on in Pakistan.</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9"/>
            <a:ext cx="7772400" cy="1296144"/>
          </a:xfrm>
        </p:spPr>
        <p:txBody>
          <a:bodyPr>
            <a:normAutofit/>
          </a:bodyPr>
          <a:lstStyle/>
          <a:p>
            <a:pPr algn="l"/>
            <a:r>
              <a:rPr lang="en-GB" dirty="0" smtClean="0"/>
              <a:t>Punishment</a:t>
            </a:r>
            <a:r>
              <a:rPr lang="en-GB" sz="3100" dirty="0" smtClean="0"/>
              <a:t>…. In case of contravenes with section 206</a:t>
            </a:r>
            <a:endParaRPr lang="en-GB" sz="3100" dirty="0"/>
          </a:p>
        </p:txBody>
      </p:sp>
      <p:sp>
        <p:nvSpPr>
          <p:cNvPr id="3" name="Subtitle 2"/>
          <p:cNvSpPr>
            <a:spLocks noGrp="1"/>
          </p:cNvSpPr>
          <p:nvPr>
            <p:ph type="subTitle" idx="1"/>
          </p:nvPr>
        </p:nvSpPr>
        <p:spPr>
          <a:xfrm>
            <a:off x="611560" y="1700808"/>
            <a:ext cx="7848872" cy="4536504"/>
          </a:xfrm>
        </p:spPr>
        <p:txBody>
          <a:bodyPr/>
          <a:lstStyle/>
          <a:p>
            <a:pPr algn="l">
              <a:buFont typeface="Courier New" pitchFamily="49" charset="0"/>
              <a:buChar char="o"/>
            </a:pPr>
            <a:r>
              <a:rPr lang="en-GB" dirty="0" smtClean="0"/>
              <a:t> </a:t>
            </a:r>
            <a:r>
              <a:rPr lang="en-GB" dirty="0" smtClean="0">
                <a:solidFill>
                  <a:schemeClr val="tx1"/>
                </a:solidFill>
              </a:rPr>
              <a:t>Imprisonment of two years, or</a:t>
            </a:r>
          </a:p>
          <a:p>
            <a:pPr algn="l">
              <a:buFont typeface="Courier New" pitchFamily="49" charset="0"/>
              <a:buChar char="o"/>
            </a:pPr>
            <a:endParaRPr lang="en-GB" dirty="0" smtClean="0">
              <a:solidFill>
                <a:schemeClr val="tx1"/>
              </a:solidFill>
            </a:endParaRPr>
          </a:p>
          <a:p>
            <a:pPr algn="l">
              <a:buFont typeface="Courier New" pitchFamily="49" charset="0"/>
              <a:buChar char="o"/>
            </a:pPr>
            <a:r>
              <a:rPr lang="en-GB" dirty="0" smtClean="0">
                <a:solidFill>
                  <a:schemeClr val="tx1"/>
                </a:solidFill>
              </a:rPr>
              <a:t> a fine of Rs. 100,000; or</a:t>
            </a:r>
          </a:p>
          <a:p>
            <a:pPr algn="l">
              <a:buFont typeface="Courier New" pitchFamily="49" charset="0"/>
              <a:buChar char="o"/>
            </a:pPr>
            <a:endParaRPr lang="en-GB" dirty="0" smtClean="0">
              <a:solidFill>
                <a:schemeClr val="tx1"/>
              </a:solidFill>
            </a:endParaRPr>
          </a:p>
          <a:p>
            <a:pPr algn="l">
              <a:buFont typeface="Courier New" pitchFamily="49" charset="0"/>
              <a:buChar char="o"/>
            </a:pPr>
            <a:r>
              <a:rPr lang="en-GB" dirty="0" smtClean="0">
                <a:solidFill>
                  <a:schemeClr val="tx1"/>
                </a:solidFill>
              </a:rPr>
              <a:t> both</a:t>
            </a:r>
            <a:endParaRPr lang="en-GB"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1"/>
            <a:ext cx="7772400" cy="1008111"/>
          </a:xfrm>
        </p:spPr>
        <p:txBody>
          <a:bodyPr>
            <a:normAutofit fontScale="90000"/>
          </a:bodyPr>
          <a:lstStyle/>
          <a:p>
            <a:pPr algn="l"/>
            <a:r>
              <a:rPr lang="en-GB" b="1" dirty="0" smtClean="0"/>
              <a:t>Exemption to certain agreements and contracts</a:t>
            </a:r>
            <a:endParaRPr lang="en-GB" b="1" dirty="0"/>
          </a:p>
        </p:txBody>
      </p:sp>
      <p:sp>
        <p:nvSpPr>
          <p:cNvPr id="3" name="Subtitle 2"/>
          <p:cNvSpPr>
            <a:spLocks noGrp="1"/>
          </p:cNvSpPr>
          <p:nvPr>
            <p:ph type="subTitle" idx="1"/>
          </p:nvPr>
        </p:nvSpPr>
        <p:spPr>
          <a:xfrm>
            <a:off x="539552" y="1484784"/>
            <a:ext cx="8064896" cy="4680520"/>
          </a:xfrm>
        </p:spPr>
        <p:txBody>
          <a:bodyPr>
            <a:normAutofit/>
          </a:bodyPr>
          <a:lstStyle/>
          <a:p>
            <a:pPr algn="l"/>
            <a:endParaRPr lang="en-GB" sz="2800" dirty="0" smtClean="0"/>
          </a:p>
          <a:p>
            <a:pPr algn="l"/>
            <a:r>
              <a:rPr lang="en-GB" sz="2800" dirty="0" smtClean="0">
                <a:solidFill>
                  <a:schemeClr val="tx1"/>
                </a:solidFill>
              </a:rPr>
              <a:t>The Federal government may, by notification on the official gazette, exempt any of the following classes of agreements or contracts from the operation of provision relating to prohibition of managing agents.</a:t>
            </a:r>
          </a:p>
          <a:p>
            <a:pPr algn="l"/>
            <a:endParaRPr lang="en-GB" sz="2800" dirty="0" smtClean="0">
              <a:solidFill>
                <a:schemeClr val="tx1"/>
              </a:solidFill>
            </a:endParaRPr>
          </a:p>
          <a:p>
            <a:pPr algn="r"/>
            <a:r>
              <a:rPr lang="en-GB" sz="2800" dirty="0" smtClean="0">
                <a:solidFill>
                  <a:schemeClr val="tx1"/>
                </a:solidFill>
              </a:rPr>
              <a:t>Continue….</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792088"/>
          </a:xfrm>
        </p:spPr>
        <p:txBody>
          <a:bodyPr>
            <a:normAutofit/>
          </a:bodyPr>
          <a:lstStyle/>
          <a:p>
            <a:r>
              <a:rPr lang="en-GB" dirty="0" smtClean="0"/>
              <a:t>Continue….</a:t>
            </a:r>
            <a:endParaRPr lang="en-GB" dirty="0"/>
          </a:p>
        </p:txBody>
      </p:sp>
      <p:sp>
        <p:nvSpPr>
          <p:cNvPr id="3" name="Subtitle 2"/>
          <p:cNvSpPr>
            <a:spLocks noGrp="1"/>
          </p:cNvSpPr>
          <p:nvPr>
            <p:ph type="subTitle" idx="1"/>
          </p:nvPr>
        </p:nvSpPr>
        <p:spPr>
          <a:xfrm>
            <a:off x="611560" y="1340768"/>
            <a:ext cx="7920880" cy="4824536"/>
          </a:xfrm>
        </p:spPr>
        <p:txBody>
          <a:bodyPr>
            <a:normAutofit/>
          </a:bodyPr>
          <a:lstStyle/>
          <a:p>
            <a:pPr marL="514350" indent="-514350" algn="l">
              <a:buFont typeface="+mj-lt"/>
              <a:buAutoNum type="arabicPeriod"/>
            </a:pPr>
            <a:r>
              <a:rPr lang="en-GB" dirty="0" smtClean="0"/>
              <a:t> </a:t>
            </a:r>
            <a:r>
              <a:rPr lang="en-GB" sz="2800" dirty="0" smtClean="0">
                <a:solidFill>
                  <a:schemeClr val="tx1"/>
                </a:solidFill>
              </a:rPr>
              <a:t>An agreement or contract with an investment adviser in relation to an investment company registered under the rules made under the Securities and Exchange Ordinance, 1969 (XVII of 1969);</a:t>
            </a:r>
          </a:p>
          <a:p>
            <a:pPr marL="514350" indent="-514350" algn="l">
              <a:buFont typeface="+mj-lt"/>
              <a:buAutoNum type="arabicPeriod"/>
            </a:pPr>
            <a:endParaRPr lang="en-GB" sz="2800" dirty="0" smtClean="0">
              <a:solidFill>
                <a:schemeClr val="tx1"/>
              </a:solidFill>
            </a:endParaRPr>
          </a:p>
          <a:p>
            <a:pPr marL="514350" indent="-514350" algn="l">
              <a:buFont typeface="+mj-lt"/>
              <a:buAutoNum type="arabicPeriod"/>
            </a:pPr>
            <a:r>
              <a:rPr lang="en-GB" sz="2800" dirty="0" smtClean="0">
                <a:solidFill>
                  <a:schemeClr val="tx1"/>
                </a:solidFill>
              </a:rPr>
              <a:t> An agreement or contract, approved by the Federal government, with a Foreign Collaborator in relation to the company which owns n hotel in Pakistan.</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720079"/>
          </a:xfrm>
        </p:spPr>
        <p:txBody>
          <a:bodyPr>
            <a:normAutofit fontScale="90000"/>
          </a:bodyPr>
          <a:lstStyle/>
          <a:p>
            <a:r>
              <a:rPr lang="en-GB" dirty="0" smtClean="0"/>
              <a:t>Continue….</a:t>
            </a:r>
            <a:endParaRPr lang="en-GB" dirty="0"/>
          </a:p>
        </p:txBody>
      </p:sp>
      <p:sp>
        <p:nvSpPr>
          <p:cNvPr id="3" name="Subtitle 2"/>
          <p:cNvSpPr>
            <a:spLocks noGrp="1"/>
          </p:cNvSpPr>
          <p:nvPr>
            <p:ph type="subTitle" idx="1"/>
          </p:nvPr>
        </p:nvSpPr>
        <p:spPr>
          <a:xfrm>
            <a:off x="395536" y="1196752"/>
            <a:ext cx="8280920" cy="4968552"/>
          </a:xfrm>
        </p:spPr>
        <p:txBody>
          <a:bodyPr>
            <a:normAutofit/>
          </a:bodyPr>
          <a:lstStyle/>
          <a:p>
            <a:pPr marL="514350" indent="-514350" algn="l">
              <a:buAutoNum type="arabicPeriod" startAt="3"/>
            </a:pPr>
            <a:r>
              <a:rPr lang="en-GB" sz="2800" dirty="0" smtClean="0">
                <a:solidFill>
                  <a:schemeClr val="tx1"/>
                </a:solidFill>
              </a:rPr>
              <a:t>An agreement or contract approved by the Federal government in relation to a company formed for setting up, in collaboration with one or more public sector financial institution, an industrial undertaking which, in the opinion of the said government, is likely to contribute to the economic development of Pakistan;</a:t>
            </a:r>
          </a:p>
          <a:p>
            <a:pPr marL="514350" indent="-514350" algn="l"/>
            <a:endParaRPr lang="en-GB" dirty="0"/>
          </a:p>
        </p:txBody>
      </p:sp>
    </p:spTree>
  </p:cSld>
  <p:clrMapOvr>
    <a:masterClrMapping/>
  </p:clrMapOvr>
  <p:transition>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9"/>
            <a:ext cx="7772400" cy="792088"/>
          </a:xfrm>
        </p:spPr>
        <p:txBody>
          <a:bodyPr>
            <a:normAutofit/>
          </a:bodyPr>
          <a:lstStyle/>
          <a:p>
            <a:r>
              <a:rPr lang="en-GB" dirty="0" smtClean="0"/>
              <a:t>Continue….</a:t>
            </a:r>
            <a:endParaRPr lang="en-GB" dirty="0"/>
          </a:p>
        </p:txBody>
      </p:sp>
      <p:sp>
        <p:nvSpPr>
          <p:cNvPr id="3" name="Subtitle 2"/>
          <p:cNvSpPr>
            <a:spLocks noGrp="1"/>
          </p:cNvSpPr>
          <p:nvPr>
            <p:ph type="subTitle" idx="1"/>
          </p:nvPr>
        </p:nvSpPr>
        <p:spPr>
          <a:xfrm>
            <a:off x="395536" y="1268760"/>
            <a:ext cx="8064896" cy="4824536"/>
          </a:xfrm>
        </p:spPr>
        <p:txBody>
          <a:bodyPr>
            <a:normAutofit/>
          </a:bodyPr>
          <a:lstStyle/>
          <a:p>
            <a:pPr marL="514350" indent="-514350" algn="l">
              <a:buAutoNum type="arabicPeriod" startAt="4"/>
            </a:pPr>
            <a:r>
              <a:rPr lang="en-GB" sz="2800" dirty="0" smtClean="0">
                <a:solidFill>
                  <a:schemeClr val="tx1"/>
                </a:solidFill>
              </a:rPr>
              <a:t>An agreement or contract with an NBFC licensed to undertake asset management services in relation to an investment company registered with the Commission; and</a:t>
            </a:r>
          </a:p>
          <a:p>
            <a:pPr marL="514350" indent="-514350" algn="l">
              <a:buAutoNum type="arabicPeriod" startAt="4"/>
            </a:pPr>
            <a:endParaRPr lang="en-GB" sz="2800" dirty="0" smtClean="0">
              <a:solidFill>
                <a:schemeClr val="tx1"/>
              </a:solidFill>
            </a:endParaRPr>
          </a:p>
          <a:p>
            <a:pPr marL="514350" indent="-514350" algn="l">
              <a:buAutoNum type="arabicPeriod" startAt="4"/>
            </a:pPr>
            <a:r>
              <a:rPr lang="en-GB" sz="2800" dirty="0" smtClean="0">
                <a:solidFill>
                  <a:schemeClr val="tx1"/>
                </a:solidFill>
              </a:rPr>
              <a:t> An agreement or contract with an NBFC licensed as a venture capital company in relation to a fund registered with the Commission.</a:t>
            </a:r>
            <a:endParaRPr lang="en-GB" sz="2800" dirty="0">
              <a:solidFill>
                <a:schemeClr val="tx1"/>
              </a:solidFill>
            </a:endParaRPr>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577</TotalTime>
  <Words>2143</Words>
  <Application>Microsoft Office PowerPoint</Application>
  <PresentationFormat>On-screen Show (4:3)</PresentationFormat>
  <Paragraphs>137</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Negotiable Instruments</vt:lpstr>
      <vt:lpstr>Record the term of loan</vt:lpstr>
      <vt:lpstr>Negotiable instrument</vt:lpstr>
      <vt:lpstr> PROMISSORY NOTES </vt:lpstr>
      <vt:lpstr>PROMISSORY NOTES</vt:lpstr>
      <vt:lpstr>PROMISSORY NOTES</vt:lpstr>
      <vt:lpstr>'Bill Of Exchange'</vt:lpstr>
      <vt:lpstr>Promissory Note V  Bill of Exchange </vt:lpstr>
      <vt:lpstr>Letter paper: </vt:lpstr>
      <vt:lpstr>Endorsement: </vt:lpstr>
      <vt:lpstr>Endorsement: </vt:lpstr>
      <vt:lpstr>Invoice: </vt:lpstr>
      <vt:lpstr>Letter of credit: </vt:lpstr>
      <vt:lpstr>Letter of credit:</vt:lpstr>
      <vt:lpstr>Why use a letter of credit?</vt:lpstr>
      <vt:lpstr>HUNDI</vt:lpstr>
      <vt:lpstr>Bills of parcel:</vt:lpstr>
      <vt:lpstr>Slide 18</vt:lpstr>
      <vt:lpstr>Slide 19</vt:lpstr>
      <vt:lpstr>Slide 20</vt:lpstr>
      <vt:lpstr>Form of Contracts [Section 210]</vt:lpstr>
      <vt:lpstr>Continue…..</vt:lpstr>
      <vt:lpstr>Continue….</vt:lpstr>
      <vt:lpstr>Bills of exchange and promissory notes [Section 211]</vt:lpstr>
      <vt:lpstr>Execution of deeds</vt:lpstr>
      <vt:lpstr>Continue…..</vt:lpstr>
      <vt:lpstr>Contracts by agents of company in which company is undisclosed principal  [Section 225]</vt:lpstr>
      <vt:lpstr>Continue….</vt:lpstr>
      <vt:lpstr>Continue….</vt:lpstr>
      <vt:lpstr>Sole purchase and sales agent [Section 206]</vt:lpstr>
      <vt:lpstr>Continue….</vt:lpstr>
      <vt:lpstr>Punishment…. In case of contravenes with section 206</vt:lpstr>
      <vt:lpstr>Exemption to certain agreements and contracts</vt:lpstr>
      <vt:lpstr>Continue….</vt:lpstr>
      <vt:lpstr>Continue….</vt:lpstr>
      <vt:lpstr>Continue….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 28</dc:title>
  <dc:creator>USER</dc:creator>
  <cp:lastModifiedBy>Administrator</cp:lastModifiedBy>
  <cp:revision>48</cp:revision>
  <dcterms:created xsi:type="dcterms:W3CDTF">2014-05-15T15:16:08Z</dcterms:created>
  <dcterms:modified xsi:type="dcterms:W3CDTF">2014-07-04T08:29:51Z</dcterms:modified>
</cp:coreProperties>
</file>