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4"/>
  </p:notesMasterIdLst>
  <p:sldIdLst>
    <p:sldId id="257" r:id="rId2"/>
    <p:sldId id="291" r:id="rId3"/>
    <p:sldId id="268" r:id="rId4"/>
    <p:sldId id="269" r:id="rId5"/>
    <p:sldId id="258" r:id="rId6"/>
    <p:sldId id="270" r:id="rId7"/>
    <p:sldId id="273" r:id="rId8"/>
    <p:sldId id="259" r:id="rId9"/>
    <p:sldId id="260" r:id="rId10"/>
    <p:sldId id="261" r:id="rId11"/>
    <p:sldId id="262" r:id="rId12"/>
    <p:sldId id="263" r:id="rId13"/>
    <p:sldId id="264" r:id="rId14"/>
    <p:sldId id="271" r:id="rId15"/>
    <p:sldId id="272" r:id="rId16"/>
    <p:sldId id="266"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EECB72-4482-44E9-9BB8-927D8FAFC3D4}" type="datetimeFigureOut">
              <a:rPr lang="en-US" smtClean="0"/>
              <a:pPr/>
              <a:t>02/07/2014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C16C98-3717-42E1-8F60-E480CE30E66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C16C98-3717-42E1-8F60-E480CE30E66C}"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EE43A8E3-1DDA-4E84-AEE3-6458C2046FA3}" type="datetimeFigureOut">
              <a:rPr lang="en-US" smtClean="0"/>
              <a:pPr/>
              <a:t>02/07/2014</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8B3049B5-E31B-490D-8E7A-16EF7885C458}"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EE43A8E3-1DDA-4E84-AEE3-6458C2046FA3}" type="datetimeFigureOut">
              <a:rPr lang="en-US" smtClean="0"/>
              <a:pPr/>
              <a:t>02/07/2014</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8B3049B5-E31B-490D-8E7A-16EF7885C458}"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049B5-E31B-490D-8E7A-16EF7885C458}"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049B5-E31B-490D-8E7A-16EF7885C458}"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3049B5-E31B-490D-8E7A-16EF7885C458}"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049B5-E31B-490D-8E7A-16EF7885C458}"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049B5-E31B-490D-8E7A-16EF7885C458}"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049B5-E31B-490D-8E7A-16EF7885C458}"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49B5-E31B-490D-8E7A-16EF7885C4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43A8E3-1DDA-4E84-AEE3-6458C2046FA3}" type="datetimeFigureOut">
              <a:rPr lang="en-US" smtClean="0"/>
              <a:pPr/>
              <a:t>02/07/2014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049B5-E31B-490D-8E7A-16EF7885C458}"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EE43A8E3-1DDA-4E84-AEE3-6458C2046FA3}" type="datetimeFigureOut">
              <a:rPr lang="en-US" smtClean="0"/>
              <a:pPr/>
              <a:t>02/07/2014</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8B3049B5-E31B-490D-8E7A-16EF7885C458}"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fontScale="90000"/>
          </a:bodyPr>
          <a:lstStyle/>
          <a:p>
            <a:r>
              <a:rPr lang="en-US" sz="4900" dirty="0" smtClean="0"/>
              <a:t>               </a:t>
            </a:r>
            <a:br>
              <a:rPr lang="en-US" sz="4900" dirty="0" smtClean="0"/>
            </a:br>
            <a:r>
              <a:rPr lang="en-US" sz="4900" dirty="0"/>
              <a:t/>
            </a:r>
            <a:br>
              <a:rPr lang="en-US" sz="4900" dirty="0"/>
            </a:br>
            <a:r>
              <a:rPr lang="en-US" sz="4900" dirty="0" smtClean="0"/>
              <a:t>RECAP</a:t>
            </a:r>
            <a:endParaRPr lang="en-US" dirty="0"/>
          </a:p>
        </p:txBody>
      </p:sp>
      <p:sp>
        <p:nvSpPr>
          <p:cNvPr id="3" name="Content Placeholder 2"/>
          <p:cNvSpPr>
            <a:spLocks noGrp="1"/>
          </p:cNvSpPr>
          <p:nvPr>
            <p:ph sz="quarter" idx="1"/>
          </p:nvPr>
        </p:nvSpPr>
        <p:spPr/>
        <p:txBody>
          <a:bodyPr/>
          <a:lstStyle/>
          <a:p>
            <a:r>
              <a:rPr lang="en-US" dirty="0" smtClean="0"/>
              <a:t>Meetings and resolutions.</a:t>
            </a:r>
          </a:p>
          <a:p>
            <a:r>
              <a:rPr lang="en-US" dirty="0" smtClean="0"/>
              <a:t>AGM</a:t>
            </a:r>
          </a:p>
          <a:p>
            <a:r>
              <a:rPr lang="en-US" dirty="0" smtClean="0"/>
              <a:t>STATUTORY MEETING</a:t>
            </a:r>
          </a:p>
          <a:p>
            <a:r>
              <a:rPr lang="en-US" dirty="0" smtClean="0"/>
              <a:t>EGM</a:t>
            </a:r>
          </a:p>
          <a:p>
            <a:r>
              <a:rPr lang="en-US" dirty="0" smtClean="0"/>
              <a:t>PROVISION AS TO NOTICE</a:t>
            </a:r>
          </a:p>
          <a:p>
            <a:r>
              <a:rPr lang="en-US" dirty="0" smtClean="0"/>
              <a:t>QUORUM</a:t>
            </a:r>
          </a:p>
          <a:p>
            <a:r>
              <a:rPr lang="en-US" dirty="0" smtClean="0"/>
              <a:t>PROVISIONS RELATING TO VOTE</a:t>
            </a:r>
          </a:p>
          <a:p>
            <a:r>
              <a:rPr lang="en-US" dirty="0" smtClean="0"/>
              <a:t>DEMAND FOR POLL</a:t>
            </a:r>
          </a:p>
          <a:p>
            <a:r>
              <a:rPr lang="en-US" dirty="0" smtClean="0"/>
              <a:t>PROXIES</a:t>
            </a:r>
          </a:p>
          <a:p>
            <a:r>
              <a:rPr lang="en-US" dirty="0" smtClean="0"/>
              <a:t>etc</a:t>
            </a:r>
            <a:endParaRPr lang="en-US" dirty="0"/>
          </a:p>
        </p:txBody>
      </p:sp>
    </p:spTree>
    <p:extLst>
      <p:ext uri="{BB962C8B-B14F-4D97-AF65-F5344CB8AC3E}">
        <p14:creationId xmlns:p14="http://schemas.microsoft.com/office/powerpoint/2010/main" xmlns="" val="3609803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fontScale="90000"/>
          </a:bodyPr>
          <a:lstStyle/>
          <a:p>
            <a:r>
              <a:rPr lang="en-US" sz="4900" dirty="0" smtClean="0"/>
              <a:t>               </a:t>
            </a:r>
            <a:br>
              <a:rPr lang="en-US" sz="4900" dirty="0" smtClean="0"/>
            </a:br>
            <a:r>
              <a:rPr lang="en-US" sz="4900" dirty="0"/>
              <a:t/>
            </a:r>
            <a:br>
              <a:rPr lang="en-US" sz="4900" dirty="0"/>
            </a:br>
            <a:r>
              <a:rPr lang="en-US" sz="4900" dirty="0" smtClean="0"/>
              <a:t/>
            </a:r>
            <a:br>
              <a:rPr lang="en-US" sz="4900" dirty="0" smtClean="0"/>
            </a:br>
            <a:r>
              <a:rPr lang="en-US" sz="4900" dirty="0"/>
              <a:t> </a:t>
            </a:r>
            <a:r>
              <a:rPr lang="en-US" sz="4900" dirty="0" smtClean="0"/>
              <a:t>           RESOLUTION</a:t>
            </a:r>
            <a:endParaRPr lang="en-US" dirty="0"/>
          </a:p>
        </p:txBody>
      </p:sp>
      <p:sp>
        <p:nvSpPr>
          <p:cNvPr id="3" name="Content Placeholder 2"/>
          <p:cNvSpPr>
            <a:spLocks noGrp="1"/>
          </p:cNvSpPr>
          <p:nvPr>
            <p:ph sz="quarter" idx="1"/>
          </p:nvPr>
        </p:nvSpPr>
        <p:spPr/>
        <p:txBody>
          <a:bodyPr/>
          <a:lstStyle/>
          <a:p>
            <a:pPr>
              <a:buNone/>
            </a:pPr>
            <a:r>
              <a:rPr lang="en-US" dirty="0"/>
              <a:t>DEFINATION:</a:t>
            </a:r>
            <a:endParaRPr lang="en-US" dirty="0" smtClean="0"/>
          </a:p>
          <a:p>
            <a:r>
              <a:rPr lang="en-US" dirty="0" smtClean="0"/>
              <a:t>Resolution is a motion, which is considered by the members and is passed by a majority of votes of members in a general meeting.</a:t>
            </a:r>
          </a:p>
          <a:p>
            <a:endParaRPr lang="en-US" dirty="0" smtClean="0"/>
          </a:p>
          <a:p>
            <a:r>
              <a:rPr lang="en-US" dirty="0" smtClean="0"/>
              <a:t>It is a collective decision of the members in a general meeting.</a:t>
            </a:r>
            <a:endParaRPr lang="en-US" dirty="0"/>
          </a:p>
        </p:txBody>
      </p:sp>
    </p:spTree>
    <p:extLst>
      <p:ext uri="{BB962C8B-B14F-4D97-AF65-F5344CB8AC3E}">
        <p14:creationId xmlns:p14="http://schemas.microsoft.com/office/powerpoint/2010/main" xmlns="" val="3609803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RESOLUTION</a:t>
            </a:r>
            <a:endParaRPr lang="en-US" sz="4800" dirty="0"/>
          </a:p>
        </p:txBody>
      </p:sp>
      <p:sp>
        <p:nvSpPr>
          <p:cNvPr id="3" name="Content Placeholder 2"/>
          <p:cNvSpPr>
            <a:spLocks noGrp="1"/>
          </p:cNvSpPr>
          <p:nvPr>
            <p:ph sz="quarter" idx="1"/>
          </p:nvPr>
        </p:nvSpPr>
        <p:spPr/>
        <p:txBody>
          <a:bodyPr>
            <a:normAutofit fontScale="92500" lnSpcReduction="10000"/>
          </a:bodyPr>
          <a:lstStyle/>
          <a:p>
            <a:pPr>
              <a:buNone/>
            </a:pPr>
            <a:r>
              <a:rPr lang="en-US" b="1" dirty="0" smtClean="0"/>
              <a:t>Company resolutions</a:t>
            </a:r>
          </a:p>
          <a:p>
            <a:endParaRPr lang="en-US" dirty="0" smtClean="0"/>
          </a:p>
          <a:p>
            <a:r>
              <a:rPr lang="en-US" dirty="0" smtClean="0"/>
              <a:t>A resolution is the formal means by which decisions are made by a meeting of company members. There are two types of resolutions: ordinary and</a:t>
            </a:r>
            <a:r>
              <a:rPr lang="en-US" b="1" dirty="0" smtClean="0"/>
              <a:t> </a:t>
            </a:r>
            <a:r>
              <a:rPr lang="en-US" dirty="0" smtClean="0"/>
              <a:t>special .</a:t>
            </a:r>
          </a:p>
          <a:p>
            <a:endParaRPr lang="en-US" dirty="0" smtClean="0"/>
          </a:p>
          <a:p>
            <a:r>
              <a:rPr lang="en-US" dirty="0" smtClean="0"/>
              <a:t>The ordinance requires many decisions that affect a company to be made by resolution, some of which must be by </a:t>
            </a:r>
            <a:r>
              <a:rPr lang="en-US" b="1" dirty="0" smtClean="0"/>
              <a:t>special resolution</a:t>
            </a:r>
            <a:r>
              <a:rPr lang="en-US" dirty="0" smtClean="0"/>
              <a:t>. In addition, the constitution of a company may also require that other decisions be made by either an ordinary resolution or a special resolution.</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Resolutions</a:t>
            </a:r>
            <a:endParaRPr lang="en-US" b="1" dirty="0"/>
          </a:p>
        </p:txBody>
      </p:sp>
      <p:sp>
        <p:nvSpPr>
          <p:cNvPr id="3" name="Content Placeholder 2"/>
          <p:cNvSpPr>
            <a:spLocks noGrp="1"/>
          </p:cNvSpPr>
          <p:nvPr>
            <p:ph sz="quarter" idx="1"/>
          </p:nvPr>
        </p:nvSpPr>
        <p:spPr/>
        <p:txBody>
          <a:bodyPr>
            <a:normAutofit fontScale="92500"/>
          </a:bodyPr>
          <a:lstStyle/>
          <a:p>
            <a:pPr>
              <a:buNone/>
            </a:pPr>
            <a:r>
              <a:rPr lang="en-US" b="1" dirty="0" smtClean="0"/>
              <a:t>General requirements for passing resolutions</a:t>
            </a:r>
          </a:p>
          <a:p>
            <a:pPr>
              <a:buNone/>
            </a:pPr>
            <a:r>
              <a:rPr lang="en-US" dirty="0" smtClean="0"/>
              <a:t>The general requirements of any resolution are: </a:t>
            </a:r>
          </a:p>
          <a:p>
            <a:pPr lvl="1"/>
            <a:r>
              <a:rPr lang="en-US" dirty="0" smtClean="0">
                <a:solidFill>
                  <a:schemeClr val="tx1"/>
                </a:solidFill>
              </a:rPr>
              <a:t>The resolution— </a:t>
            </a:r>
          </a:p>
          <a:p>
            <a:pPr lvl="1"/>
            <a:r>
              <a:rPr lang="en-US" dirty="0" smtClean="0">
                <a:solidFill>
                  <a:schemeClr val="tx1"/>
                </a:solidFill>
              </a:rPr>
              <a:t>—is passed at a meeting, which is properly convened and satisfies the quorum requirements, and </a:t>
            </a:r>
            <a:br>
              <a:rPr lang="en-US" dirty="0" smtClean="0">
                <a:solidFill>
                  <a:schemeClr val="tx1"/>
                </a:solidFill>
              </a:rPr>
            </a:br>
            <a:r>
              <a:rPr lang="en-US" dirty="0" smtClean="0">
                <a:solidFill>
                  <a:schemeClr val="tx1"/>
                </a:solidFill>
              </a:rPr>
              <a:t>—is entered in the books kept by the company for that purpose within one month after the meeting is held. </a:t>
            </a:r>
          </a:p>
          <a:p>
            <a:pPr lvl="1"/>
            <a:r>
              <a:rPr lang="en-US" dirty="0" smtClean="0">
                <a:solidFill>
                  <a:schemeClr val="tx1"/>
                </a:solidFill>
              </a:rPr>
              <a:t>The minutes must be signed by the chair of the meeting at which the resolution was passed or by the chair of the next meeting</a:t>
            </a:r>
            <a:r>
              <a:rPr lang="en-US" dirty="0" smtClean="0"/>
              <a:t>. </a:t>
            </a:r>
          </a:p>
          <a:p>
            <a:r>
              <a:rPr lang="en-US" dirty="0" smtClean="0"/>
              <a:t>Non-compliance with these requirements could invalidate the outcome of the resolution.</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KINDS OF RESOLUTION</a:t>
            </a:r>
            <a:endParaRPr lang="en-US" sz="4000" dirty="0"/>
          </a:p>
        </p:txBody>
      </p:sp>
      <p:sp>
        <p:nvSpPr>
          <p:cNvPr id="3" name="Content Placeholder 2"/>
          <p:cNvSpPr>
            <a:spLocks noGrp="1"/>
          </p:cNvSpPr>
          <p:nvPr>
            <p:ph sz="quarter" idx="1"/>
          </p:nvPr>
        </p:nvSpPr>
        <p:spPr/>
        <p:txBody>
          <a:bodyPr/>
          <a:lstStyle/>
          <a:p>
            <a:pPr>
              <a:buNone/>
            </a:pPr>
            <a:endParaRPr lang="en-US" dirty="0"/>
          </a:p>
          <a:p>
            <a:r>
              <a:rPr lang="en-US" dirty="0" smtClean="0"/>
              <a:t>There are three main kinds of resolution, which are as fallows,</a:t>
            </a:r>
          </a:p>
          <a:p>
            <a:pPr marL="0" indent="0">
              <a:buNone/>
            </a:pPr>
            <a:r>
              <a:rPr lang="en-US" dirty="0"/>
              <a:t> </a:t>
            </a:r>
            <a:r>
              <a:rPr lang="en-US" dirty="0" smtClean="0"/>
              <a:t>        i) ORDINARY RESOLUTION</a:t>
            </a:r>
          </a:p>
          <a:p>
            <a:pPr marL="0" indent="0">
              <a:buNone/>
            </a:pPr>
            <a:r>
              <a:rPr lang="en-US" dirty="0"/>
              <a:t> </a:t>
            </a:r>
            <a:r>
              <a:rPr lang="en-US" dirty="0" smtClean="0"/>
              <a:t>       </a:t>
            </a:r>
          </a:p>
          <a:p>
            <a:pPr marL="0" indent="0">
              <a:buNone/>
            </a:pPr>
            <a:r>
              <a:rPr lang="en-US" dirty="0"/>
              <a:t> </a:t>
            </a:r>
            <a:r>
              <a:rPr lang="en-US" dirty="0" smtClean="0"/>
              <a:t>       ii) SPECIAL RESOLUTION</a:t>
            </a:r>
          </a:p>
          <a:p>
            <a:pPr marL="0" indent="0">
              <a:buNone/>
            </a:pPr>
            <a:r>
              <a:rPr lang="en-US" dirty="0"/>
              <a:t> </a:t>
            </a:r>
            <a:r>
              <a:rPr lang="en-US" dirty="0" smtClean="0"/>
              <a:t>      </a:t>
            </a:r>
          </a:p>
          <a:p>
            <a:pPr marL="0" indent="0">
              <a:buNone/>
            </a:pPr>
            <a:r>
              <a:rPr lang="en-US" dirty="0"/>
              <a:t> </a:t>
            </a:r>
            <a:r>
              <a:rPr lang="en-US" dirty="0" smtClean="0"/>
              <a:t>       iii) CLASS RESOLUTION</a:t>
            </a:r>
            <a:endParaRPr lang="en-US" dirty="0"/>
          </a:p>
        </p:txBody>
      </p:sp>
    </p:spTree>
    <p:extLst>
      <p:ext uri="{BB962C8B-B14F-4D97-AF65-F5344CB8AC3E}">
        <p14:creationId xmlns:p14="http://schemas.microsoft.com/office/powerpoint/2010/main" xmlns="" val="4051923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VOTE ON RESOLUTION</a:t>
            </a:r>
            <a:endParaRPr lang="en-US" sz="4400" dirty="0"/>
          </a:p>
        </p:txBody>
      </p:sp>
      <p:sp>
        <p:nvSpPr>
          <p:cNvPr id="3" name="Content Placeholder 2"/>
          <p:cNvSpPr>
            <a:spLocks noGrp="1"/>
          </p:cNvSpPr>
          <p:nvPr>
            <p:ph sz="quarter" idx="1"/>
          </p:nvPr>
        </p:nvSpPr>
        <p:spPr/>
        <p:txBody>
          <a:bodyPr>
            <a:normAutofit/>
          </a:bodyPr>
          <a:lstStyle/>
          <a:p>
            <a:pPr>
              <a:buNone/>
            </a:pPr>
            <a:r>
              <a:rPr lang="en-US" dirty="0" smtClean="0"/>
              <a:t>   How is a vote taken?</a:t>
            </a:r>
          </a:p>
          <a:p>
            <a:r>
              <a:rPr lang="en-US" dirty="0" smtClean="0"/>
              <a:t>The vote on a resolution in a general meeting (or in a meeting of a class of members) is taken according to the rules in the company's articles of association. Generally it is by a show of hands ,but any member may demand a poll unless the company's articles say otherwise. </a:t>
            </a:r>
          </a:p>
          <a:p>
            <a:r>
              <a:rPr lang="en-US" dirty="0" smtClean="0"/>
              <a:t>A declaration by the chairman that the resolution is carried on a show of hands is all that is required for a resolution to be passed.</a:t>
            </a:r>
          </a:p>
          <a:p>
            <a:r>
              <a:rPr lang="en-US" dirty="0" smtClean="0"/>
              <a:t>The number of votes for or </a:t>
            </a:r>
            <a:r>
              <a:rPr lang="en-US" smtClean="0"/>
              <a:t>against need </a:t>
            </a:r>
            <a:r>
              <a:rPr lang="en-US" dirty="0" smtClean="0"/>
              <a:t>not be </a:t>
            </a:r>
            <a:r>
              <a:rPr lang="en-US" dirty="0" err="1" smtClean="0"/>
              <a:t>counte</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Resolutions</a:t>
            </a:r>
            <a:endParaRPr lang="en-US" b="1" dirty="0"/>
          </a:p>
        </p:txBody>
      </p:sp>
      <p:sp>
        <p:nvSpPr>
          <p:cNvPr id="3" name="Content Placeholder 2"/>
          <p:cNvSpPr>
            <a:spLocks noGrp="1"/>
          </p:cNvSpPr>
          <p:nvPr>
            <p:ph sz="quarter" idx="1"/>
          </p:nvPr>
        </p:nvSpPr>
        <p:spPr/>
        <p:txBody>
          <a:bodyPr>
            <a:normAutofit fontScale="92500" lnSpcReduction="20000"/>
          </a:bodyPr>
          <a:lstStyle/>
          <a:p>
            <a:r>
              <a:rPr lang="en-US" dirty="0" smtClean="0"/>
              <a:t>Resolutions are proposed when a decision regarding the company requires the approval of the company’s shareholders. Such situations are laid out within the Companies ordinance 1984, and some situations will require an ordinary resolution whereas others will need approval through a special resolution.</a:t>
            </a:r>
          </a:p>
          <a:p>
            <a:r>
              <a:rPr lang="en-US" b="1" dirty="0" smtClean="0"/>
              <a:t>Ordinary Resolution</a:t>
            </a:r>
            <a:endParaRPr lang="en-US" dirty="0" smtClean="0"/>
          </a:p>
          <a:p>
            <a:r>
              <a:rPr lang="en-US" dirty="0" smtClean="0"/>
              <a:t>Ordinary resolutions are used for instances where routine business is being discussed and approved and they are passed by a simple majority of members. Examples of actions approved by ordinary resolution include the appointment of a director or approval of the company’s accounts for the year.  In certain circumstances it may be necessary to file a copy of the resolution , such as when allotting new shares. In other circumstances it may be necessary to give special notice, for example when removing a director from the company.</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ORDINARY RESOLUTION</a:t>
            </a:r>
            <a:endParaRPr lang="en-US" sz="4400" dirty="0"/>
          </a:p>
        </p:txBody>
      </p:sp>
      <p:sp>
        <p:nvSpPr>
          <p:cNvPr id="3" name="Content Placeholder 2"/>
          <p:cNvSpPr>
            <a:spLocks noGrp="1"/>
          </p:cNvSpPr>
          <p:nvPr>
            <p:ph sz="quarter" idx="1"/>
          </p:nvPr>
        </p:nvSpPr>
        <p:spPr/>
        <p:txBody>
          <a:bodyPr>
            <a:normAutofit lnSpcReduction="10000"/>
          </a:bodyPr>
          <a:lstStyle/>
          <a:p>
            <a:endParaRPr lang="en-US" dirty="0" smtClean="0"/>
          </a:p>
          <a:p>
            <a:r>
              <a:rPr lang="en-US" dirty="0" smtClean="0"/>
              <a:t>An ordinary resolution is the one which is passed by the simple majority at general meeting, at which either notice of the intention to deal with the subject matter of resolution has been duly given or where the subject matter of the resolution does not require notice by the ordinance or the article.</a:t>
            </a:r>
          </a:p>
          <a:p>
            <a:r>
              <a:rPr lang="en-US" dirty="0" smtClean="0"/>
              <a:t> Ordinary resolutions generally deal with day to day matters which are of lesser importance and, a simple majority is all that is normally required. </a:t>
            </a:r>
          </a:p>
          <a:p>
            <a:pPr marL="594360" lvl="2" indent="0">
              <a:buNone/>
            </a:pPr>
            <a:endParaRPr lang="en-US" b="1" dirty="0"/>
          </a:p>
          <a:p>
            <a:pPr marL="594360" lvl="2" indent="0">
              <a:buNone/>
            </a:pPr>
            <a:r>
              <a:rPr lang="en-US" sz="2400" b="1" dirty="0" smtClean="0"/>
              <a:t>For example:</a:t>
            </a:r>
            <a:r>
              <a:rPr lang="en-US" sz="2400" dirty="0" smtClean="0"/>
              <a:t> appointment of auditors, declaration of dividends </a:t>
            </a:r>
            <a:endParaRPr lang="en-US" sz="2400" dirty="0"/>
          </a:p>
        </p:txBody>
      </p:sp>
    </p:spTree>
    <p:extLst>
      <p:ext uri="{BB962C8B-B14F-4D97-AF65-F5344CB8AC3E}">
        <p14:creationId xmlns:p14="http://schemas.microsoft.com/office/powerpoint/2010/main" xmlns="" val="814323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RESOLUTION</a:t>
            </a:r>
            <a:endParaRPr lang="en-US" dirty="0"/>
          </a:p>
        </p:txBody>
      </p:sp>
      <p:sp>
        <p:nvSpPr>
          <p:cNvPr id="3" name="Content Placeholder 2"/>
          <p:cNvSpPr>
            <a:spLocks noGrp="1"/>
          </p:cNvSpPr>
          <p:nvPr>
            <p:ph sz="quarter" idx="1"/>
          </p:nvPr>
        </p:nvSpPr>
        <p:spPr/>
        <p:txBody>
          <a:bodyPr>
            <a:normAutofit fontScale="92500"/>
          </a:bodyPr>
          <a:lstStyle/>
          <a:p>
            <a:pPr>
              <a:buNone/>
            </a:pPr>
            <a:r>
              <a:rPr lang="en-US" b="1" dirty="0" smtClean="0"/>
              <a:t>DEFINATION:</a:t>
            </a:r>
            <a:r>
              <a:rPr lang="en-US" dirty="0" smtClean="0"/>
              <a:t> </a:t>
            </a:r>
            <a:endParaRPr lang="en-US" dirty="0"/>
          </a:p>
          <a:p>
            <a:pPr marL="0" indent="0">
              <a:buNone/>
            </a:pPr>
            <a:r>
              <a:rPr lang="en-US" dirty="0" smtClean="0"/>
              <a:t>                         A special resolution is the one which is passed at a general meeting:</a:t>
            </a:r>
          </a:p>
          <a:p>
            <a:pPr marL="0" indent="0">
              <a:buNone/>
            </a:pPr>
            <a:r>
              <a:rPr lang="en-US" b="1" dirty="0"/>
              <a:t> </a:t>
            </a:r>
            <a:r>
              <a:rPr lang="en-US" b="1" dirty="0" smtClean="0"/>
              <a:t>  </a:t>
            </a:r>
            <a:r>
              <a:rPr lang="en-US" dirty="0" smtClean="0"/>
              <a:t>i)</a:t>
            </a:r>
            <a:r>
              <a:rPr lang="en-US" b="1" dirty="0" smtClean="0"/>
              <a:t> </a:t>
            </a:r>
            <a:r>
              <a:rPr lang="en-US" dirty="0" smtClean="0"/>
              <a:t>when not less than twenty one days notice has been 	given</a:t>
            </a:r>
          </a:p>
          <a:p>
            <a:pPr marL="0" indent="0">
              <a:buNone/>
            </a:pPr>
            <a:r>
              <a:rPr lang="en-US" b="1" dirty="0" smtClean="0"/>
              <a:t>   </a:t>
            </a:r>
            <a:r>
              <a:rPr lang="en-US" dirty="0" smtClean="0"/>
              <a:t>ii) when the</a:t>
            </a:r>
            <a:r>
              <a:rPr lang="en-US" b="1" dirty="0" smtClean="0"/>
              <a:t> </a:t>
            </a:r>
            <a:r>
              <a:rPr lang="en-US" dirty="0" smtClean="0"/>
              <a:t>notice specifies the intensions to propose 	the resolution as special resolution and</a:t>
            </a:r>
          </a:p>
          <a:p>
            <a:pPr marL="0" indent="0">
              <a:buNone/>
            </a:pPr>
            <a:r>
              <a:rPr lang="en-US" dirty="0" smtClean="0"/>
              <a:t>   iii) By the majority of the three-fourth of such members 	entitles to vote as are present in person or by proxy. </a:t>
            </a:r>
          </a:p>
          <a:p>
            <a:pPr marL="0" indent="0">
              <a:buNone/>
            </a:pPr>
            <a:r>
              <a:rPr lang="en-US" dirty="0" smtClean="0"/>
              <a:t>However if all the members entitled to attend and vote at any such meeting so agree, a resolution may be proposed and passed as a special resolution at a meeting of which less than twenty one days notice has been given. </a:t>
            </a:r>
            <a:endParaRPr lang="en-US" dirty="0"/>
          </a:p>
        </p:txBody>
      </p:sp>
    </p:spTree>
    <p:extLst>
      <p:ext uri="{BB962C8B-B14F-4D97-AF65-F5344CB8AC3E}">
        <p14:creationId xmlns:p14="http://schemas.microsoft.com/office/powerpoint/2010/main" xmlns="" val="1755165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SPECIAL RESOLUTION</a:t>
            </a:r>
            <a:endParaRPr lang="en-US" dirty="0"/>
          </a:p>
        </p:txBody>
      </p:sp>
      <p:sp>
        <p:nvSpPr>
          <p:cNvPr id="3" name="Content Placeholder 2"/>
          <p:cNvSpPr>
            <a:spLocks noGrp="1"/>
          </p:cNvSpPr>
          <p:nvPr>
            <p:ph sz="quarter" idx="1"/>
          </p:nvPr>
        </p:nvSpPr>
        <p:spPr>
          <a:xfrm>
            <a:off x="457200" y="1219200"/>
            <a:ext cx="8229600" cy="5638800"/>
          </a:xfrm>
        </p:spPr>
        <p:txBody>
          <a:bodyPr>
            <a:normAutofit/>
          </a:bodyPr>
          <a:lstStyle/>
          <a:p>
            <a:pPr>
              <a:buNone/>
            </a:pPr>
            <a:r>
              <a:rPr lang="en-US" dirty="0" smtClean="0"/>
              <a:t>A special resolution is required to be passed to carry out any of the following</a:t>
            </a:r>
          </a:p>
          <a:p>
            <a:r>
              <a:rPr lang="en-US" dirty="0" smtClean="0"/>
              <a:t>To change the name of the company </a:t>
            </a:r>
          </a:p>
          <a:p>
            <a:r>
              <a:rPr lang="en-US" dirty="0" smtClean="0"/>
              <a:t>To change the registered office from one province to another or from one city or town in a province to another </a:t>
            </a:r>
          </a:p>
          <a:p>
            <a:r>
              <a:rPr lang="en-US" dirty="0" smtClean="0"/>
              <a:t>To alter the articles of the company. (S-28)</a:t>
            </a:r>
          </a:p>
          <a:p>
            <a:r>
              <a:rPr lang="en-US" dirty="0" smtClean="0"/>
              <a:t>To reduce the share capital of the company. (S-28)</a:t>
            </a:r>
          </a:p>
          <a:p>
            <a:r>
              <a:rPr lang="en-US" dirty="0" smtClean="0"/>
              <a:t>To make the liability of directors unlimited. (S-112) </a:t>
            </a:r>
          </a:p>
          <a:p>
            <a:r>
              <a:rPr lang="en-US" dirty="0" smtClean="0"/>
              <a:t>To sanction the assignment of office by a director. (S-192)</a:t>
            </a:r>
            <a:endParaRPr lang="en-US" dirty="0"/>
          </a:p>
        </p:txBody>
      </p:sp>
    </p:spTree>
    <p:extLst>
      <p:ext uri="{BB962C8B-B14F-4D97-AF65-F5344CB8AC3E}">
        <p14:creationId xmlns:p14="http://schemas.microsoft.com/office/powerpoint/2010/main" xmlns="" val="8271120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sz="quarter" idx="1"/>
          </p:nvPr>
        </p:nvSpPr>
        <p:spPr/>
        <p:txBody>
          <a:bodyPr>
            <a:normAutofit/>
          </a:bodyPr>
          <a:lstStyle/>
          <a:p>
            <a:r>
              <a:rPr lang="en-US" sz="2800" dirty="0" smtClean="0"/>
              <a:t>To winding up a company voluntarily or by the court.</a:t>
            </a:r>
          </a:p>
          <a:p>
            <a:r>
              <a:rPr lang="en-US" sz="2800" dirty="0" smtClean="0"/>
              <a:t>To sanction any arrangement between the company and its creditors during the winding up proceedings.</a:t>
            </a:r>
          </a:p>
          <a:p>
            <a:r>
              <a:rPr lang="en-US" sz="2800" dirty="0" smtClean="0"/>
              <a:t>To decide how, in voluntary winding up, the books and paper of the company are to be disposed off</a:t>
            </a:r>
          </a:p>
          <a:p>
            <a:r>
              <a:rPr lang="en-US" sz="2800" dirty="0" smtClean="0"/>
              <a:t>To enable a liquidator, in members voluntary winding up , to exercise some of his power   [S-387(a)]</a:t>
            </a:r>
            <a:endParaRPr lang="en-US" sz="2800" dirty="0"/>
          </a:p>
          <a:p>
            <a:r>
              <a:rPr lang="en-US" sz="2800" dirty="0" smtClean="0"/>
              <a:t>To make company investment in associated company or undertaking</a:t>
            </a:r>
          </a:p>
        </p:txBody>
      </p:sp>
    </p:spTree>
    <p:extLst>
      <p:ext uri="{BB962C8B-B14F-4D97-AF65-F5344CB8AC3E}">
        <p14:creationId xmlns:p14="http://schemas.microsoft.com/office/powerpoint/2010/main" xmlns="" val="2255410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RESOLUTION</a:t>
            </a:r>
            <a:endParaRPr lang="en-US" dirty="0"/>
          </a:p>
        </p:txBody>
      </p:sp>
      <p:sp>
        <p:nvSpPr>
          <p:cNvPr id="3" name="Content Placeholder 2"/>
          <p:cNvSpPr>
            <a:spLocks noGrp="1"/>
          </p:cNvSpPr>
          <p:nvPr>
            <p:ph sz="quarter" idx="1"/>
          </p:nvPr>
        </p:nvSpPr>
        <p:spPr/>
        <p:txBody>
          <a:bodyPr>
            <a:normAutofit/>
          </a:bodyPr>
          <a:lstStyle/>
          <a:p>
            <a:endParaRPr lang="en-US" dirty="0" smtClean="0"/>
          </a:p>
          <a:p>
            <a:r>
              <a:rPr lang="en-US" dirty="0" smtClean="0"/>
              <a:t>The ordinance or the articles sometimes require that something which may be done shall require a majority of special character whether of the whole numbers of the members or of a certain proportion of the issued capital or classes of capital or merely members present at the meeting.</a:t>
            </a:r>
          </a:p>
          <a:p>
            <a:endParaRPr lang="en-US" dirty="0" smtClean="0"/>
          </a:p>
          <a:p>
            <a:pPr lvl="1"/>
            <a:r>
              <a:rPr lang="en-US" dirty="0" smtClean="0">
                <a:solidFill>
                  <a:schemeClr val="tx1"/>
                </a:solidFill>
              </a:rPr>
              <a:t>FOR EXAMPLE:  Removal of an elected director</a:t>
            </a:r>
            <a:r>
              <a:rPr lang="en-US" dirty="0" smtClean="0"/>
              <a:t>. </a:t>
            </a:r>
            <a:endParaRPr lang="en-US" dirty="0"/>
          </a:p>
        </p:txBody>
      </p:sp>
    </p:spTree>
    <p:extLst>
      <p:ext uri="{BB962C8B-B14F-4D97-AF65-F5344CB8AC3E}">
        <p14:creationId xmlns:p14="http://schemas.microsoft.com/office/powerpoint/2010/main" xmlns="" val="534931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Autofit/>
          </a:bodyPr>
          <a:lstStyle/>
          <a:p>
            <a:pPr algn="ctr"/>
            <a:r>
              <a:rPr lang="en-US" sz="2800" dirty="0" smtClean="0">
                <a:solidFill>
                  <a:schemeClr val="tx1"/>
                </a:solidFill>
              </a:rPr>
              <a:t>RESOLUTION PASSED AT AN ADJOURNED </a:t>
            </a:r>
            <a:r>
              <a:rPr lang="en-US" sz="2800" dirty="0" smtClean="0"/>
              <a:t>MEETING [SECTION-169]</a:t>
            </a:r>
            <a:endParaRPr lang="en-US" sz="2800" dirty="0"/>
          </a:p>
        </p:txBody>
      </p:sp>
      <p:sp>
        <p:nvSpPr>
          <p:cNvPr id="3" name="Content Placeholder 2"/>
          <p:cNvSpPr>
            <a:spLocks noGrp="1"/>
          </p:cNvSpPr>
          <p:nvPr>
            <p:ph sz="quarter" idx="1"/>
          </p:nvPr>
        </p:nvSpPr>
        <p:spPr>
          <a:xfrm>
            <a:off x="533400" y="1524000"/>
            <a:ext cx="8229600" cy="4632960"/>
          </a:xfrm>
        </p:spPr>
        <p:txBody>
          <a:bodyPr>
            <a:normAutofit/>
          </a:bodyPr>
          <a:lstStyle/>
          <a:p>
            <a:pPr>
              <a:buFont typeface="Wingdings" pitchFamily="2" charset="2"/>
              <a:buChar char="Ø"/>
            </a:pPr>
            <a:r>
              <a:rPr lang="en-US" dirty="0" smtClean="0"/>
              <a:t>Where a resolution is passed at an adjourned meeting of</a:t>
            </a:r>
          </a:p>
          <a:p>
            <a:pPr marL="788670" lvl="1" indent="-514350">
              <a:buFont typeface="+mj-lt"/>
              <a:buAutoNum type="romanUcPeriod"/>
            </a:pPr>
            <a:r>
              <a:rPr lang="en-US" dirty="0" smtClean="0">
                <a:solidFill>
                  <a:schemeClr val="tx1"/>
                </a:solidFill>
              </a:rPr>
              <a:t>a company</a:t>
            </a:r>
          </a:p>
          <a:p>
            <a:pPr marL="788670" lvl="1" indent="-514350">
              <a:buFont typeface="+mj-lt"/>
              <a:buAutoNum type="romanUcPeriod"/>
            </a:pPr>
            <a:r>
              <a:rPr lang="en-US" dirty="0" smtClean="0">
                <a:solidFill>
                  <a:schemeClr val="tx1"/>
                </a:solidFill>
              </a:rPr>
              <a:t>the holders of any class of share</a:t>
            </a:r>
          </a:p>
          <a:p>
            <a:pPr marL="788670" lvl="1" indent="-514350">
              <a:buFont typeface="+mj-lt"/>
              <a:buAutoNum type="romanUcPeriod"/>
            </a:pPr>
            <a:r>
              <a:rPr lang="en-US" dirty="0" smtClean="0">
                <a:solidFill>
                  <a:schemeClr val="tx1"/>
                </a:solidFill>
              </a:rPr>
              <a:t>the directors of a company</a:t>
            </a:r>
          </a:p>
          <a:p>
            <a:pPr marL="788670" lvl="1" indent="-514350">
              <a:buFont typeface="+mj-lt"/>
              <a:buAutoNum type="romanUcPeriod"/>
            </a:pPr>
            <a:r>
              <a:rPr lang="en-US" dirty="0" smtClean="0">
                <a:solidFill>
                  <a:schemeClr val="tx1"/>
                </a:solidFill>
              </a:rPr>
              <a:t>the creditors of company</a:t>
            </a:r>
          </a:p>
          <a:p>
            <a:pPr marL="0" indent="0">
              <a:buFont typeface="Wingdings" pitchFamily="2" charset="2"/>
              <a:buChar char="Ø"/>
            </a:pPr>
            <a:r>
              <a:rPr lang="en-US" dirty="0" smtClean="0"/>
              <a:t> Such resolution shall:</a:t>
            </a:r>
          </a:p>
          <a:p>
            <a:pPr marL="788670" lvl="1" indent="-514350">
              <a:buFont typeface="+mj-lt"/>
              <a:buAutoNum type="romanUcPeriod"/>
            </a:pPr>
            <a:r>
              <a:rPr lang="en-US" dirty="0" smtClean="0">
                <a:solidFill>
                  <a:schemeClr val="tx1"/>
                </a:solidFill>
              </a:rPr>
              <a:t>For all purposes, be treated as having been passed on the date on which it was in fact passed and</a:t>
            </a:r>
          </a:p>
          <a:p>
            <a:pPr marL="788670" lvl="1" indent="-514350">
              <a:buFont typeface="+mj-lt"/>
              <a:buAutoNum type="romanUcPeriod"/>
            </a:pPr>
            <a:r>
              <a:rPr lang="en-US" dirty="0" smtClean="0">
                <a:solidFill>
                  <a:schemeClr val="tx1"/>
                </a:solidFill>
              </a:rPr>
              <a:t>Shall not be deemed to have been passed on any earlier date</a:t>
            </a:r>
            <a:r>
              <a:rPr lang="en-US" dirty="0" smtClean="0"/>
              <a:t>. </a:t>
            </a:r>
          </a:p>
        </p:txBody>
      </p:sp>
    </p:spTree>
    <p:extLst>
      <p:ext uri="{BB962C8B-B14F-4D97-AF65-F5344CB8AC3E}">
        <p14:creationId xmlns:p14="http://schemas.microsoft.com/office/powerpoint/2010/main" xmlns="" val="11808141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Autofit/>
          </a:bodyPr>
          <a:lstStyle/>
          <a:p>
            <a:pPr algn="ctr"/>
            <a:r>
              <a:rPr lang="en-US" sz="2800" b="1" dirty="0" smtClean="0">
                <a:solidFill>
                  <a:schemeClr val="tx1"/>
                </a:solidFill>
              </a:rPr>
              <a:t>NOTICE OF RESOLUTION [SECTION 164]</a:t>
            </a:r>
            <a:endParaRPr lang="en-US" sz="2800" b="1" dirty="0">
              <a:solidFill>
                <a:schemeClr val="tx1"/>
              </a:solidFill>
            </a:endParaRPr>
          </a:p>
        </p:txBody>
      </p:sp>
      <p:sp>
        <p:nvSpPr>
          <p:cNvPr id="3" name="Content Placeholder 2"/>
          <p:cNvSpPr>
            <a:spLocks noGrp="1"/>
          </p:cNvSpPr>
          <p:nvPr>
            <p:ph sz="quarter" idx="1"/>
          </p:nvPr>
        </p:nvSpPr>
        <p:spPr>
          <a:xfrm>
            <a:off x="457200" y="1219200"/>
            <a:ext cx="8229600" cy="4937760"/>
          </a:xfrm>
        </p:spPr>
        <p:txBody>
          <a:bodyPr>
            <a:normAutofit/>
          </a:bodyPr>
          <a:lstStyle/>
          <a:p>
            <a:pPr>
              <a:buFont typeface="Wingdings" pitchFamily="2" charset="2"/>
              <a:buChar char="Ø"/>
            </a:pPr>
            <a:r>
              <a:rPr lang="en-US" dirty="0" smtClean="0"/>
              <a:t>The company shall send copies of draft resolution, other than routine or procedural resolutions to every member along with the notice for meeting.</a:t>
            </a:r>
          </a:p>
          <a:p>
            <a:pPr>
              <a:buFont typeface="Wingdings" pitchFamily="2" charset="2"/>
              <a:buChar char="Ø"/>
            </a:pPr>
            <a:r>
              <a:rPr lang="en-US" dirty="0" smtClean="0"/>
              <a:t>The members having not less than 10 % voting power may give notice of a resolution and such proposed resolution together with the supporting statement, if any, should reach the company:</a:t>
            </a:r>
          </a:p>
          <a:p>
            <a:pPr marL="788670" lvl="1" indent="-514350">
              <a:buFont typeface="+mj-lt"/>
              <a:buAutoNum type="romanLcPeriod"/>
            </a:pPr>
            <a:r>
              <a:rPr lang="en-US" dirty="0" smtClean="0">
                <a:solidFill>
                  <a:schemeClr val="tx1"/>
                </a:solidFill>
              </a:rPr>
              <a:t>In the case of a meeting requisitioned by the members together with the requisition for the meeting</a:t>
            </a:r>
          </a:p>
          <a:p>
            <a:pPr marL="788670" lvl="1" indent="-514350">
              <a:buFont typeface="+mj-lt"/>
              <a:buAutoNum type="romanLcPeriod"/>
            </a:pPr>
            <a:r>
              <a:rPr lang="en-US" dirty="0" smtClean="0">
                <a:solidFill>
                  <a:schemeClr val="tx1"/>
                </a:solidFill>
              </a:rPr>
              <a:t>In any other case at least 15 days before the meeting</a:t>
            </a:r>
          </a:p>
          <a:p>
            <a:pPr marL="788670" lvl="1" indent="-514350">
              <a:buNone/>
            </a:pPr>
            <a:r>
              <a:rPr lang="en-US" dirty="0" smtClean="0">
                <a:solidFill>
                  <a:schemeClr val="tx1"/>
                </a:solidFill>
              </a:rPr>
              <a:t>And company shall circulate such reduction to all the members</a:t>
            </a:r>
          </a:p>
        </p:txBody>
      </p:sp>
    </p:spTree>
    <p:extLst>
      <p:ext uri="{BB962C8B-B14F-4D97-AF65-F5344CB8AC3E}">
        <p14:creationId xmlns:p14="http://schemas.microsoft.com/office/powerpoint/2010/main" xmlns="" val="1180814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Autofit/>
          </a:bodyPr>
          <a:lstStyle/>
          <a:p>
            <a:pPr algn="ctr"/>
            <a:r>
              <a:rPr lang="en-US" sz="2800" dirty="0" smtClean="0"/>
              <a:t>]</a:t>
            </a:r>
            <a:r>
              <a:rPr lang="en-US" sz="2800" b="1" dirty="0" smtClean="0">
                <a:solidFill>
                  <a:schemeClr val="tx1"/>
                </a:solidFill>
              </a:rPr>
              <a:t> FILING OF SPECIAL RESOLUTION, ETC [SECTION 17</a:t>
            </a:r>
            <a:r>
              <a:rPr lang="en-US" sz="2800" dirty="0" smtClean="0"/>
              <a:t>2</a:t>
            </a:r>
            <a:endParaRPr lang="en-US" sz="2800" dirty="0"/>
          </a:p>
        </p:txBody>
      </p:sp>
      <p:sp>
        <p:nvSpPr>
          <p:cNvPr id="3" name="Content Placeholder 2"/>
          <p:cNvSpPr>
            <a:spLocks noGrp="1"/>
          </p:cNvSpPr>
          <p:nvPr>
            <p:ph sz="quarter" idx="1"/>
          </p:nvPr>
        </p:nvSpPr>
        <p:spPr>
          <a:xfrm>
            <a:off x="457200" y="1219200"/>
            <a:ext cx="8229600" cy="4937760"/>
          </a:xfrm>
        </p:spPr>
        <p:txBody>
          <a:bodyPr>
            <a:normAutofit/>
          </a:bodyPr>
          <a:lstStyle/>
          <a:p>
            <a:pPr>
              <a:buFont typeface="Wingdings" pitchFamily="2" charset="2"/>
              <a:buChar char="Ø"/>
            </a:pPr>
            <a:r>
              <a:rPr lang="en-US" dirty="0" smtClean="0"/>
              <a:t>A printed or typed copy of every special resolution shall be </a:t>
            </a:r>
          </a:p>
          <a:p>
            <a:pPr marL="788670" lvl="1" indent="-514350">
              <a:buFont typeface="+mj-lt"/>
              <a:buAutoNum type="romanUcPeriod"/>
            </a:pPr>
            <a:r>
              <a:rPr lang="en-US" dirty="0" smtClean="0">
                <a:solidFill>
                  <a:schemeClr val="tx1"/>
                </a:solidFill>
              </a:rPr>
              <a:t>Filed with the registrar with in 15 days of passing  the resolution. (The copy should be authenticated by chief executive or company secretary):</a:t>
            </a:r>
          </a:p>
          <a:p>
            <a:pPr marL="788670" lvl="1" indent="-514350">
              <a:buFont typeface="+mj-lt"/>
              <a:buAutoNum type="romanUcPeriod"/>
            </a:pPr>
            <a:r>
              <a:rPr lang="en-US" dirty="0" smtClean="0">
                <a:solidFill>
                  <a:schemeClr val="tx1"/>
                </a:solidFill>
              </a:rPr>
              <a:t>Embodied or annexed in every copy of the articles issued after the date of the resolution and</a:t>
            </a:r>
          </a:p>
          <a:p>
            <a:pPr marL="788670" lvl="1" indent="-514350">
              <a:buFont typeface="+mj-lt"/>
              <a:buAutoNum type="romanUcPeriod"/>
            </a:pPr>
            <a:r>
              <a:rPr lang="en-US" dirty="0" smtClean="0">
                <a:solidFill>
                  <a:schemeClr val="tx1"/>
                </a:solidFill>
              </a:rPr>
              <a:t>Forwarded to any member at his request on payment of such fee not exceeding the amount as the company may prescribe.</a:t>
            </a:r>
          </a:p>
        </p:txBody>
      </p:sp>
    </p:spTree>
    <p:extLst>
      <p:ext uri="{BB962C8B-B14F-4D97-AF65-F5344CB8AC3E}">
        <p14:creationId xmlns:p14="http://schemas.microsoft.com/office/powerpoint/2010/main" xmlns="" val="11808141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POLITICAL CONTRIBUTION AND DISTRIBUTION OF GIFTS</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sz="2800" b="1" dirty="0" smtClean="0"/>
              <a:t>1) POLITICAL CONTRIBUTION [SECTION-197]</a:t>
            </a:r>
          </a:p>
          <a:p>
            <a:pPr marL="0" indent="0">
              <a:buNone/>
            </a:pPr>
            <a:r>
              <a:rPr lang="en-US" sz="2800" dirty="0"/>
              <a:t>A </a:t>
            </a:r>
            <a:r>
              <a:rPr lang="en-US" sz="2800" dirty="0" smtClean="0"/>
              <a:t>company cannot contribute or donate any amount to any political party or any political leader or to a person contesting in election</a:t>
            </a:r>
          </a:p>
          <a:p>
            <a:pPr marL="0" indent="0">
              <a:buNone/>
            </a:pPr>
            <a:r>
              <a:rPr lang="en-US" sz="2800" b="1" dirty="0" smtClean="0"/>
              <a:t>2) GIFTS [SECTION-197A]</a:t>
            </a:r>
          </a:p>
          <a:p>
            <a:pPr marL="0" indent="0">
              <a:buNone/>
            </a:pPr>
            <a:r>
              <a:rPr lang="en-US" sz="2800" dirty="0" smtClean="0"/>
              <a:t>The companies are prohibited from distributing any gifts to its members in meetings of the company</a:t>
            </a:r>
            <a:r>
              <a:rPr lang="en-US" dirty="0" smtClean="0"/>
              <a:t> </a:t>
            </a:r>
          </a:p>
          <a:p>
            <a:pPr marL="0" indent="0">
              <a:buNone/>
            </a:pPr>
            <a:r>
              <a:rPr lang="en-US" sz="2800" b="1" dirty="0" smtClean="0"/>
              <a:t>PENALTY: </a:t>
            </a:r>
            <a:r>
              <a:rPr lang="en-US" sz="2800" dirty="0" smtClean="0"/>
              <a:t>The contravention of this provision would attract fine not exceeding five hindered thousand rupees for every defaulting officer of the company.</a:t>
            </a:r>
            <a:endParaRPr lang="en-US" sz="2800" dirty="0"/>
          </a:p>
        </p:txBody>
      </p:sp>
    </p:spTree>
    <p:extLst>
      <p:ext uri="{BB962C8B-B14F-4D97-AF65-F5344CB8AC3E}">
        <p14:creationId xmlns:p14="http://schemas.microsoft.com/office/powerpoint/2010/main" xmlns="" val="1691257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3581400"/>
            <a:ext cx="6781800" cy="1446550"/>
          </a:xfrm>
          <a:prstGeom prst="rect">
            <a:avLst/>
          </a:prstGeom>
        </p:spPr>
        <p:txBody>
          <a:bodyPr wrap="square">
            <a:spAutoFit/>
          </a:bodyPr>
          <a:lstStyle/>
          <a:p>
            <a:pPr algn="ctr"/>
            <a:r>
              <a:rPr lang="en-US" sz="4400" b="1" dirty="0" smtClean="0">
                <a:ln w="12700">
                  <a:solidFill>
                    <a:schemeClr val="tx2">
                      <a:satMod val="155000"/>
                    </a:schemeClr>
                  </a:solidFill>
                  <a:prstDash val="solid"/>
                </a:ln>
                <a:effectLst>
                  <a:outerShdw blurRad="41275" dist="20320" dir="1800000" algn="tl" rotWithShape="0">
                    <a:srgbClr val="000000">
                      <a:alpha val="40000"/>
                    </a:srgbClr>
                  </a:outerShdw>
                </a:effectLst>
              </a:rPr>
              <a:t>INVESTMENTS BY A COMPANY</a:t>
            </a:r>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latin typeface="Agency FB" pitchFamily="34" charset="0"/>
              </a:rPr>
              <a:t>1.Investments in associated companies and undertaking [sec-208]</a:t>
            </a:r>
            <a:endParaRPr lang="en-US" sz="3600" b="1" dirty="0">
              <a:latin typeface="Agency FB" pitchFamily="34" charset="0"/>
            </a:endParaRPr>
          </a:p>
        </p:txBody>
      </p:sp>
      <p:sp>
        <p:nvSpPr>
          <p:cNvPr id="3" name="Content Placeholder 2"/>
          <p:cNvSpPr>
            <a:spLocks noGrp="1"/>
          </p:cNvSpPr>
          <p:nvPr>
            <p:ph idx="1"/>
          </p:nvPr>
        </p:nvSpPr>
        <p:spPr/>
        <p:txBody>
          <a:bodyPr>
            <a:noAutofit/>
          </a:bodyPr>
          <a:lstStyle/>
          <a:p>
            <a:pPr>
              <a:spcBef>
                <a:spcPts val="0"/>
              </a:spcBef>
            </a:pPr>
            <a:r>
              <a:rPr lang="en-US" sz="2800" dirty="0" smtClean="0"/>
              <a:t>A company can make any investments or change the particulars of  any existing investment in any of its associated companies or associated undertakings  under the authority of  special resolution which shall indicate:</a:t>
            </a:r>
          </a:p>
          <a:p>
            <a:pPr>
              <a:spcBef>
                <a:spcPts val="0"/>
              </a:spcBef>
            </a:pPr>
            <a:endParaRPr lang="en-US" sz="2800" dirty="0" smtClean="0"/>
          </a:p>
          <a:p>
            <a:pPr marL="754380" lvl="1" indent="-342900">
              <a:spcBef>
                <a:spcPts val="0"/>
              </a:spcBef>
              <a:buFont typeface="+mj-lt"/>
              <a:buAutoNum type="alphaLcParenR"/>
            </a:pPr>
            <a:r>
              <a:rPr lang="en-US" sz="2800" dirty="0" smtClean="0">
                <a:solidFill>
                  <a:schemeClr val="tx1"/>
                </a:solidFill>
              </a:rPr>
              <a:t>The nature;</a:t>
            </a:r>
          </a:p>
          <a:p>
            <a:pPr marL="754380" lvl="1" indent="-342900">
              <a:spcBef>
                <a:spcPts val="0"/>
              </a:spcBef>
              <a:buFont typeface="+mj-lt"/>
              <a:buAutoNum type="alphaLcParenR"/>
            </a:pPr>
            <a:r>
              <a:rPr lang="en-US" sz="2800" dirty="0" smtClean="0">
                <a:solidFill>
                  <a:schemeClr val="tx1"/>
                </a:solidFill>
              </a:rPr>
              <a:t>Periods;</a:t>
            </a:r>
          </a:p>
          <a:p>
            <a:pPr marL="754380" lvl="1" indent="-342900">
              <a:spcBef>
                <a:spcPts val="0"/>
              </a:spcBef>
              <a:buFont typeface="+mj-lt"/>
              <a:buAutoNum type="alphaLcParenR"/>
            </a:pPr>
            <a:r>
              <a:rPr lang="en-US" sz="2800" dirty="0" smtClean="0">
                <a:solidFill>
                  <a:schemeClr val="tx1"/>
                </a:solidFill>
              </a:rPr>
              <a:t>Amount of investment; and</a:t>
            </a:r>
          </a:p>
          <a:p>
            <a:pPr marL="754380" lvl="1" indent="-342900">
              <a:spcBef>
                <a:spcPts val="0"/>
              </a:spcBef>
              <a:buFont typeface="+mj-lt"/>
              <a:buAutoNum type="alphaLcParenR"/>
            </a:pPr>
            <a:r>
              <a:rPr lang="en-US" sz="2800" dirty="0" smtClean="0">
                <a:solidFill>
                  <a:schemeClr val="tx1"/>
                </a:solidFill>
              </a:rPr>
              <a:t>Terms and conditions attaching thereto.</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066800"/>
          </a:xfrm>
        </p:spPr>
        <p:txBody>
          <a:bodyPr>
            <a:noAutofit/>
          </a:bodyPr>
          <a:lstStyle/>
          <a:p>
            <a:r>
              <a:rPr lang="en-US" sz="3600" b="1" dirty="0" smtClean="0">
                <a:latin typeface="Agency FB" pitchFamily="34" charset="0"/>
              </a:rPr>
              <a:t>2.Terms &amp; conditions for investment in associated company or undertaking:</a:t>
            </a:r>
            <a:r>
              <a:rPr lang="en-US" sz="3600" b="1" dirty="0" smtClean="0"/>
              <a:t> </a:t>
            </a:r>
            <a:endParaRPr lang="en-US" sz="3600" b="1" dirty="0"/>
          </a:p>
        </p:txBody>
      </p:sp>
      <p:sp>
        <p:nvSpPr>
          <p:cNvPr id="3" name="Content Placeholder 2"/>
          <p:cNvSpPr>
            <a:spLocks noGrp="1"/>
          </p:cNvSpPr>
          <p:nvPr>
            <p:ph idx="1"/>
          </p:nvPr>
        </p:nvSpPr>
        <p:spPr/>
        <p:txBody>
          <a:bodyPr>
            <a:noAutofit/>
          </a:bodyPr>
          <a:lstStyle/>
          <a:p>
            <a:pPr marL="452628" indent="-342900">
              <a:spcBef>
                <a:spcPts val="0"/>
              </a:spcBef>
              <a:buNone/>
            </a:pPr>
            <a:r>
              <a:rPr lang="en-US" sz="2400" dirty="0" smtClean="0"/>
              <a:t>2.1  The return on investment in the form of a loan shall not be      less than the borrowing cost of the investing company.</a:t>
            </a:r>
          </a:p>
          <a:p>
            <a:pPr marL="452628" indent="-342900">
              <a:spcBef>
                <a:spcPts val="0"/>
              </a:spcBef>
              <a:buFont typeface="+mj-lt"/>
              <a:buAutoNum type="arabicPeriod"/>
            </a:pPr>
            <a:endParaRPr lang="en-US" sz="2400" dirty="0" smtClean="0"/>
          </a:p>
          <a:p>
            <a:pPr marL="452628" indent="-342900">
              <a:spcBef>
                <a:spcPts val="0"/>
              </a:spcBef>
              <a:buNone/>
            </a:pPr>
            <a:r>
              <a:rPr lang="en-US" sz="2400" dirty="0" smtClean="0"/>
              <a:t>2.2  The word investments shall include loan, advances, equity or any amount which is not in the nature of normal trade credit.</a:t>
            </a:r>
          </a:p>
          <a:p>
            <a:pPr marL="452628" indent="-342900">
              <a:spcBef>
                <a:spcPts val="0"/>
              </a:spcBef>
              <a:buFont typeface="+mj-lt"/>
              <a:buAutoNum type="arabicPeriod"/>
            </a:pPr>
            <a:endParaRPr lang="en-US" sz="2400" dirty="0" smtClean="0"/>
          </a:p>
          <a:p>
            <a:pPr marL="452628" indent="-342900">
              <a:spcBef>
                <a:spcPts val="0"/>
              </a:spcBef>
              <a:buNone/>
            </a:pPr>
            <a:r>
              <a:rPr lang="en-US" sz="2400" dirty="0" smtClean="0"/>
              <a:t>2.3  In case of default every director of the company shall be  liable to a fine which may extend to one million rupees and shall also be liable to reimburse the loss sustained by the company due to the contravention of law.</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gency FB" pitchFamily="34" charset="0"/>
              </a:rPr>
              <a:t>Terms &amp; conditions </a:t>
            </a:r>
            <a:r>
              <a:rPr lang="en-US" sz="3600" b="1" u="sng" dirty="0" smtClean="0">
                <a:solidFill>
                  <a:schemeClr val="tx1"/>
                </a:solidFill>
                <a:latin typeface="Agency FB" pitchFamily="34" charset="0"/>
              </a:rPr>
              <a:t>cont.</a:t>
            </a:r>
            <a:endParaRPr lang="en-US" sz="3600" b="1" u="sng" dirty="0">
              <a:solidFill>
                <a:schemeClr val="tx1"/>
              </a:solidFill>
              <a:latin typeface="Agency FB" pitchFamily="34" charset="0"/>
            </a:endParaRPr>
          </a:p>
        </p:txBody>
      </p:sp>
      <p:sp>
        <p:nvSpPr>
          <p:cNvPr id="3" name="Content Placeholder 2"/>
          <p:cNvSpPr>
            <a:spLocks noGrp="1"/>
          </p:cNvSpPr>
          <p:nvPr>
            <p:ph idx="1"/>
          </p:nvPr>
        </p:nvSpPr>
        <p:spPr/>
        <p:txBody>
          <a:bodyPr>
            <a:noAutofit/>
          </a:bodyPr>
          <a:lstStyle/>
          <a:p>
            <a:pPr marL="452628" indent="-342900">
              <a:spcBef>
                <a:spcPts val="0"/>
              </a:spcBef>
              <a:buFont typeface="+mj-lt"/>
              <a:buAutoNum type="arabicPeriod" startAt="4"/>
            </a:pPr>
            <a:r>
              <a:rPr lang="en-US" sz="2800" dirty="0" smtClean="0"/>
              <a:t>The commission may :</a:t>
            </a:r>
          </a:p>
          <a:p>
            <a:pPr marL="754380" lvl="1" indent="-342900">
              <a:spcBef>
                <a:spcPts val="0"/>
              </a:spcBef>
              <a:buFont typeface="+mj-lt"/>
              <a:buAutoNum type="alphaLcParenR"/>
            </a:pPr>
            <a:r>
              <a:rPr lang="en-US" sz="2800" b="1" dirty="0" smtClean="0">
                <a:solidFill>
                  <a:schemeClr val="tx1"/>
                </a:solidFill>
              </a:rPr>
              <a:t>By notification, in the official Gazette, specify the class of companies or undertakings to which restriction provided in 2.1 above shall not apply; and</a:t>
            </a:r>
          </a:p>
          <a:p>
            <a:pPr marL="754380" lvl="1" indent="-342900">
              <a:spcBef>
                <a:spcPts val="0"/>
              </a:spcBef>
              <a:buFont typeface="+mj-lt"/>
              <a:buAutoNum type="alphaLcParenR"/>
            </a:pPr>
            <a:r>
              <a:rPr lang="en-US" sz="2800" b="1" dirty="0" smtClean="0">
                <a:solidFill>
                  <a:schemeClr val="tx1"/>
                </a:solidFill>
              </a:rPr>
              <a:t>Through regulations made, specify such conditions and restrictions on the nature, period, amount of investment and terms and conditions attached thereto, and other ancillary matters, applicable to such class of companies as it deems fit.</a:t>
            </a:r>
            <a:endParaRPr lang="en-US" sz="2800" b="1"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oAutofit/>
          </a:bodyPr>
          <a:lstStyle/>
          <a:p>
            <a:r>
              <a:rPr lang="en-US" sz="3600" b="1" dirty="0" smtClean="0">
                <a:latin typeface="Agency FB" pitchFamily="34" charset="0"/>
              </a:rPr>
              <a:t>3.Investments of company to be held in its own Name [sec-208]</a:t>
            </a:r>
            <a:endParaRPr lang="en-US" sz="3600" b="1" dirty="0">
              <a:latin typeface="Agency FB" pitchFamily="34" charset="0"/>
            </a:endParaRPr>
          </a:p>
        </p:txBody>
      </p:sp>
      <p:sp>
        <p:nvSpPr>
          <p:cNvPr id="3" name="Content Placeholder 2"/>
          <p:cNvSpPr>
            <a:spLocks noGrp="1"/>
          </p:cNvSpPr>
          <p:nvPr>
            <p:ph idx="1"/>
          </p:nvPr>
        </p:nvSpPr>
        <p:spPr/>
        <p:txBody>
          <a:bodyPr>
            <a:normAutofit fontScale="92500" lnSpcReduction="10000"/>
          </a:bodyPr>
          <a:lstStyle/>
          <a:p>
            <a:pPr marL="452628" indent="-342900">
              <a:lnSpc>
                <a:spcPct val="120000"/>
              </a:lnSpc>
              <a:spcBef>
                <a:spcPts val="0"/>
              </a:spcBef>
              <a:buFont typeface="+mj-lt"/>
              <a:buAutoNum type="arabicPeriod"/>
            </a:pPr>
            <a:r>
              <a:rPr lang="en-US" sz="2800" dirty="0" smtClean="0"/>
              <a:t>All investments made by a company, other than an investment company (whose principal business is the purchase and sale of securities ) on its own behalf shall be made and held by it in its own name.</a:t>
            </a:r>
          </a:p>
          <a:p>
            <a:pPr marL="452628" indent="-342900">
              <a:lnSpc>
                <a:spcPct val="120000"/>
              </a:lnSpc>
              <a:spcBef>
                <a:spcPts val="0"/>
              </a:spcBef>
              <a:buFont typeface="+mj-lt"/>
              <a:buAutoNum type="arabicPeriod"/>
            </a:pPr>
            <a:r>
              <a:rPr lang="en-US" sz="2800" dirty="0" smtClean="0"/>
              <a:t>A company may register and hold, the shares of another company of an amount not exceeding the nominal value of qualification shares which are required to held by a director being its nominee appointed or elected by it:-</a:t>
            </a:r>
          </a:p>
          <a:p>
            <a:pPr marL="754380" lvl="1" indent="-342900">
              <a:lnSpc>
                <a:spcPct val="120000"/>
              </a:lnSpc>
              <a:spcBef>
                <a:spcPts val="0"/>
              </a:spcBef>
              <a:buFont typeface="+mj-lt"/>
              <a:buAutoNum type="alphaLcPeriod"/>
            </a:pPr>
            <a:r>
              <a:rPr lang="en-US" sz="2800" dirty="0" smtClean="0">
                <a:solidFill>
                  <a:schemeClr val="tx1"/>
                </a:solidFill>
              </a:rPr>
              <a:t>Jointly in its own name and in the name of such nominee; or</a:t>
            </a:r>
          </a:p>
          <a:p>
            <a:pPr marL="754380" lvl="1" indent="-342900">
              <a:lnSpc>
                <a:spcPct val="120000"/>
              </a:lnSpc>
              <a:spcBef>
                <a:spcPts val="0"/>
              </a:spcBef>
              <a:buFont typeface="+mj-lt"/>
              <a:buAutoNum type="alphaLcPeriod"/>
            </a:pPr>
            <a:r>
              <a:rPr lang="en-US" sz="2800" dirty="0" smtClean="0">
                <a:solidFill>
                  <a:schemeClr val="tx1"/>
                </a:solidFill>
              </a:rPr>
              <a:t>In the name of such nominee alone.</a:t>
            </a:r>
          </a:p>
          <a:p>
            <a:pPr lvl="1">
              <a:lnSpc>
                <a:spcPct val="150000"/>
              </a:lnSpc>
            </a:pPr>
            <a:endParaRPr lang="en-US" sz="1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Agency FB" pitchFamily="34" charset="0"/>
              </a:rPr>
              <a:t>3. Investments of company </a:t>
            </a:r>
            <a:r>
              <a:rPr lang="en-US" sz="3600" b="1" u="sng" dirty="0" smtClean="0">
                <a:latin typeface="Agency FB" pitchFamily="34" charset="0"/>
              </a:rPr>
              <a:t>Cont.</a:t>
            </a:r>
            <a:endParaRPr lang="en-US" sz="3600" b="1" u="sng" dirty="0">
              <a:latin typeface="Agency FB" pitchFamily="34" charset="0"/>
            </a:endParaRPr>
          </a:p>
        </p:txBody>
      </p:sp>
      <p:sp>
        <p:nvSpPr>
          <p:cNvPr id="3" name="Content Placeholder 2"/>
          <p:cNvSpPr>
            <a:spLocks noGrp="1"/>
          </p:cNvSpPr>
          <p:nvPr>
            <p:ph idx="1"/>
          </p:nvPr>
        </p:nvSpPr>
        <p:spPr/>
        <p:txBody>
          <a:bodyPr>
            <a:normAutofit fontScale="92500"/>
          </a:bodyPr>
          <a:lstStyle/>
          <a:p>
            <a:pPr marL="452628" indent="-342900">
              <a:lnSpc>
                <a:spcPct val="200000"/>
              </a:lnSpc>
              <a:buFont typeface="+mj-lt"/>
              <a:buAutoNum type="arabicPeriod"/>
            </a:pPr>
            <a:r>
              <a:rPr lang="en-US" sz="2800" dirty="0" smtClean="0"/>
              <a:t>A holding company may hold any shares in its subsidiary company in the name of its nominee or nominees where it is necessary to ensure that the number of members of such subsidiary company is not reduced below the minimum number of members fixed by law.</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066800"/>
          </a:xfrm>
        </p:spPr>
        <p:txBody>
          <a:bodyPr>
            <a:noAutofit/>
          </a:bodyPr>
          <a:lstStyle/>
          <a:p>
            <a:r>
              <a:rPr lang="en-US" sz="3600" b="1" dirty="0" smtClean="0">
                <a:latin typeface="Agency FB" pitchFamily="34" charset="0"/>
              </a:rPr>
              <a:t>4.Circumstances in which shares may not be held by the company [sec-209(5)]</a:t>
            </a:r>
            <a:endParaRPr lang="en-US" sz="3600" b="1" dirty="0">
              <a:latin typeface="Agency FB" pitchFamily="34" charset="0"/>
            </a:endParaRPr>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r>
              <a:rPr lang="en-US" sz="3100" dirty="0" smtClean="0"/>
              <a:t>A company shall not be prevented from:</a:t>
            </a:r>
          </a:p>
          <a:p>
            <a:pPr marL="754380" lvl="1" indent="-342900">
              <a:lnSpc>
                <a:spcPct val="150000"/>
              </a:lnSpc>
              <a:buFont typeface="+mj-lt"/>
              <a:buAutoNum type="alphaLcParenR"/>
            </a:pPr>
            <a:r>
              <a:rPr lang="en-US" sz="3100" dirty="0" smtClean="0">
                <a:solidFill>
                  <a:schemeClr val="tx1"/>
                </a:solidFill>
              </a:rPr>
              <a:t>Depositing with bank, being the banker of the company, any shares or securities for the collection of a dividend or interest payable thereon; or </a:t>
            </a:r>
          </a:p>
          <a:p>
            <a:pPr marL="754380" lvl="1" indent="-342900">
              <a:lnSpc>
                <a:spcPct val="150000"/>
              </a:lnSpc>
              <a:buFont typeface="+mj-lt"/>
              <a:buAutoNum type="alphaLcParenR"/>
            </a:pPr>
            <a:r>
              <a:rPr lang="en-US" sz="3100" dirty="0" smtClean="0">
                <a:solidFill>
                  <a:schemeClr val="tx1"/>
                </a:solidFill>
              </a:rPr>
              <a:t>Depositing with or transferring to or holding in the name of a scheduled bank or a financial institution approved by the commission the shares or securities in order to facilitate the transfer there of, if within six months such shares are not transferred, they must be taken back by the company.</a:t>
            </a:r>
          </a:p>
          <a:p>
            <a:pPr marL="754380" lvl="1" indent="-342900">
              <a:lnSpc>
                <a:spcPct val="150000"/>
              </a:lnSpc>
              <a:buFont typeface="+mj-lt"/>
              <a:buAutoNum type="alphaLcParenR"/>
            </a:pPr>
            <a:r>
              <a:rPr lang="en-US" sz="3100" dirty="0" smtClean="0">
                <a:solidFill>
                  <a:schemeClr val="tx1"/>
                </a:solidFill>
              </a:rPr>
              <a:t>Depositing with or transferring to or holding in the name of central Depository Company (CDC).</a:t>
            </a:r>
          </a:p>
          <a:p>
            <a:pPr lvl="1">
              <a:lnSpc>
                <a:spcPct val="150000"/>
              </a:lnSpc>
              <a:buNone/>
            </a:pPr>
            <a:endParaRPr lang="en-US"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Autofit/>
          </a:bodyPr>
          <a:lstStyle/>
          <a:p>
            <a:r>
              <a:rPr lang="en-US" sz="3600" b="1" dirty="0" smtClean="0">
                <a:latin typeface="Agency FB" pitchFamily="34" charset="0"/>
              </a:rPr>
              <a:t>4.Circumstances… . .shares not held by company Cont.</a:t>
            </a:r>
            <a:endParaRPr lang="en-US" sz="3600" b="1" dirty="0">
              <a:latin typeface="Agency FB" pitchFamily="34" charset="0"/>
            </a:endParaRPr>
          </a:p>
        </p:txBody>
      </p:sp>
      <p:sp>
        <p:nvSpPr>
          <p:cNvPr id="3" name="Content Placeholder 2"/>
          <p:cNvSpPr>
            <a:spLocks noGrp="1"/>
          </p:cNvSpPr>
          <p:nvPr>
            <p:ph idx="1"/>
          </p:nvPr>
        </p:nvSpPr>
        <p:spPr>
          <a:xfrm>
            <a:off x="457200" y="1371600"/>
            <a:ext cx="8229600" cy="4937760"/>
          </a:xfrm>
        </p:spPr>
        <p:txBody>
          <a:bodyPr>
            <a:normAutofit/>
          </a:bodyPr>
          <a:lstStyle/>
          <a:p>
            <a:pPr marL="452628" indent="-342900">
              <a:lnSpc>
                <a:spcPct val="150000"/>
              </a:lnSpc>
              <a:buFont typeface="+mj-lt"/>
              <a:buAutoNum type="alphaLcParenR" startAt="4"/>
            </a:pPr>
            <a:r>
              <a:rPr lang="en-US" sz="2800" dirty="0" smtClean="0"/>
              <a:t>Depositing with or transferring to any person any shares or securities in order to secure :</a:t>
            </a:r>
          </a:p>
          <a:p>
            <a:pPr marL="811530" lvl="1" indent="-400050">
              <a:lnSpc>
                <a:spcPct val="150000"/>
              </a:lnSpc>
              <a:buFont typeface="+mj-lt"/>
              <a:buAutoNum type="romanLcPeriod"/>
            </a:pPr>
            <a:r>
              <a:rPr lang="en-US" sz="2800" dirty="0" smtClean="0">
                <a:solidFill>
                  <a:schemeClr val="tx1"/>
                </a:solidFill>
              </a:rPr>
              <a:t>Repayment of any loan advanced to the company by such person; or</a:t>
            </a:r>
          </a:p>
          <a:p>
            <a:pPr marL="811530" lvl="1" indent="-400050">
              <a:lnSpc>
                <a:spcPct val="150000"/>
              </a:lnSpc>
              <a:buFont typeface="+mj-lt"/>
              <a:buAutoNum type="romanLcPeriod"/>
            </a:pPr>
            <a:r>
              <a:rPr lang="en-US" sz="2800" dirty="0" smtClean="0">
                <a:solidFill>
                  <a:schemeClr val="tx1"/>
                </a:solidFill>
              </a:rPr>
              <a:t>Performance of  any obligation undertaken by it.</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838200"/>
          </a:xfrm>
        </p:spPr>
        <p:txBody>
          <a:bodyPr>
            <a:normAutofit/>
          </a:bodyPr>
          <a:lstStyle/>
          <a:p>
            <a:r>
              <a:rPr lang="en-US" sz="3600" b="1" dirty="0" smtClean="0">
                <a:latin typeface="Agency FB" pitchFamily="34" charset="0"/>
              </a:rPr>
              <a:t>5.Securities and Deposits [sec-226]</a:t>
            </a:r>
            <a:endParaRPr lang="en-US" sz="3600" b="1" dirty="0">
              <a:latin typeface="Agency FB" pitchFamily="34" charset="0"/>
            </a:endParaRPr>
          </a:p>
        </p:txBody>
      </p:sp>
      <p:sp>
        <p:nvSpPr>
          <p:cNvPr id="3" name="Content Placeholder 2"/>
          <p:cNvSpPr>
            <a:spLocks noGrp="1"/>
          </p:cNvSpPr>
          <p:nvPr>
            <p:ph idx="1"/>
          </p:nvPr>
        </p:nvSpPr>
        <p:spPr>
          <a:xfrm>
            <a:off x="457200" y="1371600"/>
            <a:ext cx="8229600" cy="4937760"/>
          </a:xfrm>
        </p:spPr>
        <p:txBody>
          <a:bodyPr>
            <a:noAutofit/>
          </a:bodyPr>
          <a:lstStyle/>
          <a:p>
            <a:pPr>
              <a:spcBef>
                <a:spcPts val="0"/>
              </a:spcBef>
            </a:pPr>
            <a:r>
              <a:rPr lang="en-US" sz="2800" dirty="0" smtClean="0"/>
              <a:t>Companies and their  officers or agents are prohibited from accepting any security or deposit except in accordance with a contract in writing</a:t>
            </a:r>
          </a:p>
          <a:p>
            <a:pPr>
              <a:spcBef>
                <a:spcPts val="0"/>
              </a:spcBef>
            </a:pPr>
            <a:endParaRPr lang="en-US" sz="2800" dirty="0" smtClean="0"/>
          </a:p>
          <a:p>
            <a:pPr>
              <a:spcBef>
                <a:spcPts val="0"/>
              </a:spcBef>
            </a:pPr>
            <a:r>
              <a:rPr lang="en-US" sz="2800" dirty="0" smtClean="0"/>
              <a:t>The money so received shall be kept in special account with scheduled bank and shall not be used by the company without the written permission in the contract.</a:t>
            </a:r>
          </a:p>
          <a:p>
            <a:pPr>
              <a:spcBef>
                <a:spcPts val="0"/>
              </a:spcBef>
            </a:pPr>
            <a:endParaRPr lang="en-US" sz="2800" dirty="0" smtClean="0"/>
          </a:p>
          <a:p>
            <a:pPr>
              <a:spcBef>
                <a:spcPts val="0"/>
              </a:spcBef>
            </a:pPr>
            <a:r>
              <a:rPr lang="en-US" sz="2800" dirty="0" smtClean="0"/>
              <a:t>These provisions shall not apply to advances received for goods.</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763000" cy="762000"/>
          </a:xfrm>
        </p:spPr>
        <p:txBody>
          <a:bodyPr>
            <a:noAutofit/>
          </a:bodyPr>
          <a:lstStyle/>
          <a:p>
            <a:r>
              <a:rPr lang="en-US" sz="3600" b="1" dirty="0" smtClean="0">
                <a:latin typeface="Agency FB" pitchFamily="34" charset="0"/>
              </a:rPr>
              <a:t>6.Employees provident Fund and Securities [Sec-227]</a:t>
            </a:r>
            <a:endParaRPr lang="en-US" sz="3600" b="1" dirty="0">
              <a:latin typeface="Agency FB" pitchFamily="34" charset="0"/>
            </a:endParaRPr>
          </a:p>
        </p:txBody>
      </p:sp>
      <p:sp>
        <p:nvSpPr>
          <p:cNvPr id="3" name="Content Placeholder 2"/>
          <p:cNvSpPr>
            <a:spLocks noGrp="1"/>
          </p:cNvSpPr>
          <p:nvPr>
            <p:ph idx="1"/>
          </p:nvPr>
        </p:nvSpPr>
        <p:spPr>
          <a:xfrm>
            <a:off x="457200" y="1295400"/>
            <a:ext cx="8229600" cy="4937760"/>
          </a:xfrm>
        </p:spPr>
        <p:txBody>
          <a:bodyPr>
            <a:normAutofit fontScale="92500" lnSpcReduction="20000"/>
          </a:bodyPr>
          <a:lstStyle/>
          <a:p>
            <a:pPr marL="452628" indent="-342900">
              <a:buNone/>
            </a:pPr>
            <a:r>
              <a:rPr lang="en-US" b="1" dirty="0" smtClean="0">
                <a:latin typeface="Bodoni MT Condensed" pitchFamily="18" charset="0"/>
              </a:rPr>
              <a:t>6.1 Securities/Deposits taken from Employees [sec-227(1)]</a:t>
            </a:r>
            <a:endParaRPr lang="en-US" b="1" dirty="0" smtClean="0"/>
          </a:p>
          <a:p>
            <a:pPr marL="452628" indent="-342900">
              <a:buFont typeface="+mj-lt"/>
              <a:buAutoNum type="alphaLcParenR"/>
            </a:pPr>
            <a:r>
              <a:rPr lang="en-US" dirty="0" smtClean="0"/>
              <a:t>All money Deposited by employees in accordance to their contract of service with the company, shall be kept or deposited by the company, within 15 days from the date of deposit in a special account to be kept by the company for this purpose in a schedule bank or in National saving scheme.</a:t>
            </a:r>
          </a:p>
          <a:p>
            <a:pPr marL="452628" indent="-342900">
              <a:buFont typeface="+mj-lt"/>
              <a:buAutoNum type="alphaLcParenR"/>
            </a:pPr>
            <a:endParaRPr lang="en-US" dirty="0" smtClean="0"/>
          </a:p>
          <a:p>
            <a:pPr marL="452628" indent="-342900">
              <a:buFont typeface="+mj-lt"/>
              <a:buAutoNum type="alphaLcParenR"/>
            </a:pPr>
            <a:r>
              <a:rPr lang="en-US" dirty="0" smtClean="0"/>
              <a:t>The company shall not be allowed to utilize any portion of that money in  pursuance of employees contract with the company except in case of breach of contract of service by the employees.</a:t>
            </a:r>
          </a:p>
          <a:p>
            <a:endParaRPr lang="en-US" sz="1800" dirty="0" smtClean="0"/>
          </a:p>
          <a:p>
            <a:endParaRPr lang="en-US" sz="1800" dirty="0" smtClean="0"/>
          </a:p>
          <a:p>
            <a:r>
              <a:rPr lang="en-US" sz="2400" b="1" dirty="0" smtClean="0"/>
              <a:t>Note</a:t>
            </a:r>
            <a:r>
              <a:rPr lang="en-US" sz="2400" dirty="0" smtClean="0"/>
              <a:t>: </a:t>
            </a:r>
            <a:r>
              <a:rPr lang="en-US" sz="2400" b="1" dirty="0" smtClean="0"/>
              <a:t>notice is required to sent to the concerned employee before utilizing such deposit.</a:t>
            </a:r>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066800"/>
          </a:xfrm>
        </p:spPr>
        <p:txBody>
          <a:bodyPr>
            <a:normAutofit/>
          </a:bodyPr>
          <a:lstStyle/>
          <a:p>
            <a:r>
              <a:rPr lang="en-US" sz="2400" b="1" dirty="0" smtClean="0"/>
              <a:t>6.2 Employee provident fund Investments </a:t>
            </a:r>
            <a:br>
              <a:rPr lang="en-US" sz="2400" b="1" dirty="0" smtClean="0"/>
            </a:br>
            <a:r>
              <a:rPr lang="en-US" sz="2400" b="1" dirty="0" smtClean="0"/>
              <a:t>[Sec-227(2)]</a:t>
            </a:r>
            <a:endParaRPr lang="en-US" sz="2400" b="1" dirty="0"/>
          </a:p>
        </p:txBody>
      </p:sp>
      <p:sp>
        <p:nvSpPr>
          <p:cNvPr id="3" name="Content Placeholder 2"/>
          <p:cNvSpPr>
            <a:spLocks noGrp="1"/>
          </p:cNvSpPr>
          <p:nvPr>
            <p:ph idx="1"/>
          </p:nvPr>
        </p:nvSpPr>
        <p:spPr>
          <a:xfrm>
            <a:off x="457200" y="1447800"/>
            <a:ext cx="8229600" cy="4937760"/>
          </a:xfrm>
        </p:spPr>
        <p:txBody>
          <a:bodyPr>
            <a:noAutofit/>
          </a:bodyPr>
          <a:lstStyle/>
          <a:p>
            <a:pPr marL="452628" indent="-342900">
              <a:spcBef>
                <a:spcPts val="0"/>
              </a:spcBef>
              <a:buFont typeface="+mj-lt"/>
              <a:buAutoNum type="alphaLcParenR"/>
            </a:pPr>
            <a:r>
              <a:rPr lang="en-US" sz="2800" dirty="0" smtClean="0"/>
              <a:t>All Moneys:</a:t>
            </a:r>
          </a:p>
          <a:p>
            <a:pPr marL="811530" lvl="1" indent="-400050">
              <a:spcBef>
                <a:spcPts val="0"/>
              </a:spcBef>
              <a:buFont typeface="+mj-lt"/>
              <a:buAutoNum type="romanLcPeriod"/>
            </a:pPr>
            <a:r>
              <a:rPr lang="en-US" sz="2800" dirty="0" smtClean="0">
                <a:solidFill>
                  <a:schemeClr val="tx1"/>
                </a:solidFill>
              </a:rPr>
              <a:t>Contributed either by company or by its employees; or</a:t>
            </a:r>
          </a:p>
          <a:p>
            <a:pPr marL="811530" lvl="1" indent="-400050">
              <a:spcBef>
                <a:spcPts val="0"/>
              </a:spcBef>
              <a:buFont typeface="+mj-lt"/>
              <a:buAutoNum type="romanLcPeriod"/>
            </a:pPr>
            <a:r>
              <a:rPr lang="en-US" sz="2800" dirty="0" smtClean="0">
                <a:solidFill>
                  <a:schemeClr val="tx1"/>
                </a:solidFill>
              </a:rPr>
              <a:t>Received or accrued as interest or profit to the employees provident fund shall either:</a:t>
            </a:r>
          </a:p>
          <a:p>
            <a:pPr lvl="2">
              <a:spcBef>
                <a:spcPts val="0"/>
              </a:spcBef>
            </a:pPr>
            <a:r>
              <a:rPr lang="en-US" sz="2800" dirty="0" smtClean="0"/>
              <a:t>Be deposited in a National saving scheme or a special account in a scheduled bank. Or</a:t>
            </a:r>
          </a:p>
          <a:p>
            <a:pPr lvl="2">
              <a:spcBef>
                <a:spcPts val="0"/>
              </a:spcBef>
            </a:pPr>
            <a:r>
              <a:rPr lang="en-US" sz="2800" dirty="0" smtClean="0"/>
              <a:t>Be invested in Government securities, bonds, debts securities or instruments issued by WAPDA or listed securities subject to the SECP’s conditions.</a:t>
            </a: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Autofit/>
          </a:bodyPr>
          <a:lstStyle/>
          <a:p>
            <a:r>
              <a:rPr lang="en-US" sz="3600" b="1" dirty="0" smtClean="0">
                <a:latin typeface="Agency FB" pitchFamily="34" charset="0"/>
              </a:rPr>
              <a:t>6.2 Employees Provident fund Investment Cont.</a:t>
            </a:r>
            <a:endParaRPr lang="en-US" sz="3600" b="1" dirty="0">
              <a:latin typeface="Agency FB" pitchFamily="34" charset="0"/>
            </a:endParaRPr>
          </a:p>
        </p:txBody>
      </p:sp>
      <p:sp>
        <p:nvSpPr>
          <p:cNvPr id="3" name="Content Placeholder 2"/>
          <p:cNvSpPr>
            <a:spLocks noGrp="1"/>
          </p:cNvSpPr>
          <p:nvPr>
            <p:ph idx="1"/>
          </p:nvPr>
        </p:nvSpPr>
        <p:spPr/>
        <p:txBody>
          <a:bodyPr>
            <a:noAutofit/>
          </a:bodyPr>
          <a:lstStyle/>
          <a:p>
            <a:pPr marL="624078" indent="-514350">
              <a:spcBef>
                <a:spcPts val="0"/>
              </a:spcBef>
              <a:buFont typeface="+mj-lt"/>
              <a:buAutoNum type="alphaLcParenR" startAt="2"/>
            </a:pPr>
            <a:r>
              <a:rPr lang="en-US" sz="2800" dirty="0" smtClean="0"/>
              <a:t>The company might form a trust instead of maintaining the provident fund on its own.</a:t>
            </a:r>
          </a:p>
          <a:p>
            <a:pPr marL="624078" indent="-514350">
              <a:spcBef>
                <a:spcPts val="0"/>
              </a:spcBef>
              <a:buFont typeface="+mj-lt"/>
              <a:buAutoNum type="alphaLcParenR" startAt="2"/>
            </a:pPr>
            <a:endParaRPr lang="en-US" sz="2800" dirty="0" smtClean="0"/>
          </a:p>
          <a:p>
            <a:pPr marL="624078" indent="-514350">
              <a:spcBef>
                <a:spcPts val="0"/>
              </a:spcBef>
              <a:buFont typeface="+mj-lt"/>
              <a:buAutoNum type="alphaLcParenR" startAt="2"/>
            </a:pPr>
            <a:r>
              <a:rPr lang="en-US" sz="2800" dirty="0" smtClean="0"/>
              <a:t>Trustees shall be responsible for making investments in such cases.</a:t>
            </a:r>
          </a:p>
          <a:p>
            <a:pPr marL="624078" indent="-514350">
              <a:spcBef>
                <a:spcPts val="0"/>
              </a:spcBef>
              <a:buFont typeface="+mj-lt"/>
              <a:buAutoNum type="alphaLcParenR" startAt="2"/>
            </a:pPr>
            <a:endParaRPr lang="en-US" sz="2800" dirty="0" smtClean="0"/>
          </a:p>
          <a:p>
            <a:pPr marL="624078" indent="-514350">
              <a:spcBef>
                <a:spcPts val="0"/>
              </a:spcBef>
              <a:buFont typeface="+mj-lt"/>
              <a:buAutoNum type="alphaLcParenR" startAt="2"/>
            </a:pPr>
            <a:r>
              <a:rPr lang="en-US" sz="2800" dirty="0" smtClean="0"/>
              <a:t>However company shall be responsible for depositing the contribution collected from the employees as well as its own contribution if any within 15 days from the date of collection [sec-227(3)]</a:t>
            </a:r>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Agency FB" pitchFamily="34" charset="0"/>
              </a:rPr>
              <a:t>7.Reciept of Deposited money [sec-228]</a:t>
            </a:r>
            <a:endParaRPr lang="en-US" sz="3600" b="1" dirty="0">
              <a:latin typeface="Agency FB" pitchFamily="34" charset="0"/>
            </a:endParaRPr>
          </a:p>
        </p:txBody>
      </p:sp>
      <p:sp>
        <p:nvSpPr>
          <p:cNvPr id="3" name="Content Placeholder 2"/>
          <p:cNvSpPr>
            <a:spLocks noGrp="1"/>
          </p:cNvSpPr>
          <p:nvPr>
            <p:ph idx="1"/>
          </p:nvPr>
        </p:nvSpPr>
        <p:spPr/>
        <p:txBody>
          <a:bodyPr>
            <a:noAutofit/>
          </a:bodyPr>
          <a:lstStyle/>
          <a:p>
            <a:pPr>
              <a:lnSpc>
                <a:spcPct val="200000"/>
              </a:lnSpc>
            </a:pPr>
            <a:r>
              <a:rPr lang="en-US" sz="2800" dirty="0" smtClean="0"/>
              <a:t>The persons depositing money or security or contributing to provident fund are entitled to see the receipt of the bank or other body with whom the money is deposited (Section 228)</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685800"/>
          </a:xfrm>
        </p:spPr>
        <p:txBody>
          <a:bodyPr>
            <a:noAutofit/>
          </a:bodyPr>
          <a:lstStyle/>
          <a:p>
            <a:r>
              <a:rPr lang="en-US" sz="4000" b="1" dirty="0" smtClean="0"/>
              <a:t>Review of sec 208</a:t>
            </a:r>
            <a:endParaRPr lang="en-US" sz="4000" b="1" dirty="0"/>
          </a:p>
        </p:txBody>
      </p:sp>
      <p:sp>
        <p:nvSpPr>
          <p:cNvPr id="3" name="Content Placeholder 2"/>
          <p:cNvSpPr>
            <a:spLocks noGrp="1"/>
          </p:cNvSpPr>
          <p:nvPr>
            <p:ph idx="1"/>
          </p:nvPr>
        </p:nvSpPr>
        <p:spPr>
          <a:xfrm>
            <a:off x="381000" y="1219200"/>
            <a:ext cx="8229600" cy="5334000"/>
          </a:xfrm>
        </p:spPr>
        <p:txBody>
          <a:bodyPr>
            <a:noAutofit/>
          </a:bodyPr>
          <a:lstStyle/>
          <a:p>
            <a:pPr>
              <a:buNone/>
            </a:pPr>
            <a:r>
              <a:rPr lang="en-US" sz="2400" b="1" u="sng" dirty="0" smtClean="0"/>
              <a:t>Section</a:t>
            </a:r>
            <a:r>
              <a:rPr lang="en-US" sz="2400" dirty="0" smtClean="0"/>
              <a:t> </a:t>
            </a:r>
            <a:r>
              <a:rPr lang="en-US" sz="2400" b="1" dirty="0" smtClean="0"/>
              <a:t>208.  Investments in associated companies and undertakings. -</a:t>
            </a:r>
            <a:endParaRPr lang="en-US" sz="2400" dirty="0" smtClean="0"/>
          </a:p>
          <a:p>
            <a:r>
              <a:rPr lang="en-US" sz="2400" dirty="0" smtClean="0"/>
              <a:t> A company shall not make any investment in any of its associated companies or associated undertakings except under the authority of a special resolution which shall indicate the nature, period and amount of investment and terms and conditions attached thereto: </a:t>
            </a:r>
          </a:p>
          <a:p>
            <a:r>
              <a:rPr lang="en-US" sz="2400" dirty="0" smtClean="0"/>
              <a:t>Provided that the return on investment in the form of loan shall not be less than the borrowing cost of investing company.</a:t>
            </a:r>
          </a:p>
          <a:p>
            <a:r>
              <a:rPr lang="en-US" sz="2400" b="1" i="1" dirty="0" smtClean="0"/>
              <a:t>Explanation.-</a:t>
            </a:r>
            <a:r>
              <a:rPr lang="en-US" sz="2400" dirty="0" smtClean="0"/>
              <a:t> The expression ‘investment’ shall include loans, advances, equity, by whatever name called, or any amount which is not in the nature of normal trade credit.</a:t>
            </a:r>
          </a:p>
          <a:p>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normAutofit fontScale="90000"/>
          </a:bodyPr>
          <a:lstStyle/>
          <a:p>
            <a:r>
              <a:rPr lang="en-US" b="1" dirty="0" smtClean="0"/>
              <a:t>SEC 208</a:t>
            </a:r>
            <a:endParaRPr lang="en-US" b="1" dirty="0"/>
          </a:p>
        </p:txBody>
      </p:sp>
      <p:sp>
        <p:nvSpPr>
          <p:cNvPr id="3" name="Content Placeholder 2"/>
          <p:cNvSpPr>
            <a:spLocks noGrp="1"/>
          </p:cNvSpPr>
          <p:nvPr>
            <p:ph idx="1"/>
          </p:nvPr>
        </p:nvSpPr>
        <p:spPr>
          <a:xfrm>
            <a:off x="381000" y="1447800"/>
            <a:ext cx="8229600" cy="5105400"/>
          </a:xfrm>
        </p:spPr>
        <p:txBody>
          <a:bodyPr>
            <a:normAutofit/>
          </a:bodyPr>
          <a:lstStyle/>
          <a:p>
            <a:r>
              <a:rPr lang="en-US" sz="2400" dirty="0" smtClean="0"/>
              <a:t>No change in the nature of an investment or the terms and conditions attached thereto shall be made except under the authority of a special resolution. </a:t>
            </a:r>
          </a:p>
          <a:p>
            <a:pPr>
              <a:buNone/>
            </a:pPr>
            <a:r>
              <a:rPr lang="en-US" sz="2400" dirty="0" smtClean="0"/>
              <a:t>                      </a:t>
            </a:r>
          </a:p>
          <a:p>
            <a:pPr>
              <a:buNone/>
            </a:pPr>
            <a:r>
              <a:rPr lang="en-US" sz="2400" dirty="0" smtClean="0"/>
              <a:t>   This section shall not apply to-</a:t>
            </a:r>
          </a:p>
          <a:p>
            <a:pPr>
              <a:buNone/>
            </a:pPr>
            <a:r>
              <a:rPr lang="en-US" sz="2400" dirty="0" smtClean="0"/>
              <a:t> </a:t>
            </a:r>
          </a:p>
          <a:p>
            <a:pPr marL="452628" indent="-342900">
              <a:buFont typeface="Wingdings" pitchFamily="2" charset="2"/>
              <a:buChar char="Ø"/>
            </a:pPr>
            <a:r>
              <a:rPr lang="en-US" sz="2400" dirty="0" smtClean="0"/>
              <a:t>A banking company;</a:t>
            </a:r>
          </a:p>
          <a:p>
            <a:pPr marL="452628" indent="-342900">
              <a:buFont typeface="Wingdings" pitchFamily="2" charset="2"/>
              <a:buChar char="Ø"/>
            </a:pPr>
            <a:r>
              <a:rPr lang="en-US" sz="2400" dirty="0" smtClean="0"/>
              <a:t>Any other  financial institution approved by the Commission;</a:t>
            </a:r>
          </a:p>
          <a:p>
            <a:pPr marL="452628" indent="-342900">
              <a:buFont typeface="Wingdings" pitchFamily="2" charset="2"/>
              <a:buChar char="Ø"/>
            </a:pPr>
            <a:r>
              <a:rPr lang="en-US" sz="2400" dirty="0" smtClean="0"/>
              <a:t>A private company which is not a subsidiary of a public company; and</a:t>
            </a:r>
          </a:p>
          <a:p>
            <a:pPr marL="452628" indent="-342900">
              <a:buFont typeface="Wingdings" pitchFamily="2" charset="2"/>
              <a:buChar char="Ø"/>
            </a:pPr>
            <a:r>
              <a:rPr lang="en-US" sz="2400" dirty="0" smtClean="0"/>
              <a:t> A company whose principal business is the acquisition of shares,  stock, debentures or other securities.</a:t>
            </a:r>
          </a:p>
          <a:p>
            <a:endParaRPr lang="en-US"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1143000"/>
            <a:ext cx="70866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525</TotalTime>
  <Words>2108</Words>
  <Application>Microsoft Office PowerPoint</Application>
  <PresentationFormat>On-screen Show (4:3)</PresentationFormat>
  <Paragraphs>181</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Origin</vt:lpstr>
      <vt:lpstr>                 RECAP</vt:lpstr>
      <vt:lpstr>                              RESOLUTION</vt:lpstr>
      <vt:lpstr>RESOLUTION</vt:lpstr>
      <vt:lpstr>Resolutions</vt:lpstr>
      <vt:lpstr>KINDS OF RESOLUTION</vt:lpstr>
      <vt:lpstr>VOTE ON RESOLUTION</vt:lpstr>
      <vt:lpstr>               Resolutions</vt:lpstr>
      <vt:lpstr>ORDINARY RESOLUTION</vt:lpstr>
      <vt:lpstr>SPECIAL RESOLUTION</vt:lpstr>
      <vt:lpstr>IMPORTANCE OF SPECIAL RESOLUTION</vt:lpstr>
      <vt:lpstr>CONT…</vt:lpstr>
      <vt:lpstr>CLASS RESOLUTION</vt:lpstr>
      <vt:lpstr>RESOLUTION PASSED AT AN ADJOURNED MEETING [SECTION-169]</vt:lpstr>
      <vt:lpstr>NOTICE OF RESOLUTION [SECTION 164]</vt:lpstr>
      <vt:lpstr>] FILING OF SPECIAL RESOLUTION, ETC [SECTION 172</vt:lpstr>
      <vt:lpstr>POLITICAL CONTRIBUTION AND DISTRIBUTION OF GIFTS</vt:lpstr>
      <vt:lpstr>Slide 17</vt:lpstr>
      <vt:lpstr>1.Investments in associated companies and undertaking [sec-208]</vt:lpstr>
      <vt:lpstr>2.Terms &amp; conditions for investment in associated company or undertaking: </vt:lpstr>
      <vt:lpstr>Terms &amp; conditions cont.</vt:lpstr>
      <vt:lpstr>3.Investments of company to be held in its own Name [sec-208]</vt:lpstr>
      <vt:lpstr>3. Investments of company Cont.</vt:lpstr>
      <vt:lpstr>4.Circumstances in which shares may not be held by the company [sec-209(5)]</vt:lpstr>
      <vt:lpstr>4.Circumstances… . .shares not held by company Cont.</vt:lpstr>
      <vt:lpstr>5.Securities and Deposits [sec-226]</vt:lpstr>
      <vt:lpstr>6.Employees provident Fund and Securities [Sec-227]</vt:lpstr>
      <vt:lpstr>6.2 Employee provident fund Investments  [Sec-227(2)]</vt:lpstr>
      <vt:lpstr>6.2 Employees Provident fund Investment Cont.</vt:lpstr>
      <vt:lpstr>7.Reciept of Deposited money [sec-228]</vt:lpstr>
      <vt:lpstr>Review of sec 208</vt:lpstr>
      <vt:lpstr>SEC 208</vt:lpstr>
      <vt:lpstr>Slide 32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COPRATE LAW</dc:title>
  <dc:creator>ciit2</dc:creator>
  <cp:lastModifiedBy>NTS</cp:lastModifiedBy>
  <cp:revision>37</cp:revision>
  <dcterms:created xsi:type="dcterms:W3CDTF">2014-05-21T07:00:36Z</dcterms:created>
  <dcterms:modified xsi:type="dcterms:W3CDTF">2014-07-02T08:08:46Z</dcterms:modified>
</cp:coreProperties>
</file>