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5"/>
  </p:notesMasterIdLst>
  <p:sldIdLst>
    <p:sldId id="270" r:id="rId2"/>
    <p:sldId id="257" r:id="rId3"/>
    <p:sldId id="299" r:id="rId4"/>
    <p:sldId id="298" r:id="rId5"/>
    <p:sldId id="300" r:id="rId6"/>
    <p:sldId id="268" r:id="rId7"/>
    <p:sldId id="258" r:id="rId8"/>
    <p:sldId id="259" r:id="rId9"/>
    <p:sldId id="260" r:id="rId10"/>
    <p:sldId id="261" r:id="rId11"/>
    <p:sldId id="262" r:id="rId12"/>
    <p:sldId id="263" r:id="rId13"/>
    <p:sldId id="272" r:id="rId14"/>
    <p:sldId id="264" r:id="rId15"/>
    <p:sldId id="265" r:id="rId16"/>
    <p:sldId id="266" r:id="rId17"/>
    <p:sldId id="267" r:id="rId18"/>
    <p:sldId id="269"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4" autoAdjust="0"/>
    <p:restoredTop sz="94624" autoAdjust="0"/>
  </p:normalViewPr>
  <p:slideViewPr>
    <p:cSldViewPr>
      <p:cViewPr>
        <p:scale>
          <a:sx n="78" d="100"/>
          <a:sy n="78" d="100"/>
        </p:scale>
        <p:origin x="-1140" y="2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B83686D-C46E-4DE8-B2B0-91FBAF854E57}" type="datetimeFigureOut">
              <a:rPr lang="en-US" smtClean="0"/>
              <a:pPr/>
              <a:t>6/30/2014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67F642D-0A8E-4D9D-8F9D-0F1F45BB8D16}" type="slidenum">
              <a:rPr lang="en-US" smtClean="0"/>
              <a:pPr/>
              <a:t>‹#›</a:t>
            </a:fld>
            <a:endParaRPr lang="en-US"/>
          </a:p>
        </p:txBody>
      </p:sp>
    </p:spTree>
    <p:extLst>
      <p:ext uri="{BB962C8B-B14F-4D97-AF65-F5344CB8AC3E}">
        <p14:creationId xmlns="" xmlns:p14="http://schemas.microsoft.com/office/powerpoint/2010/main" val="3985287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Secretarial: </a:t>
            </a:r>
            <a:r>
              <a:rPr lang="en-US" sz="1200" b="0" i="0" kern="1200" dirty="0" smtClean="0">
                <a:solidFill>
                  <a:schemeClr val="tx1"/>
                </a:solidFill>
                <a:latin typeface="+mn-lt"/>
                <a:ea typeface="+mn-ea"/>
                <a:cs typeface="+mn-cs"/>
              </a:rPr>
              <a:t>of or relating to a secretary or to a secretary's work.</a:t>
            </a:r>
            <a:endParaRPr lang="en-US" dirty="0"/>
          </a:p>
        </p:txBody>
      </p:sp>
      <p:sp>
        <p:nvSpPr>
          <p:cNvPr id="4" name="Slide Number Placeholder 3"/>
          <p:cNvSpPr>
            <a:spLocks noGrp="1"/>
          </p:cNvSpPr>
          <p:nvPr>
            <p:ph type="sldNum" sz="quarter" idx="10"/>
          </p:nvPr>
        </p:nvSpPr>
        <p:spPr/>
        <p:txBody>
          <a:bodyPr/>
          <a:lstStyle/>
          <a:p>
            <a:fld id="{8654D126-6BF7-40D2-B210-A1E16E404837}" type="slidenum">
              <a:rPr lang="en-US" smtClean="0"/>
              <a:pPr/>
              <a:t>31</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Remuneration: </a:t>
            </a:r>
            <a:r>
              <a:rPr lang="en-US" sz="1200" b="0" i="0" kern="1200" dirty="0" smtClean="0">
                <a:solidFill>
                  <a:schemeClr val="tx1"/>
                </a:solidFill>
                <a:latin typeface="+mn-lt"/>
                <a:ea typeface="+mn-ea"/>
                <a:cs typeface="+mn-cs"/>
              </a:rPr>
              <a:t>money paid for work or a service.</a:t>
            </a:r>
          </a:p>
          <a:p>
            <a:r>
              <a:rPr lang="en-US" sz="1200" b="1" i="0" kern="1200" dirty="0" smtClean="0">
                <a:solidFill>
                  <a:schemeClr val="tx1"/>
                </a:solidFill>
                <a:latin typeface="+mn-lt"/>
                <a:ea typeface="+mn-ea"/>
                <a:cs typeface="+mn-cs"/>
              </a:rPr>
              <a:t>Compensation: </a:t>
            </a:r>
            <a:r>
              <a:rPr lang="en-US" sz="1200" b="0" i="0" kern="1200" dirty="0" smtClean="0">
                <a:solidFill>
                  <a:schemeClr val="tx1"/>
                </a:solidFill>
                <a:latin typeface="+mn-lt"/>
                <a:ea typeface="+mn-ea"/>
                <a:cs typeface="+mn-cs"/>
              </a:rPr>
              <a:t>something, typically money, awarded to someone in recognition of loss, suffering, or injury.</a:t>
            </a:r>
            <a:endParaRPr lang="en-US" b="1" dirty="0"/>
          </a:p>
        </p:txBody>
      </p:sp>
      <p:sp>
        <p:nvSpPr>
          <p:cNvPr id="4" name="Slide Number Placeholder 3"/>
          <p:cNvSpPr>
            <a:spLocks noGrp="1"/>
          </p:cNvSpPr>
          <p:nvPr>
            <p:ph type="sldNum" sz="quarter" idx="10"/>
          </p:nvPr>
        </p:nvSpPr>
        <p:spPr/>
        <p:txBody>
          <a:bodyPr/>
          <a:lstStyle/>
          <a:p>
            <a:fld id="{8654D126-6BF7-40D2-B210-A1E16E404837}" type="slidenum">
              <a:rPr lang="en-US" smtClean="0"/>
              <a:pPr/>
              <a:t>38</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dirty="0" smtClean="0"/>
              <a:t>Statutory: </a:t>
            </a:r>
            <a:r>
              <a:rPr lang="en-US" sz="1200" b="0" i="0" kern="1200" dirty="0" smtClean="0">
                <a:solidFill>
                  <a:schemeClr val="tx1"/>
                </a:solidFill>
                <a:latin typeface="+mn-lt"/>
                <a:ea typeface="+mn-ea"/>
                <a:cs typeface="+mn-cs"/>
              </a:rPr>
              <a:t>required, permitted, or enacted by statute.</a:t>
            </a:r>
            <a:endParaRPr lang="en-US" b="1" dirty="0"/>
          </a:p>
        </p:txBody>
      </p:sp>
      <p:sp>
        <p:nvSpPr>
          <p:cNvPr id="4" name="Slide Number Placeholder 3"/>
          <p:cNvSpPr>
            <a:spLocks noGrp="1"/>
          </p:cNvSpPr>
          <p:nvPr>
            <p:ph type="sldNum" sz="quarter" idx="10"/>
          </p:nvPr>
        </p:nvSpPr>
        <p:spPr/>
        <p:txBody>
          <a:bodyPr/>
          <a:lstStyle/>
          <a:p>
            <a:fld id="{8654D126-6BF7-40D2-B210-A1E16E404837}" type="slidenum">
              <a:rPr lang="en-US" smtClean="0"/>
              <a:pPr/>
              <a:t>39</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0DD2F61-E42D-45B0-AB33-AA537478013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39197858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D2F61-E42D-45B0-AB33-AA537478013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14459506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0DD2F61-E42D-45B0-AB33-AA537478013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23991592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0DD2F61-E42D-45B0-AB33-AA537478013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255814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0DD2F61-E42D-45B0-AB33-AA5374780134}" type="datetimeFigureOut">
              <a:rPr lang="en-US" smtClean="0"/>
              <a:pPr/>
              <a:t>6/30/2014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26305337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0DD2F61-E42D-45B0-AB33-AA5374780134}" type="datetimeFigureOut">
              <a:rPr lang="en-US" smtClean="0"/>
              <a:pPr/>
              <a:t>6/30/2014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11267132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DD2F61-E42D-45B0-AB33-AA5374780134}" type="datetimeFigureOut">
              <a:rPr lang="en-US" smtClean="0"/>
              <a:pPr/>
              <a:t>6/30/2014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1724083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D2F61-E42D-45B0-AB33-AA537478013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34382192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0DD2F61-E42D-45B0-AB33-AA5374780134}" type="datetimeFigureOut">
              <a:rPr lang="en-US" smtClean="0"/>
              <a:pPr/>
              <a:t>6/30/2014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2232287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D2F61-E42D-45B0-AB33-AA537478013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35202278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DD2F61-E42D-45B0-AB33-AA5374780134}" type="datetimeFigureOut">
              <a:rPr lang="en-US" smtClean="0"/>
              <a:pPr/>
              <a:t>6/30/2014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15569723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DD2F61-E42D-45B0-AB33-AA5374780134}" type="datetimeFigureOut">
              <a:rPr lang="en-US" smtClean="0"/>
              <a:pPr/>
              <a:t>6/30/2014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FE9423-A44F-4338-AEBC-82B61682EDA2}" type="slidenum">
              <a:rPr lang="en-US" smtClean="0"/>
              <a:pPr/>
              <a:t>‹#›</a:t>
            </a:fld>
            <a:endParaRPr lang="en-US"/>
          </a:p>
        </p:txBody>
      </p:sp>
    </p:spTree>
    <p:extLst>
      <p:ext uri="{BB962C8B-B14F-4D97-AF65-F5344CB8AC3E}">
        <p14:creationId xmlns="" xmlns:p14="http://schemas.microsoft.com/office/powerpoint/2010/main" val="2388211899"/>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b="1" dirty="0" smtClean="0"/>
              <a:t>RECAP</a:t>
            </a:r>
            <a:endParaRPr lang="en-US" b="1" dirty="0"/>
          </a:p>
        </p:txBody>
      </p:sp>
      <p:sp>
        <p:nvSpPr>
          <p:cNvPr id="3" name="Content Placeholder 2"/>
          <p:cNvSpPr>
            <a:spLocks noGrp="1"/>
          </p:cNvSpPr>
          <p:nvPr>
            <p:ph idx="1"/>
          </p:nvPr>
        </p:nvSpPr>
        <p:spPr>
          <a:xfrm>
            <a:off x="457200" y="1219200"/>
            <a:ext cx="8229600" cy="5029200"/>
          </a:xfrm>
        </p:spPr>
        <p:txBody>
          <a:bodyPr>
            <a:normAutofit lnSpcReduction="10000"/>
          </a:bodyPr>
          <a:lstStyle/>
          <a:p>
            <a:r>
              <a:rPr lang="en-US" b="1" dirty="0" smtClean="0"/>
              <a:t>    </a:t>
            </a:r>
            <a:r>
              <a:rPr lang="en-US" b="1" dirty="0" smtClean="0"/>
              <a:t>Directors and the manners a person become a director</a:t>
            </a:r>
          </a:p>
          <a:p>
            <a:r>
              <a:rPr lang="en-US" b="1" dirty="0" smtClean="0"/>
              <a:t>First and subsequent director</a:t>
            </a:r>
          </a:p>
          <a:p>
            <a:r>
              <a:rPr lang="en-US" b="1" dirty="0" smtClean="0"/>
              <a:t>Election of director</a:t>
            </a:r>
          </a:p>
          <a:p>
            <a:r>
              <a:rPr lang="en-US" b="1" dirty="0" smtClean="0"/>
              <a:t>Removal of director</a:t>
            </a:r>
          </a:p>
          <a:p>
            <a:r>
              <a:rPr lang="en-US" b="1" dirty="0" smtClean="0"/>
              <a:t>Loans to director</a:t>
            </a:r>
          </a:p>
          <a:p>
            <a:r>
              <a:rPr lang="en-US" b="1" dirty="0" smtClean="0"/>
              <a:t>Ineligibility to become a director</a:t>
            </a:r>
          </a:p>
          <a:p>
            <a:r>
              <a:rPr lang="en-US" b="1" dirty="0" smtClean="0"/>
              <a:t>Liabilities of a director</a:t>
            </a:r>
          </a:p>
          <a:p>
            <a:r>
              <a:rPr lang="en-US" b="1" dirty="0" smtClean="0"/>
              <a:t>Disclosure of interest by the director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609600" y="2514600"/>
            <a:ext cx="7851648" cy="1828800"/>
          </a:xfrm>
        </p:spPr>
        <p:txBody>
          <a:bodyPr>
            <a:normAutofit/>
          </a:bodyPr>
          <a:lstStyle/>
          <a:p>
            <a:r>
              <a:rPr lang="en-US" sz="6600" b="1" dirty="0" smtClean="0"/>
              <a:t>CHIEF EXECUTIVE</a:t>
            </a:r>
            <a:endParaRPr lang="en-US" sz="6600"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b="1" dirty="0" smtClean="0"/>
              <a:t>Chief Executive(Additional work)</a:t>
            </a:r>
            <a:endParaRPr lang="en-US" b="1" dirty="0"/>
          </a:p>
        </p:txBody>
      </p:sp>
      <p:sp>
        <p:nvSpPr>
          <p:cNvPr id="3" name="Content Placeholder 2"/>
          <p:cNvSpPr>
            <a:spLocks noGrp="1"/>
          </p:cNvSpPr>
          <p:nvPr>
            <p:ph idx="1"/>
          </p:nvPr>
        </p:nvSpPr>
        <p:spPr>
          <a:xfrm>
            <a:off x="457200" y="1219200"/>
            <a:ext cx="8229600" cy="5029200"/>
          </a:xfrm>
        </p:spPr>
        <p:txBody>
          <a:bodyPr>
            <a:normAutofit fontScale="92500" lnSpcReduction="20000"/>
          </a:bodyPr>
          <a:lstStyle/>
          <a:p>
            <a:pPr>
              <a:buNone/>
            </a:pPr>
            <a:r>
              <a:rPr lang="en-US" b="1" dirty="0" smtClean="0"/>
              <a:t>    </a:t>
            </a:r>
            <a:r>
              <a:rPr lang="en-US" sz="4100" b="1" dirty="0" smtClean="0"/>
              <a:t>"Definition"</a:t>
            </a:r>
          </a:p>
          <a:p>
            <a:pPr>
              <a:buNone/>
            </a:pPr>
            <a:r>
              <a:rPr lang="en-US" sz="3400" dirty="0" smtClean="0"/>
              <a:t>    The definition of "chief executive officer" </a:t>
            </a:r>
            <a:r>
              <a:rPr lang="en-US" sz="3400" dirty="0" smtClean="0"/>
              <a:t>almost always depends </a:t>
            </a:r>
            <a:r>
              <a:rPr lang="en-US" sz="3400" dirty="0" smtClean="0"/>
              <a:t>on whether a business is a corporation or not, that is, whether it </a:t>
            </a:r>
            <a:r>
              <a:rPr lang="en-US" sz="3400" dirty="0" smtClean="0"/>
              <a:t>usually </a:t>
            </a:r>
            <a:r>
              <a:rPr lang="en-US" sz="3400" dirty="0" smtClean="0"/>
              <a:t>has a board of directors or not. In an organization that has a board of directors, the "chief executive officer" is </a:t>
            </a:r>
            <a:r>
              <a:rPr lang="en-US" sz="3400" dirty="0" smtClean="0"/>
              <a:t>usually </a:t>
            </a:r>
            <a:r>
              <a:rPr lang="en-US" sz="3400" dirty="0" smtClean="0"/>
              <a:t>the singular organizational position that is primarily responsible to carry out the strategic plans and policies as established by the board of directors. In this case, the chief executive reports to the board of directors.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b="1" dirty="0" smtClean="0"/>
              <a:t>Chief Executive(Additional work)</a:t>
            </a:r>
            <a:endParaRPr lang="en-US" b="1" dirty="0"/>
          </a:p>
        </p:txBody>
      </p:sp>
      <p:sp>
        <p:nvSpPr>
          <p:cNvPr id="3" name="Content Placeholder 2"/>
          <p:cNvSpPr>
            <a:spLocks noGrp="1"/>
          </p:cNvSpPr>
          <p:nvPr>
            <p:ph idx="1"/>
          </p:nvPr>
        </p:nvSpPr>
        <p:spPr>
          <a:xfrm>
            <a:off x="457200" y="1219200"/>
            <a:ext cx="8229600" cy="5029200"/>
          </a:xfrm>
        </p:spPr>
        <p:txBody>
          <a:bodyPr>
            <a:normAutofit/>
          </a:bodyPr>
          <a:lstStyle/>
          <a:p>
            <a:pPr>
              <a:buNone/>
            </a:pPr>
            <a:r>
              <a:rPr lang="en-US" b="1" dirty="0" smtClean="0"/>
              <a:t>  </a:t>
            </a:r>
            <a:r>
              <a:rPr lang="en-US" sz="4100" b="1" dirty="0" smtClean="0"/>
              <a:t>Definition contd..</a:t>
            </a:r>
            <a:endParaRPr lang="en-US" sz="4100" b="1" dirty="0" smtClean="0"/>
          </a:p>
          <a:p>
            <a:pPr>
              <a:buNone/>
            </a:pPr>
            <a:r>
              <a:rPr lang="en-US" sz="3400" dirty="0" smtClean="0"/>
              <a:t>In </a:t>
            </a:r>
            <a:r>
              <a:rPr lang="en-US" sz="3400" dirty="0" smtClean="0"/>
              <a:t>a form of business that is usually without a board of directors (sole proprietorship, partnership, etc.), the "chief executive officer" is (usually) the singular organizational position (other than partnerships, etc.) that sets the direction and oversees the operations of an organization.</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SECP CLARIFICATION</a:t>
            </a:r>
            <a:endParaRPr lang="en-US" b="1" dirty="0"/>
          </a:p>
        </p:txBody>
      </p:sp>
      <p:sp>
        <p:nvSpPr>
          <p:cNvPr id="3" name="Content Placeholder 2"/>
          <p:cNvSpPr>
            <a:spLocks noGrp="1"/>
          </p:cNvSpPr>
          <p:nvPr>
            <p:ph idx="1"/>
          </p:nvPr>
        </p:nvSpPr>
        <p:spPr>
          <a:xfrm>
            <a:off x="457200" y="1219200"/>
            <a:ext cx="8229600" cy="4906963"/>
          </a:xfrm>
        </p:spPr>
        <p:txBody>
          <a:bodyPr>
            <a:normAutofit fontScale="25000" lnSpcReduction="20000"/>
          </a:bodyPr>
          <a:lstStyle/>
          <a:p>
            <a:pPr>
              <a:buNone/>
            </a:pPr>
            <a:endParaRPr lang="en-US" sz="4400" b="1" dirty="0" smtClean="0"/>
          </a:p>
          <a:p>
            <a:pPr>
              <a:buNone/>
            </a:pPr>
            <a:r>
              <a:rPr lang="en-US" sz="4400" dirty="0" smtClean="0"/>
              <a:t>  </a:t>
            </a:r>
          </a:p>
          <a:p>
            <a:pPr>
              <a:buNone/>
            </a:pPr>
            <a:r>
              <a:rPr lang="en-US" sz="4400" dirty="0" smtClean="0"/>
              <a:t>      </a:t>
            </a:r>
            <a:r>
              <a:rPr lang="en-US" sz="11200" b="1" dirty="0" smtClean="0"/>
              <a:t>Following is the text of SECP clarification:</a:t>
            </a:r>
          </a:p>
          <a:p>
            <a:pPr>
              <a:buNone/>
            </a:pPr>
            <a:r>
              <a:rPr lang="en-US" sz="4400" dirty="0" smtClean="0"/>
              <a:t> </a:t>
            </a:r>
          </a:p>
          <a:p>
            <a:pPr>
              <a:buNone/>
            </a:pPr>
            <a:r>
              <a:rPr lang="en-US" sz="9600" dirty="0" smtClean="0"/>
              <a:t>    </a:t>
            </a:r>
            <a:r>
              <a:rPr lang="en-US" sz="11200" dirty="0" smtClean="0"/>
              <a:t>“Under the existing set of laws under SECP purview, no insurance company is required to seek prior approval of the SECP while appointing the chairman, the chief executive officer and the directors of that company. The appointment of the chief executive officer is governed by Section 199 and Section 200 of the Companies Ordinance, 1984, which empower the directors and/or the shareholders of a particular company to appoint the chief executive officer of that company. </a:t>
            </a:r>
            <a:endParaRPr lang="en-US" sz="112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SECP CLARIFICATION</a:t>
            </a:r>
            <a:endParaRPr lang="en-US" b="1" dirty="0"/>
          </a:p>
        </p:txBody>
      </p:sp>
      <p:sp>
        <p:nvSpPr>
          <p:cNvPr id="3" name="Content Placeholder 2"/>
          <p:cNvSpPr>
            <a:spLocks noGrp="1"/>
          </p:cNvSpPr>
          <p:nvPr>
            <p:ph idx="1"/>
          </p:nvPr>
        </p:nvSpPr>
        <p:spPr>
          <a:xfrm>
            <a:off x="457200" y="1219200"/>
            <a:ext cx="8229600" cy="4906963"/>
          </a:xfrm>
        </p:spPr>
        <p:txBody>
          <a:bodyPr>
            <a:normAutofit fontScale="32500" lnSpcReduction="20000"/>
          </a:bodyPr>
          <a:lstStyle/>
          <a:p>
            <a:pPr>
              <a:buNone/>
            </a:pPr>
            <a:endParaRPr lang="en-US" sz="4400" b="1" dirty="0" smtClean="0"/>
          </a:p>
          <a:p>
            <a:pPr>
              <a:buNone/>
            </a:pPr>
            <a:r>
              <a:rPr lang="en-US" sz="4400" dirty="0" smtClean="0"/>
              <a:t>  </a:t>
            </a:r>
            <a:endParaRPr lang="en-US" sz="8600" b="1" dirty="0" smtClean="0"/>
          </a:p>
          <a:p>
            <a:pPr>
              <a:buNone/>
            </a:pPr>
            <a:r>
              <a:rPr lang="en-US" sz="8600" b="1" dirty="0" smtClean="0"/>
              <a:t>     </a:t>
            </a:r>
            <a:r>
              <a:rPr lang="en-US" sz="8600" b="1" dirty="0" smtClean="0"/>
              <a:t>Following </a:t>
            </a:r>
            <a:r>
              <a:rPr lang="en-US" sz="8600" b="1" dirty="0" smtClean="0"/>
              <a:t>is the text of SECP clarification:</a:t>
            </a:r>
          </a:p>
          <a:p>
            <a:pPr>
              <a:buNone/>
            </a:pPr>
            <a:r>
              <a:rPr lang="en-US" sz="4400" dirty="0" smtClean="0"/>
              <a:t> </a:t>
            </a:r>
          </a:p>
          <a:p>
            <a:pPr>
              <a:buNone/>
            </a:pPr>
            <a:r>
              <a:rPr lang="en-US" sz="9600" dirty="0" smtClean="0"/>
              <a:t>The </a:t>
            </a:r>
            <a:r>
              <a:rPr lang="en-US" sz="9600" dirty="0" smtClean="0"/>
              <a:t>appointment of the directors is governed under Section 178 of the Companies Ordinance, 1984, which are appointed by the shareholders of that company through a general meeting. Sections 11 and 12 of the Insurance Ordinance, 2000, places the onus of appointment of a sound and prudent management on the insurer on itself.</a:t>
            </a:r>
          </a:p>
          <a:p>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1143000"/>
          </a:xfrm>
        </p:spPr>
        <p:txBody>
          <a:bodyPr>
            <a:normAutofit fontScale="90000"/>
          </a:bodyPr>
          <a:lstStyle/>
          <a:p>
            <a:pPr marL="742950" indent="-742950"/>
            <a:r>
              <a:rPr lang="en-US" sz="4400" dirty="0" smtClean="0">
                <a:solidFill>
                  <a:schemeClr val="bg2">
                    <a:lumMod val="90000"/>
                  </a:schemeClr>
                </a:solidFill>
              </a:rPr>
              <a:t/>
            </a:r>
            <a:br>
              <a:rPr lang="en-US" sz="4400" dirty="0" smtClean="0">
                <a:solidFill>
                  <a:schemeClr val="bg2">
                    <a:lumMod val="90000"/>
                  </a:schemeClr>
                </a:solidFill>
              </a:rPr>
            </a:br>
            <a:r>
              <a:rPr lang="en-US" sz="4400" dirty="0" smtClean="0">
                <a:solidFill>
                  <a:schemeClr val="bg2">
                    <a:lumMod val="90000"/>
                  </a:schemeClr>
                </a:solidFill>
              </a:rPr>
              <a:t/>
            </a:r>
            <a:br>
              <a:rPr lang="en-US" sz="4400" dirty="0" smtClean="0">
                <a:solidFill>
                  <a:schemeClr val="bg2">
                    <a:lumMod val="90000"/>
                  </a:schemeClr>
                </a:solidFill>
              </a:rPr>
            </a:br>
            <a:r>
              <a:rPr lang="en-US" sz="4400" dirty="0" smtClean="0">
                <a:solidFill>
                  <a:schemeClr val="bg2">
                    <a:lumMod val="90000"/>
                  </a:schemeClr>
                </a:solidFill>
              </a:rPr>
              <a:t/>
            </a:r>
            <a:br>
              <a:rPr lang="en-US" sz="4400" dirty="0" smtClean="0">
                <a:solidFill>
                  <a:schemeClr val="bg2">
                    <a:lumMod val="90000"/>
                  </a:schemeClr>
                </a:solidFill>
              </a:rPr>
            </a:br>
            <a:r>
              <a:rPr lang="en-US" b="1" dirty="0" smtClean="0"/>
              <a:t>Chief Executive</a:t>
            </a:r>
            <a:r>
              <a:rPr lang="en-US" sz="4400" dirty="0" smtClean="0">
                <a:solidFill>
                  <a:schemeClr val="bg2">
                    <a:lumMod val="90000"/>
                  </a:schemeClr>
                </a:solidFill>
              </a:rPr>
              <a:t/>
            </a:r>
            <a:br>
              <a:rPr lang="en-US" sz="4400" dirty="0" smtClean="0">
                <a:solidFill>
                  <a:schemeClr val="bg2">
                    <a:lumMod val="90000"/>
                  </a:schemeClr>
                </a:solidFill>
              </a:rPr>
            </a:br>
            <a:r>
              <a:rPr lang="en-US" sz="4400" dirty="0" smtClean="0">
                <a:solidFill>
                  <a:schemeClr val="bg2">
                    <a:lumMod val="90000"/>
                  </a:schemeClr>
                </a:solidFill>
              </a:rPr>
              <a:t/>
            </a:r>
            <a:br>
              <a:rPr lang="en-US" sz="4400" dirty="0" smtClean="0">
                <a:solidFill>
                  <a:schemeClr val="bg2">
                    <a:lumMod val="90000"/>
                  </a:schemeClr>
                </a:solidFill>
              </a:rPr>
            </a:br>
            <a:r>
              <a:rPr lang="en-US" sz="4400" dirty="0" smtClean="0">
                <a:solidFill>
                  <a:schemeClr val="bg2">
                    <a:lumMod val="90000"/>
                  </a:schemeClr>
                </a:solidFill>
              </a:rPr>
              <a:t/>
            </a:r>
            <a:br>
              <a:rPr lang="en-US" sz="4400" dirty="0" smtClean="0">
                <a:solidFill>
                  <a:schemeClr val="bg2">
                    <a:lumMod val="90000"/>
                  </a:schemeClr>
                </a:solidFill>
              </a:rPr>
            </a:br>
            <a:endParaRPr lang="en-US" sz="4400" dirty="0">
              <a:solidFill>
                <a:schemeClr val="accent1"/>
              </a:solidFill>
            </a:endParaRPr>
          </a:p>
        </p:txBody>
      </p:sp>
      <p:sp>
        <p:nvSpPr>
          <p:cNvPr id="3" name="Content Placeholder 2"/>
          <p:cNvSpPr>
            <a:spLocks noGrp="1"/>
          </p:cNvSpPr>
          <p:nvPr>
            <p:ph idx="1"/>
          </p:nvPr>
        </p:nvSpPr>
        <p:spPr>
          <a:xfrm>
            <a:off x="228600" y="1524000"/>
            <a:ext cx="8458200" cy="4876800"/>
          </a:xfrm>
        </p:spPr>
        <p:txBody>
          <a:bodyPr>
            <a:normAutofit fontScale="70000" lnSpcReduction="20000"/>
          </a:bodyPr>
          <a:lstStyle/>
          <a:p>
            <a:pPr>
              <a:buClr>
                <a:schemeClr val="tx1"/>
              </a:buClr>
              <a:buSzPct val="110000"/>
              <a:buFont typeface="Wingdings" pitchFamily="2" charset="2"/>
              <a:buChar char="Ø"/>
            </a:pPr>
            <a:r>
              <a:rPr lang="en-US" sz="5200" dirty="0" smtClean="0"/>
              <a:t> 	Means an individual who </a:t>
            </a:r>
          </a:p>
          <a:p>
            <a:pPr lvl="2">
              <a:buClr>
                <a:schemeClr val="tx1"/>
              </a:buClr>
              <a:buSzPct val="110000"/>
            </a:pPr>
            <a:r>
              <a:rPr lang="en-US" sz="4400" dirty="0" smtClean="0"/>
              <a:t>  	subject to the control</a:t>
            </a:r>
          </a:p>
          <a:p>
            <a:pPr lvl="2">
              <a:buClr>
                <a:schemeClr val="tx1"/>
              </a:buClr>
              <a:buSzPct val="110000"/>
            </a:pPr>
            <a:r>
              <a:rPr lang="en-US" sz="4400" dirty="0" smtClean="0"/>
              <a:t>  	subject to the directions of the directors</a:t>
            </a:r>
          </a:p>
          <a:p>
            <a:pPr lvl="2">
              <a:buClr>
                <a:schemeClr val="tx1"/>
              </a:buClr>
              <a:buSzPct val="110000"/>
              <a:buNone/>
            </a:pPr>
            <a:endParaRPr lang="en-US" sz="4400" dirty="0" smtClean="0"/>
          </a:p>
          <a:p>
            <a:pPr>
              <a:buClr>
                <a:schemeClr val="tx1"/>
              </a:buClr>
              <a:buSzPct val="110000"/>
              <a:buFont typeface="Wingdings" pitchFamily="2" charset="2"/>
              <a:buChar char="Ø"/>
            </a:pPr>
            <a:r>
              <a:rPr lang="en-US" sz="5200" dirty="0" smtClean="0"/>
              <a:t>  	Is entrusted with the whole of the  	powers of the management</a:t>
            </a:r>
          </a:p>
          <a:p>
            <a:pPr>
              <a:buClr>
                <a:schemeClr val="tx1"/>
              </a:buClr>
              <a:buSzPct val="110000"/>
              <a:buNone/>
            </a:pPr>
            <a:endParaRPr lang="en-US" sz="5200" dirty="0" smtClean="0"/>
          </a:p>
          <a:p>
            <a:pPr>
              <a:buClr>
                <a:schemeClr val="tx1"/>
              </a:buClr>
              <a:buSzPct val="110000"/>
              <a:buFont typeface="Wingdings" pitchFamily="2" charset="2"/>
              <a:buChar char="Ø"/>
            </a:pPr>
            <a:r>
              <a:rPr lang="en-US" sz="5200" dirty="0" smtClean="0"/>
              <a:t>  	whether under a contract of service or 	otherwise.</a:t>
            </a:r>
          </a:p>
          <a:p>
            <a:pPr lvl="6">
              <a:buClrTx/>
              <a:buSzPct val="110000"/>
              <a:buNone/>
            </a:pPr>
            <a:r>
              <a:rPr lang="en-US" dirty="0" smtClean="0"/>
              <a:t>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Who shall have a chief executive?</a:t>
            </a:r>
            <a:endParaRPr lang="en-US" b="1" dirty="0"/>
          </a:p>
        </p:txBody>
      </p:sp>
      <p:sp>
        <p:nvSpPr>
          <p:cNvPr id="3" name="Content Placeholder 2"/>
          <p:cNvSpPr>
            <a:spLocks noGrp="1"/>
          </p:cNvSpPr>
          <p:nvPr>
            <p:ph idx="1"/>
          </p:nvPr>
        </p:nvSpPr>
        <p:spPr>
          <a:xfrm>
            <a:off x="228600" y="1828800"/>
            <a:ext cx="8458200" cy="4495800"/>
          </a:xfrm>
        </p:spPr>
        <p:txBody>
          <a:bodyPr/>
          <a:lstStyle/>
          <a:p>
            <a:pPr algn="ctr">
              <a:buClr>
                <a:schemeClr val="tx1"/>
              </a:buClr>
              <a:buSzPct val="110000"/>
              <a:buNone/>
            </a:pPr>
            <a:endParaRPr lang="en-US" sz="2800" dirty="0" smtClean="0"/>
          </a:p>
          <a:p>
            <a:pPr algn="ctr">
              <a:buClr>
                <a:schemeClr val="tx1"/>
              </a:buClr>
              <a:buSzPct val="110000"/>
              <a:buNone/>
            </a:pPr>
            <a:endParaRPr lang="en-US" sz="2800" dirty="0" smtClean="0"/>
          </a:p>
          <a:p>
            <a:pPr algn="ctr">
              <a:buClr>
                <a:schemeClr val="tx1"/>
              </a:buClr>
              <a:buSzPct val="110000"/>
              <a:buNone/>
            </a:pPr>
            <a:r>
              <a:rPr lang="en-US" sz="3600" dirty="0" smtClean="0"/>
              <a:t>A company other then a company managed by a managing agent, shall have a chief executive </a:t>
            </a:r>
            <a:endParaRPr lang="en-US" sz="3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fontScale="90000"/>
          </a:bodyPr>
          <a:lstStyle/>
          <a:p>
            <a:r>
              <a:rPr lang="en-US" b="1" u="sng" dirty="0" smtClean="0"/>
              <a:t>Appointment of first chief executive</a:t>
            </a:r>
            <a:r>
              <a:rPr lang="en-US" sz="3600" u="sng" dirty="0" smtClean="0">
                <a:solidFill>
                  <a:schemeClr val="accent1"/>
                </a:solidFill>
              </a:rPr>
              <a:t>:</a:t>
            </a:r>
            <a:endParaRPr lang="en-US" sz="3600" u="sng" dirty="0">
              <a:solidFill>
                <a:schemeClr val="accent1"/>
              </a:solidFill>
            </a:endParaRPr>
          </a:p>
        </p:txBody>
      </p:sp>
      <p:sp>
        <p:nvSpPr>
          <p:cNvPr id="3" name="Content Placeholder 2"/>
          <p:cNvSpPr>
            <a:spLocks noGrp="1"/>
          </p:cNvSpPr>
          <p:nvPr>
            <p:ph idx="1"/>
          </p:nvPr>
        </p:nvSpPr>
        <p:spPr>
          <a:xfrm>
            <a:off x="457200" y="1752600"/>
            <a:ext cx="8229600" cy="4008120"/>
          </a:xfrm>
        </p:spPr>
        <p:txBody>
          <a:bodyPr>
            <a:normAutofit lnSpcReduction="10000"/>
          </a:bodyPr>
          <a:lstStyle/>
          <a:p>
            <a:pPr>
              <a:buClr>
                <a:schemeClr val="tx1"/>
              </a:buClr>
              <a:buSzPct val="110000"/>
              <a:buFont typeface="Wingdings" pitchFamily="2" charset="2"/>
              <a:buChar char="Ø"/>
            </a:pPr>
            <a:r>
              <a:rPr lang="en-US" dirty="0" smtClean="0"/>
              <a:t>  	W</a:t>
            </a:r>
            <a:r>
              <a:rPr lang="en-US" sz="3200" dirty="0" smtClean="0"/>
              <a:t>ill be appointed by the directors of the 	company.</a:t>
            </a:r>
          </a:p>
          <a:p>
            <a:pPr>
              <a:buClr>
                <a:schemeClr val="tx1"/>
              </a:buClr>
              <a:buSzPct val="110000"/>
              <a:buNone/>
            </a:pPr>
            <a:endParaRPr lang="en-US" sz="3200" dirty="0" smtClean="0"/>
          </a:p>
          <a:p>
            <a:pPr>
              <a:buClr>
                <a:schemeClr val="tx1"/>
              </a:buClr>
              <a:buSzPct val="110000"/>
              <a:buFont typeface="Wingdings" pitchFamily="2" charset="2"/>
              <a:buChar char="Ø"/>
            </a:pPr>
            <a:r>
              <a:rPr lang="en-US" sz="3200" dirty="0" smtClean="0"/>
              <a:t> 	Shall be appointed as from the date of the 	commencement of the business or within 	15 days of incorporation of the company 	whichever is earlier.</a:t>
            </a:r>
            <a:r>
              <a:rPr lang="en-US" dirty="0" smtClean="0"/>
              <a:t/>
            </a:r>
            <a:br>
              <a:rPr lang="en-US" dirty="0" smtClean="0"/>
            </a:br>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57200"/>
            <a:ext cx="8229600" cy="1143000"/>
          </a:xfrm>
        </p:spPr>
        <p:txBody>
          <a:bodyPr>
            <a:noAutofit/>
          </a:bodyPr>
          <a:lstStyle/>
          <a:p>
            <a:r>
              <a:rPr lang="en-US" sz="4000" b="1" u="sng" dirty="0" smtClean="0"/>
              <a:t>Appointment of subsequent Chief Executive:</a:t>
            </a:r>
            <a:endParaRPr lang="en-US" sz="4000" b="1" u="sng" dirty="0"/>
          </a:p>
        </p:txBody>
      </p:sp>
      <p:sp>
        <p:nvSpPr>
          <p:cNvPr id="3" name="Content Placeholder 2"/>
          <p:cNvSpPr>
            <a:spLocks noGrp="1"/>
          </p:cNvSpPr>
          <p:nvPr>
            <p:ph idx="1"/>
          </p:nvPr>
        </p:nvSpPr>
        <p:spPr>
          <a:xfrm>
            <a:off x="457200" y="1828800"/>
            <a:ext cx="8229600" cy="4648200"/>
          </a:xfrm>
        </p:spPr>
        <p:txBody>
          <a:bodyPr>
            <a:normAutofit fontScale="92500" lnSpcReduction="10000"/>
          </a:bodyPr>
          <a:lstStyle/>
          <a:p>
            <a:pPr>
              <a:buClr>
                <a:schemeClr val="tx1"/>
              </a:buClr>
              <a:buSzPct val="110000"/>
              <a:buFont typeface="Wingdings" pitchFamily="2" charset="2"/>
              <a:buChar char="Ø"/>
            </a:pPr>
            <a:r>
              <a:rPr lang="en-US" dirty="0" smtClean="0">
                <a:solidFill>
                  <a:schemeClr val="bg1">
                    <a:lumMod val="95000"/>
                  </a:schemeClr>
                </a:solidFill>
              </a:rPr>
              <a:t>  	</a:t>
            </a:r>
            <a:r>
              <a:rPr lang="en-US" dirty="0" smtClean="0"/>
              <a:t>Shall be appointed by directors within 14 days 	of elections of directors.</a:t>
            </a:r>
          </a:p>
          <a:p>
            <a:pPr>
              <a:buClr>
                <a:schemeClr val="tx1"/>
              </a:buClr>
              <a:buSzPct val="110000"/>
              <a:buFont typeface="Wingdings" pitchFamily="2" charset="2"/>
              <a:buChar char="Ø"/>
            </a:pPr>
            <a:r>
              <a:rPr lang="en-US" dirty="0" smtClean="0"/>
              <a:t>  	In case if a casual vacancy arises, shall be 	filled by the directors within 14 days of 	occurrence. </a:t>
            </a:r>
          </a:p>
          <a:p>
            <a:pPr>
              <a:buClr>
                <a:schemeClr val="tx1"/>
              </a:buClr>
              <a:buSzPct val="110000"/>
              <a:buFont typeface="Wingdings" pitchFamily="2" charset="2"/>
              <a:buChar char="Ø"/>
            </a:pPr>
            <a:r>
              <a:rPr lang="en-US" dirty="0" smtClean="0"/>
              <a:t>  	An elected director  or  retiring chief 	Executive  is  also eligible for the appointment</a:t>
            </a:r>
          </a:p>
          <a:p>
            <a:pPr>
              <a:buClr>
                <a:schemeClr val="tx1"/>
              </a:buClr>
              <a:buSzPct val="110000"/>
              <a:buFont typeface="Wingdings" pitchFamily="2" charset="2"/>
              <a:buChar char="Ø"/>
            </a:pPr>
            <a:r>
              <a:rPr lang="en-US" dirty="0" smtClean="0"/>
              <a:t>  	Chief Executive retiring under section 198 or 	199 shall continue  to perform his function till 	his successor is appointed.</a:t>
            </a:r>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b="1" u="sng" dirty="0" smtClean="0"/>
              <a:t>Terms of appointment:</a:t>
            </a:r>
            <a:endParaRPr lang="en-US" b="1" u="sng" dirty="0"/>
          </a:p>
        </p:txBody>
      </p:sp>
      <p:sp>
        <p:nvSpPr>
          <p:cNvPr id="3" name="Content Placeholder 2"/>
          <p:cNvSpPr>
            <a:spLocks noGrp="1"/>
          </p:cNvSpPr>
          <p:nvPr>
            <p:ph idx="1"/>
          </p:nvPr>
        </p:nvSpPr>
        <p:spPr>
          <a:xfrm>
            <a:off x="228600" y="1600200"/>
            <a:ext cx="8686800" cy="4922520"/>
          </a:xfrm>
        </p:spPr>
        <p:txBody>
          <a:bodyPr/>
          <a:lstStyle/>
          <a:p>
            <a:pPr>
              <a:buClr>
                <a:schemeClr val="tx1"/>
              </a:buClr>
              <a:buSzPct val="110000"/>
              <a:buFont typeface="Wingdings" pitchFamily="2" charset="2"/>
              <a:buChar char="Ø"/>
            </a:pPr>
            <a:endParaRPr lang="en-US" dirty="0" smtClean="0">
              <a:solidFill>
                <a:schemeClr val="bg1">
                  <a:lumMod val="95000"/>
                </a:schemeClr>
              </a:solidFill>
            </a:endParaRPr>
          </a:p>
          <a:p>
            <a:pPr>
              <a:buClr>
                <a:schemeClr val="tx1"/>
              </a:buClr>
              <a:buSzPct val="110000"/>
              <a:buFont typeface="Wingdings" pitchFamily="2" charset="2"/>
              <a:buChar char="Ø"/>
            </a:pPr>
            <a:r>
              <a:rPr lang="en-US" dirty="0" smtClean="0">
                <a:solidFill>
                  <a:schemeClr val="bg1">
                    <a:lumMod val="95000"/>
                  </a:schemeClr>
                </a:solidFill>
              </a:rPr>
              <a:t>  	</a:t>
            </a:r>
            <a:r>
              <a:rPr lang="en-US" sz="2800" dirty="0" smtClean="0"/>
              <a:t>The directors and the members in General meeting 	shall determine the terms and conditions of chief 	Executive.</a:t>
            </a:r>
          </a:p>
          <a:p>
            <a:pPr>
              <a:buClr>
                <a:schemeClr val="tx1"/>
              </a:buClr>
              <a:buSzPct val="110000"/>
              <a:buNone/>
            </a:pPr>
            <a:endParaRPr lang="en-US" sz="2800" dirty="0" smtClean="0"/>
          </a:p>
          <a:p>
            <a:pPr>
              <a:buClr>
                <a:schemeClr val="tx1"/>
              </a:buClr>
              <a:buSzPct val="110000"/>
              <a:buFont typeface="Wingdings" pitchFamily="2" charset="2"/>
              <a:buChar char="Ø"/>
            </a:pPr>
            <a:r>
              <a:rPr lang="en-US" sz="2800" dirty="0" smtClean="0"/>
              <a:t>  	Chief Executive will be deemed to be a director if 	not already a director and shall be entitled to all the 	rights and privileges and subject to all the liabilities 	of a director.</a:t>
            </a:r>
            <a:endParaRPr lang="en-US" sz="2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3800" b="1" u="sng" dirty="0" smtClean="0"/>
              <a:t>Ineligibility to become chief Executive:</a:t>
            </a:r>
            <a:endParaRPr lang="en-US" sz="3800" b="1" u="sng" dirty="0"/>
          </a:p>
        </p:txBody>
      </p:sp>
      <p:sp>
        <p:nvSpPr>
          <p:cNvPr id="3" name="Content Placeholder 2"/>
          <p:cNvSpPr>
            <a:spLocks noGrp="1"/>
          </p:cNvSpPr>
          <p:nvPr>
            <p:ph idx="1"/>
          </p:nvPr>
        </p:nvSpPr>
        <p:spPr>
          <a:xfrm>
            <a:off x="381000" y="1371600"/>
            <a:ext cx="8534400" cy="5257800"/>
          </a:xfrm>
        </p:spPr>
        <p:txBody>
          <a:bodyPr>
            <a:normAutofit/>
          </a:bodyPr>
          <a:lstStyle/>
          <a:p>
            <a:pPr>
              <a:buClr>
                <a:schemeClr val="tx1"/>
              </a:buClr>
              <a:buSzPct val="110000"/>
              <a:buNone/>
            </a:pPr>
            <a:r>
              <a:rPr lang="en-US" dirty="0" smtClean="0">
                <a:solidFill>
                  <a:schemeClr val="bg1">
                    <a:lumMod val="95000"/>
                  </a:schemeClr>
                </a:solidFill>
              </a:rPr>
              <a:t>  </a:t>
            </a:r>
            <a:r>
              <a:rPr lang="en-US" dirty="0" smtClean="0"/>
              <a:t>Person shall not be appointed if he’s subjected to any of following disqualifications for becoming a director of the company, if he:</a:t>
            </a:r>
          </a:p>
          <a:p>
            <a:pPr>
              <a:buClr>
                <a:schemeClr val="tx1"/>
              </a:buClr>
              <a:buSzPct val="110000"/>
              <a:buFont typeface="Wingdings" pitchFamily="2" charset="2"/>
              <a:buChar char="ü"/>
            </a:pPr>
            <a:r>
              <a:rPr lang="en-US" dirty="0" smtClean="0"/>
              <a:t> 	Is a minor;</a:t>
            </a:r>
          </a:p>
          <a:p>
            <a:pPr>
              <a:buClr>
                <a:schemeClr val="tx1"/>
              </a:buClr>
              <a:buSzPct val="110000"/>
              <a:buFont typeface="Wingdings" pitchFamily="2" charset="2"/>
              <a:buChar char="ü"/>
            </a:pPr>
            <a:r>
              <a:rPr lang="en-US" dirty="0" smtClean="0"/>
              <a:t>  	Is of unsound mind;</a:t>
            </a:r>
          </a:p>
          <a:p>
            <a:pPr>
              <a:buClr>
                <a:schemeClr val="tx1"/>
              </a:buClr>
              <a:buSzPct val="110000"/>
              <a:buFont typeface="Wingdings" pitchFamily="2" charset="2"/>
              <a:buChar char="ü"/>
            </a:pPr>
            <a:r>
              <a:rPr lang="en-US" dirty="0" smtClean="0"/>
              <a:t>  	Has applied to be declared as insolvent;</a:t>
            </a:r>
          </a:p>
          <a:p>
            <a:pPr>
              <a:buClr>
                <a:schemeClr val="tx1"/>
              </a:buClr>
              <a:buSzPct val="110000"/>
              <a:buFont typeface="Wingdings" pitchFamily="2" charset="2"/>
              <a:buChar char="ü"/>
            </a:pPr>
            <a:r>
              <a:rPr lang="en-US" dirty="0" smtClean="0"/>
              <a:t>  	As an un discharged insolvent;</a:t>
            </a:r>
          </a:p>
          <a:p>
            <a:pPr>
              <a:buClr>
                <a:schemeClr val="tx1"/>
              </a:buClr>
              <a:buSzPct val="110000"/>
              <a:buFont typeface="Wingdings" pitchFamily="2" charset="2"/>
              <a:buChar char="ü"/>
            </a:pPr>
            <a:r>
              <a:rPr lang="en-US" dirty="0" smtClean="0"/>
              <a:t>  	Has been convicted for an offense involving 	moral turpitude</a:t>
            </a:r>
          </a:p>
          <a:p>
            <a:pPr>
              <a:buClr>
                <a:schemeClr val="tx1"/>
              </a:buClr>
              <a:buSzPct val="110000"/>
              <a:buNone/>
            </a:pPr>
            <a:endParaRPr lang="en-US" dirty="0" smtClean="0">
              <a:solidFill>
                <a:schemeClr val="bg1">
                  <a:lumMod val="95000"/>
                </a:schemeClr>
              </a:solidFill>
            </a:endParaRPr>
          </a:p>
          <a:p>
            <a:pPr>
              <a:buClr>
                <a:schemeClr val="tx1"/>
              </a:buClr>
              <a:buSzPct val="110000"/>
              <a:buFont typeface="Wingdings" pitchFamily="2" charset="2"/>
              <a:buChar char="ü"/>
            </a:pPr>
            <a:endParaRPr lang="en-US" dirty="0">
              <a:solidFill>
                <a:schemeClr val="bg1">
                  <a:lumMod val="95000"/>
                </a:schemeClr>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229600" cy="1143000"/>
          </a:xfrm>
        </p:spPr>
        <p:txBody>
          <a:bodyPr>
            <a:noAutofit/>
          </a:bodyPr>
          <a:lstStyle/>
          <a:p>
            <a:r>
              <a:rPr lang="en-US" sz="3800" b="1" u="sng" dirty="0" smtClean="0"/>
              <a:t>Ineligibility to become chief Executive:</a:t>
            </a:r>
            <a:endParaRPr lang="en-US" sz="3800" b="1" u="sng" dirty="0"/>
          </a:p>
        </p:txBody>
      </p:sp>
      <p:sp>
        <p:nvSpPr>
          <p:cNvPr id="3" name="Content Placeholder 2"/>
          <p:cNvSpPr>
            <a:spLocks noGrp="1"/>
          </p:cNvSpPr>
          <p:nvPr>
            <p:ph idx="1"/>
          </p:nvPr>
        </p:nvSpPr>
        <p:spPr>
          <a:xfrm>
            <a:off x="381000" y="1371600"/>
            <a:ext cx="8534400" cy="5181600"/>
          </a:xfrm>
        </p:spPr>
        <p:txBody>
          <a:bodyPr>
            <a:normAutofit fontScale="92500" lnSpcReduction="10000"/>
          </a:bodyPr>
          <a:lstStyle/>
          <a:p>
            <a:pPr>
              <a:buClr>
                <a:schemeClr val="tx1"/>
              </a:buClr>
              <a:buSzPct val="110000"/>
              <a:buNone/>
            </a:pPr>
            <a:r>
              <a:rPr lang="en-US" dirty="0" smtClean="0">
                <a:solidFill>
                  <a:schemeClr val="bg1">
                    <a:lumMod val="95000"/>
                  </a:schemeClr>
                </a:solidFill>
              </a:rPr>
              <a:t>  </a:t>
            </a:r>
            <a:r>
              <a:rPr lang="en-US" dirty="0" smtClean="0"/>
              <a:t>Person shall not be appointed if he’s subjected to any of following disqualifications for becoming a director of the company, if he:</a:t>
            </a:r>
          </a:p>
          <a:p>
            <a:pPr>
              <a:buClr>
                <a:schemeClr val="tx1"/>
              </a:buClr>
              <a:buSzPct val="110000"/>
              <a:buFont typeface="Wingdings" pitchFamily="2" charset="2"/>
              <a:buChar char="ü"/>
            </a:pPr>
            <a:r>
              <a:rPr lang="en-US" dirty="0" smtClean="0"/>
              <a:t>  	Has been debarred from holding office under 	any provision of the company ordinance 1984</a:t>
            </a:r>
          </a:p>
          <a:p>
            <a:pPr>
              <a:buClr>
                <a:schemeClr val="tx1"/>
              </a:buClr>
              <a:buSzPct val="110000"/>
              <a:buFont typeface="Wingdings" pitchFamily="2" charset="2"/>
              <a:buChar char="ü"/>
            </a:pPr>
            <a:r>
              <a:rPr lang="en-US" dirty="0" smtClean="0"/>
              <a:t>  	Has betrayed lack of fiduciary behavior </a:t>
            </a:r>
          </a:p>
          <a:p>
            <a:pPr>
              <a:buClr>
                <a:schemeClr val="tx1"/>
              </a:buClr>
              <a:buSzPct val="110000"/>
              <a:buFont typeface="Wingdings" pitchFamily="2" charset="2"/>
              <a:buChar char="ü"/>
            </a:pPr>
            <a:r>
              <a:rPr lang="en-US" dirty="0" smtClean="0"/>
              <a:t>  	Is a member of stock exchange in case of listed 	companies; or</a:t>
            </a:r>
          </a:p>
          <a:p>
            <a:pPr>
              <a:buClr>
                <a:schemeClr val="tx1"/>
              </a:buClr>
              <a:buSzPct val="110000"/>
              <a:buFont typeface="Wingdings" pitchFamily="2" charset="2"/>
              <a:buChar char="ü"/>
            </a:pPr>
            <a:r>
              <a:rPr lang="en-US" dirty="0" smtClean="0"/>
              <a:t>  	Is a spouse of a member of a stock exchange  or 	is a sponsor, director or officer of an corporate 	brokerage house</a:t>
            </a:r>
          </a:p>
          <a:p>
            <a:pPr>
              <a:buClr>
                <a:schemeClr val="tx1"/>
              </a:buClr>
              <a:buSzPct val="110000"/>
              <a:buNone/>
            </a:pPr>
            <a:endParaRPr lang="en-US" dirty="0" smtClean="0">
              <a:solidFill>
                <a:schemeClr val="bg1">
                  <a:lumMod val="95000"/>
                </a:schemeClr>
              </a:solidFill>
            </a:endParaRPr>
          </a:p>
          <a:p>
            <a:pPr>
              <a:buClr>
                <a:schemeClr val="tx1"/>
              </a:buClr>
              <a:buSzPct val="110000"/>
              <a:buFont typeface="Wingdings" pitchFamily="2" charset="2"/>
              <a:buChar char="ü"/>
            </a:pPr>
            <a:endParaRPr lang="en-US" dirty="0">
              <a:solidFill>
                <a:schemeClr val="bg1">
                  <a:lumMod val="95000"/>
                </a:schemeClr>
              </a:solidFill>
            </a:endParaRPr>
          </a:p>
        </p:txBody>
      </p:sp>
    </p:spTree>
    <p:extLst>
      <p:ext uri="{BB962C8B-B14F-4D97-AF65-F5344CB8AC3E}">
        <p14:creationId xmlns="" xmlns:p14="http://schemas.microsoft.com/office/powerpoint/2010/main" val="10126397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u="sng" dirty="0" smtClean="0"/>
              <a:t>Removal of Chief Executive:</a:t>
            </a:r>
            <a:endParaRPr lang="en-US" b="1" u="sng" dirty="0"/>
          </a:p>
        </p:txBody>
      </p:sp>
      <p:sp>
        <p:nvSpPr>
          <p:cNvPr id="3" name="Content Placeholder 2"/>
          <p:cNvSpPr>
            <a:spLocks noGrp="1"/>
          </p:cNvSpPr>
          <p:nvPr>
            <p:ph idx="1"/>
          </p:nvPr>
        </p:nvSpPr>
        <p:spPr>
          <a:xfrm>
            <a:off x="457200" y="1600200"/>
            <a:ext cx="8229600" cy="4389120"/>
          </a:xfrm>
        </p:spPr>
        <p:txBody>
          <a:bodyPr/>
          <a:lstStyle/>
          <a:p>
            <a:pPr>
              <a:buNone/>
            </a:pPr>
            <a:r>
              <a:rPr lang="en-US" dirty="0" smtClean="0">
                <a:solidFill>
                  <a:schemeClr val="bg1">
                    <a:lumMod val="95000"/>
                  </a:schemeClr>
                </a:solidFill>
              </a:rPr>
              <a:t> </a:t>
            </a:r>
            <a:r>
              <a:rPr lang="en-US" dirty="0" smtClean="0"/>
              <a:t>Chief Executive can be removed by;</a:t>
            </a:r>
          </a:p>
          <a:p>
            <a:pPr>
              <a:buNone/>
            </a:pPr>
            <a:endParaRPr lang="en-US" dirty="0" smtClean="0"/>
          </a:p>
          <a:p>
            <a:pPr>
              <a:buClr>
                <a:schemeClr val="tx1"/>
              </a:buClr>
              <a:buSzPct val="110000"/>
              <a:buFont typeface="Wingdings" pitchFamily="2" charset="2"/>
              <a:buChar char="Ø"/>
            </a:pPr>
            <a:r>
              <a:rPr lang="en-US" sz="2800" dirty="0" smtClean="0"/>
              <a:t>  	Directors by passing a resolution by at least ¾ of 	the total number of directors for the time being; 	Or</a:t>
            </a:r>
          </a:p>
          <a:p>
            <a:pPr>
              <a:buClr>
                <a:schemeClr val="tx1"/>
              </a:buClr>
              <a:buSzPct val="110000"/>
              <a:buFont typeface="Wingdings" pitchFamily="2" charset="2"/>
              <a:buChar char="Ø"/>
            </a:pPr>
            <a:r>
              <a:rPr lang="en-US" sz="2800" dirty="0" smtClean="0"/>
              <a:t>  	Company by passing a special </a:t>
            </a:r>
            <a:r>
              <a:rPr lang="en-US" dirty="0" smtClean="0"/>
              <a:t>resolution</a:t>
            </a:r>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229600" cy="1143000"/>
          </a:xfrm>
        </p:spPr>
        <p:txBody>
          <a:bodyPr>
            <a:noAutofit/>
          </a:bodyPr>
          <a:lstStyle/>
          <a:p>
            <a:r>
              <a:rPr lang="en-US" sz="3600" b="1" u="sng" dirty="0" smtClean="0"/>
              <a:t>Restriction on Business of the chief Executive:</a:t>
            </a:r>
            <a:endParaRPr lang="en-US" sz="3600" b="1" u="sng" dirty="0"/>
          </a:p>
        </p:txBody>
      </p:sp>
      <p:sp>
        <p:nvSpPr>
          <p:cNvPr id="3" name="Content Placeholder 2"/>
          <p:cNvSpPr>
            <a:spLocks noGrp="1"/>
          </p:cNvSpPr>
          <p:nvPr>
            <p:ph idx="1"/>
          </p:nvPr>
        </p:nvSpPr>
        <p:spPr>
          <a:xfrm>
            <a:off x="381000" y="1752600"/>
            <a:ext cx="8229600" cy="4389120"/>
          </a:xfrm>
        </p:spPr>
        <p:txBody>
          <a:bodyPr>
            <a:normAutofit/>
          </a:bodyPr>
          <a:lstStyle/>
          <a:p>
            <a:pPr>
              <a:buClr>
                <a:schemeClr val="tx1"/>
              </a:buClr>
              <a:buSzPct val="110000"/>
              <a:buFont typeface="Wingdings" pitchFamily="2" charset="2"/>
              <a:buChar char="Ø"/>
            </a:pPr>
            <a:r>
              <a:rPr lang="en-US" sz="2800" dirty="0" smtClean="0"/>
              <a:t>   	Chief executive of a public company cannot 	engage himself  in any business directly or 	indirectly with the business of the same nature 	carried out by the company</a:t>
            </a:r>
          </a:p>
          <a:p>
            <a:pPr>
              <a:buClr>
                <a:schemeClr val="tx1"/>
              </a:buClr>
              <a:buSzPct val="110000"/>
              <a:buFont typeface="Wingdings" pitchFamily="2" charset="2"/>
              <a:buChar char="Ø"/>
            </a:pPr>
            <a:r>
              <a:rPr lang="en-US" sz="2800" dirty="0" smtClean="0"/>
              <a:t>   	Every person appointed  as Chief Executive of a 	public company shall forthwith on such 	appointment  disclosing to the company the 	nature of the business  and his interest therein</a:t>
            </a:r>
            <a:endParaRPr lang="en-US" sz="2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219200"/>
          </a:xfrm>
        </p:spPr>
        <p:txBody>
          <a:bodyPr>
            <a:normAutofit/>
          </a:bodyPr>
          <a:lstStyle/>
          <a:p>
            <a:r>
              <a:rPr lang="en-US" b="1" u="sng" dirty="0" smtClean="0"/>
              <a:t>Penalty:</a:t>
            </a:r>
            <a:endParaRPr lang="en-US" b="1" u="sng" dirty="0"/>
          </a:p>
        </p:txBody>
      </p:sp>
      <p:sp>
        <p:nvSpPr>
          <p:cNvPr id="3" name="Content Placeholder 2"/>
          <p:cNvSpPr>
            <a:spLocks noGrp="1"/>
          </p:cNvSpPr>
          <p:nvPr>
            <p:ph idx="1"/>
          </p:nvPr>
        </p:nvSpPr>
        <p:spPr>
          <a:xfrm>
            <a:off x="457200" y="1676400"/>
            <a:ext cx="8229600" cy="4389120"/>
          </a:xfrm>
        </p:spPr>
        <p:txBody>
          <a:bodyPr/>
          <a:lstStyle/>
          <a:p>
            <a:pPr algn="ctr">
              <a:buNone/>
            </a:pPr>
            <a:r>
              <a:rPr lang="en-US" dirty="0" smtClean="0">
                <a:solidFill>
                  <a:schemeClr val="bg1">
                    <a:lumMod val="95000"/>
                  </a:schemeClr>
                </a:solidFill>
              </a:rPr>
              <a:t>   </a:t>
            </a:r>
            <a:r>
              <a:rPr lang="en-US" dirty="0" smtClean="0"/>
              <a:t>whoever contravenes any of the above provisions shall be liable to </a:t>
            </a:r>
          </a:p>
          <a:p>
            <a:pPr>
              <a:buFont typeface="Wingdings" pitchFamily="2" charset="2"/>
              <a:buChar char="Ø"/>
            </a:pPr>
            <a:r>
              <a:rPr lang="en-US" dirty="0"/>
              <a:t> </a:t>
            </a:r>
            <a:r>
              <a:rPr lang="en-US" dirty="0" smtClean="0"/>
              <a:t>   	</a:t>
            </a:r>
            <a:r>
              <a:rPr lang="en-US" dirty="0"/>
              <a:t>A</a:t>
            </a:r>
            <a:r>
              <a:rPr lang="en-US" dirty="0" smtClean="0"/>
              <a:t> fine up to Rs. 10,000/- </a:t>
            </a:r>
          </a:p>
          <a:p>
            <a:pPr>
              <a:buFont typeface="Wingdings" pitchFamily="2" charset="2"/>
              <a:buChar char="Ø"/>
            </a:pPr>
            <a:r>
              <a:rPr lang="en-US" dirty="0" smtClean="0"/>
              <a:t>    	And may be debarred by the commission      	from becoming a director or chief 	executive of a company for a period not 	exceeding three years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r>
              <a:rPr lang="en-US" b="1" dirty="0" smtClean="0"/>
              <a:t>MANAGING AGENT</a:t>
            </a:r>
            <a:endParaRPr lang="en-US" b="1" dirty="0"/>
          </a:p>
        </p:txBody>
      </p:sp>
      <p:sp>
        <p:nvSpPr>
          <p:cNvPr id="3" name="Content Placeholder 2"/>
          <p:cNvSpPr>
            <a:spLocks noGrp="1"/>
          </p:cNvSpPr>
          <p:nvPr>
            <p:ph idx="1"/>
          </p:nvPr>
        </p:nvSpPr>
        <p:spPr>
          <a:xfrm>
            <a:off x="533400" y="1371600"/>
            <a:ext cx="8229600" cy="4922520"/>
          </a:xfrm>
        </p:spPr>
        <p:txBody>
          <a:bodyPr>
            <a:normAutofit fontScale="92500" lnSpcReduction="10000"/>
          </a:bodyPr>
          <a:lstStyle/>
          <a:p>
            <a:pPr>
              <a:buClr>
                <a:schemeClr val="tx1"/>
              </a:buClr>
              <a:buSzPct val="110000"/>
              <a:buFont typeface="Wingdings" pitchFamily="2" charset="2"/>
              <a:buChar char="Ø"/>
            </a:pPr>
            <a:r>
              <a:rPr lang="en-US" dirty="0" smtClean="0">
                <a:solidFill>
                  <a:schemeClr val="bg1">
                    <a:lumMod val="95000"/>
                  </a:schemeClr>
                </a:solidFill>
              </a:rPr>
              <a:t>  	</a:t>
            </a:r>
            <a:r>
              <a:rPr lang="en-US" dirty="0" smtClean="0"/>
              <a:t>The concept was adopted from companies act 	1913.</a:t>
            </a:r>
          </a:p>
          <a:p>
            <a:pPr>
              <a:buClr>
                <a:schemeClr val="tx1"/>
              </a:buClr>
              <a:buSzPct val="110000"/>
              <a:buFont typeface="Wingdings" pitchFamily="2" charset="2"/>
              <a:buChar char="Ø"/>
            </a:pPr>
            <a:r>
              <a:rPr lang="en-US" dirty="0" smtClean="0"/>
              <a:t> 	It is a person who has exclusive supervision 	and control of some department of a 	company’s business.</a:t>
            </a:r>
          </a:p>
          <a:p>
            <a:pPr>
              <a:buClr>
                <a:schemeClr val="tx1"/>
              </a:buClr>
              <a:buSzPct val="110000"/>
              <a:buFont typeface="Wingdings" pitchFamily="2" charset="2"/>
              <a:buChar char="Ø"/>
            </a:pPr>
            <a:r>
              <a:rPr lang="en-US" dirty="0" smtClean="0"/>
              <a:t> 	The management requires him to exercise  his 	independent judgment and discretion. </a:t>
            </a:r>
          </a:p>
          <a:p>
            <a:pPr>
              <a:buClr>
                <a:schemeClr val="tx1"/>
              </a:buClr>
              <a:buSzPct val="110000"/>
              <a:buFont typeface="Wingdings" pitchFamily="2" charset="2"/>
              <a:buChar char="Ø"/>
            </a:pPr>
            <a:r>
              <a:rPr lang="en-US" dirty="0" smtClean="0"/>
              <a:t> 	Managing agent shall not be appointed by 	any incorporated company in or outside the 	Pakistan by virtue of any agreement or 	contract with the company.</a:t>
            </a: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990600"/>
          </a:xfrm>
        </p:spPr>
        <p:txBody>
          <a:bodyPr>
            <a:normAutofit/>
          </a:bodyPr>
          <a:lstStyle/>
          <a:p>
            <a:r>
              <a:rPr lang="en-US" sz="3600" b="1" dirty="0" smtClean="0"/>
              <a:t>Islamabad stock Exchange Notice</a:t>
            </a:r>
            <a:endParaRPr lang="en-US" sz="3600" b="1" dirty="0"/>
          </a:p>
        </p:txBody>
      </p:sp>
      <p:pic>
        <p:nvPicPr>
          <p:cNvPr id="1026" name="Picture 2"/>
          <p:cNvPicPr>
            <a:picLocks noGrp="1" noChangeAspect="1" noChangeArrowheads="1"/>
          </p:cNvPicPr>
          <p:nvPr>
            <p:ph idx="1"/>
          </p:nvPr>
        </p:nvPicPr>
        <p:blipFill>
          <a:blip r:embed="rId2" cstate="print"/>
          <a:srcRect/>
          <a:stretch>
            <a:fillRect/>
          </a:stretch>
        </p:blipFill>
        <p:spPr bwMode="auto">
          <a:xfrm rot="21420085">
            <a:off x="688571" y="1435854"/>
            <a:ext cx="7885481" cy="4389437"/>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6000" b="1" dirty="0" smtClean="0"/>
              <a:t>COMPANY SECRETARY</a:t>
            </a:r>
            <a:endParaRPr lang="en-US" sz="6000" b="1" dirty="0"/>
          </a:p>
        </p:txBody>
      </p:sp>
    </p:spTree>
    <p:extLst>
      <p:ext uri="{BB962C8B-B14F-4D97-AF65-F5344CB8AC3E}">
        <p14:creationId xmlns="" xmlns:p14="http://schemas.microsoft.com/office/powerpoint/2010/main" val="9672590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SALIENT FEATURES</a:t>
            </a:r>
            <a:endParaRPr lang="en-US" b="1" dirty="0"/>
          </a:p>
        </p:txBody>
      </p:sp>
      <p:sp>
        <p:nvSpPr>
          <p:cNvPr id="3" name="Content Placeholder 2"/>
          <p:cNvSpPr>
            <a:spLocks noGrp="1"/>
          </p:cNvSpPr>
          <p:nvPr>
            <p:ph idx="1"/>
          </p:nvPr>
        </p:nvSpPr>
        <p:spPr>
          <a:xfrm>
            <a:off x="457200" y="1219200"/>
            <a:ext cx="8229600" cy="5257800"/>
          </a:xfrm>
        </p:spPr>
        <p:txBody>
          <a:bodyPr>
            <a:normAutofit fontScale="25000" lnSpcReduction="20000"/>
          </a:bodyPr>
          <a:lstStyle/>
          <a:p>
            <a:pPr marL="0" indent="0">
              <a:buNone/>
            </a:pPr>
            <a:r>
              <a:rPr lang="en-US" sz="12800" b="1" dirty="0"/>
              <a:t>Company Secretary</a:t>
            </a:r>
            <a:endParaRPr lang="en-US" sz="12800" dirty="0"/>
          </a:p>
          <a:p>
            <a:pPr marL="0" indent="0">
              <a:buNone/>
            </a:pPr>
            <a:endParaRPr lang="en-US" sz="7200" dirty="0"/>
          </a:p>
          <a:p>
            <a:pPr marL="0" indent="0">
              <a:buNone/>
            </a:pPr>
            <a:r>
              <a:rPr lang="en-US" sz="9600" dirty="0" smtClean="0"/>
              <a:t>A </a:t>
            </a:r>
            <a:r>
              <a:rPr lang="en-US" sz="9600" dirty="0"/>
              <a:t>company secretary is recognizes as one of the principal officers of the company. </a:t>
            </a:r>
            <a:endParaRPr lang="en-US" sz="9600" dirty="0" smtClean="0"/>
          </a:p>
          <a:p>
            <a:r>
              <a:rPr lang="en-US" sz="9600" dirty="0" smtClean="0"/>
              <a:t>The </a:t>
            </a:r>
            <a:r>
              <a:rPr lang="en-US" sz="9600" dirty="0"/>
              <a:t>company secretary is the person who </a:t>
            </a:r>
            <a:r>
              <a:rPr lang="en-US" sz="9600" dirty="0" smtClean="0"/>
              <a:t>checks</a:t>
            </a:r>
            <a:r>
              <a:rPr lang="en-US" sz="9600" dirty="0" smtClean="0"/>
              <a:t> </a:t>
            </a:r>
            <a:r>
              <a:rPr lang="en-US" sz="9600" dirty="0"/>
              <a:t>the compliance of the corporate laws. </a:t>
            </a:r>
            <a:endParaRPr lang="en-US" sz="9600" dirty="0" smtClean="0"/>
          </a:p>
          <a:p>
            <a:r>
              <a:rPr lang="en-US" sz="9600" dirty="0" smtClean="0"/>
              <a:t>He </a:t>
            </a:r>
            <a:r>
              <a:rPr lang="en-US" sz="9600" dirty="0"/>
              <a:t>is also responsible for managing the various statutory meetings of the company. </a:t>
            </a:r>
            <a:endParaRPr lang="en-US" sz="9600" dirty="0" smtClean="0"/>
          </a:p>
          <a:p>
            <a:r>
              <a:rPr lang="en-US" sz="9600" dirty="0" smtClean="0"/>
              <a:t>The </a:t>
            </a:r>
            <a:r>
              <a:rPr lang="en-US" sz="9600" dirty="0"/>
              <a:t>code of Corporate Governance which is now a part of the listing regulations of all Stock Exchanges sets various responsibilities of a company secretary in relation to compliance of corporate laws and code of Corporate Governances. </a:t>
            </a:r>
            <a:endParaRPr lang="en-US" sz="9600" dirty="0" smtClean="0"/>
          </a:p>
        </p:txBody>
      </p:sp>
    </p:spTree>
    <p:extLst>
      <p:ext uri="{BB962C8B-B14F-4D97-AF65-F5344CB8AC3E}">
        <p14:creationId xmlns="" xmlns:p14="http://schemas.microsoft.com/office/powerpoint/2010/main" val="217213568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SALIENT FEATURES</a:t>
            </a:r>
            <a:endParaRPr lang="en-US" b="1" dirty="0"/>
          </a:p>
        </p:txBody>
      </p:sp>
      <p:sp>
        <p:nvSpPr>
          <p:cNvPr id="3" name="Content Placeholder 2"/>
          <p:cNvSpPr>
            <a:spLocks noGrp="1"/>
          </p:cNvSpPr>
          <p:nvPr>
            <p:ph idx="1"/>
          </p:nvPr>
        </p:nvSpPr>
        <p:spPr>
          <a:xfrm>
            <a:off x="457200" y="1219200"/>
            <a:ext cx="8229600" cy="5257800"/>
          </a:xfrm>
        </p:spPr>
        <p:txBody>
          <a:bodyPr>
            <a:normAutofit fontScale="25000" lnSpcReduction="20000"/>
          </a:bodyPr>
          <a:lstStyle/>
          <a:p>
            <a:pPr marL="0" indent="0">
              <a:buNone/>
            </a:pPr>
            <a:r>
              <a:rPr lang="en-US" sz="12800" b="1" dirty="0"/>
              <a:t>Company Secretary</a:t>
            </a:r>
            <a:endParaRPr lang="en-US" sz="12800" dirty="0"/>
          </a:p>
          <a:p>
            <a:pPr marL="0" indent="0">
              <a:buNone/>
            </a:pPr>
            <a:endParaRPr lang="en-US" sz="7200" dirty="0"/>
          </a:p>
          <a:p>
            <a:r>
              <a:rPr lang="en-US" sz="9600" dirty="0" smtClean="0"/>
              <a:t>The </a:t>
            </a:r>
            <a:r>
              <a:rPr lang="en-US" sz="9600" dirty="0"/>
              <a:t>qualification of a company secretary was not previously defined under the Companies Ordinance, 1984 however, the code of Corporate Governance prescribes the qualification of a company secretary of a listed company. </a:t>
            </a:r>
            <a:endParaRPr lang="en-US" sz="9600" dirty="0" smtClean="0"/>
          </a:p>
          <a:p>
            <a:r>
              <a:rPr lang="en-US" sz="9600" dirty="0" smtClean="0"/>
              <a:t>The </a:t>
            </a:r>
            <a:r>
              <a:rPr lang="en-US" sz="9600" dirty="0"/>
              <a:t>knowledge and training makes a company secretary versatile to carry out various functions in finance, accounts, legal, administrative and personnel areas in addition to his own secretarial duties and responsibilities. In fact his role starts from the very moment when the idea of formation of a Company is conceived.</a:t>
            </a:r>
            <a:r>
              <a:rPr lang="en-US" sz="7200" dirty="0"/>
              <a:t> </a:t>
            </a:r>
          </a:p>
        </p:txBody>
      </p:sp>
    </p:spTree>
    <p:extLst>
      <p:ext uri="{BB962C8B-B14F-4D97-AF65-F5344CB8AC3E}">
        <p14:creationId xmlns="" xmlns:p14="http://schemas.microsoft.com/office/powerpoint/2010/main" val="406803678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8197"/>
            <a:ext cx="8229600" cy="1143000"/>
          </a:xfrm>
        </p:spPr>
        <p:txBody>
          <a:bodyPr>
            <a:normAutofit/>
          </a:bodyPr>
          <a:lstStyle/>
          <a:p>
            <a:r>
              <a:rPr lang="en-US" sz="4800" b="1" dirty="0"/>
              <a:t>Company Secretary</a:t>
            </a:r>
          </a:p>
        </p:txBody>
      </p:sp>
      <p:sp>
        <p:nvSpPr>
          <p:cNvPr id="3" name="Content Placeholder 2"/>
          <p:cNvSpPr>
            <a:spLocks noGrp="1"/>
          </p:cNvSpPr>
          <p:nvPr>
            <p:ph idx="1"/>
          </p:nvPr>
        </p:nvSpPr>
        <p:spPr>
          <a:xfrm>
            <a:off x="457200" y="990600"/>
            <a:ext cx="8229600" cy="5410200"/>
          </a:xfrm>
        </p:spPr>
        <p:txBody>
          <a:bodyPr>
            <a:normAutofit fontScale="25000" lnSpcReduction="20000"/>
          </a:bodyPr>
          <a:lstStyle/>
          <a:p>
            <a:pPr marL="0" indent="0">
              <a:buNone/>
            </a:pPr>
            <a:r>
              <a:rPr lang="en-US" sz="12800" dirty="0"/>
              <a:t> </a:t>
            </a:r>
            <a:r>
              <a:rPr lang="en-US" sz="11200" b="1" dirty="0" smtClean="0"/>
              <a:t>EMPLOYMENT </a:t>
            </a:r>
            <a:r>
              <a:rPr lang="en-US" sz="11200" b="1" dirty="0"/>
              <a:t>PROSPECTS</a:t>
            </a:r>
            <a:r>
              <a:rPr lang="en-US" sz="7200" dirty="0"/>
              <a:t/>
            </a:r>
            <a:br>
              <a:rPr lang="en-US" sz="7200" dirty="0"/>
            </a:br>
            <a:r>
              <a:rPr lang="en-US" sz="7200" dirty="0"/>
              <a:t/>
            </a:r>
            <a:br>
              <a:rPr lang="en-US" sz="7200" dirty="0"/>
            </a:br>
            <a:r>
              <a:rPr lang="en-US" sz="9600" dirty="0"/>
              <a:t>Almost every kind of organization whose affairs are controlled whether by boards, councils or otherwise needs to appoint a secretary, by virtue of law, to manage the legal affairs independently. </a:t>
            </a:r>
            <a:endParaRPr lang="en-US" sz="9600" dirty="0" smtClean="0"/>
          </a:p>
          <a:p>
            <a:r>
              <a:rPr lang="en-US" sz="8800" dirty="0" smtClean="0"/>
              <a:t>The </a:t>
            </a:r>
            <a:r>
              <a:rPr lang="en-US" sz="8800" dirty="0"/>
              <a:t>position of company secretary is the key management position in a company. After the implementation of Code of Corporate Governance the employment prospects have very much enlarged. </a:t>
            </a:r>
            <a:endParaRPr lang="en-US" sz="8800" dirty="0" smtClean="0"/>
          </a:p>
          <a:p>
            <a:r>
              <a:rPr lang="en-US" sz="8800" dirty="0" smtClean="0"/>
              <a:t>All </a:t>
            </a:r>
            <a:r>
              <a:rPr lang="en-US" sz="8800" dirty="0"/>
              <a:t>listed companies have to appoint a company secretary who fulfills the qualification prescribed in the Code of Corporate Governance. </a:t>
            </a:r>
            <a:endParaRPr lang="en-US" sz="8800" dirty="0" smtClean="0"/>
          </a:p>
          <a:p>
            <a:r>
              <a:rPr lang="en-US" sz="8800" dirty="0" smtClean="0"/>
              <a:t>A </a:t>
            </a:r>
            <a:r>
              <a:rPr lang="en-US" sz="8800" dirty="0"/>
              <a:t>qualified member of the Institute of Corporate Secretaries of Pakistan may, therefore, find an opening as a company secretary, assistant company secretary or an intermediate level administrative position depending upon the size of the organization. </a:t>
            </a:r>
            <a:br>
              <a:rPr lang="en-US" sz="8800" dirty="0"/>
            </a:br>
            <a:r>
              <a:rPr lang="en-US" sz="7200" dirty="0"/>
              <a:t/>
            </a:r>
            <a:br>
              <a:rPr lang="en-US" sz="7200" dirty="0"/>
            </a:br>
            <a:endParaRPr lang="en-US" sz="7200" dirty="0"/>
          </a:p>
        </p:txBody>
      </p:sp>
    </p:spTree>
    <p:extLst>
      <p:ext uri="{BB962C8B-B14F-4D97-AF65-F5344CB8AC3E}">
        <p14:creationId xmlns="" xmlns:p14="http://schemas.microsoft.com/office/powerpoint/2010/main" val="41203968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Company Secretary</a:t>
            </a:r>
          </a:p>
        </p:txBody>
      </p:sp>
      <p:sp>
        <p:nvSpPr>
          <p:cNvPr id="3" name="Content Placeholder 2"/>
          <p:cNvSpPr>
            <a:spLocks noGrp="1"/>
          </p:cNvSpPr>
          <p:nvPr>
            <p:ph idx="1"/>
          </p:nvPr>
        </p:nvSpPr>
        <p:spPr>
          <a:xfrm>
            <a:off x="457200" y="1219200"/>
            <a:ext cx="8229600" cy="5410200"/>
          </a:xfrm>
        </p:spPr>
        <p:txBody>
          <a:bodyPr>
            <a:normAutofit fontScale="25000" lnSpcReduction="20000"/>
          </a:bodyPr>
          <a:lstStyle/>
          <a:p>
            <a:pPr marL="0" indent="0">
              <a:buNone/>
            </a:pPr>
            <a:r>
              <a:rPr lang="en-US" sz="11200" b="1" dirty="0" smtClean="0"/>
              <a:t>EMPLOYMENT PROSPECTS</a:t>
            </a:r>
          </a:p>
          <a:p>
            <a:r>
              <a:rPr lang="en-US" sz="10400" dirty="0" smtClean="0"/>
              <a:t>However </a:t>
            </a:r>
            <a:r>
              <a:rPr lang="en-US" sz="10400" dirty="0"/>
              <a:t>after the attaining the position of a company secretary, he does not necessarily reach the zenith of his career but by virtue of his academic background, professional expertise he may aptly suited to become a member of the board or the governing body of an organization. </a:t>
            </a:r>
            <a:endParaRPr lang="en-US" sz="10400" dirty="0" smtClean="0"/>
          </a:p>
          <a:p>
            <a:r>
              <a:rPr lang="en-US" sz="10400" dirty="0" smtClean="0"/>
              <a:t>Bureau </a:t>
            </a:r>
            <a:r>
              <a:rPr lang="en-US" sz="10400" dirty="0"/>
              <a:t>of public enterprises, State Bank of Pakistan Government of Pakistan , Stock Exchanges, Nationalized Banks recommends the names of senior company secretaries on their panel for appointment as directors in public sector companies or as members of advisory committees. Many senior members have become chairman, managing directors and whole-time directors in many companies. </a:t>
            </a:r>
          </a:p>
        </p:txBody>
      </p:sp>
    </p:spTree>
    <p:extLst>
      <p:ext uri="{BB962C8B-B14F-4D97-AF65-F5344CB8AC3E}">
        <p14:creationId xmlns="" xmlns:p14="http://schemas.microsoft.com/office/powerpoint/2010/main" val="186737600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Company Secretary</a:t>
            </a:r>
          </a:p>
        </p:txBody>
      </p:sp>
      <p:sp>
        <p:nvSpPr>
          <p:cNvPr id="3" name="Content Placeholder 2"/>
          <p:cNvSpPr>
            <a:spLocks noGrp="1"/>
          </p:cNvSpPr>
          <p:nvPr>
            <p:ph idx="1"/>
          </p:nvPr>
        </p:nvSpPr>
        <p:spPr>
          <a:xfrm>
            <a:off x="457200" y="1219200"/>
            <a:ext cx="8229600" cy="4754563"/>
          </a:xfrm>
        </p:spPr>
        <p:txBody>
          <a:bodyPr>
            <a:normAutofit fontScale="25000" lnSpcReduction="20000"/>
          </a:bodyPr>
          <a:lstStyle/>
          <a:p>
            <a:pPr marL="0" indent="0">
              <a:buNone/>
            </a:pPr>
            <a:r>
              <a:rPr lang="en-US" sz="11200" b="1" dirty="0" smtClean="0"/>
              <a:t>SELF-EMPLOYMENT </a:t>
            </a:r>
            <a:r>
              <a:rPr lang="en-US" sz="11200" b="1" dirty="0"/>
              <a:t>(PRACTICE</a:t>
            </a:r>
            <a:r>
              <a:rPr lang="en-US" sz="11200" b="1" dirty="0" smtClean="0"/>
              <a:t>)</a:t>
            </a:r>
          </a:p>
          <a:p>
            <a:endParaRPr lang="en-US" sz="7200" dirty="0"/>
          </a:p>
          <a:p>
            <a:r>
              <a:rPr lang="en-US" sz="9600" dirty="0" smtClean="0"/>
              <a:t>A </a:t>
            </a:r>
            <a:r>
              <a:rPr lang="en-US" sz="9600" dirty="0"/>
              <a:t>member of the Institute of Corporate Secretaries of Pakistan may also practice as a practicing company secretary. </a:t>
            </a:r>
            <a:endParaRPr lang="en-US" sz="9600" dirty="0" smtClean="0"/>
          </a:p>
          <a:p>
            <a:r>
              <a:rPr lang="en-US" sz="9600" dirty="0" smtClean="0"/>
              <a:t>However</a:t>
            </a:r>
            <a:r>
              <a:rPr lang="en-US" sz="9600" dirty="0"/>
              <a:t>, the concept of a practicing company secretary is in initial stage of development but in the developed countries the practicing company secretaries are working successfully. </a:t>
            </a:r>
            <a:endParaRPr lang="en-US" sz="9600" dirty="0" smtClean="0"/>
          </a:p>
          <a:p>
            <a:r>
              <a:rPr lang="en-US" sz="9600" dirty="0" smtClean="0"/>
              <a:t>A </a:t>
            </a:r>
            <a:r>
              <a:rPr lang="en-US" sz="9600" dirty="0"/>
              <a:t>company secretary in practice may be called upon by the promoters to incorporate a new company or amalgamation, merger, reorganization or winding up of the company. </a:t>
            </a:r>
            <a:endParaRPr lang="en-US" sz="9600" dirty="0" smtClean="0"/>
          </a:p>
        </p:txBody>
      </p:sp>
    </p:spTree>
    <p:extLst>
      <p:ext uri="{BB962C8B-B14F-4D97-AF65-F5344CB8AC3E}">
        <p14:creationId xmlns="" xmlns:p14="http://schemas.microsoft.com/office/powerpoint/2010/main" val="185765961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Company </a:t>
            </a:r>
            <a:r>
              <a:rPr lang="en-US" b="1" dirty="0" smtClean="0"/>
              <a:t>Secretary</a:t>
            </a:r>
            <a:endParaRPr lang="en-US" b="1" dirty="0"/>
          </a:p>
        </p:txBody>
      </p:sp>
      <p:sp>
        <p:nvSpPr>
          <p:cNvPr id="3" name="Content Placeholder 2"/>
          <p:cNvSpPr>
            <a:spLocks noGrp="1"/>
          </p:cNvSpPr>
          <p:nvPr>
            <p:ph idx="1"/>
          </p:nvPr>
        </p:nvSpPr>
        <p:spPr>
          <a:xfrm>
            <a:off x="457200" y="1219200"/>
            <a:ext cx="8229600" cy="5257800"/>
          </a:xfrm>
        </p:spPr>
        <p:txBody>
          <a:bodyPr>
            <a:normAutofit fontScale="25000" lnSpcReduction="20000"/>
          </a:bodyPr>
          <a:lstStyle/>
          <a:p>
            <a:pPr marL="0" indent="0">
              <a:buNone/>
            </a:pPr>
            <a:r>
              <a:rPr lang="en-US" sz="11200" b="1" dirty="0" smtClean="0"/>
              <a:t>SELF-EMPLOYMENT </a:t>
            </a:r>
            <a:r>
              <a:rPr lang="en-US" sz="11200" b="1" dirty="0"/>
              <a:t>(PRACTICE</a:t>
            </a:r>
            <a:r>
              <a:rPr lang="en-US" sz="11200" b="1" dirty="0" smtClean="0"/>
              <a:t>)</a:t>
            </a:r>
          </a:p>
          <a:p>
            <a:endParaRPr lang="en-US" sz="7200" dirty="0"/>
          </a:p>
          <a:p>
            <a:r>
              <a:rPr lang="en-US" sz="9600" dirty="0" smtClean="0"/>
              <a:t>He </a:t>
            </a:r>
            <a:r>
              <a:rPr lang="en-US" sz="9600" dirty="0"/>
              <a:t>may act as an authorized representative of a company in respect of filing, registration, presentation, attestation, verification of documents (including forms, application and returns) by or on behalf of the company. </a:t>
            </a:r>
            <a:endParaRPr lang="en-US" sz="9600" dirty="0" smtClean="0"/>
          </a:p>
          <a:p>
            <a:r>
              <a:rPr lang="en-US" sz="9600" dirty="0" smtClean="0"/>
              <a:t>He </a:t>
            </a:r>
            <a:r>
              <a:rPr lang="en-US" sz="9600" dirty="0"/>
              <a:t>may also offer the serves as share registrar, issue house, stock broker, a secretarial auditor, a consultant or an adviser to a company on management affairs including any legal or procedural matter falling under the Companies Ordinance 1984. </a:t>
            </a:r>
            <a:endParaRPr lang="en-US" sz="9600" dirty="0" smtClean="0"/>
          </a:p>
          <a:p>
            <a:r>
              <a:rPr lang="en-US" sz="9600" dirty="0" smtClean="0"/>
              <a:t>He </a:t>
            </a:r>
            <a:r>
              <a:rPr lang="en-US" sz="9600" dirty="0"/>
              <a:t>may give consultancy on issues in respect of the rules or bye-laws of stock exchange, the monopoly control authority or under any other law for the time being in force</a:t>
            </a:r>
            <a:r>
              <a:rPr lang="en-US" sz="9600" dirty="0" smtClean="0"/>
              <a:t>.</a:t>
            </a:r>
            <a:endParaRPr lang="en-US" sz="9600" dirty="0"/>
          </a:p>
        </p:txBody>
      </p:sp>
    </p:spTree>
    <p:extLst>
      <p:ext uri="{BB962C8B-B14F-4D97-AF65-F5344CB8AC3E}">
        <p14:creationId xmlns="" xmlns:p14="http://schemas.microsoft.com/office/powerpoint/2010/main" val="72234530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Company Secretary</a:t>
            </a:r>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pPr marL="0" indent="0" fontAlgn="base">
              <a:buNone/>
            </a:pPr>
            <a:r>
              <a:rPr lang="en-US" sz="11200" b="1" dirty="0" smtClean="0"/>
              <a:t>Job </a:t>
            </a:r>
            <a:r>
              <a:rPr lang="en-US" sz="11200" b="1" dirty="0"/>
              <a:t>description</a:t>
            </a:r>
          </a:p>
          <a:p>
            <a:pPr fontAlgn="base"/>
            <a:r>
              <a:rPr lang="en-US" sz="9600" dirty="0" smtClean="0"/>
              <a:t>Company </a:t>
            </a:r>
            <a:r>
              <a:rPr lang="en-US" sz="9600" dirty="0"/>
              <a:t>secretaries are responsible for ensuring that an </a:t>
            </a:r>
            <a:r>
              <a:rPr lang="en-US" sz="9600" dirty="0" smtClean="0"/>
              <a:t>organization </a:t>
            </a:r>
            <a:r>
              <a:rPr lang="en-US" sz="9600" dirty="0"/>
              <a:t>complies with standard financial and legal practice and maintains standards of corporate governance. Although they are not strictly required to provide legal advice, company secretaries must have a thorough understanding of the laws that affect their areas of work.</a:t>
            </a:r>
          </a:p>
          <a:p>
            <a:pPr fontAlgn="base"/>
            <a:r>
              <a:rPr lang="en-US" sz="9600" dirty="0"/>
              <a:t>They act as a point of communication between the board of directors and company shareholders, reporting in a timely and accurate manner on company procedures and developments.</a:t>
            </a:r>
          </a:p>
          <a:p>
            <a:pPr fontAlgn="base"/>
            <a:r>
              <a:rPr lang="en-US" sz="9600" dirty="0"/>
              <a:t>Public limited companies are legally required to employ a company secretary and many private companies also have the role. Positions can be found across all sectors and in the public sector this role often has the title </a:t>
            </a:r>
            <a:r>
              <a:rPr lang="en-US" sz="9600" b="1" dirty="0"/>
              <a:t>chartered secretary</a:t>
            </a:r>
            <a:r>
              <a:rPr lang="en-US" sz="9600" dirty="0"/>
              <a:t> or </a:t>
            </a:r>
            <a:r>
              <a:rPr lang="en-US" sz="9600" dirty="0" smtClean="0"/>
              <a:t>simply </a:t>
            </a:r>
            <a:r>
              <a:rPr lang="en-US" sz="9600" b="1" dirty="0" smtClean="0"/>
              <a:t>secretary</a:t>
            </a:r>
            <a:r>
              <a:rPr lang="en-US" sz="9600" dirty="0" smtClean="0"/>
              <a:t>.</a:t>
            </a:r>
            <a:endParaRPr lang="en-US" sz="9600" dirty="0"/>
          </a:p>
        </p:txBody>
      </p:sp>
    </p:spTree>
    <p:extLst>
      <p:ext uri="{BB962C8B-B14F-4D97-AF65-F5344CB8AC3E}">
        <p14:creationId xmlns="" xmlns:p14="http://schemas.microsoft.com/office/powerpoint/2010/main" val="274583942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Company Secretary</a:t>
            </a:r>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pPr marL="0" indent="0" fontAlgn="base">
              <a:buNone/>
            </a:pPr>
            <a:r>
              <a:rPr lang="en-US" sz="9600" b="1" dirty="0" smtClean="0"/>
              <a:t>Typical </a:t>
            </a:r>
            <a:r>
              <a:rPr lang="en-US" sz="9600" b="1" dirty="0"/>
              <a:t>work activities</a:t>
            </a:r>
          </a:p>
          <a:p>
            <a:pPr marL="0" indent="0" fontAlgn="base">
              <a:buNone/>
            </a:pPr>
            <a:r>
              <a:rPr lang="en-US" sz="9600" dirty="0"/>
              <a:t>A company secretary's role covers a wide variety of functions and these depend, in part, on the company for which they work. Typical tasks include:</a:t>
            </a:r>
          </a:p>
          <a:p>
            <a:pPr fontAlgn="base"/>
            <a:r>
              <a:rPr lang="en-US" sz="9600" dirty="0" smtClean="0"/>
              <a:t>organizing, </a:t>
            </a:r>
            <a:r>
              <a:rPr lang="en-US" sz="9600" dirty="0"/>
              <a:t>preparing agendas for and taking minutes of board meetings and annual general meetings (AGMs);</a:t>
            </a:r>
          </a:p>
          <a:p>
            <a:pPr fontAlgn="base"/>
            <a:r>
              <a:rPr lang="en-US" sz="9600" dirty="0"/>
              <a:t>maintaining statutory books, including registers of members, directors and secretaries;</a:t>
            </a:r>
          </a:p>
          <a:p>
            <a:pPr fontAlgn="base"/>
            <a:r>
              <a:rPr lang="en-US" sz="9600" dirty="0"/>
              <a:t>dealing with correspondence, collating information and writing reports, ensuring decisions made are communicated to the relevant company stakeholders;</a:t>
            </a:r>
          </a:p>
          <a:p>
            <a:pPr fontAlgn="base"/>
            <a:r>
              <a:rPr lang="en-US" sz="9600" dirty="0"/>
              <a:t>contributing to meeting discussions as and when required, and advising members of the legal, governance, accounting and tax implications of proposed policies</a:t>
            </a:r>
            <a:r>
              <a:rPr lang="en-US" sz="9600" dirty="0" smtClean="0"/>
              <a:t>;</a:t>
            </a:r>
            <a:endParaRPr lang="en-US" sz="9600" dirty="0"/>
          </a:p>
        </p:txBody>
      </p:sp>
    </p:spTree>
    <p:extLst>
      <p:ext uri="{BB962C8B-B14F-4D97-AF65-F5344CB8AC3E}">
        <p14:creationId xmlns="" xmlns:p14="http://schemas.microsoft.com/office/powerpoint/2010/main" val="10964663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Company Secretary</a:t>
            </a:r>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pPr marL="0" indent="0" fontAlgn="base">
              <a:buNone/>
            </a:pPr>
            <a:r>
              <a:rPr lang="en-US" sz="9600" b="1" dirty="0" smtClean="0"/>
              <a:t>Typical </a:t>
            </a:r>
            <a:r>
              <a:rPr lang="en-US" sz="9600" b="1" dirty="0"/>
              <a:t>work activities</a:t>
            </a:r>
          </a:p>
          <a:p>
            <a:pPr fontAlgn="base"/>
            <a:r>
              <a:rPr lang="en-US" sz="9600" dirty="0" smtClean="0"/>
              <a:t>monitoring </a:t>
            </a:r>
            <a:r>
              <a:rPr lang="en-US" sz="9600" dirty="0"/>
              <a:t>changes in relevant legislation and the regulatory environment and taking appropriate action;</a:t>
            </a:r>
          </a:p>
          <a:p>
            <a:pPr fontAlgn="base"/>
            <a:r>
              <a:rPr lang="en-US" sz="9600" dirty="0"/>
              <a:t>liaising with external regulators and advisers, such as lawyers and auditors;</a:t>
            </a:r>
          </a:p>
          <a:p>
            <a:pPr fontAlgn="base"/>
            <a:r>
              <a:rPr lang="en-US" sz="9600" dirty="0"/>
              <a:t>taking responsibility for the health and safety of employees and managing matters related to insurance and property;</a:t>
            </a:r>
          </a:p>
          <a:p>
            <a:pPr fontAlgn="base"/>
            <a:r>
              <a:rPr lang="en-US" sz="9600" dirty="0"/>
              <a:t>developing and overseeing the systems that ensure the company complies with all applicable codes, in addition to its legal and statutory requirements.</a:t>
            </a:r>
          </a:p>
          <a:p>
            <a:pPr fontAlgn="base"/>
            <a:r>
              <a:rPr lang="en-US" sz="9600" dirty="0"/>
              <a:t>The work of a company secretary in a registered company may be more </a:t>
            </a:r>
            <a:r>
              <a:rPr lang="en-US" sz="9600" dirty="0" smtClean="0"/>
              <a:t>specialized </a:t>
            </a:r>
            <a:r>
              <a:rPr lang="en-US" sz="9600" dirty="0"/>
              <a:t>than in a smaller private company. For example, the liaison role with shareholders and compliance responsibilities may make up a major part of the work and may include</a:t>
            </a:r>
            <a:r>
              <a:rPr lang="en-US" sz="9600" dirty="0" smtClean="0"/>
              <a:t>:</a:t>
            </a:r>
            <a:endParaRPr lang="en-US" sz="9600" dirty="0"/>
          </a:p>
        </p:txBody>
      </p:sp>
    </p:spTree>
    <p:extLst>
      <p:ext uri="{BB962C8B-B14F-4D97-AF65-F5344CB8AC3E}">
        <p14:creationId xmlns="" xmlns:p14="http://schemas.microsoft.com/office/powerpoint/2010/main" val="170489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Company Secretary</a:t>
            </a:r>
          </a:p>
        </p:txBody>
      </p:sp>
      <p:sp>
        <p:nvSpPr>
          <p:cNvPr id="3" name="Content Placeholder 2"/>
          <p:cNvSpPr>
            <a:spLocks noGrp="1"/>
          </p:cNvSpPr>
          <p:nvPr>
            <p:ph idx="1"/>
          </p:nvPr>
        </p:nvSpPr>
        <p:spPr>
          <a:xfrm>
            <a:off x="457200" y="1295400"/>
            <a:ext cx="8229600" cy="5181600"/>
          </a:xfrm>
        </p:spPr>
        <p:txBody>
          <a:bodyPr>
            <a:normAutofit fontScale="25000" lnSpcReduction="20000"/>
          </a:bodyPr>
          <a:lstStyle/>
          <a:p>
            <a:pPr marL="0" indent="0" fontAlgn="base">
              <a:buNone/>
            </a:pPr>
            <a:r>
              <a:rPr lang="en-US" sz="9600" b="1" dirty="0" smtClean="0"/>
              <a:t>Typical </a:t>
            </a:r>
            <a:r>
              <a:rPr lang="en-US" sz="9600" b="1" dirty="0"/>
              <a:t>work activities</a:t>
            </a:r>
          </a:p>
          <a:p>
            <a:pPr fontAlgn="base"/>
            <a:r>
              <a:rPr lang="en-US" sz="9600" dirty="0" smtClean="0"/>
              <a:t>maintaining </a:t>
            </a:r>
            <a:r>
              <a:rPr lang="en-US" sz="9600" dirty="0"/>
              <a:t>the register of shareholders and monitoring changes in share ownership of the company;</a:t>
            </a:r>
          </a:p>
          <a:p>
            <a:pPr fontAlgn="base"/>
            <a:r>
              <a:rPr lang="en-US" sz="9600" dirty="0"/>
              <a:t>paying dividends and managing share option schemes;</a:t>
            </a:r>
          </a:p>
          <a:p>
            <a:pPr fontAlgn="base"/>
            <a:r>
              <a:rPr lang="en-US" sz="9600" dirty="0"/>
              <a:t>taking a role in share issues, mergers and takeovers.</a:t>
            </a:r>
          </a:p>
          <a:p>
            <a:pPr fontAlgn="base"/>
            <a:r>
              <a:rPr lang="en-US" sz="9600" dirty="0"/>
              <a:t>In small businesses, other duties commonly undertaken by company secretaries may include:</a:t>
            </a:r>
          </a:p>
          <a:p>
            <a:pPr fontAlgn="base"/>
            <a:r>
              <a:rPr lang="en-US" sz="9600" dirty="0"/>
              <a:t>monitoring the administration of the company's pension scheme;</a:t>
            </a:r>
          </a:p>
          <a:p>
            <a:pPr fontAlgn="base"/>
            <a:r>
              <a:rPr lang="en-US" sz="9600" dirty="0"/>
              <a:t>overseeing and renewing insurance cover for employees, equipment and premises</a:t>
            </a:r>
            <a:r>
              <a:rPr lang="en-US" sz="9600" dirty="0" smtClean="0"/>
              <a:t>;</a:t>
            </a:r>
            <a:endParaRPr lang="en-US" sz="9600" dirty="0"/>
          </a:p>
        </p:txBody>
      </p:sp>
    </p:spTree>
    <p:extLst>
      <p:ext uri="{BB962C8B-B14F-4D97-AF65-F5344CB8AC3E}">
        <p14:creationId xmlns="" xmlns:p14="http://schemas.microsoft.com/office/powerpoint/2010/main" val="26493104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p:spPr>
        <p:txBody>
          <a:bodyPr/>
          <a:lstStyle/>
          <a:p>
            <a:r>
              <a:rPr lang="en-US" b="1" dirty="0"/>
              <a:t>Company Secretary</a:t>
            </a:r>
          </a:p>
        </p:txBody>
      </p:sp>
      <p:sp>
        <p:nvSpPr>
          <p:cNvPr id="3" name="Content Placeholder 2"/>
          <p:cNvSpPr>
            <a:spLocks noGrp="1"/>
          </p:cNvSpPr>
          <p:nvPr>
            <p:ph idx="1"/>
          </p:nvPr>
        </p:nvSpPr>
        <p:spPr>
          <a:xfrm>
            <a:off x="457200" y="1295400"/>
            <a:ext cx="8229600" cy="5181600"/>
          </a:xfrm>
        </p:spPr>
        <p:txBody>
          <a:bodyPr>
            <a:normAutofit/>
          </a:bodyPr>
          <a:lstStyle/>
          <a:p>
            <a:pPr marL="0" indent="0" fontAlgn="base">
              <a:buNone/>
            </a:pPr>
            <a:r>
              <a:rPr lang="en-US" sz="4000" b="1" dirty="0" smtClean="0"/>
              <a:t>Typical </a:t>
            </a:r>
            <a:r>
              <a:rPr lang="en-US" sz="4000" b="1" dirty="0"/>
              <a:t>work activities</a:t>
            </a:r>
          </a:p>
          <a:p>
            <a:pPr fontAlgn="base"/>
            <a:r>
              <a:rPr lang="en-US" sz="3000" dirty="0" smtClean="0"/>
              <a:t>managing </a:t>
            </a:r>
            <a:r>
              <a:rPr lang="en-US" sz="3000" dirty="0"/>
              <a:t>office space and property as well as dealing with personnel administration;</a:t>
            </a:r>
          </a:p>
          <a:p>
            <a:pPr fontAlgn="base"/>
            <a:r>
              <a:rPr lang="en-US" sz="3000" dirty="0"/>
              <a:t>overseeing public relations and aspects of financial management.</a:t>
            </a:r>
          </a:p>
          <a:p>
            <a:endParaRPr lang="en-US" dirty="0"/>
          </a:p>
        </p:txBody>
      </p:sp>
    </p:spTree>
    <p:extLst>
      <p:ext uri="{BB962C8B-B14F-4D97-AF65-F5344CB8AC3E}">
        <p14:creationId xmlns="" xmlns:p14="http://schemas.microsoft.com/office/powerpoint/2010/main" val="192477322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            </a:t>
            </a:r>
            <a:br>
              <a:rPr lang="en-US" dirty="0" smtClean="0"/>
            </a:br>
            <a:r>
              <a:rPr lang="en-US" dirty="0" smtClean="0"/>
              <a:t>  </a:t>
            </a:r>
            <a:r>
              <a:rPr lang="en-US" b="1" dirty="0" smtClean="0"/>
              <a:t>SECRETARY  [SEC2(1)(33)]</a:t>
            </a:r>
            <a:endParaRPr lang="en-US" b="1" dirty="0"/>
          </a:p>
        </p:txBody>
      </p:sp>
      <p:sp>
        <p:nvSpPr>
          <p:cNvPr id="3" name="Content Placeholder 2"/>
          <p:cNvSpPr>
            <a:spLocks noGrp="1"/>
          </p:cNvSpPr>
          <p:nvPr>
            <p:ph idx="1"/>
          </p:nvPr>
        </p:nvSpPr>
        <p:spPr/>
        <p:txBody>
          <a:bodyPr/>
          <a:lstStyle/>
          <a:p>
            <a:endParaRPr lang="en-US" u="sng" dirty="0" smtClean="0"/>
          </a:p>
          <a:p>
            <a:r>
              <a:rPr lang="en-US" u="sng" dirty="0" smtClean="0"/>
              <a:t>Individual appointed to perform:</a:t>
            </a:r>
          </a:p>
          <a:p>
            <a:r>
              <a:rPr lang="en-US" dirty="0" smtClean="0"/>
              <a:t>Secretarial duties</a:t>
            </a:r>
          </a:p>
          <a:p>
            <a:r>
              <a:rPr lang="en-US" dirty="0" smtClean="0"/>
              <a:t>Administrative duties</a:t>
            </a:r>
          </a:p>
          <a:p>
            <a:r>
              <a:rPr lang="en-US" dirty="0" smtClean="0"/>
              <a:t>Other duties of a company</a:t>
            </a:r>
            <a:endParaRPr lang="en-US" dirty="0"/>
          </a:p>
        </p:txBody>
      </p:sp>
    </p:spTree>
    <p:extLst>
      <p:ext uri="{BB962C8B-B14F-4D97-AF65-F5344CB8AC3E}">
        <p14:creationId xmlns="" xmlns:p14="http://schemas.microsoft.com/office/powerpoint/2010/main" val="323391779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 QUALIFICATION OF A COMPANY  SECRETARY</a:t>
            </a:r>
            <a:endParaRPr lang="en-US" b="1" dirty="0"/>
          </a:p>
        </p:txBody>
      </p:sp>
      <p:sp>
        <p:nvSpPr>
          <p:cNvPr id="3" name="Content Placeholder 2"/>
          <p:cNvSpPr>
            <a:spLocks noGrp="1"/>
          </p:cNvSpPr>
          <p:nvPr>
            <p:ph idx="1"/>
          </p:nvPr>
        </p:nvSpPr>
        <p:spPr/>
        <p:txBody>
          <a:bodyPr/>
          <a:lstStyle/>
          <a:p>
            <a:r>
              <a:rPr lang="en-US" u="sng" dirty="0" smtClean="0"/>
              <a:t>Qualification of company secretary for listed company:</a:t>
            </a:r>
          </a:p>
          <a:p>
            <a:r>
              <a:rPr lang="en-US" dirty="0" smtClean="0"/>
              <a:t>Member of recognized body of professional accountants</a:t>
            </a:r>
          </a:p>
          <a:p>
            <a:r>
              <a:rPr lang="en-US" dirty="0" smtClean="0"/>
              <a:t>Member of a recognized body of corporate/ chartered secretaries</a:t>
            </a:r>
          </a:p>
        </p:txBody>
      </p:sp>
    </p:spTree>
    <p:extLst>
      <p:ext uri="{BB962C8B-B14F-4D97-AF65-F5344CB8AC3E}">
        <p14:creationId xmlns="" xmlns:p14="http://schemas.microsoft.com/office/powerpoint/2010/main" val="213305343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r>
              <a:rPr lang="en-US" u="sng" dirty="0" smtClean="0"/>
              <a:t>Holding  degree in any one of following from a university recognized by HEC:</a:t>
            </a:r>
          </a:p>
          <a:p>
            <a:r>
              <a:rPr lang="en-US" dirty="0" smtClean="0"/>
              <a:t>Masters in Business Administration</a:t>
            </a:r>
          </a:p>
          <a:p>
            <a:r>
              <a:rPr lang="en-US" dirty="0" smtClean="0"/>
              <a:t>Masters in Commerce</a:t>
            </a:r>
          </a:p>
          <a:p>
            <a:r>
              <a:rPr lang="en-US" dirty="0" smtClean="0"/>
              <a:t>Law Graduate</a:t>
            </a:r>
          </a:p>
          <a:p>
            <a:r>
              <a:rPr lang="en-US" dirty="0" smtClean="0"/>
              <a:t>Should have 2 years experience in relevant field</a:t>
            </a:r>
            <a:endParaRPr lang="en-US" dirty="0"/>
          </a:p>
        </p:txBody>
      </p:sp>
    </p:spTree>
    <p:extLst>
      <p:ext uri="{BB962C8B-B14F-4D97-AF65-F5344CB8AC3E}">
        <p14:creationId xmlns="" xmlns:p14="http://schemas.microsoft.com/office/powerpoint/2010/main" val="205872848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endParaRPr lang="en-US" dirty="0" smtClean="0"/>
          </a:p>
          <a:p>
            <a:r>
              <a:rPr lang="en-US" dirty="0" smtClean="0"/>
              <a:t>Single member company shall have secretary holding </a:t>
            </a:r>
            <a:r>
              <a:rPr lang="en-US" b="1" dirty="0" smtClean="0"/>
              <a:t>BACHELOR</a:t>
            </a:r>
            <a:r>
              <a:rPr lang="en-US" dirty="0" smtClean="0"/>
              <a:t> degree from a university recognized by HEC</a:t>
            </a:r>
            <a:endParaRPr lang="en-US" dirty="0"/>
          </a:p>
        </p:txBody>
      </p:sp>
    </p:spTree>
    <p:extLst>
      <p:ext uri="{BB962C8B-B14F-4D97-AF65-F5344CB8AC3E}">
        <p14:creationId xmlns="" xmlns:p14="http://schemas.microsoft.com/office/powerpoint/2010/main" val="107636416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LEGAL PROVISIONS </a:t>
            </a:r>
            <a:endParaRPr lang="en-US" b="1" dirty="0"/>
          </a:p>
        </p:txBody>
      </p:sp>
      <p:sp>
        <p:nvSpPr>
          <p:cNvPr id="3" name="Content Placeholder 2"/>
          <p:cNvSpPr>
            <a:spLocks noGrp="1"/>
          </p:cNvSpPr>
          <p:nvPr>
            <p:ph idx="1"/>
          </p:nvPr>
        </p:nvSpPr>
        <p:spPr/>
        <p:txBody>
          <a:bodyPr/>
          <a:lstStyle/>
          <a:p>
            <a:r>
              <a:rPr lang="en-US" u="sng" dirty="0" smtClean="0"/>
              <a:t>Following should have a whole time secretary possessing such qualifications mentioned in previous slides:</a:t>
            </a:r>
          </a:p>
          <a:p>
            <a:r>
              <a:rPr lang="en-US" dirty="0" smtClean="0"/>
              <a:t>A listed company</a:t>
            </a:r>
          </a:p>
          <a:p>
            <a:r>
              <a:rPr lang="en-US" dirty="0" smtClean="0"/>
              <a:t>Single member company</a:t>
            </a:r>
          </a:p>
          <a:p>
            <a:r>
              <a:rPr lang="en-US" dirty="0" smtClean="0"/>
              <a:t>Secretary should provide his particulars to the company within </a:t>
            </a:r>
            <a:r>
              <a:rPr lang="en-US" b="1" dirty="0" smtClean="0"/>
              <a:t>10 DAYS </a:t>
            </a:r>
            <a:r>
              <a:rPr lang="en-US" dirty="0" smtClean="0"/>
              <a:t>of his appointment</a:t>
            </a:r>
            <a:endParaRPr lang="en-US" dirty="0"/>
          </a:p>
        </p:txBody>
      </p:sp>
    </p:spTree>
    <p:extLst>
      <p:ext uri="{BB962C8B-B14F-4D97-AF65-F5344CB8AC3E}">
        <p14:creationId xmlns="" xmlns:p14="http://schemas.microsoft.com/office/powerpoint/2010/main" val="203077111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r>
              <a:rPr lang="en-US" u="sng" dirty="0" smtClean="0"/>
              <a:t>Particulars of the secretary shall be recorded in the following:</a:t>
            </a:r>
          </a:p>
          <a:p>
            <a:r>
              <a:rPr lang="en-US" dirty="0" smtClean="0"/>
              <a:t>Registers of directors</a:t>
            </a:r>
          </a:p>
          <a:p>
            <a:r>
              <a:rPr lang="en-US" dirty="0" smtClean="0"/>
              <a:t>Officers of the company</a:t>
            </a:r>
          </a:p>
          <a:p>
            <a:r>
              <a:rPr lang="en-US" dirty="0" smtClean="0"/>
              <a:t>Company shall file a return of all particulars of the secretary with the registrar within </a:t>
            </a:r>
            <a:r>
              <a:rPr lang="en-US" b="1" dirty="0" smtClean="0"/>
              <a:t>14 DAYS </a:t>
            </a:r>
            <a:r>
              <a:rPr lang="en-US" dirty="0" smtClean="0"/>
              <a:t>of his appointment</a:t>
            </a:r>
            <a:endParaRPr lang="en-US" dirty="0"/>
          </a:p>
        </p:txBody>
      </p:sp>
    </p:spTree>
    <p:extLst>
      <p:ext uri="{BB962C8B-B14F-4D97-AF65-F5344CB8AC3E}">
        <p14:creationId xmlns="" xmlns:p14="http://schemas.microsoft.com/office/powerpoint/2010/main" val="31612169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r>
              <a:rPr lang="en-US" u="sng" dirty="0" smtClean="0"/>
              <a:t>Prospectus of the company shall state following things in respect of the secretary:</a:t>
            </a:r>
          </a:p>
          <a:p>
            <a:r>
              <a:rPr lang="en-US" dirty="0" smtClean="0"/>
              <a:t>Name</a:t>
            </a:r>
          </a:p>
          <a:p>
            <a:r>
              <a:rPr lang="en-US" dirty="0" smtClean="0"/>
              <a:t>Address </a:t>
            </a:r>
          </a:p>
          <a:p>
            <a:r>
              <a:rPr lang="en-US" dirty="0" smtClean="0"/>
              <a:t>Occupation</a:t>
            </a:r>
          </a:p>
          <a:p>
            <a:r>
              <a:rPr lang="en-US" dirty="0" smtClean="0"/>
              <a:t>Contract relating to appointment</a:t>
            </a:r>
          </a:p>
          <a:p>
            <a:pPr>
              <a:buNone/>
            </a:pPr>
            <a:endParaRPr lang="en-US" dirty="0"/>
          </a:p>
        </p:txBody>
      </p:sp>
    </p:spTree>
    <p:extLst>
      <p:ext uri="{BB962C8B-B14F-4D97-AF65-F5344CB8AC3E}">
        <p14:creationId xmlns="" xmlns:p14="http://schemas.microsoft.com/office/powerpoint/2010/main" val="2454803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endParaRPr lang="en-US" dirty="0" smtClean="0"/>
          </a:p>
          <a:p>
            <a:r>
              <a:rPr lang="en-US" dirty="0" smtClean="0"/>
              <a:t>Remuneration and compensation for loss of office</a:t>
            </a:r>
          </a:p>
          <a:p>
            <a:r>
              <a:rPr lang="en-US" dirty="0" smtClean="0"/>
              <a:t>Date, parties and general nature of a contract fixing the remuneration of secretary</a:t>
            </a:r>
            <a:endParaRPr lang="en-US" dirty="0"/>
          </a:p>
        </p:txBody>
      </p:sp>
    </p:spTree>
    <p:extLst>
      <p:ext uri="{BB962C8B-B14F-4D97-AF65-F5344CB8AC3E}">
        <p14:creationId xmlns="" xmlns:p14="http://schemas.microsoft.com/office/powerpoint/2010/main" val="99360623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DUTIES OF A SECRETARY</a:t>
            </a:r>
            <a:endParaRPr lang="en-US" b="1" dirty="0"/>
          </a:p>
        </p:txBody>
      </p:sp>
      <p:sp>
        <p:nvSpPr>
          <p:cNvPr id="3" name="Content Placeholder 2"/>
          <p:cNvSpPr>
            <a:spLocks noGrp="1"/>
          </p:cNvSpPr>
          <p:nvPr>
            <p:ph idx="1"/>
          </p:nvPr>
        </p:nvSpPr>
        <p:spPr/>
        <p:txBody>
          <a:bodyPr/>
          <a:lstStyle/>
          <a:p>
            <a:r>
              <a:rPr lang="en-US" dirty="0" smtClean="0"/>
              <a:t>Duties of a company secretary have not been described  by the companies Ordinance, 1984.</a:t>
            </a:r>
          </a:p>
          <a:p>
            <a:r>
              <a:rPr lang="en-US" u="sng" dirty="0" smtClean="0"/>
              <a:t>General duties performed by a secretary are as follow</a:t>
            </a:r>
            <a:r>
              <a:rPr lang="en-US" dirty="0" smtClean="0"/>
              <a:t>:</a:t>
            </a:r>
          </a:p>
          <a:p>
            <a:r>
              <a:rPr lang="en-US" dirty="0" smtClean="0"/>
              <a:t>To ensure that the statutory requirements of a company are fulfilled</a:t>
            </a:r>
          </a:p>
          <a:p>
            <a:r>
              <a:rPr lang="en-US" dirty="0" smtClean="0"/>
              <a:t>To ensure that the various forms required to be filed by the company are duly filled</a:t>
            </a:r>
            <a:endParaRPr lang="en-US" dirty="0"/>
          </a:p>
        </p:txBody>
      </p:sp>
    </p:spTree>
    <p:extLst>
      <p:ext uri="{BB962C8B-B14F-4D97-AF65-F5344CB8AC3E}">
        <p14:creationId xmlns="" xmlns:p14="http://schemas.microsoft.com/office/powerpoint/2010/main" val="95441602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normAutofit lnSpcReduction="10000"/>
          </a:bodyPr>
          <a:lstStyle/>
          <a:p>
            <a:r>
              <a:rPr lang="en-US" u="sng" dirty="0" smtClean="0"/>
              <a:t>To have knowledge about contents of:</a:t>
            </a:r>
          </a:p>
          <a:p>
            <a:r>
              <a:rPr lang="en-US" dirty="0"/>
              <a:t>M</a:t>
            </a:r>
            <a:r>
              <a:rPr lang="en-US" dirty="0" smtClean="0"/>
              <a:t>emorandum of association</a:t>
            </a:r>
          </a:p>
          <a:p>
            <a:r>
              <a:rPr lang="en-US" dirty="0" smtClean="0"/>
              <a:t>Articles of association</a:t>
            </a:r>
          </a:p>
          <a:p>
            <a:r>
              <a:rPr lang="en-US" dirty="0" smtClean="0"/>
              <a:t>To prepare and issue notices for following:</a:t>
            </a:r>
          </a:p>
          <a:p>
            <a:r>
              <a:rPr lang="en-US" dirty="0" smtClean="0"/>
              <a:t>General meetings</a:t>
            </a:r>
          </a:p>
          <a:p>
            <a:r>
              <a:rPr lang="en-US" dirty="0" smtClean="0"/>
              <a:t>Directors’ meetings</a:t>
            </a:r>
          </a:p>
          <a:p>
            <a:r>
              <a:rPr lang="en-US" dirty="0" smtClean="0"/>
              <a:t>To ensure that all the statutory books are properly maintained</a:t>
            </a:r>
          </a:p>
          <a:p>
            <a:pPr>
              <a:buNone/>
            </a:pPr>
            <a:endParaRPr lang="en-US" dirty="0"/>
          </a:p>
        </p:txBody>
      </p:sp>
    </p:spTree>
    <p:extLst>
      <p:ext uri="{BB962C8B-B14F-4D97-AF65-F5344CB8AC3E}">
        <p14:creationId xmlns="" xmlns:p14="http://schemas.microsoft.com/office/powerpoint/2010/main" val="137919100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r>
              <a:rPr lang="en-US" dirty="0" smtClean="0"/>
              <a:t>To keep the seal of the company in his safe custody and ensure that it is properly used</a:t>
            </a:r>
          </a:p>
          <a:p>
            <a:r>
              <a:rPr lang="en-US" dirty="0" smtClean="0"/>
              <a:t>To send registrar the copy of special resolution</a:t>
            </a:r>
          </a:p>
          <a:p>
            <a:r>
              <a:rPr lang="en-US" dirty="0" smtClean="0"/>
              <a:t>To supply the copy of accounts to every member</a:t>
            </a:r>
          </a:p>
          <a:p>
            <a:r>
              <a:rPr lang="en-US" dirty="0" smtClean="0"/>
              <a:t>To send audited accounts at least 21 DAYS before  the meeting</a:t>
            </a:r>
          </a:p>
          <a:p>
            <a:pPr>
              <a:buNone/>
            </a:pPr>
            <a:endParaRPr lang="en-US" dirty="0" smtClean="0"/>
          </a:p>
          <a:p>
            <a:endParaRPr lang="en-US" dirty="0"/>
          </a:p>
        </p:txBody>
      </p:sp>
    </p:spTree>
    <p:extLst>
      <p:ext uri="{BB962C8B-B14F-4D97-AF65-F5344CB8AC3E}">
        <p14:creationId xmlns="" xmlns:p14="http://schemas.microsoft.com/office/powerpoint/2010/main" val="10115680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CONTD</a:t>
            </a:r>
            <a:endParaRPr lang="en-US" b="1" dirty="0"/>
          </a:p>
        </p:txBody>
      </p:sp>
      <p:sp>
        <p:nvSpPr>
          <p:cNvPr id="3" name="Content Placeholder 2"/>
          <p:cNvSpPr>
            <a:spLocks noGrp="1"/>
          </p:cNvSpPr>
          <p:nvPr>
            <p:ph idx="1"/>
          </p:nvPr>
        </p:nvSpPr>
        <p:spPr/>
        <p:txBody>
          <a:bodyPr/>
          <a:lstStyle/>
          <a:p>
            <a:r>
              <a:rPr lang="en-US" dirty="0" smtClean="0"/>
              <a:t>To arrange inspection of all the company’s books and records to the people entitled to do so</a:t>
            </a:r>
          </a:p>
          <a:p>
            <a:r>
              <a:rPr lang="en-US" dirty="0" smtClean="0"/>
              <a:t>To arrange for the allotment letters and issue of share certificates</a:t>
            </a:r>
            <a:endParaRPr lang="en-US" dirty="0"/>
          </a:p>
        </p:txBody>
      </p:sp>
    </p:spTree>
    <p:extLst>
      <p:ext uri="{BB962C8B-B14F-4D97-AF65-F5344CB8AC3E}">
        <p14:creationId xmlns="" xmlns:p14="http://schemas.microsoft.com/office/powerpoint/2010/main" val="122259794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UPCOMING</a:t>
            </a:r>
            <a:endParaRPr lang="en-US" b="1" dirty="0"/>
          </a:p>
        </p:txBody>
      </p:sp>
      <p:sp>
        <p:nvSpPr>
          <p:cNvPr id="3" name="Content Placeholder 2"/>
          <p:cNvSpPr>
            <a:spLocks noGrp="1"/>
          </p:cNvSpPr>
          <p:nvPr>
            <p:ph idx="1"/>
          </p:nvPr>
        </p:nvSpPr>
        <p:spPr/>
        <p:txBody>
          <a:bodyPr/>
          <a:lstStyle/>
          <a:p>
            <a:r>
              <a:rPr lang="en-US" dirty="0" smtClean="0"/>
              <a:t>Who is a share holder and member</a:t>
            </a:r>
          </a:p>
          <a:p>
            <a:r>
              <a:rPr lang="en-US" dirty="0" smtClean="0"/>
              <a:t>How to become a member</a:t>
            </a:r>
          </a:p>
          <a:p>
            <a:r>
              <a:rPr lang="en-US" dirty="0" smtClean="0"/>
              <a:t>Number of members</a:t>
            </a:r>
          </a:p>
          <a:p>
            <a:r>
              <a:rPr lang="en-US" dirty="0" smtClean="0"/>
              <a:t>Rights and duties of members</a:t>
            </a:r>
          </a:p>
          <a:p>
            <a:r>
              <a:rPr lang="en-US" dirty="0" smtClean="0"/>
              <a:t>A person may cease to become a member</a:t>
            </a:r>
            <a:endParaRPr lang="en-US" dirty="0"/>
          </a:p>
        </p:txBody>
      </p:sp>
    </p:spTree>
    <p:extLst>
      <p:ext uri="{BB962C8B-B14F-4D97-AF65-F5344CB8AC3E}">
        <p14:creationId xmlns="" xmlns:p14="http://schemas.microsoft.com/office/powerpoint/2010/main" val="12225979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841</TotalTime>
  <Words>1717</Words>
  <Application>Microsoft Office PowerPoint</Application>
  <PresentationFormat>On-screen Show (4:3)</PresentationFormat>
  <Paragraphs>224</Paragraphs>
  <Slides>43</Slides>
  <Notes>3</Notes>
  <HiddenSlides>0</HiddenSlides>
  <MMClips>0</MMClips>
  <ScaleCrop>false</ScaleCrop>
  <HeadingPairs>
    <vt:vector size="4" baseType="variant">
      <vt:variant>
        <vt:lpstr>Theme</vt:lpstr>
      </vt:variant>
      <vt:variant>
        <vt:i4>1</vt:i4>
      </vt:variant>
      <vt:variant>
        <vt:lpstr>Slide Titles</vt:lpstr>
      </vt:variant>
      <vt:variant>
        <vt:i4>43</vt:i4>
      </vt:variant>
    </vt:vector>
  </HeadingPairs>
  <TitlesOfParts>
    <vt:vector size="44" baseType="lpstr">
      <vt:lpstr>Office Theme</vt:lpstr>
      <vt:lpstr>RECAP</vt:lpstr>
      <vt:lpstr>CHIEF EXECUTIVE</vt:lpstr>
      <vt:lpstr>Chief Executive(Additional work)</vt:lpstr>
      <vt:lpstr>Chief Executive(Additional work)</vt:lpstr>
      <vt:lpstr>SECP CLARIFICATION</vt:lpstr>
      <vt:lpstr>SECP CLARIFICATION</vt:lpstr>
      <vt:lpstr>   Chief Executive   </vt:lpstr>
      <vt:lpstr>Who shall have a chief executive?</vt:lpstr>
      <vt:lpstr>Appointment of first chief executive:</vt:lpstr>
      <vt:lpstr>Appointment of subsequent Chief Executive:</vt:lpstr>
      <vt:lpstr>Terms of appointment:</vt:lpstr>
      <vt:lpstr>Ineligibility to become chief Executive:</vt:lpstr>
      <vt:lpstr>Ineligibility to become chief Executive:</vt:lpstr>
      <vt:lpstr>Removal of Chief Executive:</vt:lpstr>
      <vt:lpstr>Restriction on Business of the chief Executive:</vt:lpstr>
      <vt:lpstr>Penalty:</vt:lpstr>
      <vt:lpstr>MANAGING AGENT</vt:lpstr>
      <vt:lpstr>Islamabad stock Exchange Notice</vt:lpstr>
      <vt:lpstr>COMPANY SECRETARY</vt:lpstr>
      <vt:lpstr>SALIENT FEATURES</vt:lpstr>
      <vt:lpstr>SALIENT FEATURES</vt:lpstr>
      <vt:lpstr>Company Secretary</vt:lpstr>
      <vt:lpstr>Company Secretary</vt:lpstr>
      <vt:lpstr>Company Secretary</vt:lpstr>
      <vt:lpstr>Company Secretary</vt:lpstr>
      <vt:lpstr>Company Secretary</vt:lpstr>
      <vt:lpstr>Company Secretary</vt:lpstr>
      <vt:lpstr>Company Secretary</vt:lpstr>
      <vt:lpstr>Company Secretary</vt:lpstr>
      <vt:lpstr>Company Secretary</vt:lpstr>
      <vt:lpstr>               SECRETARY  [SEC2(1)(33)]</vt:lpstr>
      <vt:lpstr> QUALIFICATION OF A COMPANY  SECRETARY</vt:lpstr>
      <vt:lpstr>CONTD</vt:lpstr>
      <vt:lpstr>CONTD</vt:lpstr>
      <vt:lpstr>LEGAL PROVISIONS </vt:lpstr>
      <vt:lpstr>CONTD</vt:lpstr>
      <vt:lpstr>CONTD</vt:lpstr>
      <vt:lpstr>CONTD</vt:lpstr>
      <vt:lpstr>DUTIES OF A SECRETARY</vt:lpstr>
      <vt:lpstr>CONTD</vt:lpstr>
      <vt:lpstr>CONTD</vt:lpstr>
      <vt:lpstr>CONTD</vt:lpstr>
      <vt:lpstr>UPCOMING</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CHIEF EXECUTIVE</dc:title>
  <dc:creator>hp</dc:creator>
  <cp:lastModifiedBy>afia kamran</cp:lastModifiedBy>
  <cp:revision>17</cp:revision>
  <dcterms:created xsi:type="dcterms:W3CDTF">2014-05-18T09:47:31Z</dcterms:created>
  <dcterms:modified xsi:type="dcterms:W3CDTF">2014-06-30T05:06:50Z</dcterms:modified>
</cp:coreProperties>
</file>