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9"/>
  </p:notesMasterIdLst>
  <p:sldIdLst>
    <p:sldId id="256" r:id="rId2"/>
    <p:sldId id="258" r:id="rId3"/>
    <p:sldId id="259" r:id="rId4"/>
    <p:sldId id="292" r:id="rId5"/>
    <p:sldId id="293" r:id="rId6"/>
    <p:sldId id="294" r:id="rId7"/>
    <p:sldId id="295" r:id="rId8"/>
    <p:sldId id="296" r:id="rId9"/>
    <p:sldId id="297" r:id="rId10"/>
    <p:sldId id="298" r:id="rId11"/>
    <p:sldId id="300" r:id="rId12"/>
    <p:sldId id="299" r:id="rId13"/>
    <p:sldId id="301" r:id="rId14"/>
    <p:sldId id="303" r:id="rId15"/>
    <p:sldId id="304" r:id="rId16"/>
    <p:sldId id="305" r:id="rId17"/>
    <p:sldId id="307" r:id="rId18"/>
    <p:sldId id="308" r:id="rId19"/>
    <p:sldId id="318" r:id="rId20"/>
    <p:sldId id="309" r:id="rId21"/>
    <p:sldId id="311" r:id="rId22"/>
    <p:sldId id="313" r:id="rId23"/>
    <p:sldId id="314" r:id="rId24"/>
    <p:sldId id="315" r:id="rId25"/>
    <p:sldId id="317" r:id="rId26"/>
    <p:sldId id="320" r:id="rId27"/>
    <p:sldId id="321" r:id="rId28"/>
    <p:sldId id="322" r:id="rId29"/>
    <p:sldId id="323" r:id="rId30"/>
    <p:sldId id="324" r:id="rId31"/>
    <p:sldId id="325" r:id="rId32"/>
    <p:sldId id="326" r:id="rId33"/>
    <p:sldId id="327" r:id="rId34"/>
    <p:sldId id="328" r:id="rId35"/>
    <p:sldId id="329" r:id="rId36"/>
    <p:sldId id="319" r:id="rId37"/>
    <p:sldId id="289"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90" autoAdjust="0"/>
  </p:normalViewPr>
  <p:slideViewPr>
    <p:cSldViewPr>
      <p:cViewPr>
        <p:scale>
          <a:sx n="77" d="100"/>
          <a:sy n="77" d="100"/>
        </p:scale>
        <p:origin x="-1092" y="1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987CF1-15FA-4DE3-82E2-C21FE6C95DC2}" type="datetimeFigureOut">
              <a:rPr lang="en-US" smtClean="0"/>
              <a:pPr/>
              <a:t>7/16/2014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CACA33-760A-4B2F-B40A-70C3B4235ED0}" type="slidenum">
              <a:rPr lang="en-US" smtClean="0"/>
              <a:pPr/>
              <a:t>‹#›</a:t>
            </a:fld>
            <a:endParaRPr lang="en-US"/>
          </a:p>
        </p:txBody>
      </p:sp>
    </p:spTree>
    <p:extLst>
      <p:ext uri="{BB962C8B-B14F-4D97-AF65-F5344CB8AC3E}">
        <p14:creationId xmlns:p14="http://schemas.microsoft.com/office/powerpoint/2010/main" xmlns="" val="1492619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E741A3-A616-4E05-8107-BFCDED614736}"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E741A3-A616-4E05-8107-BFCDED614736}"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E741A3-A616-4E05-8107-BFCDED614736}" type="datetimeFigureOut">
              <a:rPr lang="en-US" smtClean="0"/>
              <a:pPr/>
              <a:t>7/16/2014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E741A3-A616-4E05-8107-BFCDED614736}" type="datetimeFigureOut">
              <a:rPr lang="en-US" smtClean="0"/>
              <a:pPr/>
              <a:t>7/16/2014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E741A3-A616-4E05-8107-BFCDED614736}" type="datetimeFigureOut">
              <a:rPr lang="en-US" smtClean="0"/>
              <a:pPr/>
              <a:t>7/16/2014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E741A3-A616-4E05-8107-BFCDED614736}"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E741A3-A616-4E05-8107-BFCDED614736}"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E741A3-A616-4E05-8107-BFCDED614736}" type="datetimeFigureOut">
              <a:rPr lang="en-US" smtClean="0"/>
              <a:pPr/>
              <a:t>7/16/2014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A2EC1D-3BC4-48A9-B33A-5BEA5C5E9C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429000"/>
            <a:ext cx="7772400" cy="1752600"/>
          </a:xfrm>
        </p:spPr>
        <p:txBody>
          <a:bodyPr>
            <a:normAutofit fontScale="90000"/>
          </a:bodyPr>
          <a:lstStyle/>
          <a:p>
            <a:r>
              <a:rPr lang="en-US" b="1" dirty="0" smtClean="0"/>
              <a:t>DEFINITIONS </a:t>
            </a:r>
            <a:br>
              <a:rPr lang="en-US" b="1" dirty="0" smtClean="0"/>
            </a:br>
            <a:r>
              <a:rPr lang="en-US" b="1" dirty="0" smtClean="0"/>
              <a:t>IN </a:t>
            </a:r>
            <a:br>
              <a:rPr lang="en-US" b="1" dirty="0" smtClean="0"/>
            </a:br>
            <a:r>
              <a:rPr lang="en-US" b="1" dirty="0" smtClean="0"/>
              <a:t>COMPANIES ORDINANCE 1984</a:t>
            </a:r>
            <a:endParaRPr lang="en-US" b="1" dirty="0"/>
          </a:p>
        </p:txBody>
      </p:sp>
      <p:pic>
        <p:nvPicPr>
          <p:cNvPr id="5" name="Picture 4" descr="300px-COMSATS_Logo.jpeg"/>
          <p:cNvPicPr>
            <a:picLocks noChangeAspect="1"/>
          </p:cNvPicPr>
          <p:nvPr/>
        </p:nvPicPr>
        <p:blipFill>
          <a:blip r:embed="rId2" cstate="print"/>
          <a:stretch>
            <a:fillRect/>
          </a:stretch>
        </p:blipFill>
        <p:spPr>
          <a:xfrm>
            <a:off x="3276600" y="325272"/>
            <a:ext cx="2552700" cy="2133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Article</a:t>
            </a:r>
            <a:r>
              <a:rPr lang="en-US" sz="2800" dirty="0" smtClean="0"/>
              <a:t>.</a:t>
            </a:r>
            <a:endParaRPr lang="en-US" sz="2800" dirty="0"/>
          </a:p>
        </p:txBody>
      </p:sp>
      <p:sp>
        <p:nvSpPr>
          <p:cNvPr id="3" name="Content Placeholder 2"/>
          <p:cNvSpPr>
            <a:spLocks noGrp="1"/>
          </p:cNvSpPr>
          <p:nvPr>
            <p:ph idx="1"/>
          </p:nvPr>
        </p:nvSpPr>
        <p:spPr/>
        <p:txBody>
          <a:bodyPr>
            <a:normAutofit/>
          </a:bodyPr>
          <a:lstStyle/>
          <a:p>
            <a:pPr marL="0" lvl="0" indent="0" hangingPunct="0">
              <a:buNone/>
            </a:pPr>
            <a:r>
              <a:rPr lang="en-US" sz="4000" b="1" dirty="0"/>
              <a:t>"articles" </a:t>
            </a:r>
            <a:endParaRPr lang="en-US" sz="4000" b="1" dirty="0" smtClean="0"/>
          </a:p>
          <a:p>
            <a:pPr marL="0" lvl="0" indent="0" hangingPunct="0">
              <a:buNone/>
            </a:pPr>
            <a:r>
              <a:rPr lang="en-US" sz="2800" dirty="0" smtClean="0"/>
              <a:t>means </a:t>
            </a:r>
            <a:r>
              <a:rPr lang="en-US" sz="2800" dirty="0"/>
              <a:t>the articles of association of a company as originally framed or as altered in accordance with the provisions of any previous Companies Act, or of this Ordinance, including, so far as they apply to the company, the regulations contained in Table A in the First Schedule; </a:t>
            </a:r>
          </a:p>
          <a:p>
            <a:pPr marL="0" indent="0">
              <a:buNone/>
            </a:pPr>
            <a:r>
              <a:rPr lang="en-US" sz="2800" dirty="0"/>
              <a:t/>
            </a:r>
            <a:br>
              <a:rPr lang="en-US" sz="2800" dirty="0"/>
            </a:br>
            <a:r>
              <a:rPr lang="en-US" sz="2800" dirty="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Associated Companies</a:t>
            </a:r>
            <a:endParaRPr lang="en-US" dirty="0"/>
          </a:p>
        </p:txBody>
      </p:sp>
      <p:sp>
        <p:nvSpPr>
          <p:cNvPr id="3" name="Content Placeholder 2"/>
          <p:cNvSpPr>
            <a:spLocks noGrp="1"/>
          </p:cNvSpPr>
          <p:nvPr>
            <p:ph idx="1"/>
          </p:nvPr>
        </p:nvSpPr>
        <p:spPr>
          <a:xfrm>
            <a:off x="381000" y="1600200"/>
            <a:ext cx="8534400" cy="4525963"/>
          </a:xfrm>
        </p:spPr>
        <p:txBody>
          <a:bodyPr>
            <a:normAutofit/>
          </a:bodyPr>
          <a:lstStyle/>
          <a:p>
            <a:pPr marL="0" lvl="0" indent="0" hangingPunct="0">
              <a:buNone/>
            </a:pPr>
            <a:r>
              <a:rPr lang="en-US" sz="4700" b="1" dirty="0"/>
              <a:t>"associated companies" </a:t>
            </a:r>
            <a:endParaRPr lang="en-US" dirty="0" smtClean="0"/>
          </a:p>
          <a:p>
            <a:pPr lvl="0" hangingPunct="0"/>
            <a:r>
              <a:rPr lang="en-US" sz="3600" dirty="0" smtClean="0"/>
              <a:t>A company whose 20 % or more shares (up to 50%) are held by another company shall be considered an associated company of that company.</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Body corporate</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marL="0" lvl="0" indent="0" hangingPunct="0">
              <a:buNone/>
            </a:pPr>
            <a:r>
              <a:rPr lang="en-US" sz="2800" b="1" dirty="0" smtClean="0"/>
              <a:t>"</a:t>
            </a:r>
            <a:r>
              <a:rPr lang="en-US" sz="2800" b="1" dirty="0"/>
              <a:t>Body corporate" or "</a:t>
            </a:r>
            <a:r>
              <a:rPr lang="en-US" sz="2800" b="1" dirty="0" smtClean="0"/>
              <a:t>corporation“</a:t>
            </a:r>
          </a:p>
          <a:p>
            <a:pPr marL="0" lvl="0" indent="0" hangingPunct="0">
              <a:buNone/>
            </a:pPr>
            <a:r>
              <a:rPr lang="en-US" sz="2800" dirty="0" smtClean="0"/>
              <a:t>It means a setup having separate existence distinct from its member. In includes company incorporated in Pakistan and out side Pakistan, </a:t>
            </a:r>
            <a:r>
              <a:rPr lang="en-US" sz="2800" dirty="0"/>
              <a:t> </a:t>
            </a:r>
            <a:r>
              <a:rPr lang="en-US" sz="2800" dirty="0" smtClean="0"/>
              <a:t>but does not include the following</a:t>
            </a:r>
            <a:endParaRPr lang="en-US" sz="2800" dirty="0"/>
          </a:p>
          <a:p>
            <a:pPr marL="1028700" lvl="1" indent="-571500" hangingPunct="0">
              <a:buFont typeface="+mj-lt"/>
              <a:buAutoNum type="romanLcPeriod"/>
            </a:pPr>
            <a:r>
              <a:rPr lang="en-US" dirty="0"/>
              <a:t>a corporation sole; or  </a:t>
            </a:r>
          </a:p>
          <a:p>
            <a:pPr marL="1028700" lvl="1" indent="-571500" hangingPunct="0">
              <a:buFont typeface="+mj-lt"/>
              <a:buAutoNum type="romanLcPeriod"/>
            </a:pPr>
            <a:r>
              <a:rPr lang="en-US" dirty="0"/>
              <a:t>a co-operative society registered under any law relating to </a:t>
            </a:r>
            <a:r>
              <a:rPr lang="en-US" dirty="0" smtClean="0"/>
              <a:t>such societies</a:t>
            </a:r>
            <a:r>
              <a:rPr lang="en-US" dirty="0"/>
              <a:t>; or  </a:t>
            </a:r>
            <a:endParaRPr lang="en-US" dirty="0" smtClean="0"/>
          </a:p>
          <a:p>
            <a:pPr marL="1028700" lvl="1" indent="-571500" hangingPunct="0">
              <a:buFont typeface="+mj-lt"/>
              <a:buAutoNum type="romanLcPeriod"/>
            </a:pPr>
            <a:r>
              <a:rPr lang="en-US" sz="2800" dirty="0" smtClean="0"/>
              <a:t>any </a:t>
            </a:r>
            <a:r>
              <a:rPr lang="en-US" sz="2800" dirty="0"/>
              <a:t>other body corporate, </a:t>
            </a:r>
            <a:r>
              <a:rPr lang="en-US" sz="2800" dirty="0" smtClean="0"/>
              <a:t>other than a company  </a:t>
            </a:r>
            <a:r>
              <a:rPr lang="en-US" sz="2800" dirty="0"/>
              <a:t>defined in this Ordinance, which the Federal Government may, </a:t>
            </a:r>
            <a:r>
              <a:rPr lang="en-US" sz="2800" dirty="0" smtClean="0"/>
              <a:t>by notification in the official Gazette, specify for this purpose. </a:t>
            </a:r>
            <a:endParaRPr lang="en-US" sz="2800" dirty="0"/>
          </a:p>
        </p:txBody>
      </p:sp>
    </p:spTree>
    <p:extLst>
      <p:ext uri="{BB962C8B-B14F-4D97-AF65-F5344CB8AC3E}">
        <p14:creationId xmlns:p14="http://schemas.microsoft.com/office/powerpoint/2010/main" xmlns="" val="41846041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Book and/or Paper</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marL="0" lvl="0" indent="0" hangingPunct="0">
              <a:buNone/>
            </a:pPr>
            <a:r>
              <a:rPr lang="en-US" sz="2800" b="1" dirty="0"/>
              <a:t>"book and paper", "book or paper" or "books of accounts"</a:t>
            </a:r>
            <a:r>
              <a:rPr lang="en-US" sz="2800" dirty="0"/>
              <a:t> include </a:t>
            </a:r>
            <a:endParaRPr lang="en-US" sz="2800" dirty="0" smtClean="0"/>
          </a:p>
          <a:p>
            <a:pPr lvl="1" hangingPunct="0"/>
            <a:r>
              <a:rPr lang="en-US" sz="2400" dirty="0" smtClean="0"/>
              <a:t>accounts</a:t>
            </a:r>
            <a:r>
              <a:rPr lang="en-US" sz="2400" dirty="0"/>
              <a:t>, </a:t>
            </a:r>
            <a:r>
              <a:rPr lang="en-US" sz="2400" dirty="0" smtClean="0"/>
              <a:t>deeds</a:t>
            </a:r>
            <a:r>
              <a:rPr lang="en-US" sz="2400" dirty="0"/>
              <a:t>, </a:t>
            </a:r>
            <a:r>
              <a:rPr lang="en-US" sz="2400" dirty="0" smtClean="0"/>
              <a:t>vouchers</a:t>
            </a:r>
            <a:r>
              <a:rPr lang="en-US" sz="2400" dirty="0"/>
              <a:t>, </a:t>
            </a:r>
            <a:endParaRPr lang="en-US" sz="2400" dirty="0" smtClean="0"/>
          </a:p>
          <a:p>
            <a:pPr lvl="1" hangingPunct="0"/>
            <a:r>
              <a:rPr lang="en-US" sz="2400" dirty="0" smtClean="0"/>
              <a:t>registers</a:t>
            </a:r>
            <a:r>
              <a:rPr lang="en-US" sz="2400" dirty="0"/>
              <a:t>, writings and </a:t>
            </a:r>
            <a:r>
              <a:rPr lang="en-US" sz="2400" dirty="0" smtClean="0"/>
              <a:t>documents maintained on paper or computer network, floppy , magnetic cartridge tape, CD, </a:t>
            </a:r>
            <a:r>
              <a:rPr lang="en-US" sz="2400" dirty="0" err="1" smtClean="0"/>
              <a:t>rom</a:t>
            </a:r>
            <a:r>
              <a:rPr lang="en-US" sz="2400" dirty="0" smtClean="0"/>
              <a:t> or any other computer readable media.</a:t>
            </a:r>
            <a:endParaRPr lang="en-US" sz="2400" dirty="0"/>
          </a:p>
          <a:p>
            <a:pPr marL="0" indent="0" hangingPunct="0">
              <a:buNone/>
            </a:pPr>
            <a:endParaRPr lang="en-US" sz="2800" dirty="0"/>
          </a:p>
        </p:txBody>
      </p:sp>
    </p:spTree>
    <p:extLst>
      <p:ext uri="{BB962C8B-B14F-4D97-AF65-F5344CB8AC3E}">
        <p14:creationId xmlns:p14="http://schemas.microsoft.com/office/powerpoint/2010/main" xmlns="" val="2752449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Chief Executive and Commission</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hangingPunct="0"/>
            <a:r>
              <a:rPr lang="en-US" sz="2600" b="1" dirty="0"/>
              <a:t>"chief executive", </a:t>
            </a:r>
            <a:r>
              <a:rPr lang="en-US" sz="2600" dirty="0"/>
              <a:t>in relation to a company means an individual who, subject to the control and directions of the directors, is entrusted with the whole, or substantially the whole, of the powers of management of the affairs of the company, and includes a director or any other person occupying the position of a chief executive, by whatever name called, and whether under a contract of service or otherwise</a:t>
            </a:r>
            <a:r>
              <a:rPr lang="en-US" sz="2600" dirty="0" smtClean="0"/>
              <a:t>;</a:t>
            </a:r>
            <a:endParaRPr lang="en-US" sz="2600" dirty="0"/>
          </a:p>
          <a:p>
            <a:pPr hangingPunct="0"/>
            <a:r>
              <a:rPr lang="en-US" sz="2600" b="1" dirty="0" smtClean="0"/>
              <a:t>“Commission</a:t>
            </a:r>
            <a:r>
              <a:rPr lang="en-US" sz="2600" b="1" dirty="0"/>
              <a:t>” </a:t>
            </a:r>
            <a:r>
              <a:rPr lang="en-US" sz="2600" dirty="0"/>
              <a:t>means the Securities and Exchange Commission of Pakistan established under section 3 of the Securities and Exchange Commission of Pakistan Act, 1997 (XLII of 1997);]</a:t>
            </a:r>
          </a:p>
          <a:p>
            <a:pPr lvl="0" hangingPunct="0"/>
            <a:endParaRPr lang="en-US" sz="2800" dirty="0"/>
          </a:p>
          <a:p>
            <a:pPr marL="0" indent="0" hangingPunct="0">
              <a:buNone/>
            </a:pPr>
            <a:endParaRPr lang="en-US" sz="2800" dirty="0"/>
          </a:p>
        </p:txBody>
      </p:sp>
    </p:spTree>
    <p:extLst>
      <p:ext uri="{BB962C8B-B14F-4D97-AF65-F5344CB8AC3E}">
        <p14:creationId xmlns:p14="http://schemas.microsoft.com/office/powerpoint/2010/main" xmlns="" val="2221906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Company </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sz="2800" b="1" dirty="0"/>
              <a:t>"company" </a:t>
            </a:r>
            <a:r>
              <a:rPr lang="en-US" sz="2800" dirty="0"/>
              <a:t>means a company formed and registered under this Ordinance or an existing company;  </a:t>
            </a:r>
          </a:p>
          <a:p>
            <a:pPr lvl="0" hangingPunct="0"/>
            <a:r>
              <a:rPr lang="en-US" sz="2800" b="1" dirty="0"/>
              <a:t>"company limited by shares" </a:t>
            </a:r>
            <a:r>
              <a:rPr lang="en-US" sz="2800" dirty="0"/>
              <a:t>means a company having the liability of its members limited by the memorandum to the amount, if any, unpaid on the shares respectively held by them;  </a:t>
            </a:r>
          </a:p>
          <a:p>
            <a:pPr lvl="0" hangingPunct="0"/>
            <a:r>
              <a:rPr lang="en-US" sz="2800" b="1" dirty="0"/>
              <a:t>"company limited by guarantee" </a:t>
            </a:r>
            <a:r>
              <a:rPr lang="en-US" sz="2800" dirty="0"/>
              <a:t>means a company having the liability of its members limited by the memorandum to such amount as the members may respectively thereby undertake to contribute to the assets of the company in the event of its winding up; </a:t>
            </a:r>
          </a:p>
          <a:p>
            <a:pPr marL="0" indent="0">
              <a:buNone/>
            </a:pPr>
            <a:r>
              <a:rPr lang="en-US" sz="2800" dirty="0"/>
              <a:t> </a:t>
            </a:r>
          </a:p>
          <a:p>
            <a:pPr lvl="0" hangingPunct="0"/>
            <a:endParaRPr lang="en-US" sz="2800" dirty="0"/>
          </a:p>
          <a:p>
            <a:pPr marL="0" indent="0" hangingPunct="0">
              <a:buNone/>
            </a:pPr>
            <a:endParaRPr lang="en-US" sz="2800" dirty="0"/>
          </a:p>
        </p:txBody>
      </p:sp>
    </p:spTree>
    <p:extLst>
      <p:ext uri="{BB962C8B-B14F-4D97-AF65-F5344CB8AC3E}">
        <p14:creationId xmlns:p14="http://schemas.microsoft.com/office/powerpoint/2010/main" xmlns="" val="3415549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Court, Debenture and Director </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sz="2800" b="1" dirty="0"/>
              <a:t>"the Court" </a:t>
            </a:r>
            <a:r>
              <a:rPr lang="en-US" sz="2800" dirty="0"/>
              <a:t>means the Court having jurisdiction under this Ordinance </a:t>
            </a:r>
            <a:endParaRPr lang="en-US" sz="2800" dirty="0" smtClean="0"/>
          </a:p>
          <a:p>
            <a:pPr marL="0" lvl="0" indent="0" hangingPunct="0">
              <a:buNone/>
            </a:pPr>
            <a:r>
              <a:rPr lang="en-US" sz="2800" dirty="0"/>
              <a:t> </a:t>
            </a:r>
          </a:p>
          <a:p>
            <a:pPr lvl="0" hangingPunct="0"/>
            <a:r>
              <a:rPr lang="en-US" sz="2800" b="1" dirty="0"/>
              <a:t>"debenture" </a:t>
            </a:r>
            <a:r>
              <a:rPr lang="en-US" sz="2800" dirty="0"/>
              <a:t>includes debenture stock, bonds, </a:t>
            </a:r>
            <a:r>
              <a:rPr lang="en-US" sz="2800" baseline="30000" dirty="0"/>
              <a:t>2</a:t>
            </a:r>
            <a:r>
              <a:rPr lang="en-US" sz="2800" dirty="0"/>
              <a:t>[term finance certificate] and any other securities, other than a share, of a company, whether constituting a charge of the assets of the company or not; </a:t>
            </a:r>
            <a:endParaRPr lang="en-US" sz="2800" dirty="0" smtClean="0"/>
          </a:p>
          <a:p>
            <a:pPr lvl="0" hangingPunct="0"/>
            <a:endParaRPr lang="en-US" sz="2800" dirty="0"/>
          </a:p>
          <a:p>
            <a:pPr lvl="0" hangingPunct="0"/>
            <a:r>
              <a:rPr lang="en-US" sz="2800" b="1" dirty="0"/>
              <a:t>"director" </a:t>
            </a:r>
            <a:r>
              <a:rPr lang="en-US" sz="2800" dirty="0"/>
              <a:t>includes any person occupying the position of a director, by whatever name called: </a:t>
            </a:r>
          </a:p>
          <a:p>
            <a:pPr marL="0" indent="0">
              <a:buNone/>
            </a:pPr>
            <a:r>
              <a:rPr lang="en-US" sz="2800" dirty="0"/>
              <a:t> </a:t>
            </a:r>
          </a:p>
          <a:p>
            <a:pPr lvl="0" hangingPunct="0"/>
            <a:endParaRPr lang="en-US" sz="2800" dirty="0"/>
          </a:p>
          <a:p>
            <a:pPr marL="0" indent="0" hangingPunct="0">
              <a:buNone/>
            </a:pPr>
            <a:endParaRPr lang="en-US" sz="2800" dirty="0"/>
          </a:p>
        </p:txBody>
      </p:sp>
    </p:spTree>
    <p:extLst>
      <p:ext uri="{BB962C8B-B14F-4D97-AF65-F5344CB8AC3E}">
        <p14:creationId xmlns:p14="http://schemas.microsoft.com/office/powerpoint/2010/main" xmlns="" val="27647373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Document and Existing Company</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lvl="0" hangingPunct="0"/>
            <a:endParaRPr lang="en-US" sz="2800" b="1" dirty="0" smtClean="0"/>
          </a:p>
          <a:p>
            <a:pPr lvl="0" hangingPunct="0"/>
            <a:r>
              <a:rPr lang="en-US" sz="2800" b="1" dirty="0" smtClean="0"/>
              <a:t>"document" </a:t>
            </a:r>
            <a:r>
              <a:rPr lang="en-US" sz="2800" dirty="0" smtClean="0"/>
              <a:t>includes </a:t>
            </a:r>
            <a:r>
              <a:rPr lang="en-US" sz="2800" dirty="0"/>
              <a:t>summons, notice, requisition, order, other legal process, voucher and register</a:t>
            </a:r>
            <a:r>
              <a:rPr lang="en-US" sz="2800" dirty="0" smtClean="0"/>
              <a:t>;</a:t>
            </a:r>
          </a:p>
          <a:p>
            <a:pPr lvl="0" hangingPunct="0"/>
            <a:endParaRPr lang="en-US" sz="2800" dirty="0"/>
          </a:p>
          <a:p>
            <a:pPr marL="0" lvl="0" indent="0" hangingPunct="0">
              <a:buNone/>
            </a:pPr>
            <a:r>
              <a:rPr lang="en-US" sz="2800" dirty="0" smtClean="0"/>
              <a:t> </a:t>
            </a:r>
            <a:endParaRPr lang="en-US" sz="2800" dirty="0"/>
          </a:p>
          <a:p>
            <a:r>
              <a:rPr lang="en-US" sz="2800" b="1" dirty="0"/>
              <a:t>"existing company" </a:t>
            </a:r>
            <a:r>
              <a:rPr lang="en-US" sz="2800" dirty="0"/>
              <a:t>means a company formed and registered under any previous Companies Act; </a:t>
            </a:r>
          </a:p>
          <a:p>
            <a:pPr marL="0" indent="0">
              <a:buNone/>
            </a:pPr>
            <a:r>
              <a:rPr lang="en-US" sz="2800" dirty="0"/>
              <a:t> </a:t>
            </a:r>
          </a:p>
          <a:p>
            <a:pPr lvl="0" hangingPunct="0"/>
            <a:endParaRPr lang="en-US" sz="2800" dirty="0"/>
          </a:p>
          <a:p>
            <a:pPr marL="0" indent="0" hangingPunct="0">
              <a:buNone/>
            </a:pPr>
            <a:endParaRPr lang="en-US" sz="2800" dirty="0"/>
          </a:p>
        </p:txBody>
      </p:sp>
    </p:spTree>
    <p:extLst>
      <p:ext uri="{BB962C8B-B14F-4D97-AF65-F5344CB8AC3E}">
        <p14:creationId xmlns:p14="http://schemas.microsoft.com/office/powerpoint/2010/main" xmlns="" val="521217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Financial Institution</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r>
              <a:rPr lang="en-US" sz="2600" b="1" dirty="0" smtClean="0"/>
              <a:t>“</a:t>
            </a:r>
            <a:r>
              <a:rPr lang="en-US" sz="2600" b="1" dirty="0"/>
              <a:t>financial institution” </a:t>
            </a:r>
            <a:r>
              <a:rPr lang="en-US" sz="2600" dirty="0"/>
              <a:t>includes</a:t>
            </a:r>
            <a:r>
              <a:rPr lang="en-US" sz="2600" dirty="0" smtClean="0"/>
              <a:t>:–</a:t>
            </a:r>
            <a:endParaRPr lang="en-US" sz="2600" dirty="0"/>
          </a:p>
          <a:p>
            <a:pPr marL="1028700" lvl="1" indent="-571500" hangingPunct="0">
              <a:buFont typeface="+mj-lt"/>
              <a:buAutoNum type="romanLcPeriod"/>
            </a:pPr>
            <a:r>
              <a:rPr lang="en-US" sz="2400" dirty="0"/>
              <a:t>a company or an institution whether established under any special enactment and operating within or outside Pakistan which transacts the business of banking or any associated or ancillary business through its branches; </a:t>
            </a:r>
          </a:p>
          <a:p>
            <a:pPr marL="1028700" lvl="1" indent="-571500" hangingPunct="0">
              <a:buFont typeface="+mj-lt"/>
              <a:buAutoNum type="romanLcPeriod"/>
            </a:pPr>
            <a:r>
              <a:rPr lang="en-US" sz="2400" dirty="0"/>
              <a:t>a </a:t>
            </a:r>
            <a:r>
              <a:rPr lang="en-US" sz="2400" dirty="0" err="1"/>
              <a:t>modaraba</a:t>
            </a:r>
            <a:r>
              <a:rPr lang="en-US" sz="2400" dirty="0"/>
              <a:t>, leasing company, investment bank, venture capital company, financing company, housing finance company, a non-banking finance company; and </a:t>
            </a:r>
          </a:p>
          <a:p>
            <a:pPr marL="1028700" lvl="1" indent="-571500" hangingPunct="0">
              <a:buFont typeface="+mj-lt"/>
              <a:buAutoNum type="romanLcPeriod"/>
            </a:pPr>
            <a:r>
              <a:rPr lang="en-US" sz="2400" dirty="0"/>
              <a:t>such other institution or company </a:t>
            </a:r>
            <a:r>
              <a:rPr lang="en-US" sz="2400" dirty="0" err="1"/>
              <a:t>authorised</a:t>
            </a:r>
            <a:r>
              <a:rPr lang="en-US" sz="2400" dirty="0"/>
              <a:t> by law to undertake any similar business, as the Federal Government may, by notification in the official Gazette, specify for the purpose;] </a:t>
            </a:r>
          </a:p>
          <a:p>
            <a:pPr marL="0" indent="0">
              <a:buNone/>
            </a:pPr>
            <a:r>
              <a:rPr lang="en-US" sz="2800" dirty="0"/>
              <a:t> </a:t>
            </a:r>
          </a:p>
          <a:p>
            <a:pPr lvl="0" hangingPunct="0"/>
            <a:endParaRPr lang="en-US" sz="2800" dirty="0"/>
          </a:p>
          <a:p>
            <a:pPr marL="0" indent="0" hangingPunct="0">
              <a:buNone/>
            </a:pPr>
            <a:endParaRPr lang="en-US" sz="2800" dirty="0"/>
          </a:p>
        </p:txBody>
      </p:sp>
    </p:spTree>
    <p:extLst>
      <p:ext uri="{BB962C8B-B14F-4D97-AF65-F5344CB8AC3E}">
        <p14:creationId xmlns:p14="http://schemas.microsoft.com/office/powerpoint/2010/main" xmlns="" val="10405355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lvl="0" indent="0" hangingPunct="0"/>
            <a:r>
              <a:rPr lang="en-US" b="1" dirty="0" smtClean="0"/>
              <a:t>Financial year, Form and Holding company</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sz="2800" b="1" dirty="0"/>
              <a:t>"financial year" </a:t>
            </a:r>
            <a:r>
              <a:rPr lang="en-US" sz="2800" dirty="0"/>
              <a:t>in relation to any body corporate, means the period in respect of which any profit and loss account or the income and expenditure </a:t>
            </a:r>
            <a:r>
              <a:rPr lang="en-US" sz="2800" dirty="0" smtClean="0"/>
              <a:t>account </a:t>
            </a:r>
            <a:r>
              <a:rPr lang="en-US" sz="2800" dirty="0"/>
              <a:t>of the body corporate, laid before it in general meeting, is made up, whether that period is a year or not;  </a:t>
            </a:r>
          </a:p>
          <a:p>
            <a:pPr lvl="0" hangingPunct="0"/>
            <a:r>
              <a:rPr lang="en-US" sz="2800" b="1" dirty="0"/>
              <a:t>"form" </a:t>
            </a:r>
            <a:r>
              <a:rPr lang="en-US" sz="2800" dirty="0"/>
              <a:t>means a form  set out in any of the schedules as </a:t>
            </a:r>
            <a:r>
              <a:rPr lang="en-US" sz="2800" dirty="0" smtClean="0"/>
              <a:t>prescribed.</a:t>
            </a:r>
            <a:endParaRPr lang="en-US" sz="2800" dirty="0"/>
          </a:p>
          <a:p>
            <a:pPr lvl="0" hangingPunct="0">
              <a:buNone/>
            </a:pPr>
            <a:endParaRPr lang="en-US" sz="2800" dirty="0"/>
          </a:p>
          <a:p>
            <a:pPr marL="0" indent="0">
              <a:buNone/>
            </a:pPr>
            <a:r>
              <a:rPr lang="en-US" sz="2800" dirty="0"/>
              <a:t> </a:t>
            </a:r>
          </a:p>
          <a:p>
            <a:pPr lvl="0" hangingPunct="0"/>
            <a:endParaRPr lang="en-US" sz="2800" dirty="0"/>
          </a:p>
          <a:p>
            <a:pPr marL="0" indent="0" hangingPunct="0">
              <a:buNone/>
            </a:pPr>
            <a:endParaRPr lang="en-US" sz="2800" dirty="0"/>
          </a:p>
        </p:txBody>
      </p:sp>
    </p:spTree>
    <p:extLst>
      <p:ext uri="{BB962C8B-B14F-4D97-AF65-F5344CB8AC3E}">
        <p14:creationId xmlns:p14="http://schemas.microsoft.com/office/powerpoint/2010/main" xmlns="" val="30714494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Listed Company and Member</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sz="2400" b="1" dirty="0"/>
              <a:t>"listed" </a:t>
            </a:r>
            <a:r>
              <a:rPr lang="en-US" sz="2400" dirty="0"/>
              <a:t>in relation to securities, means securities which have been allowed to be traded on a stock exchange;  </a:t>
            </a:r>
          </a:p>
          <a:p>
            <a:pPr lvl="0" hangingPunct="0"/>
            <a:r>
              <a:rPr lang="en-US" sz="2400" b="1" dirty="0"/>
              <a:t>"listed company", </a:t>
            </a:r>
            <a:r>
              <a:rPr lang="en-US" sz="2400" dirty="0"/>
              <a:t>means a company or a body corporate or other body whose securities are listed; </a:t>
            </a:r>
          </a:p>
          <a:p>
            <a:pPr hangingPunct="0"/>
            <a:r>
              <a:rPr lang="en-US" sz="2400" b="1" dirty="0"/>
              <a:t>"member" </a:t>
            </a:r>
            <a:r>
              <a:rPr lang="en-US" sz="2400" dirty="0"/>
              <a:t>means, in relation to a company having share capital, a subscriber to the memorandum of the company and every person to whom is allotted, or who becomes the holder of, any share, scrip or other security which gives him a voting right in the company and whose name is entered in the register of members, and, in relation to a company not having a share capital, any person who has agreed to become a member of the company and whose name is so entered;</a:t>
            </a:r>
          </a:p>
          <a:p>
            <a:pPr marL="0" lvl="0" indent="0" hangingPunct="0">
              <a:buNone/>
            </a:pPr>
            <a:endParaRPr lang="en-US" sz="2400" dirty="0"/>
          </a:p>
          <a:p>
            <a:pPr marL="0" indent="0">
              <a:buNone/>
            </a:pPr>
            <a:r>
              <a:rPr lang="en-US" sz="2800" dirty="0"/>
              <a:t> </a:t>
            </a:r>
          </a:p>
          <a:p>
            <a:pPr lvl="0" hangingPunct="0"/>
            <a:endParaRPr lang="en-US" sz="2800" dirty="0"/>
          </a:p>
          <a:p>
            <a:pPr marL="0" indent="0" hangingPunct="0">
              <a:buNone/>
            </a:pPr>
            <a:endParaRPr lang="en-US" sz="2800" dirty="0"/>
          </a:p>
        </p:txBody>
      </p:sp>
    </p:spTree>
    <p:extLst>
      <p:ext uri="{BB962C8B-B14F-4D97-AF65-F5344CB8AC3E}">
        <p14:creationId xmlns:p14="http://schemas.microsoft.com/office/powerpoint/2010/main" xmlns="" val="20825977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lvl="0" indent="0" hangingPunct="0"/>
            <a:r>
              <a:rPr lang="en-US" b="1" dirty="0" smtClean="0"/>
              <a:t>Memorandum, </a:t>
            </a:r>
            <a:r>
              <a:rPr lang="en-US" b="1" dirty="0" err="1" smtClean="0"/>
              <a:t>Modarba</a:t>
            </a:r>
            <a:r>
              <a:rPr lang="en-US" b="1" dirty="0" smtClean="0"/>
              <a:t> and Officer </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sz="2600" b="1" dirty="0"/>
              <a:t>"memorandum" </a:t>
            </a:r>
            <a:r>
              <a:rPr lang="en-US" sz="2600" dirty="0"/>
              <a:t>means the memorandum of association of a company as originally framed or as altered from time to time in pursuance of the provision of any previous Companies Act or of this Ordinance; </a:t>
            </a:r>
          </a:p>
          <a:p>
            <a:pPr lvl="0" hangingPunct="0"/>
            <a:r>
              <a:rPr lang="en-US" sz="2600" b="1" dirty="0"/>
              <a:t>"</a:t>
            </a:r>
            <a:r>
              <a:rPr lang="en-US" sz="2600" b="1" dirty="0" err="1"/>
              <a:t>modaraba</a:t>
            </a:r>
            <a:r>
              <a:rPr lang="en-US" sz="2600" b="1" dirty="0"/>
              <a:t>" and "</a:t>
            </a:r>
            <a:r>
              <a:rPr lang="en-US" sz="2600" b="1" dirty="0" err="1"/>
              <a:t>modaraba</a:t>
            </a:r>
            <a:r>
              <a:rPr lang="en-US" sz="2600" b="1" dirty="0"/>
              <a:t> company" </a:t>
            </a:r>
            <a:r>
              <a:rPr lang="en-US" sz="2600" dirty="0"/>
              <a:t>have the same meaning as in the </a:t>
            </a:r>
            <a:r>
              <a:rPr lang="en-US" sz="2600" dirty="0" err="1"/>
              <a:t>modaraba</a:t>
            </a:r>
            <a:r>
              <a:rPr lang="en-US" sz="2600" dirty="0"/>
              <a:t> Companies and </a:t>
            </a:r>
            <a:r>
              <a:rPr lang="en-US" sz="2600" dirty="0" err="1"/>
              <a:t>Modaraba</a:t>
            </a:r>
            <a:r>
              <a:rPr lang="en-US" sz="2600" dirty="0"/>
              <a:t> (Floatation and Control) Ordinance, 1980 (XXXI of 1980</a:t>
            </a:r>
            <a:r>
              <a:rPr lang="en-US" sz="2600" dirty="0" smtClean="0"/>
              <a:t>);</a:t>
            </a:r>
          </a:p>
          <a:p>
            <a:pPr lvl="0" hangingPunct="0"/>
            <a:r>
              <a:rPr lang="en-US" sz="2600" b="1" dirty="0" smtClean="0"/>
              <a:t>"</a:t>
            </a:r>
            <a:r>
              <a:rPr lang="en-US" sz="2600" b="1" dirty="0"/>
              <a:t>officer" </a:t>
            </a:r>
            <a:r>
              <a:rPr lang="en-US" sz="2600" dirty="0"/>
              <a:t>includes any director, chief executive, managing agent, secretary or other executive of the company, howsoever designated, but, save in sections 205, 220 to 224, 260, 261, 268, 351, 352, 412, 417, 418, 474 and 482, does not include an auditor; </a:t>
            </a:r>
          </a:p>
          <a:p>
            <a:pPr marL="0" lvl="0" indent="0" hangingPunct="0">
              <a:buNone/>
            </a:pPr>
            <a:endParaRPr lang="en-US" sz="2400" dirty="0"/>
          </a:p>
          <a:p>
            <a:pPr marL="0" indent="0">
              <a:buNone/>
            </a:pPr>
            <a:r>
              <a:rPr lang="en-US" sz="2800" dirty="0"/>
              <a:t> </a:t>
            </a:r>
          </a:p>
          <a:p>
            <a:pPr lvl="0" hangingPunct="0"/>
            <a:endParaRPr lang="en-US" sz="2800" dirty="0"/>
          </a:p>
          <a:p>
            <a:pPr marL="0" indent="0" hangingPunct="0">
              <a:buNone/>
            </a:pPr>
            <a:endParaRPr lang="en-US" sz="2800" dirty="0"/>
          </a:p>
        </p:txBody>
      </p:sp>
    </p:spTree>
    <p:extLst>
      <p:ext uri="{BB962C8B-B14F-4D97-AF65-F5344CB8AC3E}">
        <p14:creationId xmlns:p14="http://schemas.microsoft.com/office/powerpoint/2010/main" xmlns="" val="1448969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Previous Companies Act</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hangingPunct="0"/>
            <a:endParaRPr lang="en-US" sz="2400" b="1" dirty="0" smtClean="0"/>
          </a:p>
          <a:p>
            <a:pPr hangingPunct="0"/>
            <a:endParaRPr lang="en-US" sz="2400" b="1" dirty="0"/>
          </a:p>
          <a:p>
            <a:pPr hangingPunct="0"/>
            <a:r>
              <a:rPr lang="en-US" sz="2400" b="1" dirty="0" smtClean="0"/>
              <a:t>"</a:t>
            </a:r>
            <a:r>
              <a:rPr lang="en-US" sz="2400" b="1" dirty="0"/>
              <a:t>previous Companies Act" </a:t>
            </a:r>
            <a:r>
              <a:rPr lang="en-US" sz="2400" dirty="0"/>
              <a:t>includes any Act or Acts relating to companies in force before the Indian Companies Act, 1866 (X of 1866), or the Acts repealed thereby, the Indian Companies Act. 1866 (X of 1866), the Indian Companies Act, 1882, (VI of 1882) the Indian Companies Act 1913 (VII of 1913), or any law corresponding to any of those Acts and in force in any of the territories now constituting Pakistan before the extension of the Companies Act, 1913 (VII of 1913), to such territories;</a:t>
            </a:r>
          </a:p>
          <a:p>
            <a:pPr lvl="0" hangingPunct="0"/>
            <a:endParaRPr lang="en-US" sz="2400" dirty="0"/>
          </a:p>
          <a:p>
            <a:pPr marL="0" lvl="0" indent="0" hangingPunct="0">
              <a:buNone/>
            </a:pPr>
            <a:endParaRPr lang="en-US" sz="2400" dirty="0"/>
          </a:p>
          <a:p>
            <a:pPr marL="0" indent="0">
              <a:buNone/>
            </a:pPr>
            <a:r>
              <a:rPr lang="en-US" sz="2800" dirty="0"/>
              <a:t> </a:t>
            </a:r>
          </a:p>
          <a:p>
            <a:pPr lvl="0" hangingPunct="0"/>
            <a:endParaRPr lang="en-US" sz="2800" dirty="0"/>
          </a:p>
          <a:p>
            <a:pPr marL="0" indent="0" hangingPunct="0">
              <a:buNone/>
            </a:pPr>
            <a:endParaRPr lang="en-US" sz="2800" dirty="0"/>
          </a:p>
        </p:txBody>
      </p:sp>
    </p:spTree>
    <p:extLst>
      <p:ext uri="{BB962C8B-B14F-4D97-AF65-F5344CB8AC3E}">
        <p14:creationId xmlns:p14="http://schemas.microsoft.com/office/powerpoint/2010/main" xmlns="" val="728018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Private Company</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sz="2800" b="1" dirty="0"/>
              <a:t>"private company" </a:t>
            </a:r>
            <a:r>
              <a:rPr lang="en-US" sz="2800" dirty="0"/>
              <a:t>means a company which, by its articles,— </a:t>
            </a:r>
            <a:r>
              <a:rPr lang="en-US" dirty="0"/>
              <a:t> </a:t>
            </a:r>
            <a:endParaRPr lang="en-US" sz="2800" dirty="0"/>
          </a:p>
          <a:p>
            <a:pPr marL="971550" lvl="1" indent="-514350" hangingPunct="0">
              <a:buFont typeface="+mj-lt"/>
              <a:buAutoNum type="romanLcPeriod"/>
            </a:pPr>
            <a:r>
              <a:rPr lang="en-US" sz="2400" dirty="0"/>
              <a:t>restricts the right to transfer its shares, if any; </a:t>
            </a:r>
          </a:p>
          <a:p>
            <a:pPr marL="971550" lvl="1" indent="-514350" hangingPunct="0">
              <a:buFont typeface="+mj-lt"/>
              <a:buAutoNum type="romanLcPeriod"/>
            </a:pPr>
            <a:r>
              <a:rPr lang="en-US" sz="2400" dirty="0"/>
              <a:t>limits the number of its members to fifty </a:t>
            </a:r>
            <a:r>
              <a:rPr lang="en-US" sz="2400" dirty="0" smtClean="0"/>
              <a:t>;and </a:t>
            </a:r>
            <a:endParaRPr lang="en-US" sz="2400" dirty="0"/>
          </a:p>
          <a:p>
            <a:pPr marL="971550" lvl="1" indent="-514350" hangingPunct="0">
              <a:buFont typeface="+mj-lt"/>
              <a:buAutoNum type="romanLcPeriod"/>
            </a:pPr>
            <a:r>
              <a:rPr lang="en-US" sz="2400" dirty="0"/>
              <a:t>prohibits any invitation to the public to subscribe for the shares, if any, or debentures of the company: </a:t>
            </a:r>
          </a:p>
          <a:p>
            <a:pPr marL="0" indent="0">
              <a:buNone/>
            </a:pPr>
            <a:r>
              <a:rPr lang="en-US" sz="2800" dirty="0" smtClean="0"/>
              <a:t>Provided </a:t>
            </a:r>
            <a:r>
              <a:rPr lang="en-US" sz="2800" dirty="0"/>
              <a:t>that, where two or more persons hold one or more shares in a company jointly, they shall, for the purposes of this definition, be treated as a single </a:t>
            </a:r>
            <a:r>
              <a:rPr lang="en-US" sz="2800" dirty="0" smtClean="0"/>
              <a:t>member.</a:t>
            </a:r>
            <a:endParaRPr lang="en-US" sz="2800" dirty="0"/>
          </a:p>
          <a:p>
            <a:pPr hangingPunct="0"/>
            <a:endParaRPr lang="en-US" sz="2400" b="1" dirty="0" smtClean="0"/>
          </a:p>
          <a:p>
            <a:pPr lvl="0" hangingPunct="0"/>
            <a:endParaRPr lang="en-US" sz="2800" dirty="0"/>
          </a:p>
          <a:p>
            <a:pPr marL="0" indent="0" hangingPunct="0">
              <a:buNone/>
            </a:pPr>
            <a:endParaRPr lang="en-US" sz="2800" dirty="0"/>
          </a:p>
        </p:txBody>
      </p:sp>
    </p:spTree>
    <p:extLst>
      <p:ext uri="{BB962C8B-B14F-4D97-AF65-F5344CB8AC3E}">
        <p14:creationId xmlns:p14="http://schemas.microsoft.com/office/powerpoint/2010/main" xmlns="" val="17160516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Prospectus and Public Company</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sz="2800" b="1" dirty="0"/>
              <a:t>"prospectus" </a:t>
            </a:r>
            <a:r>
              <a:rPr lang="en-US" sz="2800" dirty="0"/>
              <a:t>means any document described or issued as prospectus, and includes any notice, circular, advertisement, or other communication, inviting offers from the public for the subscription or purchase of any shares </a:t>
            </a:r>
            <a:r>
              <a:rPr lang="en-US" sz="2800" dirty="0" smtClean="0"/>
              <a:t> of </a:t>
            </a:r>
            <a:r>
              <a:rPr lang="en-US" sz="2800" dirty="0"/>
              <a:t>a body corporate, or inviting deposits from the public, other than deposits invited by a banking company or a financial institution approved by the Federal Government, whether described as prospectus or otherwise; </a:t>
            </a:r>
            <a:endParaRPr lang="en-US" sz="2800" dirty="0" smtClean="0"/>
          </a:p>
          <a:p>
            <a:pPr lvl="0" hangingPunct="0"/>
            <a:r>
              <a:rPr lang="en-US" sz="2800" b="1" dirty="0" smtClean="0"/>
              <a:t>"</a:t>
            </a:r>
            <a:r>
              <a:rPr lang="en-US" sz="2800" b="1" dirty="0"/>
              <a:t>public company" </a:t>
            </a:r>
            <a:r>
              <a:rPr lang="en-US" sz="2800" dirty="0"/>
              <a:t>means a company which is not a private company; </a:t>
            </a:r>
            <a:endParaRPr lang="en-US" sz="2800" b="1" dirty="0" smtClean="0"/>
          </a:p>
          <a:p>
            <a:pPr lvl="0" hangingPunct="0"/>
            <a:endParaRPr lang="en-US" sz="2800" dirty="0"/>
          </a:p>
          <a:p>
            <a:pPr marL="0" indent="0" hangingPunct="0">
              <a:buNone/>
            </a:pPr>
            <a:endParaRPr lang="en-US" sz="2800" dirty="0"/>
          </a:p>
        </p:txBody>
      </p:sp>
    </p:spTree>
    <p:extLst>
      <p:ext uri="{BB962C8B-B14F-4D97-AF65-F5344CB8AC3E}">
        <p14:creationId xmlns:p14="http://schemas.microsoft.com/office/powerpoint/2010/main" xmlns="" val="1898288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lvl="0" indent="0" hangingPunct="0"/>
            <a:r>
              <a:rPr lang="en-US" b="1" dirty="0" smtClean="0"/>
              <a:t>Registrar, Scheduled Bank and Secretary</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sz="2800" b="1" dirty="0"/>
              <a:t>"registrar" </a:t>
            </a:r>
            <a:r>
              <a:rPr lang="en-US" sz="2800" dirty="0"/>
              <a:t>means a registrar, an additional registrar, a joint registrar, a deputy registrar or an assistant registrar, performing under this Ordinance the duty of registration of companies; </a:t>
            </a:r>
          </a:p>
          <a:p>
            <a:pPr lvl="0" hangingPunct="0"/>
            <a:r>
              <a:rPr lang="en-US" sz="2800" b="1" dirty="0"/>
              <a:t>"scheduled bank" </a:t>
            </a:r>
            <a:r>
              <a:rPr lang="en-US" sz="2800" dirty="0"/>
              <a:t>has the same meaning as in the State Bank of Pakistan Act, 1956 (XXXIII of 1956); </a:t>
            </a:r>
          </a:p>
          <a:p>
            <a:pPr lvl="0" hangingPunct="0"/>
            <a:r>
              <a:rPr lang="en-US" sz="2800" b="1" dirty="0"/>
              <a:t>"secretary" </a:t>
            </a:r>
            <a:r>
              <a:rPr lang="en-US" sz="2800" dirty="0"/>
              <a:t>means any individual appointed to perform the secretarial, administrative or other duties ordinarily performed by the secretary of a company; </a:t>
            </a:r>
          </a:p>
          <a:p>
            <a:pPr marL="0" indent="0" hangingPunct="0">
              <a:buNone/>
            </a:pPr>
            <a:endParaRPr lang="en-US" sz="2800" dirty="0"/>
          </a:p>
        </p:txBody>
      </p:sp>
    </p:spTree>
    <p:extLst>
      <p:ext uri="{BB962C8B-B14F-4D97-AF65-F5344CB8AC3E}">
        <p14:creationId xmlns:p14="http://schemas.microsoft.com/office/powerpoint/2010/main" xmlns="" val="18481107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Security</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hangingPunct="0"/>
            <a:r>
              <a:rPr lang="en-US" sz="2800" b="1" dirty="0"/>
              <a:t>"security" </a:t>
            </a:r>
            <a:r>
              <a:rPr lang="en-US" sz="2800" dirty="0"/>
              <a:t>means </a:t>
            </a:r>
            <a:endParaRPr lang="en-US" sz="2800" dirty="0" smtClean="0"/>
          </a:p>
          <a:p>
            <a:pPr lvl="1" hangingPunct="0"/>
            <a:r>
              <a:rPr lang="en-US" sz="2400" dirty="0" smtClean="0"/>
              <a:t>any </a:t>
            </a:r>
            <a:r>
              <a:rPr lang="en-US" sz="2400" dirty="0"/>
              <a:t>share, </a:t>
            </a:r>
            <a:endParaRPr lang="en-US" sz="2400" dirty="0" smtClean="0"/>
          </a:p>
          <a:p>
            <a:pPr lvl="1" hangingPunct="0"/>
            <a:r>
              <a:rPr lang="en-US" sz="2400" dirty="0" smtClean="0"/>
              <a:t>scrip</a:t>
            </a:r>
            <a:r>
              <a:rPr lang="en-US" sz="2400" dirty="0"/>
              <a:t>, </a:t>
            </a:r>
            <a:endParaRPr lang="en-US" sz="2400" dirty="0" smtClean="0"/>
          </a:p>
          <a:p>
            <a:pPr lvl="1" hangingPunct="0"/>
            <a:r>
              <a:rPr lang="en-US" sz="2400" dirty="0" smtClean="0"/>
              <a:t>debenture</a:t>
            </a:r>
            <a:r>
              <a:rPr lang="en-US" sz="2400" dirty="0"/>
              <a:t>, </a:t>
            </a:r>
            <a:endParaRPr lang="en-US" sz="2400" dirty="0" smtClean="0"/>
          </a:p>
          <a:p>
            <a:pPr lvl="1" hangingPunct="0"/>
            <a:r>
              <a:rPr lang="en-US" sz="2400" dirty="0" smtClean="0"/>
              <a:t>participation </a:t>
            </a:r>
            <a:r>
              <a:rPr lang="en-US" sz="2400" dirty="0"/>
              <a:t>term certificate, </a:t>
            </a:r>
            <a:endParaRPr lang="en-US" sz="2400" dirty="0" smtClean="0"/>
          </a:p>
          <a:p>
            <a:pPr lvl="1" hangingPunct="0"/>
            <a:r>
              <a:rPr lang="en-US" sz="2400" dirty="0" err="1" smtClean="0"/>
              <a:t>modaraba</a:t>
            </a:r>
            <a:r>
              <a:rPr lang="en-US" sz="2400" dirty="0" smtClean="0"/>
              <a:t> </a:t>
            </a:r>
            <a:r>
              <a:rPr lang="en-US" sz="2400" dirty="0"/>
              <a:t>certificate, </a:t>
            </a:r>
            <a:endParaRPr lang="en-US" sz="2400" dirty="0" smtClean="0"/>
          </a:p>
          <a:p>
            <a:pPr lvl="1" hangingPunct="0"/>
            <a:r>
              <a:rPr lang="en-US" sz="2400" dirty="0" err="1" smtClean="0"/>
              <a:t>musharika</a:t>
            </a:r>
            <a:r>
              <a:rPr lang="en-US" sz="2400" dirty="0" smtClean="0"/>
              <a:t> </a:t>
            </a:r>
            <a:r>
              <a:rPr lang="en-US" sz="2400" dirty="0"/>
              <a:t>certificate, </a:t>
            </a:r>
            <a:endParaRPr lang="en-US" sz="2400" dirty="0" smtClean="0"/>
          </a:p>
          <a:p>
            <a:pPr lvl="1" hangingPunct="0"/>
            <a:r>
              <a:rPr lang="en-US" sz="2400" dirty="0" smtClean="0"/>
              <a:t>term </a:t>
            </a:r>
            <a:r>
              <a:rPr lang="en-US" sz="2400" dirty="0"/>
              <a:t>finance certificate bond, </a:t>
            </a:r>
            <a:endParaRPr lang="en-US" sz="2400" dirty="0" smtClean="0"/>
          </a:p>
          <a:p>
            <a:pPr lvl="1" hangingPunct="0"/>
            <a:r>
              <a:rPr lang="en-US" sz="2400" dirty="0" smtClean="0"/>
              <a:t>pre-organization </a:t>
            </a:r>
            <a:r>
              <a:rPr lang="en-US" sz="2400" dirty="0"/>
              <a:t>certificate or </a:t>
            </a:r>
            <a:endParaRPr lang="en-US" sz="2400" dirty="0" smtClean="0"/>
          </a:p>
          <a:p>
            <a:pPr lvl="1" hangingPunct="0"/>
            <a:r>
              <a:rPr lang="en-US" sz="2400" dirty="0" smtClean="0"/>
              <a:t>such </a:t>
            </a:r>
            <a:r>
              <a:rPr lang="en-US" sz="2400" dirty="0"/>
              <a:t>other instrument as the Federal Government may, by notification in the official Gazette, specify for the </a:t>
            </a:r>
            <a:r>
              <a:rPr lang="en-US" sz="2400" dirty="0" smtClean="0"/>
              <a:t>purpose</a:t>
            </a:r>
            <a:endParaRPr lang="en-US" sz="2400" dirty="0"/>
          </a:p>
          <a:p>
            <a:pPr marL="0" indent="0">
              <a:buNone/>
            </a:pPr>
            <a:endParaRPr lang="en-US" sz="2800" dirty="0"/>
          </a:p>
          <a:p>
            <a:pPr lvl="0" hangingPunct="0"/>
            <a:r>
              <a:rPr lang="en-US" sz="2800" b="1" dirty="0"/>
              <a:t>"share" </a:t>
            </a:r>
            <a:r>
              <a:rPr lang="en-US" sz="2800" dirty="0"/>
              <a:t>means share in the share capital of a company</a:t>
            </a:r>
            <a:r>
              <a:rPr lang="en-US" sz="2800" dirty="0" smtClean="0"/>
              <a:t>;</a:t>
            </a:r>
          </a:p>
          <a:p>
            <a:pPr lvl="0" hangingPunct="0"/>
            <a:r>
              <a:rPr lang="en-US" sz="2800" dirty="0" smtClean="0"/>
              <a:t>Share is a right to receive a certain proportion of profit made by a company while it is a going concern and of the capital when it is wound up. </a:t>
            </a:r>
            <a:endParaRPr lang="en-US" sz="2800" dirty="0"/>
          </a:p>
          <a:p>
            <a:pPr marL="0" indent="0" hangingPunct="0">
              <a:buNone/>
            </a:pPr>
            <a:endParaRPr lang="en-US" sz="2800" dirty="0"/>
          </a:p>
        </p:txBody>
      </p:sp>
    </p:spTree>
    <p:extLst>
      <p:ext uri="{BB962C8B-B14F-4D97-AF65-F5344CB8AC3E}">
        <p14:creationId xmlns:p14="http://schemas.microsoft.com/office/powerpoint/2010/main" xmlns="" val="23592828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Share and Ultra </a:t>
            </a:r>
            <a:r>
              <a:rPr lang="en-US" b="1" dirty="0" err="1" smtClean="0"/>
              <a:t>Vires</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b="1" dirty="0" smtClean="0"/>
              <a:t>Share </a:t>
            </a:r>
            <a:r>
              <a:rPr lang="en-US" sz="2800" dirty="0"/>
              <a:t>means share in the share capital of a company</a:t>
            </a:r>
            <a:r>
              <a:rPr lang="en-US" sz="2800" dirty="0" smtClean="0"/>
              <a:t>;</a:t>
            </a:r>
          </a:p>
          <a:p>
            <a:pPr lvl="1" hangingPunct="0"/>
            <a:r>
              <a:rPr lang="en-US" sz="2400" dirty="0" smtClean="0"/>
              <a:t>Share is a right to receive a certain proportion of profit made by a company while it is a going concern and of the capital when it is wound up. </a:t>
            </a:r>
          </a:p>
          <a:p>
            <a:pPr hangingPunct="0"/>
            <a:r>
              <a:rPr lang="en-US" b="1" dirty="0" smtClean="0"/>
              <a:t>Ultra </a:t>
            </a:r>
            <a:r>
              <a:rPr lang="en-US" b="1" dirty="0" err="1" smtClean="0"/>
              <a:t>Vires</a:t>
            </a:r>
            <a:r>
              <a:rPr lang="en-US" b="1" dirty="0" smtClean="0"/>
              <a:t>  </a:t>
            </a:r>
            <a:r>
              <a:rPr lang="en-US" sz="2800" dirty="0" smtClean="0"/>
              <a:t>means an act performed without any authority to act on the subject.</a:t>
            </a:r>
            <a:endParaRPr lang="en-US" sz="2800" b="1" dirty="0"/>
          </a:p>
          <a:p>
            <a:pPr marL="0" indent="0" hangingPunct="0">
              <a:buNone/>
            </a:pPr>
            <a:endParaRPr lang="en-US" sz="2800" dirty="0"/>
          </a:p>
        </p:txBody>
      </p:sp>
    </p:spTree>
    <p:extLst>
      <p:ext uri="{BB962C8B-B14F-4D97-AF65-F5344CB8AC3E}">
        <p14:creationId xmlns:p14="http://schemas.microsoft.com/office/powerpoint/2010/main" xmlns="" val="23592828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Special Resolution</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sz="2600" b="1" dirty="0"/>
              <a:t>"special resolution" </a:t>
            </a:r>
            <a:r>
              <a:rPr lang="en-US" sz="2600" dirty="0"/>
              <a:t>means a resolution which has been passed by a majority of not less than three-fourths of such members entitled to vote as are present in person or by proxy at a general meeting of which not less than twenty-one days notice specifying the intention to propose the resolution as a special resolution has been duly given: </a:t>
            </a:r>
          </a:p>
          <a:p>
            <a:pPr marL="0" indent="0" hangingPunct="0">
              <a:buNone/>
            </a:pPr>
            <a:r>
              <a:rPr lang="en-US" sz="2600" dirty="0"/>
              <a:t>Provided that, if all the members entitled to attend and vote at any such meeting so agree, a resolution may be proposed and passed as a special resolution at a meeting of which not less then twenty-one days notice has been given;</a:t>
            </a:r>
          </a:p>
        </p:txBody>
      </p:sp>
    </p:spTree>
    <p:extLst>
      <p:ext uri="{BB962C8B-B14F-4D97-AF65-F5344CB8AC3E}">
        <p14:creationId xmlns:p14="http://schemas.microsoft.com/office/powerpoint/2010/main" xmlns="" val="22219503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Subsidiary and Holding Company</a:t>
            </a:r>
            <a:endParaRPr lang="en-US" dirty="0"/>
          </a:p>
        </p:txBody>
      </p:sp>
      <p:sp>
        <p:nvSpPr>
          <p:cNvPr id="3" name="Content Placeholder 2"/>
          <p:cNvSpPr>
            <a:spLocks noGrp="1"/>
          </p:cNvSpPr>
          <p:nvPr>
            <p:ph idx="1"/>
          </p:nvPr>
        </p:nvSpPr>
        <p:spPr>
          <a:xfrm>
            <a:off x="457200" y="1447800"/>
            <a:ext cx="8534400" cy="5105400"/>
          </a:xfrm>
        </p:spPr>
        <p:txBody>
          <a:bodyPr>
            <a:noAutofit/>
          </a:bodyPr>
          <a:lstStyle/>
          <a:p>
            <a:pPr hangingPunct="0"/>
            <a:r>
              <a:rPr lang="en-US" sz="2800" b="1" dirty="0"/>
              <a:t>Meaning of "subsidiary" and "holding company</a:t>
            </a:r>
            <a:r>
              <a:rPr lang="en-US" sz="2800" b="1" dirty="0" smtClean="0"/>
              <a:t>"</a:t>
            </a:r>
            <a:r>
              <a:rPr lang="en-US" sz="2800" dirty="0" smtClean="0"/>
              <a:t>. </a:t>
            </a:r>
            <a:r>
              <a:rPr lang="en-US" sz="2800" dirty="0"/>
              <a:t>For</a:t>
            </a:r>
            <a:r>
              <a:rPr lang="en-US" sz="2800" b="1" dirty="0"/>
              <a:t> </a:t>
            </a:r>
            <a:r>
              <a:rPr lang="en-US" sz="2800" dirty="0"/>
              <a:t>purposes of this Ordinance, a company or body corporate shall be deemed to be a subsidiary of another if</a:t>
            </a:r>
            <a:r>
              <a:rPr lang="en-US" sz="2800" dirty="0" smtClean="0"/>
              <a:t>—</a:t>
            </a:r>
            <a:r>
              <a:rPr lang="en-US" sz="2800" dirty="0"/>
              <a:t> </a:t>
            </a:r>
          </a:p>
          <a:p>
            <a:pPr marL="971550" lvl="1" indent="-514350" hangingPunct="0">
              <a:buFont typeface="+mj-lt"/>
              <a:buAutoNum type="romanLcPeriod"/>
            </a:pPr>
            <a:r>
              <a:rPr lang="en-US" sz="2400" dirty="0"/>
              <a:t>that other company or body corporate directly or indirectly controls, beneficially owns or holds more than fifty per cent of its voting securities or otherwise has power to elect and appoint more than fifty per cent of its directors; or </a:t>
            </a:r>
          </a:p>
          <a:p>
            <a:pPr marL="971550" lvl="1" indent="-514350" hangingPunct="0">
              <a:buFont typeface="+mj-lt"/>
              <a:buAutoNum type="romanLcPeriod"/>
            </a:pPr>
            <a:r>
              <a:rPr lang="en-US" sz="2400" dirty="0"/>
              <a:t>the first mentioned company or body corporate is a subsidiary of any company or body corporate which is that other's subsidiary; </a:t>
            </a:r>
          </a:p>
          <a:p>
            <a:pPr marL="0" indent="0">
              <a:buNone/>
            </a:pPr>
            <a:endParaRPr lang="en-US" sz="2800" dirty="0"/>
          </a:p>
          <a:p>
            <a:pPr lvl="0" hangingPunct="0"/>
            <a:endParaRPr lang="en-US" sz="2800" dirty="0"/>
          </a:p>
        </p:txBody>
      </p:sp>
    </p:spTree>
    <p:extLst>
      <p:ext uri="{BB962C8B-B14F-4D97-AF65-F5344CB8AC3E}">
        <p14:creationId xmlns:p14="http://schemas.microsoft.com/office/powerpoint/2010/main" xmlns="" val="7824638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Where Ordinance is not applied</a:t>
            </a:r>
            <a:endParaRPr lang="en-US" b="1" dirty="0"/>
          </a:p>
        </p:txBody>
      </p:sp>
      <p:sp>
        <p:nvSpPr>
          <p:cNvPr id="3" name="Content Placeholder 2"/>
          <p:cNvSpPr>
            <a:spLocks noGrp="1"/>
          </p:cNvSpPr>
          <p:nvPr>
            <p:ph idx="1"/>
          </p:nvPr>
        </p:nvSpPr>
        <p:spPr>
          <a:xfrm>
            <a:off x="457200" y="1447800"/>
            <a:ext cx="8534400" cy="5105400"/>
          </a:xfrm>
        </p:spPr>
        <p:txBody>
          <a:bodyPr>
            <a:noAutofit/>
          </a:bodyPr>
          <a:lstStyle/>
          <a:p>
            <a:pPr hangingPunct="0"/>
            <a:r>
              <a:rPr lang="en-US" sz="2800" b="1" dirty="0" smtClean="0"/>
              <a:t>Ordinance </a:t>
            </a:r>
            <a:r>
              <a:rPr lang="en-US" sz="2800" b="1" dirty="0"/>
              <a:t>not to apply to certain corporations </a:t>
            </a:r>
            <a:r>
              <a:rPr lang="en-US" sz="2800" dirty="0"/>
              <a:t>.- Nothing in this</a:t>
            </a:r>
            <a:r>
              <a:rPr lang="en-US" sz="2800" b="1" dirty="0"/>
              <a:t> </a:t>
            </a:r>
            <a:r>
              <a:rPr lang="en-US" sz="2800" dirty="0"/>
              <a:t>Ordinance shall apply to</a:t>
            </a:r>
            <a:r>
              <a:rPr lang="en-US" sz="2800" dirty="0" smtClean="0"/>
              <a:t>—</a:t>
            </a:r>
          </a:p>
          <a:p>
            <a:pPr hangingPunct="0"/>
            <a:endParaRPr lang="en-US" sz="2800" dirty="0"/>
          </a:p>
          <a:p>
            <a:pPr marL="971550" lvl="1" indent="-514350" hangingPunct="0">
              <a:buFont typeface="+mj-lt"/>
              <a:buAutoNum type="romanLcPeriod"/>
            </a:pPr>
            <a:r>
              <a:rPr lang="en-US" dirty="0"/>
              <a:t>a trading corporation owned or controlled by a Province and carrying on business only within that Province; or </a:t>
            </a:r>
          </a:p>
          <a:p>
            <a:pPr marL="1028700" lvl="1" indent="-571500" hangingPunct="0">
              <a:buFont typeface="+mj-lt"/>
              <a:buAutoNum type="romanLcPeriod"/>
            </a:pPr>
            <a:r>
              <a:rPr lang="en-US" dirty="0"/>
              <a:t>a co-operative society; or </a:t>
            </a:r>
          </a:p>
          <a:p>
            <a:pPr marL="1028700" lvl="1" indent="-571500" hangingPunct="0">
              <a:buFont typeface="+mj-lt"/>
              <a:buAutoNum type="romanLcPeriod"/>
            </a:pPr>
            <a:r>
              <a:rPr lang="en-US" dirty="0" smtClean="0"/>
              <a:t>a </a:t>
            </a:r>
            <a:r>
              <a:rPr lang="en-US" dirty="0"/>
              <a:t>university. </a:t>
            </a:r>
          </a:p>
          <a:p>
            <a:pPr marL="0" indent="0">
              <a:buNone/>
            </a:pPr>
            <a:endParaRPr lang="en-US" sz="2800" dirty="0"/>
          </a:p>
          <a:p>
            <a:pPr lvl="0" hangingPunct="0"/>
            <a:endParaRPr lang="en-US" sz="2800" dirty="0"/>
          </a:p>
        </p:txBody>
      </p:sp>
    </p:spTree>
    <p:extLst>
      <p:ext uri="{BB962C8B-B14F-4D97-AF65-F5344CB8AC3E}">
        <p14:creationId xmlns:p14="http://schemas.microsoft.com/office/powerpoint/2010/main" xmlns="" val="27575778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lvl="0" indent="0" hangingPunct="0"/>
            <a:r>
              <a:rPr lang="en-US" b="1" dirty="0" smtClean="0"/>
              <a:t>Non Trading Companies</a:t>
            </a:r>
            <a:endParaRPr lang="en-US" b="1"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sz="2800" b="1" dirty="0"/>
              <a:t>Application of Ordinance to non-trading companies with purely provincial objects</a:t>
            </a:r>
            <a:r>
              <a:rPr lang="en-US" sz="2800" dirty="0"/>
              <a:t>.- </a:t>
            </a:r>
            <a:endParaRPr lang="en-US" sz="2800" dirty="0" smtClean="0"/>
          </a:p>
          <a:p>
            <a:pPr lvl="0" hangingPunct="0"/>
            <a:endParaRPr lang="en-US" sz="2800" dirty="0"/>
          </a:p>
          <a:p>
            <a:pPr lvl="0" hangingPunct="0"/>
            <a:r>
              <a:rPr lang="en-US" sz="2800" dirty="0" smtClean="0"/>
              <a:t>The </a:t>
            </a:r>
            <a:r>
              <a:rPr lang="en-US" sz="2800" dirty="0"/>
              <a:t>powers conferred by this Ordinance on the Federal</a:t>
            </a:r>
            <a:r>
              <a:rPr lang="en-US" sz="2800" b="1" dirty="0"/>
              <a:t> </a:t>
            </a:r>
            <a:r>
              <a:rPr lang="en-US" sz="2800" dirty="0"/>
              <a:t>Government or the Commission shall, in relation to companies which are not trading corporations and the objects of which are confined to a single Province, be the powers of the Provincial Government. </a:t>
            </a:r>
          </a:p>
          <a:p>
            <a:pPr marL="0" indent="0">
              <a:buNone/>
            </a:pPr>
            <a:endParaRPr lang="en-US" sz="2800" dirty="0"/>
          </a:p>
          <a:p>
            <a:pPr lvl="0" hangingPunct="0"/>
            <a:endParaRPr lang="en-US" sz="2800" dirty="0"/>
          </a:p>
        </p:txBody>
      </p:sp>
    </p:spTree>
    <p:extLst>
      <p:ext uri="{BB962C8B-B14F-4D97-AF65-F5344CB8AC3E}">
        <p14:creationId xmlns:p14="http://schemas.microsoft.com/office/powerpoint/2010/main" xmlns="" val="26642600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lvl="0" indent="0" hangingPunct="0"/>
            <a:r>
              <a:rPr lang="en-US" b="1" dirty="0"/>
              <a:t>Ordinance to override </a:t>
            </a:r>
            <a:r>
              <a:rPr lang="en-US" b="1" dirty="0" smtClean="0"/>
              <a:t>memorandum..</a:t>
            </a:r>
            <a:endParaRPr lang="en-US" b="1" dirty="0"/>
          </a:p>
        </p:txBody>
      </p:sp>
      <p:sp>
        <p:nvSpPr>
          <p:cNvPr id="3" name="Content Placeholder 2"/>
          <p:cNvSpPr>
            <a:spLocks noGrp="1"/>
          </p:cNvSpPr>
          <p:nvPr>
            <p:ph idx="1"/>
          </p:nvPr>
        </p:nvSpPr>
        <p:spPr>
          <a:xfrm>
            <a:off x="457200" y="1447800"/>
            <a:ext cx="8534400" cy="5105400"/>
          </a:xfrm>
        </p:spPr>
        <p:txBody>
          <a:bodyPr>
            <a:noAutofit/>
          </a:bodyPr>
          <a:lstStyle/>
          <a:p>
            <a:pPr lvl="0" hangingPunct="0"/>
            <a:r>
              <a:rPr lang="en-US" sz="2800" b="1" dirty="0"/>
              <a:t>Ordinance to override memorandum, articles, etc..- </a:t>
            </a:r>
            <a:r>
              <a:rPr lang="en-US" sz="2800" dirty="0"/>
              <a:t>Save as</a:t>
            </a:r>
            <a:r>
              <a:rPr lang="en-US" sz="2800" b="1" dirty="0"/>
              <a:t> </a:t>
            </a:r>
            <a:r>
              <a:rPr lang="en-US" sz="2800" dirty="0"/>
              <a:t>otherwise expressly provided herein,—  </a:t>
            </a:r>
          </a:p>
          <a:p>
            <a:pPr marL="914400" lvl="1" indent="-457200" hangingPunct="0">
              <a:buFont typeface="+mj-lt"/>
              <a:buAutoNum type="alphaLcParenR"/>
            </a:pPr>
            <a:r>
              <a:rPr lang="en-US" sz="2200" dirty="0"/>
              <a:t>the provisions of this Ordinance which come into force by virtue of a notification under sub-section (3) of section 1 shall have effect notwithstanding anything contained in the </a:t>
            </a:r>
            <a:r>
              <a:rPr lang="en-US" sz="2200" b="1" dirty="0"/>
              <a:t>memorandum</a:t>
            </a:r>
            <a:r>
              <a:rPr lang="en-US" sz="2200" dirty="0"/>
              <a:t> </a:t>
            </a:r>
            <a:r>
              <a:rPr lang="en-US" sz="2200" b="1" dirty="0"/>
              <a:t>or articles </a:t>
            </a:r>
            <a:r>
              <a:rPr lang="en-US" sz="2200" dirty="0"/>
              <a:t>of a company, or in any </a:t>
            </a:r>
            <a:r>
              <a:rPr lang="en-US" sz="2200" b="1" dirty="0"/>
              <a:t>contract or agreement </a:t>
            </a:r>
            <a:r>
              <a:rPr lang="en-US" sz="2200" dirty="0"/>
              <a:t>executed by it, or in any </a:t>
            </a:r>
            <a:r>
              <a:rPr lang="en-US" sz="2200" b="1" dirty="0"/>
              <a:t>resolution</a:t>
            </a:r>
            <a:r>
              <a:rPr lang="en-US" sz="2200" dirty="0"/>
              <a:t> passed by the company in general meeting or by its directors, whether the same be registered, executed or passed, as the case may be, before or after the coming into force or the said provisions; and  </a:t>
            </a:r>
          </a:p>
          <a:p>
            <a:pPr marL="914400" lvl="1" indent="-457200" hangingPunct="0">
              <a:buFont typeface="+mj-lt"/>
              <a:buAutoNum type="alphaLcParenR"/>
            </a:pPr>
            <a:r>
              <a:rPr lang="en-US" sz="2200" dirty="0"/>
              <a:t>any provision contained in the memorandum, articles, agreement or resolution aforesaid shall, to the extent to which it is repugnant to the </a:t>
            </a:r>
            <a:r>
              <a:rPr lang="en-US" sz="2200" dirty="0" smtClean="0"/>
              <a:t>provisions </a:t>
            </a:r>
            <a:r>
              <a:rPr lang="en-US" sz="2200" dirty="0"/>
              <a:t>of this Ordinance, become or be void, as the case may be. </a:t>
            </a:r>
          </a:p>
          <a:p>
            <a:pPr marL="0" indent="0">
              <a:buNone/>
            </a:pPr>
            <a:endParaRPr lang="en-US" sz="2800" dirty="0"/>
          </a:p>
          <a:p>
            <a:pPr lvl="0" hangingPunct="0"/>
            <a:endParaRPr lang="en-US" sz="2800" dirty="0"/>
          </a:p>
        </p:txBody>
      </p:sp>
    </p:spTree>
    <p:extLst>
      <p:ext uri="{BB962C8B-B14F-4D97-AF65-F5344CB8AC3E}">
        <p14:creationId xmlns:p14="http://schemas.microsoft.com/office/powerpoint/2010/main" xmlns="" val="8780675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Artificial Person</a:t>
            </a:r>
            <a:endParaRPr lang="en-US" b="1" dirty="0"/>
          </a:p>
        </p:txBody>
      </p:sp>
      <p:sp>
        <p:nvSpPr>
          <p:cNvPr id="3" name="Content Placeholder 2"/>
          <p:cNvSpPr>
            <a:spLocks noGrp="1"/>
          </p:cNvSpPr>
          <p:nvPr>
            <p:ph idx="1"/>
          </p:nvPr>
        </p:nvSpPr>
        <p:spPr/>
        <p:txBody>
          <a:bodyPr/>
          <a:lstStyle/>
          <a:p>
            <a:r>
              <a:rPr lang="en-US" dirty="0" smtClean="0"/>
              <a:t>It means that a company possesses separate legal entity, identify and personality of its own, apart form its share holders. </a:t>
            </a:r>
          </a:p>
          <a:p>
            <a:r>
              <a:rPr lang="en-US" dirty="0" smtClean="0"/>
              <a:t>It can borrow money, enter into contracts, and hold property in its own name</a:t>
            </a:r>
          </a:p>
          <a:p>
            <a:r>
              <a:rPr lang="en-US" dirty="0" smtClean="0"/>
              <a:t>It can sue and can be sued by its share holders.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Auditors</a:t>
            </a:r>
            <a:endParaRPr lang="en-US" b="1" dirty="0"/>
          </a:p>
        </p:txBody>
      </p:sp>
      <p:sp>
        <p:nvSpPr>
          <p:cNvPr id="3" name="Content Placeholder 2"/>
          <p:cNvSpPr>
            <a:spLocks noGrp="1"/>
          </p:cNvSpPr>
          <p:nvPr>
            <p:ph idx="1"/>
          </p:nvPr>
        </p:nvSpPr>
        <p:spPr/>
        <p:txBody>
          <a:bodyPr/>
          <a:lstStyle/>
          <a:p>
            <a:r>
              <a:rPr lang="en-US" b="1" dirty="0" smtClean="0"/>
              <a:t>Auditors</a:t>
            </a:r>
            <a:r>
              <a:rPr lang="en-US" dirty="0" smtClean="0"/>
              <a:t> are independent persons who examine the accounts of the company and report on the same.</a:t>
            </a:r>
          </a:p>
          <a:p>
            <a:r>
              <a:rPr lang="en-US" dirty="0" smtClean="0"/>
              <a:t>The express their opinion on the accounts and also supposed to</a:t>
            </a:r>
            <a:r>
              <a:rPr lang="en-US" dirty="0"/>
              <a:t> </a:t>
            </a:r>
            <a:r>
              <a:rPr lang="en-US" dirty="0" smtClean="0"/>
              <a:t>detect fraud, manipulations of accounts aimed at concealment of true financial position of a company.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Common Seal</a:t>
            </a:r>
            <a:endParaRPr lang="en-US" b="1" dirty="0"/>
          </a:p>
        </p:txBody>
      </p:sp>
      <p:sp>
        <p:nvSpPr>
          <p:cNvPr id="3" name="Content Placeholder 2"/>
          <p:cNvSpPr>
            <a:spLocks noGrp="1"/>
          </p:cNvSpPr>
          <p:nvPr>
            <p:ph idx="1"/>
          </p:nvPr>
        </p:nvSpPr>
        <p:spPr/>
        <p:txBody>
          <a:bodyPr/>
          <a:lstStyle/>
          <a:p>
            <a:r>
              <a:rPr lang="en-US" dirty="0" smtClean="0"/>
              <a:t>Every company must have a seal of its own, called </a:t>
            </a:r>
            <a:r>
              <a:rPr lang="en-US" b="1" dirty="0" smtClean="0"/>
              <a:t>“Common Seal”. </a:t>
            </a:r>
          </a:p>
          <a:p>
            <a:pPr lvl="1"/>
            <a:r>
              <a:rPr lang="en-US" dirty="0" smtClean="0"/>
              <a:t>Directors must provide for its safe custody. </a:t>
            </a:r>
          </a:p>
          <a:p>
            <a:pPr lvl="1"/>
            <a:r>
              <a:rPr lang="en-US" dirty="0" smtClean="0"/>
              <a:t>it shall be affixed to share certificate and any other instrument, only on the authority of a resolution of directors.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Convenant</a:t>
            </a:r>
            <a:endParaRPr lang="en-US" b="1" dirty="0"/>
          </a:p>
        </p:txBody>
      </p:sp>
      <p:sp>
        <p:nvSpPr>
          <p:cNvPr id="3" name="Content Placeholder 2"/>
          <p:cNvSpPr>
            <a:spLocks noGrp="1"/>
          </p:cNvSpPr>
          <p:nvPr>
            <p:ph idx="1"/>
          </p:nvPr>
        </p:nvSpPr>
        <p:spPr/>
        <p:txBody>
          <a:bodyPr>
            <a:normAutofit lnSpcReduction="10000"/>
          </a:bodyPr>
          <a:lstStyle/>
          <a:p>
            <a:r>
              <a:rPr lang="en-US" dirty="0" smtClean="0"/>
              <a:t>An agreement convention, or promise of two or more parties, by deed in writing, signed and delivered by which either of the parties pledges himself to the other that something is either done, or shall be done, or shall not be done, or stipulates for the truth of certain facts.</a:t>
            </a:r>
          </a:p>
          <a:p>
            <a:r>
              <a:rPr lang="en-US" dirty="0" smtClean="0"/>
              <a:t>In the broadest usage, it means any agreement or contract.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Fiduciary and Fiduciary Behavior</a:t>
            </a:r>
            <a:endParaRPr lang="en-US" b="1" dirty="0"/>
          </a:p>
        </p:txBody>
      </p:sp>
      <p:sp>
        <p:nvSpPr>
          <p:cNvPr id="3" name="Content Placeholder 2"/>
          <p:cNvSpPr>
            <a:spLocks noGrp="1"/>
          </p:cNvSpPr>
          <p:nvPr>
            <p:ph idx="1"/>
          </p:nvPr>
        </p:nvSpPr>
        <p:spPr/>
        <p:txBody>
          <a:bodyPr/>
          <a:lstStyle/>
          <a:p>
            <a:r>
              <a:rPr lang="en-US" b="1" dirty="0" smtClean="0"/>
              <a:t>Fiduciary  </a:t>
            </a:r>
            <a:r>
              <a:rPr lang="en-US" dirty="0" smtClean="0"/>
              <a:t>This term used to refer a person having duties involving good faith, trust, special confidence, and candor towards others.</a:t>
            </a:r>
          </a:p>
          <a:p>
            <a:r>
              <a:rPr lang="en-US" b="1" dirty="0" smtClean="0"/>
              <a:t>Fiduciary Behavior </a:t>
            </a:r>
            <a:r>
              <a:rPr lang="en-US" dirty="0" smtClean="0"/>
              <a:t> it refers to the behavior in good faith, trust, special confidence, and candor towards others.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Incorporated Association</a:t>
            </a:r>
            <a:endParaRPr lang="en-US" b="1" dirty="0"/>
          </a:p>
        </p:txBody>
      </p:sp>
      <p:sp>
        <p:nvSpPr>
          <p:cNvPr id="3" name="Content Placeholder 2"/>
          <p:cNvSpPr>
            <a:spLocks noGrp="1"/>
          </p:cNvSpPr>
          <p:nvPr>
            <p:ph idx="1"/>
          </p:nvPr>
        </p:nvSpPr>
        <p:spPr/>
        <p:txBody>
          <a:bodyPr/>
          <a:lstStyle/>
          <a:p>
            <a:r>
              <a:rPr lang="en-US" b="1" dirty="0" smtClean="0"/>
              <a:t>Incorporation  </a:t>
            </a:r>
            <a:r>
              <a:rPr lang="en-US" dirty="0" smtClean="0"/>
              <a:t>means the recognition of the existence of a company, in the eyes of law as a separate legal entity.</a:t>
            </a:r>
          </a:p>
          <a:p>
            <a:r>
              <a:rPr lang="en-US" b="1" dirty="0" smtClean="0"/>
              <a:t>IPSO FACTO </a:t>
            </a:r>
          </a:p>
          <a:p>
            <a:pPr lvl="1">
              <a:buNone/>
            </a:pPr>
            <a:r>
              <a:rPr lang="en-US" dirty="0" smtClean="0"/>
              <a:t>It means</a:t>
            </a:r>
          </a:p>
          <a:p>
            <a:pPr marL="971550" lvl="1" indent="-514350">
              <a:buFont typeface="+mj-lt"/>
              <a:buAutoNum type="alphaLcParenR"/>
            </a:pPr>
            <a:r>
              <a:rPr lang="en-US" dirty="0" smtClean="0"/>
              <a:t>By fact it self; or</a:t>
            </a:r>
          </a:p>
          <a:p>
            <a:pPr marL="971550" lvl="1" indent="-514350">
              <a:buFont typeface="+mj-lt"/>
              <a:buAutoNum type="alphaLcParenR"/>
            </a:pPr>
            <a:r>
              <a:rPr lang="en-US" dirty="0" smtClean="0"/>
              <a:t>By the mere fact</a:t>
            </a:r>
          </a:p>
          <a:p>
            <a:pPr marL="971550" lvl="1" indent="-514350">
              <a:buFont typeface="+mj-lt"/>
              <a:buAutoNum type="alphaLcParenR"/>
            </a:pPr>
            <a:r>
              <a:rPr lang="en-US" dirty="0" smtClean="0"/>
              <a:t>By the mere effect of an act or a fact</a:t>
            </a:r>
          </a:p>
          <a:p>
            <a:pPr marL="971550" lvl="1" indent="-514350">
              <a:buFont typeface="+mj-lt"/>
              <a:buAutoNum type="alphaLcParenR"/>
            </a:pPr>
            <a:endParaRPr 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Limited Liability</a:t>
            </a:r>
            <a:endParaRPr lang="en-US" b="1" dirty="0"/>
          </a:p>
        </p:txBody>
      </p:sp>
      <p:sp>
        <p:nvSpPr>
          <p:cNvPr id="3" name="Content Placeholder 2"/>
          <p:cNvSpPr>
            <a:spLocks noGrp="1"/>
          </p:cNvSpPr>
          <p:nvPr>
            <p:ph idx="1"/>
          </p:nvPr>
        </p:nvSpPr>
        <p:spPr/>
        <p:txBody>
          <a:bodyPr>
            <a:normAutofit lnSpcReduction="10000"/>
          </a:bodyPr>
          <a:lstStyle/>
          <a:p>
            <a:r>
              <a:rPr lang="en-US" dirty="0" smtClean="0"/>
              <a:t>It means that the liability of the members of the company to pay back the debts of the company is limited </a:t>
            </a:r>
            <a:r>
              <a:rPr lang="en-US" dirty="0" err="1" smtClean="0"/>
              <a:t>upto</a:t>
            </a:r>
            <a:r>
              <a:rPr lang="en-US" dirty="0" smtClean="0"/>
              <a:t> the face value of their shares. </a:t>
            </a:r>
          </a:p>
          <a:p>
            <a:r>
              <a:rPr lang="en-US" dirty="0" smtClean="0"/>
              <a:t>The fact of limited liability stems from the fact of company being an artificial person. Liabilities for repayments of loans tend to be divided between company and the share holders.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 Value/ stated Value</a:t>
            </a:r>
            <a:endParaRPr lang="en-US" b="1" dirty="0"/>
          </a:p>
        </p:txBody>
      </p:sp>
      <p:sp>
        <p:nvSpPr>
          <p:cNvPr id="3" name="Content Placeholder 2"/>
          <p:cNvSpPr>
            <a:spLocks noGrp="1"/>
          </p:cNvSpPr>
          <p:nvPr>
            <p:ph idx="1"/>
          </p:nvPr>
        </p:nvSpPr>
        <p:spPr/>
        <p:txBody>
          <a:bodyPr>
            <a:normAutofit/>
          </a:bodyPr>
          <a:lstStyle/>
          <a:p>
            <a:r>
              <a:rPr lang="en-US" b="1" dirty="0" smtClean="0"/>
              <a:t>Par Value/ stated Value </a:t>
            </a:r>
            <a:r>
              <a:rPr lang="en-US" dirty="0" smtClean="0"/>
              <a:t> is the face or stated value of a share or stock or bond is called par value.</a:t>
            </a:r>
          </a:p>
          <a:p>
            <a:r>
              <a:rPr lang="en-US" b="1" dirty="0" smtClean="0"/>
              <a:t>Perpetual Succession </a:t>
            </a:r>
            <a:r>
              <a:rPr lang="en-US" dirty="0" smtClean="0"/>
              <a:t>means that a company possesses permanent life which is not affected by debt, insolvency, insanity or withdrawal of any of its members.</a:t>
            </a:r>
            <a:endParaRPr lang="en-US" b="1"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Prima Facie</a:t>
            </a:r>
            <a:endParaRPr lang="en-US" b="1" dirty="0"/>
          </a:p>
        </p:txBody>
      </p:sp>
      <p:sp>
        <p:nvSpPr>
          <p:cNvPr id="3" name="Content Placeholder 2"/>
          <p:cNvSpPr>
            <a:spLocks noGrp="1"/>
          </p:cNvSpPr>
          <p:nvPr>
            <p:ph idx="1"/>
          </p:nvPr>
        </p:nvSpPr>
        <p:spPr/>
        <p:txBody>
          <a:bodyPr>
            <a:normAutofit fontScale="92500" lnSpcReduction="20000"/>
          </a:bodyPr>
          <a:lstStyle/>
          <a:p>
            <a:r>
              <a:rPr lang="en-US" b="1" dirty="0" smtClean="0"/>
              <a:t>Prima Facie </a:t>
            </a:r>
            <a:r>
              <a:rPr lang="en-US" dirty="0" smtClean="0"/>
              <a:t>it means</a:t>
            </a:r>
          </a:p>
          <a:p>
            <a:pPr lvl="1"/>
            <a:r>
              <a:rPr lang="en-US" dirty="0" smtClean="0"/>
              <a:t>At first sight</a:t>
            </a:r>
          </a:p>
          <a:p>
            <a:pPr lvl="1"/>
            <a:r>
              <a:rPr lang="en-US" dirty="0" smtClean="0"/>
              <a:t>On the first appearance </a:t>
            </a:r>
          </a:p>
          <a:p>
            <a:pPr lvl="1"/>
            <a:r>
              <a:rPr lang="en-US" dirty="0" smtClean="0"/>
              <a:t>Presumably</a:t>
            </a:r>
          </a:p>
          <a:p>
            <a:r>
              <a:rPr lang="en-US" b="1" dirty="0" smtClean="0"/>
              <a:t>Successor in Interest </a:t>
            </a:r>
            <a:r>
              <a:rPr lang="en-US" dirty="0" smtClean="0"/>
              <a:t>One who follows another in ownership or control of property. In order to be a successor in Interest a party must continue to retain the same rights as original owner without change in owner ship and there must be a change in form only and not in substance and transferee is not a successor in Interest.</a:t>
            </a:r>
            <a:endParaRPr lang="en-US" b="1"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Successors and Team of Management</a:t>
            </a:r>
            <a:endParaRPr lang="en-US" b="1" dirty="0"/>
          </a:p>
        </p:txBody>
      </p:sp>
      <p:sp>
        <p:nvSpPr>
          <p:cNvPr id="3" name="Content Placeholder 2"/>
          <p:cNvSpPr>
            <a:spLocks noGrp="1"/>
          </p:cNvSpPr>
          <p:nvPr>
            <p:ph idx="1"/>
          </p:nvPr>
        </p:nvSpPr>
        <p:spPr/>
        <p:txBody>
          <a:bodyPr>
            <a:normAutofit fontScale="92500"/>
          </a:bodyPr>
          <a:lstStyle/>
          <a:p>
            <a:r>
              <a:rPr lang="en-US" b="1" dirty="0" smtClean="0"/>
              <a:t>Successors </a:t>
            </a:r>
            <a:r>
              <a:rPr lang="en-US" dirty="0" smtClean="0"/>
              <a:t> Those persons, other than creditors who are entitled to a property of a deceased under his will or succession statute.</a:t>
            </a:r>
          </a:p>
          <a:p>
            <a:r>
              <a:rPr lang="en-US" b="1" dirty="0" smtClean="0"/>
              <a:t>Team of Management </a:t>
            </a:r>
            <a:r>
              <a:rPr lang="en-US" dirty="0" smtClean="0"/>
              <a:t>Share holders, being the entrepreneurs, are owners of the company and as such have the right to manage the company. But owing to their large number, they delegate most of their managerial powers to their elected representatives. </a:t>
            </a:r>
            <a:endParaRPr lang="en-US" b="1"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Team of Management</a:t>
            </a:r>
            <a:endParaRPr lang="en-US" b="1" dirty="0"/>
          </a:p>
        </p:txBody>
      </p:sp>
      <p:sp>
        <p:nvSpPr>
          <p:cNvPr id="3" name="Content Placeholder 2"/>
          <p:cNvSpPr>
            <a:spLocks noGrp="1"/>
          </p:cNvSpPr>
          <p:nvPr>
            <p:ph idx="1"/>
          </p:nvPr>
        </p:nvSpPr>
        <p:spPr/>
        <p:txBody>
          <a:bodyPr>
            <a:normAutofit lnSpcReduction="10000"/>
          </a:bodyPr>
          <a:lstStyle/>
          <a:p>
            <a:r>
              <a:rPr lang="en-US" b="1" dirty="0" smtClean="0"/>
              <a:t>Team of Management </a:t>
            </a:r>
            <a:r>
              <a:rPr lang="en-US" dirty="0" smtClean="0"/>
              <a:t> is constituted as follows</a:t>
            </a:r>
          </a:p>
          <a:p>
            <a:pPr lvl="1"/>
            <a:r>
              <a:rPr lang="en-US" b="1" dirty="0" smtClean="0"/>
              <a:t>Chairman</a:t>
            </a:r>
          </a:p>
          <a:p>
            <a:pPr lvl="1"/>
            <a:r>
              <a:rPr lang="en-US" b="1" dirty="0" smtClean="0"/>
              <a:t>Chief Executive</a:t>
            </a:r>
          </a:p>
          <a:p>
            <a:pPr lvl="1"/>
            <a:r>
              <a:rPr lang="en-US" b="1" dirty="0" smtClean="0"/>
              <a:t>Board Of Directors</a:t>
            </a:r>
          </a:p>
          <a:p>
            <a:pPr lvl="1"/>
            <a:r>
              <a:rPr lang="en-US" b="1" dirty="0" smtClean="0"/>
              <a:t>Share holders</a:t>
            </a:r>
          </a:p>
          <a:p>
            <a:pPr lvl="1"/>
            <a:r>
              <a:rPr lang="en-US" b="1" dirty="0" smtClean="0"/>
              <a:t>Secretary</a:t>
            </a:r>
          </a:p>
          <a:p>
            <a:pPr lvl="1"/>
            <a:r>
              <a:rPr lang="en-US" b="1" dirty="0" smtClean="0"/>
              <a:t>Chief Accountant</a:t>
            </a:r>
          </a:p>
          <a:p>
            <a:pPr lvl="1"/>
            <a:r>
              <a:rPr lang="en-US" b="1" dirty="0" smtClean="0"/>
              <a:t>Managers and other functionaries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a:t>
            </a:r>
            <a:endParaRPr lang="en-US" dirty="0"/>
          </a:p>
        </p:txBody>
      </p:sp>
      <p:sp>
        <p:nvSpPr>
          <p:cNvPr id="3" name="Content Placeholder 2"/>
          <p:cNvSpPr>
            <a:spLocks noGrp="1"/>
          </p:cNvSpPr>
          <p:nvPr>
            <p:ph idx="1"/>
          </p:nvPr>
        </p:nvSpPr>
        <p:spPr/>
        <p:txBody>
          <a:bodyPr/>
          <a:lstStyle/>
          <a:p>
            <a:r>
              <a:rPr lang="en-US" dirty="0" smtClean="0"/>
              <a:t>Courts, SECP </a:t>
            </a:r>
            <a:r>
              <a:rPr lang="en-US" smtClean="0"/>
              <a:t>and Registrar</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343150"/>
            <a:ext cx="5029200" cy="421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155882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708</TotalTime>
  <Words>2027</Words>
  <Application>Microsoft Office PowerPoint</Application>
  <PresentationFormat>On-screen Show (4:3)</PresentationFormat>
  <Paragraphs>173</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DEFINITIONS  IN  COMPANIES ORDINANCE 1984</vt:lpstr>
      <vt:lpstr>Article.</vt:lpstr>
      <vt:lpstr>Associated Companies</vt:lpstr>
      <vt:lpstr>Body corporate</vt:lpstr>
      <vt:lpstr>Book and/or Paper</vt:lpstr>
      <vt:lpstr>Chief Executive and Commission</vt:lpstr>
      <vt:lpstr>Company </vt:lpstr>
      <vt:lpstr>Court, Debenture and Director </vt:lpstr>
      <vt:lpstr>Document and Existing Company</vt:lpstr>
      <vt:lpstr>Financial Institution</vt:lpstr>
      <vt:lpstr>Financial year, Form and Holding company</vt:lpstr>
      <vt:lpstr>Listed Company and Member</vt:lpstr>
      <vt:lpstr>Memorandum, Modarba and Officer </vt:lpstr>
      <vt:lpstr>Previous Companies Act</vt:lpstr>
      <vt:lpstr>Private Company</vt:lpstr>
      <vt:lpstr>Prospectus and Public Company</vt:lpstr>
      <vt:lpstr>Registrar, Scheduled Bank and Secretary</vt:lpstr>
      <vt:lpstr>Security</vt:lpstr>
      <vt:lpstr>Share and Ultra Vires</vt:lpstr>
      <vt:lpstr>Special Resolution</vt:lpstr>
      <vt:lpstr>Subsidiary and Holding Company</vt:lpstr>
      <vt:lpstr>Where Ordinance is not applied</vt:lpstr>
      <vt:lpstr>Non Trading Companies</vt:lpstr>
      <vt:lpstr>Ordinance to override memorandum..</vt:lpstr>
      <vt:lpstr>Artificial Person</vt:lpstr>
      <vt:lpstr>Auditors</vt:lpstr>
      <vt:lpstr>Common Seal</vt:lpstr>
      <vt:lpstr>Convenant</vt:lpstr>
      <vt:lpstr>Fiduciary and Fiduciary Behavior</vt:lpstr>
      <vt:lpstr>Incorporated Association</vt:lpstr>
      <vt:lpstr>Limited Liability</vt:lpstr>
      <vt:lpstr>Par Value/ stated Value</vt:lpstr>
      <vt:lpstr>Prima Facie</vt:lpstr>
      <vt:lpstr>Successors and Team of Management</vt:lpstr>
      <vt:lpstr>Team of Management</vt:lpstr>
      <vt:lpstr>Upcoming</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NTS</cp:lastModifiedBy>
  <cp:revision>66</cp:revision>
  <dcterms:created xsi:type="dcterms:W3CDTF">2014-05-18T13:16:44Z</dcterms:created>
  <dcterms:modified xsi:type="dcterms:W3CDTF">2014-07-16T09:55:03Z</dcterms:modified>
</cp:coreProperties>
</file>