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6" r:id="rId2"/>
    <p:sldId id="317" r:id="rId3"/>
    <p:sldId id="316" r:id="rId4"/>
    <p:sldId id="280" r:id="rId5"/>
    <p:sldId id="285" r:id="rId6"/>
    <p:sldId id="314" r:id="rId7"/>
    <p:sldId id="315" r:id="rId8"/>
    <p:sldId id="284" r:id="rId9"/>
    <p:sldId id="273" r:id="rId10"/>
    <p:sldId id="320" r:id="rId11"/>
    <p:sldId id="321" r:id="rId12"/>
    <p:sldId id="322" r:id="rId13"/>
    <p:sldId id="275" r:id="rId14"/>
    <p:sldId id="313" r:id="rId15"/>
    <p:sldId id="318" r:id="rId16"/>
    <p:sldId id="286" r:id="rId17"/>
    <p:sldId id="288" r:id="rId18"/>
    <p:sldId id="289" r:id="rId19"/>
    <p:sldId id="290" r:id="rId20"/>
    <p:sldId id="291" r:id="rId21"/>
    <p:sldId id="292" r:id="rId22"/>
    <p:sldId id="293" r:id="rId23"/>
    <p:sldId id="294" r:id="rId24"/>
    <p:sldId id="295" r:id="rId25"/>
    <p:sldId id="296" r:id="rId26"/>
    <p:sldId id="297" r:id="rId27"/>
    <p:sldId id="298" r:id="rId28"/>
    <p:sldId id="299" r:id="rId29"/>
    <p:sldId id="301" r:id="rId30"/>
    <p:sldId id="319" r:id="rId31"/>
    <p:sldId id="310" r:id="rId3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9" autoAdjust="0"/>
    <p:restoredTop sz="94586" autoAdjust="0"/>
  </p:normalViewPr>
  <p:slideViewPr>
    <p:cSldViewPr>
      <p:cViewPr>
        <p:scale>
          <a:sx n="78" d="100"/>
          <a:sy n="78" d="100"/>
        </p:scale>
        <p:origin x="-1140" y="144"/>
      </p:cViewPr>
      <p:guideLst>
        <p:guide orient="horz" pos="2160"/>
        <p:guide pos="2880"/>
      </p:guideLst>
    </p:cSldViewPr>
  </p:slideViewPr>
  <p:outlineViewPr>
    <p:cViewPr>
      <p:scale>
        <a:sx n="33" d="100"/>
        <a:sy n="33" d="100"/>
      </p:scale>
      <p:origin x="42" y="117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C04341A-2CBE-464D-8EDB-105609634C8B}" type="datetimeFigureOut">
              <a:rPr lang="en-US"/>
              <a:pPr>
                <a:defRPr/>
              </a:pPr>
              <a:t>6/27/2014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0D1C26C-2244-49E1-BFEC-12F1E307D662}" type="slidenum">
              <a:rPr lang="en-US"/>
              <a:pPr>
                <a:defRPr/>
              </a:pPr>
              <a:t>‹#›</a:t>
            </a:fld>
            <a:endParaRPr lang="en-US"/>
          </a:p>
        </p:txBody>
      </p:sp>
    </p:spTree>
    <p:extLst>
      <p:ext uri="{BB962C8B-B14F-4D97-AF65-F5344CB8AC3E}">
        <p14:creationId xmlns:p14="http://schemas.microsoft.com/office/powerpoint/2010/main" xmlns="" val="635271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A3DFC4-23BF-4628-AD66-5789ACF14F94}" type="datetimeFigureOut">
              <a:rPr lang="en-US"/>
              <a:pPr>
                <a:defRPr/>
              </a:pPr>
              <a:t>6/27/2014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AA620D-CBED-476A-BDAE-F2157A6E0AB9}" type="slidenum">
              <a:rPr lang="en-US"/>
              <a:pPr>
                <a:defRPr/>
              </a:pPr>
              <a:t>‹#›</a:t>
            </a:fld>
            <a:endParaRPr lang="en-US"/>
          </a:p>
        </p:txBody>
      </p:sp>
    </p:spTree>
    <p:extLst>
      <p:ext uri="{BB962C8B-B14F-4D97-AF65-F5344CB8AC3E}">
        <p14:creationId xmlns:p14="http://schemas.microsoft.com/office/powerpoint/2010/main" xmlns="" val="452328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941595A-5300-4F22-BFBA-1969687A3730}" type="datetimeFigureOut">
              <a:rPr lang="en-US"/>
              <a:pPr>
                <a:defRPr/>
              </a:pPr>
              <a:t>6/27/2014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5C1535-AC2E-4D3B-9B7D-BB1A71E09CDB}" type="slidenum">
              <a:rPr lang="en-US"/>
              <a:pPr>
                <a:defRPr/>
              </a:pPr>
              <a:t>‹#›</a:t>
            </a:fld>
            <a:endParaRPr lang="en-US"/>
          </a:p>
        </p:txBody>
      </p:sp>
    </p:spTree>
    <p:extLst>
      <p:ext uri="{BB962C8B-B14F-4D97-AF65-F5344CB8AC3E}">
        <p14:creationId xmlns:p14="http://schemas.microsoft.com/office/powerpoint/2010/main" xmlns="" val="92889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1CF6CED-469D-4819-9FD6-E5A87784B3A1}" type="datetimeFigureOut">
              <a:rPr lang="en-US"/>
              <a:pPr>
                <a:defRPr/>
              </a:pPr>
              <a:t>6/27/2014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01D65A-FE62-46E3-87D1-120F0587DC8E}" type="slidenum">
              <a:rPr lang="en-US"/>
              <a:pPr>
                <a:defRPr/>
              </a:pPr>
              <a:t>‹#›</a:t>
            </a:fld>
            <a:endParaRPr lang="en-US"/>
          </a:p>
        </p:txBody>
      </p:sp>
    </p:spTree>
    <p:extLst>
      <p:ext uri="{BB962C8B-B14F-4D97-AF65-F5344CB8AC3E}">
        <p14:creationId xmlns:p14="http://schemas.microsoft.com/office/powerpoint/2010/main" xmlns="" val="2054521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7FD403C-BFC1-4C48-BF2D-A733E9AD7428}" type="datetimeFigureOut">
              <a:rPr lang="en-US"/>
              <a:pPr>
                <a:defRPr/>
              </a:pPr>
              <a:t>6/27/2014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4B0C3EE-8004-4462-8675-52BB7E8BB083}" type="slidenum">
              <a:rPr lang="en-US"/>
              <a:pPr>
                <a:defRPr/>
              </a:pPr>
              <a:t>‹#›</a:t>
            </a:fld>
            <a:endParaRPr lang="en-US"/>
          </a:p>
        </p:txBody>
      </p:sp>
    </p:spTree>
    <p:extLst>
      <p:ext uri="{BB962C8B-B14F-4D97-AF65-F5344CB8AC3E}">
        <p14:creationId xmlns:p14="http://schemas.microsoft.com/office/powerpoint/2010/main" xmlns="" val="7181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613B7B9-0554-4F65-A094-23346BF16A28}" type="datetimeFigureOut">
              <a:rPr lang="en-US"/>
              <a:pPr>
                <a:defRPr/>
              </a:pPr>
              <a:t>6/27/2014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1AE95B0-6043-4B7F-B705-49BA2A9463C8}" type="slidenum">
              <a:rPr lang="en-US"/>
              <a:pPr>
                <a:defRPr/>
              </a:pPr>
              <a:t>‹#›</a:t>
            </a:fld>
            <a:endParaRPr lang="en-US"/>
          </a:p>
        </p:txBody>
      </p:sp>
    </p:spTree>
    <p:extLst>
      <p:ext uri="{BB962C8B-B14F-4D97-AF65-F5344CB8AC3E}">
        <p14:creationId xmlns:p14="http://schemas.microsoft.com/office/powerpoint/2010/main" xmlns="" val="3816921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6E0C9E5-2795-436F-8201-317F0309793B}" type="datetimeFigureOut">
              <a:rPr lang="en-US"/>
              <a:pPr>
                <a:defRPr/>
              </a:pPr>
              <a:t>6/27/2014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1732043-77AD-42C8-93DA-90EA40659C22}" type="slidenum">
              <a:rPr lang="en-US"/>
              <a:pPr>
                <a:defRPr/>
              </a:pPr>
              <a:t>‹#›</a:t>
            </a:fld>
            <a:endParaRPr lang="en-US"/>
          </a:p>
        </p:txBody>
      </p:sp>
    </p:spTree>
    <p:extLst>
      <p:ext uri="{BB962C8B-B14F-4D97-AF65-F5344CB8AC3E}">
        <p14:creationId xmlns:p14="http://schemas.microsoft.com/office/powerpoint/2010/main" xmlns="" val="1390612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B7AA84B-44C1-4975-BDF6-AA9DB62BD5F6}" type="datetimeFigureOut">
              <a:rPr lang="en-US"/>
              <a:pPr>
                <a:defRPr/>
              </a:pPr>
              <a:t>6/27/2014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C77FEE-EECA-47A1-9664-38F030C2D339}" type="slidenum">
              <a:rPr lang="en-US"/>
              <a:pPr>
                <a:defRPr/>
              </a:pPr>
              <a:t>‹#›</a:t>
            </a:fld>
            <a:endParaRPr lang="en-US"/>
          </a:p>
        </p:txBody>
      </p:sp>
    </p:spTree>
    <p:extLst>
      <p:ext uri="{BB962C8B-B14F-4D97-AF65-F5344CB8AC3E}">
        <p14:creationId xmlns:p14="http://schemas.microsoft.com/office/powerpoint/2010/main" xmlns="" val="369406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F2324B-9943-4BDC-B518-AEDC13D94EDA}" type="datetimeFigureOut">
              <a:rPr lang="en-US"/>
              <a:pPr>
                <a:defRPr/>
              </a:pPr>
              <a:t>6/27/2014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39A8DD4-4B4D-4F70-977B-C9863C24892E}" type="slidenum">
              <a:rPr lang="en-US"/>
              <a:pPr>
                <a:defRPr/>
              </a:pPr>
              <a:t>‹#›</a:t>
            </a:fld>
            <a:endParaRPr lang="en-US"/>
          </a:p>
        </p:txBody>
      </p:sp>
    </p:spTree>
    <p:extLst>
      <p:ext uri="{BB962C8B-B14F-4D97-AF65-F5344CB8AC3E}">
        <p14:creationId xmlns:p14="http://schemas.microsoft.com/office/powerpoint/2010/main" xmlns="" val="1305251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8B97218-362C-444C-8D20-329F9F682EFD}" type="datetimeFigureOut">
              <a:rPr lang="en-US"/>
              <a:pPr>
                <a:defRPr/>
              </a:pPr>
              <a:t>6/27/2014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BCA168-B365-4448-9945-28BD63E29E16}" type="slidenum">
              <a:rPr lang="en-US"/>
              <a:pPr>
                <a:defRPr/>
              </a:pPr>
              <a:t>‹#›</a:t>
            </a:fld>
            <a:endParaRPr lang="en-US"/>
          </a:p>
        </p:txBody>
      </p:sp>
    </p:spTree>
    <p:extLst>
      <p:ext uri="{BB962C8B-B14F-4D97-AF65-F5344CB8AC3E}">
        <p14:creationId xmlns:p14="http://schemas.microsoft.com/office/powerpoint/2010/main" xmlns="" val="2647462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F212873-2FC0-42B5-B57D-E85ACB9B988D}" type="datetimeFigureOut">
              <a:rPr lang="en-US"/>
              <a:pPr>
                <a:defRPr/>
              </a:pPr>
              <a:t>6/27/2014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CB4F4D-677D-4ECE-99B7-0FE638C7A1A2}" type="slidenum">
              <a:rPr lang="en-US"/>
              <a:pPr>
                <a:defRPr/>
              </a:pPr>
              <a:t>‹#›</a:t>
            </a:fld>
            <a:endParaRPr lang="en-US"/>
          </a:p>
        </p:txBody>
      </p:sp>
    </p:spTree>
    <p:extLst>
      <p:ext uri="{BB962C8B-B14F-4D97-AF65-F5344CB8AC3E}">
        <p14:creationId xmlns:p14="http://schemas.microsoft.com/office/powerpoint/2010/main" xmlns="" val="1885431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33043CA3-78CE-4A22-AC49-57BBD28B1B92}" type="datetimeFigureOut">
              <a:rPr lang="en-US"/>
              <a:pPr>
                <a:defRPr/>
              </a:pPr>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F6EA1878-51E4-4DC2-BC54-47E8C731037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Lucida Handwriting" panose="03010101010101010101" pitchFamily="66" charset="0"/>
              </a:rPr>
              <a:t>Management and administration</a:t>
            </a:r>
            <a:endParaRPr lang="en-US" dirty="0">
              <a:latin typeface="Lucida Handwriting" panose="03010101010101010101" pitchFamily="66" charset="0"/>
            </a:endParaRPr>
          </a:p>
        </p:txBody>
      </p:sp>
      <p:sp>
        <p:nvSpPr>
          <p:cNvPr id="4" name="Content Placeholder 3"/>
          <p:cNvSpPr>
            <a:spLocks noGrp="1"/>
          </p:cNvSpPr>
          <p:nvPr>
            <p:ph idx="1"/>
          </p:nvPr>
        </p:nvSpPr>
        <p:spPr/>
        <p:txBody>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lgn="r">
              <a:buNone/>
            </a:pPr>
            <a:r>
              <a:rPr lang="en-US" sz="7200" b="1" dirty="0" smtClean="0">
                <a:latin typeface="Times New Roman" panose="02020603050405020304" pitchFamily="18" charset="0"/>
                <a:cs typeface="Times New Roman" panose="02020603050405020304" pitchFamily="18" charset="0"/>
              </a:rPr>
              <a:t>Directors</a:t>
            </a:r>
          </a:p>
          <a:p>
            <a:pPr marL="0" indent="0">
              <a:buNone/>
            </a:pPr>
            <a:endParaRPr lang="en-US" sz="4800" dirty="0" smtClean="0">
              <a:latin typeface="Times New Roman" panose="02020603050405020304" pitchFamily="18" charset="0"/>
              <a:cs typeface="Times New Roman" panose="02020603050405020304" pitchFamily="18" charset="0"/>
            </a:endParaRPr>
          </a:p>
        </p:txBody>
      </p:sp>
      <p:pic>
        <p:nvPicPr>
          <p:cNvPr id="5" name="Picture 4" descr="http://walkingyourtalk.ca/sites/default/files/shared-images/directors_chair.jpg"/>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3261" b="97174" l="3261" r="90000"/>
                    </a14:imgEffect>
                  </a14:imgLayer>
                </a14:imgProps>
              </a:ext>
              <a:ext uri="{28A0092B-C50C-407E-A947-70E740481C1C}">
                <a14:useLocalDpi xmlns:a14="http://schemas.microsoft.com/office/drawing/2010/main" xmlns="" val="0"/>
              </a:ext>
            </a:extLst>
          </a:blip>
          <a:srcRect/>
          <a:stretch>
            <a:fillRect/>
          </a:stretch>
        </p:blipFill>
        <p:spPr bwMode="auto">
          <a:xfrm rot="20893594">
            <a:off x="1882235" y="1803020"/>
            <a:ext cx="3062013" cy="317235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96720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Recap</a:t>
            </a:r>
            <a:endParaRPr lang="en-US" b="1" dirty="0"/>
          </a:p>
        </p:txBody>
      </p:sp>
      <p:sp>
        <p:nvSpPr>
          <p:cNvPr id="3" name="Content Placeholder 2"/>
          <p:cNvSpPr>
            <a:spLocks noGrp="1"/>
          </p:cNvSpPr>
          <p:nvPr>
            <p:ph idx="1"/>
          </p:nvPr>
        </p:nvSpPr>
        <p:spPr>
          <a:xfrm>
            <a:off x="457200" y="1371600"/>
            <a:ext cx="8229600" cy="5105400"/>
          </a:xfrm>
        </p:spPr>
        <p:txBody>
          <a:bodyPr/>
          <a:lstStyle/>
          <a:p>
            <a:r>
              <a:rPr lang="en-US" sz="2400" dirty="0" smtClean="0"/>
              <a:t>Who is a director</a:t>
            </a:r>
          </a:p>
          <a:p>
            <a:r>
              <a:rPr lang="en-US" sz="2400" dirty="0" smtClean="0"/>
              <a:t>Manners in which a person becomes a director</a:t>
            </a:r>
          </a:p>
          <a:p>
            <a:r>
              <a:rPr lang="en-US" sz="2400" dirty="0" smtClean="0"/>
              <a:t>Minimum number of directors (Sec-174)</a:t>
            </a:r>
          </a:p>
          <a:p>
            <a:r>
              <a:rPr lang="en-US" sz="2400" dirty="0" smtClean="0"/>
              <a:t>First directors and subsequent directors</a:t>
            </a:r>
          </a:p>
          <a:p>
            <a:r>
              <a:rPr lang="en-US" sz="2400" dirty="0" smtClean="0"/>
              <a:t>Election of directors</a:t>
            </a:r>
          </a:p>
          <a:p>
            <a:r>
              <a:rPr lang="en-US" sz="2400" dirty="0" smtClean="0"/>
              <a:t>The declaration on Oath shall be filed</a:t>
            </a:r>
          </a:p>
          <a:p>
            <a:r>
              <a:rPr lang="en-US" sz="2400" dirty="0" smtClean="0"/>
              <a:t>Fresh elections of directors( sec 178 A)</a:t>
            </a:r>
          </a:p>
          <a:p>
            <a:r>
              <a:rPr lang="en-US" sz="2400" dirty="0" smtClean="0"/>
              <a:t> Circumstances under which Elections declared invalid</a:t>
            </a:r>
          </a:p>
          <a:p>
            <a:r>
              <a:rPr lang="en-US" sz="2400" dirty="0" smtClean="0"/>
              <a:t>Ineligibility to become a Director</a:t>
            </a:r>
          </a:p>
          <a:p>
            <a:r>
              <a:rPr lang="en-US" sz="2400" dirty="0" smtClean="0"/>
              <a:t>Vacation of office by the dir</a:t>
            </a:r>
            <a:r>
              <a:rPr lang="en-US" dirty="0" smtClean="0"/>
              <a:t>ectors</a:t>
            </a:r>
          </a:p>
          <a:p>
            <a:endParaRPr lang="en-US" dirty="0" smtClean="0"/>
          </a:p>
          <a:p>
            <a:endParaRPr lang="en-US" dirty="0" smtClean="0"/>
          </a:p>
          <a:p>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t>Restriction on directors remuneration [sec 191]</a:t>
            </a:r>
            <a:endParaRPr lang="en-US" sz="4000" b="1" dirty="0"/>
          </a:p>
        </p:txBody>
      </p:sp>
      <p:sp>
        <p:nvSpPr>
          <p:cNvPr id="3" name="Content Placeholder 2"/>
          <p:cNvSpPr>
            <a:spLocks noGrp="1"/>
          </p:cNvSpPr>
          <p:nvPr>
            <p:ph idx="1"/>
          </p:nvPr>
        </p:nvSpPr>
        <p:spPr/>
        <p:txBody>
          <a:bodyPr/>
          <a:lstStyle/>
          <a:p>
            <a:pPr marL="514350" indent="-514350">
              <a:buFont typeface="+mj-lt"/>
              <a:buAutoNum type="arabicPeriod"/>
            </a:pPr>
            <a:r>
              <a:rPr lang="en-US" sz="2800" dirty="0" smtClean="0"/>
              <a:t>The remuneration of a director for performing extra services including the holding of the office of the chairman shall be determined by the directors of members in general meeting according to the provisions of the articles.</a:t>
            </a:r>
          </a:p>
          <a:p>
            <a:pPr marL="514350" indent="-514350">
              <a:buFont typeface="+mj-lt"/>
              <a:buAutoNum type="arabicPeriod"/>
            </a:pPr>
            <a:r>
              <a:rPr lang="en-US" sz="2800" dirty="0" smtClean="0"/>
              <a:t>No remuneration for attending the meeting of the directors shall exceed the scale approved by the company or by the directors </a:t>
            </a:r>
            <a:r>
              <a:rPr lang="en-US" sz="2800" dirty="0"/>
              <a:t>according to the provisions of the articles.</a:t>
            </a:r>
            <a:endParaRPr lang="en-US" sz="2800" dirty="0" smtClean="0"/>
          </a:p>
        </p:txBody>
      </p:sp>
    </p:spTree>
    <p:extLst>
      <p:ext uri="{BB962C8B-B14F-4D97-AF65-F5344CB8AC3E}">
        <p14:creationId xmlns:p14="http://schemas.microsoft.com/office/powerpoint/2010/main" xmlns="" val="4028715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Restriction on assignment of office by directors (section 192)</a:t>
            </a:r>
            <a:endParaRPr lang="en-US" b="1" dirty="0"/>
          </a:p>
        </p:txBody>
      </p:sp>
      <p:sp>
        <p:nvSpPr>
          <p:cNvPr id="26627" name="Content Placeholder 2"/>
          <p:cNvSpPr>
            <a:spLocks noGrp="1"/>
          </p:cNvSpPr>
          <p:nvPr>
            <p:ph idx="1"/>
          </p:nvPr>
        </p:nvSpPr>
        <p:spPr/>
        <p:txBody>
          <a:bodyPr/>
          <a:lstStyle/>
          <a:p>
            <a:endParaRPr lang="en-US" sz="2400" smtClean="0"/>
          </a:p>
          <a:p>
            <a:r>
              <a:rPr lang="en-US" sz="2400" smtClean="0"/>
              <a:t>A director of a company cannot assign his office to another person unless it is approved by a special resolution in general meeting even if its allowed by the articles.</a:t>
            </a:r>
          </a:p>
          <a:p>
            <a:r>
              <a:rPr lang="en-US" sz="2400" smtClean="0"/>
              <a:t>The appointment by a director with the approval of the directors, of an alternate or substitute director during his absence from Pakistan of not less than three months shall not be deemed to be an assignment of office.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Proceedings of Directors (section 193)</a:t>
            </a:r>
            <a:endParaRPr lang="en-US" b="1" dirty="0"/>
          </a:p>
        </p:txBody>
      </p:sp>
      <p:sp>
        <p:nvSpPr>
          <p:cNvPr id="27651" name="Content Placeholder 2"/>
          <p:cNvSpPr>
            <a:spLocks noGrp="1"/>
          </p:cNvSpPr>
          <p:nvPr>
            <p:ph idx="1"/>
          </p:nvPr>
        </p:nvSpPr>
        <p:spPr/>
        <p:txBody>
          <a:bodyPr/>
          <a:lstStyle/>
          <a:p>
            <a:endParaRPr lang="en-US" sz="2400" smtClean="0"/>
          </a:p>
          <a:p>
            <a:r>
              <a:rPr lang="en-US" sz="2400" smtClean="0"/>
              <a:t>The quorum of the directors’ meeting of a listed company shall not be less than one third of their number or four whichever is greater.</a:t>
            </a:r>
          </a:p>
          <a:p>
            <a:r>
              <a:rPr lang="en-US" sz="2400" smtClean="0"/>
              <a:t>The directors of a public company shall meet at least once in each quarter of the year.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b="1" dirty="0" smtClean="0">
                <a:cs typeface="Arial" panose="020B0604020202020204" pitchFamily="34" charset="0"/>
              </a:rPr>
              <a:t>Attendance of directors in the board meeting through </a:t>
            </a:r>
            <a:r>
              <a:rPr lang="en-US" sz="2800" b="1" dirty="0" err="1" smtClean="0">
                <a:cs typeface="Arial" panose="020B0604020202020204" pitchFamily="34" charset="0"/>
              </a:rPr>
              <a:t>tele</a:t>
            </a:r>
            <a:r>
              <a:rPr lang="en-US" sz="2800" b="1" dirty="0" smtClean="0">
                <a:cs typeface="Arial" panose="020B0604020202020204" pitchFamily="34" charset="0"/>
              </a:rPr>
              <a:t>/video conference </a:t>
            </a:r>
            <a:br>
              <a:rPr lang="en-US" sz="2800" b="1" dirty="0" smtClean="0">
                <a:cs typeface="Arial" panose="020B0604020202020204" pitchFamily="34" charset="0"/>
              </a:rPr>
            </a:br>
            <a:r>
              <a:rPr lang="en-US" sz="2800" b="1" dirty="0" smtClean="0">
                <a:cs typeface="Arial" panose="020B0604020202020204" pitchFamily="34" charset="0"/>
              </a:rPr>
              <a:t>(SECP circular no .18/2005 and circular no.20/2005)</a:t>
            </a:r>
            <a:endParaRPr lang="en-US" sz="2800" b="1" dirty="0">
              <a:cs typeface="Arial" panose="020B0604020202020204" pitchFamily="34" charset="0"/>
            </a:endParaRPr>
          </a:p>
        </p:txBody>
      </p:sp>
      <p:sp>
        <p:nvSpPr>
          <p:cNvPr id="3" name="Content Placeholder 2"/>
          <p:cNvSpPr>
            <a:spLocks noGrp="1"/>
          </p:cNvSpPr>
          <p:nvPr>
            <p:ph idx="1"/>
          </p:nvPr>
        </p:nvSpPr>
        <p:spPr>
          <a:xfrm>
            <a:off x="457200" y="1600200"/>
            <a:ext cx="8229600" cy="5105400"/>
          </a:xfrm>
        </p:spPr>
        <p:txBody>
          <a:bodyPr/>
          <a:lstStyle/>
          <a:p>
            <a:endParaRPr lang="en-US" sz="2400" dirty="0" smtClean="0"/>
          </a:p>
          <a:p>
            <a:r>
              <a:rPr lang="en-US" sz="2800" dirty="0" smtClean="0"/>
              <a:t>SECP has allowed all the Companies to hold their board meetings through </a:t>
            </a:r>
            <a:r>
              <a:rPr lang="en-US" sz="2800" dirty="0" err="1" smtClean="0"/>
              <a:t>tele</a:t>
            </a:r>
            <a:r>
              <a:rPr lang="en-US" sz="2800" dirty="0" smtClean="0"/>
              <a:t>/video conferencing.</a:t>
            </a:r>
          </a:p>
          <a:p>
            <a:r>
              <a:rPr lang="en-US" sz="2800" dirty="0" smtClean="0"/>
              <a:t>Where it is not possible for directors to be physically present at the venue of the meeting.</a:t>
            </a:r>
          </a:p>
          <a:p>
            <a:r>
              <a:rPr lang="en-US" sz="2800" dirty="0" smtClean="0"/>
              <a:t>Such meetings shall only be valid if the minutes have been approved and signed by all the directors who have participated in such meetings.</a:t>
            </a:r>
          </a:p>
        </p:txBody>
      </p:sp>
    </p:spTree>
    <p:extLst>
      <p:ext uri="{BB962C8B-B14F-4D97-AF65-F5344CB8AC3E}">
        <p14:creationId xmlns:p14="http://schemas.microsoft.com/office/powerpoint/2010/main" xmlns="" val="1841477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b="1" dirty="0" smtClean="0">
                <a:cs typeface="Arial" panose="020B0604020202020204" pitchFamily="34" charset="0"/>
              </a:rPr>
              <a:t>Attendance of directors in the board meeting through </a:t>
            </a:r>
            <a:r>
              <a:rPr lang="en-US" sz="2800" b="1" dirty="0" err="1" smtClean="0">
                <a:cs typeface="Arial" panose="020B0604020202020204" pitchFamily="34" charset="0"/>
              </a:rPr>
              <a:t>tele</a:t>
            </a:r>
            <a:r>
              <a:rPr lang="en-US" sz="2800" b="1" dirty="0" smtClean="0">
                <a:cs typeface="Arial" panose="020B0604020202020204" pitchFamily="34" charset="0"/>
              </a:rPr>
              <a:t>/video conference </a:t>
            </a:r>
            <a:br>
              <a:rPr lang="en-US" sz="2800" b="1" dirty="0" smtClean="0">
                <a:cs typeface="Arial" panose="020B0604020202020204" pitchFamily="34" charset="0"/>
              </a:rPr>
            </a:br>
            <a:r>
              <a:rPr lang="en-US" sz="2800" b="1" dirty="0" smtClean="0">
                <a:cs typeface="Arial" panose="020B0604020202020204" pitchFamily="34" charset="0"/>
              </a:rPr>
              <a:t>(SECP circular no .18/2005 and circular no.20/2005)</a:t>
            </a:r>
            <a:endParaRPr lang="en-US" sz="2800" b="1" dirty="0">
              <a:cs typeface="Arial" panose="020B0604020202020204" pitchFamily="34" charset="0"/>
            </a:endParaRPr>
          </a:p>
        </p:txBody>
      </p:sp>
      <p:sp>
        <p:nvSpPr>
          <p:cNvPr id="3" name="Content Placeholder 2"/>
          <p:cNvSpPr>
            <a:spLocks noGrp="1"/>
          </p:cNvSpPr>
          <p:nvPr>
            <p:ph idx="1"/>
          </p:nvPr>
        </p:nvSpPr>
        <p:spPr>
          <a:xfrm>
            <a:off x="457200" y="1600200"/>
            <a:ext cx="8229600" cy="5105400"/>
          </a:xfrm>
        </p:spPr>
        <p:txBody>
          <a:bodyPr/>
          <a:lstStyle/>
          <a:p>
            <a:endParaRPr lang="en-US" sz="2800" dirty="0" smtClean="0"/>
          </a:p>
          <a:p>
            <a:r>
              <a:rPr lang="en-US" sz="2800" dirty="0" smtClean="0"/>
              <a:t>Listed companies are advised to avail this facility only in emergent situation.</a:t>
            </a:r>
          </a:p>
          <a:p>
            <a:r>
              <a:rPr lang="en-US" sz="2800" dirty="0" smtClean="0"/>
              <a:t>It would also be responsibility of a company’s secretary or in case of his non existence </a:t>
            </a:r>
          </a:p>
          <a:p>
            <a:r>
              <a:rPr lang="en-US" sz="2800" dirty="0" smtClean="0"/>
              <a:t>The chief executive of the company to secure the </a:t>
            </a:r>
            <a:r>
              <a:rPr lang="en-US" sz="2800" dirty="0" err="1" smtClean="0"/>
              <a:t>tele</a:t>
            </a:r>
            <a:r>
              <a:rPr lang="en-US" sz="2800" dirty="0" smtClean="0"/>
              <a:t>/video recording of the proceedings of the meeting and keep it in his custody. </a:t>
            </a:r>
            <a:endParaRPr lang="en-US" sz="2800" dirty="0"/>
          </a:p>
        </p:txBody>
      </p:sp>
    </p:spTree>
    <p:extLst>
      <p:ext uri="{BB962C8B-B14F-4D97-AF65-F5344CB8AC3E}">
        <p14:creationId xmlns:p14="http://schemas.microsoft.com/office/powerpoint/2010/main" xmlns="" val="2855169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b="1" dirty="0" smtClean="0"/>
              <a:t>Loans to directors (section 195)</a:t>
            </a:r>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en-US" sz="2400" dirty="0" smtClean="0"/>
              <a:t>Public company or a private company which is a subsidiary of a public company shall not make any loan or give guarantee or provide security:</a:t>
            </a:r>
          </a:p>
          <a:p>
            <a:pPr lvl="1" fontAlgn="auto">
              <a:spcAft>
                <a:spcPts val="0"/>
              </a:spcAft>
              <a:defRPr/>
            </a:pPr>
            <a:r>
              <a:rPr lang="en-US" sz="2000" dirty="0" smtClean="0"/>
              <a:t>To the director of the company,</a:t>
            </a:r>
          </a:p>
          <a:p>
            <a:pPr lvl="1" fontAlgn="auto">
              <a:spcAft>
                <a:spcPts val="0"/>
              </a:spcAft>
              <a:defRPr/>
            </a:pPr>
            <a:r>
              <a:rPr lang="en-US" sz="2000" dirty="0" smtClean="0"/>
              <a:t>To a partner or relative (spouse and minor children) of such director,</a:t>
            </a:r>
          </a:p>
          <a:p>
            <a:pPr lvl="1" fontAlgn="auto">
              <a:spcAft>
                <a:spcPts val="0"/>
              </a:spcAft>
              <a:defRPr/>
            </a:pPr>
            <a:r>
              <a:rPr lang="en-US" sz="2000" dirty="0" smtClean="0"/>
              <a:t>To a firm in which such director or relative is a partner,</a:t>
            </a:r>
          </a:p>
          <a:p>
            <a:pPr lvl="1" fontAlgn="auto">
              <a:spcAft>
                <a:spcPts val="0"/>
              </a:spcAft>
              <a:defRPr/>
            </a:pPr>
            <a:r>
              <a:rPr lang="en-US" sz="2000" dirty="0" smtClean="0"/>
              <a:t>To a private company in which director or relative is a partner,</a:t>
            </a:r>
          </a:p>
          <a:p>
            <a:pPr lvl="1" fontAlgn="auto">
              <a:spcAft>
                <a:spcPts val="0"/>
              </a:spcAft>
              <a:defRPr/>
            </a:pPr>
            <a:r>
              <a:rPr lang="en-US" sz="2000" dirty="0" smtClean="0"/>
              <a:t>To a private company in which such director is director or a member,</a:t>
            </a:r>
          </a:p>
          <a:p>
            <a:pPr lvl="1" fontAlgn="auto">
              <a:spcAft>
                <a:spcPts val="0"/>
              </a:spcAft>
              <a:defRPr/>
            </a:pPr>
            <a:r>
              <a:rPr lang="en-US" sz="2000" dirty="0" smtClean="0"/>
              <a:t>To a body corporate whose 25% voting powers may be exercised by one or more such directors or their relative, or</a:t>
            </a:r>
          </a:p>
          <a:p>
            <a:pPr lvl="1" fontAlgn="auto">
              <a:spcAft>
                <a:spcPts val="0"/>
              </a:spcAft>
              <a:defRPr/>
            </a:pPr>
            <a:r>
              <a:rPr lang="en-US" sz="2000" dirty="0" smtClean="0"/>
              <a:t>To a body corporate whose chief executive or directors act in accordance with directors/instructions of lending company’s chief executive or director.</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Powers of Directors of a company (section 196)</a:t>
            </a:r>
            <a:endParaRPr lang="en-US" b="1" dirty="0"/>
          </a:p>
        </p:txBody>
      </p:sp>
      <p:sp>
        <p:nvSpPr>
          <p:cNvPr id="3" name="Content Placeholder 2"/>
          <p:cNvSpPr>
            <a:spLocks noGrp="1"/>
          </p:cNvSpPr>
          <p:nvPr>
            <p:ph idx="1"/>
          </p:nvPr>
        </p:nvSpPr>
        <p:spPr/>
        <p:txBody>
          <a:bodyPr rtlCol="0">
            <a:normAutofit fontScale="92500" lnSpcReduction="10000"/>
          </a:bodyPr>
          <a:lstStyle/>
          <a:p>
            <a:pPr fontAlgn="auto">
              <a:spcAft>
                <a:spcPts val="0"/>
              </a:spcAft>
              <a:defRPr/>
            </a:pPr>
            <a:r>
              <a:rPr lang="en-US" sz="2400" dirty="0" smtClean="0"/>
              <a:t>The directors may </a:t>
            </a:r>
            <a:r>
              <a:rPr lang="en-US" sz="2400" dirty="0" smtClean="0"/>
              <a:t>exercise all </a:t>
            </a:r>
            <a:r>
              <a:rPr lang="en-US" sz="2400" dirty="0" smtClean="0"/>
              <a:t>such powers of the company as are not by the </a:t>
            </a:r>
            <a:r>
              <a:rPr lang="en-US" sz="2400" dirty="0" smtClean="0"/>
              <a:t>ordinance, </a:t>
            </a:r>
            <a:r>
              <a:rPr lang="en-US" sz="2400" dirty="0" smtClean="0"/>
              <a:t>or by the </a:t>
            </a:r>
            <a:r>
              <a:rPr lang="en-US" sz="2400" dirty="0" smtClean="0"/>
              <a:t>articles, </a:t>
            </a:r>
            <a:r>
              <a:rPr lang="en-US" sz="2400" dirty="0" smtClean="0"/>
              <a:t>or by special resolution required to be exercised by the company in general meeting.</a:t>
            </a:r>
          </a:p>
          <a:p>
            <a:pPr marL="0" indent="0" fontAlgn="auto">
              <a:spcAft>
                <a:spcPts val="0"/>
              </a:spcAft>
              <a:buFont typeface="Arial" panose="020B0604020202020204" pitchFamily="34" charset="0"/>
              <a:buNone/>
              <a:defRPr/>
            </a:pPr>
            <a:r>
              <a:rPr lang="en-US" sz="2400" dirty="0" smtClean="0"/>
              <a:t>However following powers are exercisable by the directors and these powers shall be exercised by means of a resolution passed at their meeting:</a:t>
            </a:r>
          </a:p>
          <a:p>
            <a:pPr lvl="1" fontAlgn="auto">
              <a:spcAft>
                <a:spcPts val="0"/>
              </a:spcAft>
              <a:defRPr/>
            </a:pPr>
            <a:r>
              <a:rPr lang="en-US" sz="2000" dirty="0" smtClean="0"/>
              <a:t> to make calls on unpaid capital,</a:t>
            </a:r>
          </a:p>
          <a:p>
            <a:pPr lvl="1" fontAlgn="auto">
              <a:spcAft>
                <a:spcPts val="0"/>
              </a:spcAft>
              <a:defRPr/>
            </a:pPr>
            <a:r>
              <a:rPr lang="en-US" sz="2000" dirty="0" smtClean="0"/>
              <a:t>To issue shares and debentures,</a:t>
            </a:r>
          </a:p>
          <a:p>
            <a:pPr lvl="1" fontAlgn="auto">
              <a:spcAft>
                <a:spcPts val="0"/>
              </a:spcAft>
              <a:defRPr/>
            </a:pPr>
            <a:r>
              <a:rPr lang="en-US" sz="2000" dirty="0" smtClean="0"/>
              <a:t>To borrow money,</a:t>
            </a:r>
          </a:p>
          <a:p>
            <a:pPr lvl="1" fontAlgn="auto">
              <a:spcAft>
                <a:spcPts val="0"/>
              </a:spcAft>
              <a:defRPr/>
            </a:pPr>
            <a:r>
              <a:rPr lang="en-US" sz="2000" dirty="0" smtClean="0"/>
              <a:t>To invest funds,</a:t>
            </a:r>
          </a:p>
          <a:p>
            <a:pPr lvl="1" fontAlgn="auto">
              <a:spcAft>
                <a:spcPts val="0"/>
              </a:spcAft>
              <a:defRPr/>
            </a:pPr>
            <a:r>
              <a:rPr lang="en-US" sz="2000" dirty="0" smtClean="0"/>
              <a:t>To make loans,</a:t>
            </a:r>
          </a:p>
          <a:p>
            <a:pPr lvl="1" fontAlgn="auto">
              <a:spcAft>
                <a:spcPts val="0"/>
              </a:spcAft>
              <a:defRPr/>
            </a:pPr>
            <a:r>
              <a:rPr lang="en-US" sz="2000" dirty="0" smtClean="0"/>
              <a:t>To approve accounts and bonus to employees,</a:t>
            </a:r>
          </a:p>
          <a:p>
            <a:pPr lvl="1" fontAlgn="auto">
              <a:spcAft>
                <a:spcPts val="0"/>
              </a:spcAft>
              <a:defRPr/>
            </a:pPr>
            <a:r>
              <a:rPr lang="en-US" sz="2000" dirty="0" smtClean="0"/>
              <a:t>To incur capital expenditure</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Powers of directors</a:t>
            </a:r>
            <a:endParaRPr lang="en-US" dirty="0"/>
          </a:p>
        </p:txBody>
      </p:sp>
      <p:sp>
        <p:nvSpPr>
          <p:cNvPr id="3" name="Content Placeholder 2"/>
          <p:cNvSpPr>
            <a:spLocks noGrp="1"/>
          </p:cNvSpPr>
          <p:nvPr>
            <p:ph idx="1"/>
          </p:nvPr>
        </p:nvSpPr>
        <p:spPr/>
        <p:txBody>
          <a:bodyPr/>
          <a:lstStyle/>
          <a:p>
            <a:pPr lvl="2"/>
            <a:r>
              <a:rPr lang="en-US" sz="2800" dirty="0" smtClean="0"/>
              <a:t>To </a:t>
            </a:r>
            <a:r>
              <a:rPr lang="en-US" sz="2800" dirty="0" smtClean="0"/>
              <a:t>sell any fixed assets in accordance with the limits prescribed by the commission.</a:t>
            </a:r>
          </a:p>
          <a:p>
            <a:pPr lvl="2"/>
            <a:r>
              <a:rPr lang="en-US" sz="2800" dirty="0" smtClean="0"/>
              <a:t>To appoint </a:t>
            </a:r>
            <a:r>
              <a:rPr lang="en-US" sz="2800" dirty="0" smtClean="0"/>
              <a:t>chief executive</a:t>
            </a:r>
          </a:p>
          <a:p>
            <a:r>
              <a:rPr lang="en-US" sz="2800" dirty="0" smtClean="0"/>
              <a:t>To approve a contract for sale, purchase or supply of goods or rendering of services in which director is interested.</a:t>
            </a:r>
          </a:p>
          <a:p>
            <a:r>
              <a:rPr lang="en-US" sz="2800" dirty="0" smtClean="0"/>
              <a:t>To under take obligations under leasing contracts exceeding one million Rs.</a:t>
            </a:r>
          </a:p>
          <a:p>
            <a:r>
              <a:rPr lang="en-US" sz="2800" dirty="0" smtClean="0"/>
              <a:t>To declare interim dividend. </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Acts done by director through consent in General meeting</a:t>
            </a:r>
            <a:endParaRPr lang="en-US" dirty="0"/>
          </a:p>
        </p:txBody>
      </p:sp>
      <p:sp>
        <p:nvSpPr>
          <p:cNvPr id="3" name="Content Placeholder 2"/>
          <p:cNvSpPr>
            <a:spLocks noGrp="1"/>
          </p:cNvSpPr>
          <p:nvPr>
            <p:ph idx="1"/>
          </p:nvPr>
        </p:nvSpPr>
        <p:spPr/>
        <p:txBody>
          <a:bodyPr/>
          <a:lstStyle/>
          <a:p>
            <a:r>
              <a:rPr lang="en-US" sz="2400" dirty="0" smtClean="0"/>
              <a:t>Acts done by the Directors of a public or subsidiary of a public company only through consent in General meeting..</a:t>
            </a:r>
          </a:p>
          <a:p>
            <a:r>
              <a:rPr lang="en-US" sz="2400" dirty="0" smtClean="0"/>
              <a:t>Sell, lease or disposing of the undertaking</a:t>
            </a:r>
          </a:p>
          <a:p>
            <a:r>
              <a:rPr lang="en-US" sz="2400" dirty="0" smtClean="0"/>
              <a:t>This provision shall not apply to a company whose main business is selling or leasing</a:t>
            </a:r>
          </a:p>
          <a:p>
            <a:r>
              <a:rPr lang="en-US" sz="2400" dirty="0" smtClean="0"/>
              <a:t>Remit, give any relief or extension of time for the repayment of debt out standing against any person specified in subsection1</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Contravention of sec 196</a:t>
            </a:r>
            <a:endParaRPr lang="en-US" b="1" dirty="0"/>
          </a:p>
        </p:txBody>
      </p:sp>
      <p:sp>
        <p:nvSpPr>
          <p:cNvPr id="3" name="Content Placeholder 2"/>
          <p:cNvSpPr>
            <a:spLocks noGrp="1"/>
          </p:cNvSpPr>
          <p:nvPr>
            <p:ph idx="1"/>
          </p:nvPr>
        </p:nvSpPr>
        <p:spPr/>
        <p:txBody>
          <a:bodyPr/>
          <a:lstStyle/>
          <a:p>
            <a:r>
              <a:rPr lang="en-US" dirty="0" smtClean="0"/>
              <a:t>In case of contravention the person shall be punishable with a fine which may extend to one hundred thousand rupees and shall be individually and severally liable for the losses or damages arising out of such loan.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b="1" dirty="0" smtClean="0"/>
              <a:t>Liabilities of Directors:</a:t>
            </a:r>
          </a:p>
        </p:txBody>
      </p:sp>
      <p:sp>
        <p:nvSpPr>
          <p:cNvPr id="31747" name="Content Placeholder 2"/>
          <p:cNvSpPr>
            <a:spLocks noGrp="1"/>
          </p:cNvSpPr>
          <p:nvPr>
            <p:ph idx="1"/>
          </p:nvPr>
        </p:nvSpPr>
        <p:spPr/>
        <p:txBody>
          <a:bodyPr/>
          <a:lstStyle/>
          <a:p>
            <a:endParaRPr lang="en-US" sz="2400" dirty="0" smtClean="0"/>
          </a:p>
          <a:p>
            <a:endParaRPr lang="en-US" sz="2400" dirty="0"/>
          </a:p>
          <a:p>
            <a:r>
              <a:rPr lang="en-US" sz="2400" dirty="0" smtClean="0"/>
              <a:t>The companies ordinance 1984 requires the director to do or refrain from doing various acts on behalf of the company. The ordinance also require them to file various forms with the registrar and make them responsible for various documents issued by the company.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b="1" dirty="0" smtClean="0"/>
              <a:t>Liabilities of Directors:</a:t>
            </a:r>
          </a:p>
        </p:txBody>
      </p:sp>
      <p:sp>
        <p:nvSpPr>
          <p:cNvPr id="31747" name="Content Placeholder 2"/>
          <p:cNvSpPr>
            <a:spLocks noGrp="1"/>
          </p:cNvSpPr>
          <p:nvPr>
            <p:ph idx="1"/>
          </p:nvPr>
        </p:nvSpPr>
        <p:spPr/>
        <p:txBody>
          <a:bodyPr/>
          <a:lstStyle/>
          <a:p>
            <a:r>
              <a:rPr lang="en-US" sz="2400" dirty="0" smtClean="0"/>
              <a:t>If the directors do not perform their duties they are liable to certain penal actions which may result in disqualification from being a director of that company or any company. Some of the acts of directors which may entail penalties are as follows:</a:t>
            </a:r>
          </a:p>
          <a:p>
            <a:pPr lvl="1"/>
            <a:r>
              <a:rPr lang="en-US" sz="2000" dirty="0" smtClean="0"/>
              <a:t>Any false statement (sec492),</a:t>
            </a:r>
          </a:p>
          <a:p>
            <a:pPr lvl="1"/>
            <a:r>
              <a:rPr lang="en-US" sz="2000" dirty="0" smtClean="0"/>
              <a:t>Wrongful withholding of property (section 493),</a:t>
            </a:r>
          </a:p>
          <a:p>
            <a:pPr lvl="1"/>
            <a:r>
              <a:rPr lang="en-US" sz="2000" dirty="0" smtClean="0"/>
              <a:t>Allotment of shares for inadequate consideration (section 494),</a:t>
            </a:r>
          </a:p>
          <a:p>
            <a:pPr lvl="1"/>
            <a:r>
              <a:rPr lang="en-US" sz="2000" dirty="0" smtClean="0"/>
              <a:t>Carrying on ultra vires business (section 496), and</a:t>
            </a:r>
          </a:p>
          <a:p>
            <a:pPr lvl="1"/>
            <a:r>
              <a:rPr lang="en-US" sz="2000" dirty="0" smtClean="0"/>
              <a:t>Refusal to transfer shares of a public limited company or failure to give notice of refusal. (section 78)</a:t>
            </a:r>
          </a:p>
        </p:txBody>
      </p:sp>
    </p:spTree>
    <p:extLst>
      <p:ext uri="{BB962C8B-B14F-4D97-AF65-F5344CB8AC3E}">
        <p14:creationId xmlns:p14="http://schemas.microsoft.com/office/powerpoint/2010/main" xmlns="" val="12347446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Disclosure of interest</a:t>
            </a:r>
            <a:endParaRPr lang="en-US" b="1" dirty="0"/>
          </a:p>
        </p:txBody>
      </p:sp>
      <p:sp>
        <p:nvSpPr>
          <p:cNvPr id="3" name="Content Placeholder 2"/>
          <p:cNvSpPr>
            <a:spLocks noGrp="1"/>
          </p:cNvSpPr>
          <p:nvPr>
            <p:ph idx="1"/>
          </p:nvPr>
        </p:nvSpPr>
        <p:spPr/>
        <p:txBody>
          <a:bodyPr/>
          <a:lstStyle/>
          <a:p>
            <a:r>
              <a:rPr lang="en-US" sz="2400" dirty="0" smtClean="0"/>
              <a:t>Every director shall disclose his concern or interest in any company or companies or bodies corporate, firms, or other association of individuals which shall include the shareholdings, in such manner as may be prescribed. Such disclosure shall be made on three particular point of time:</a:t>
            </a:r>
          </a:p>
          <a:p>
            <a:r>
              <a:rPr lang="en-US" sz="2400" dirty="0" smtClean="0"/>
              <a:t>(</a:t>
            </a:r>
            <a:r>
              <a:rPr lang="en-US" sz="2400" dirty="0" err="1" smtClean="0"/>
              <a:t>i</a:t>
            </a:r>
            <a:r>
              <a:rPr lang="en-US" sz="2400" dirty="0" smtClean="0"/>
              <a:t>)           At the </a:t>
            </a:r>
            <a:r>
              <a:rPr lang="en-US" sz="2400" b="1" dirty="0" smtClean="0"/>
              <a:t>first meeting of the Board</a:t>
            </a:r>
            <a:r>
              <a:rPr lang="en-US" sz="2400" dirty="0" smtClean="0"/>
              <a:t> in which he participates as a director;</a:t>
            </a:r>
          </a:p>
          <a:p>
            <a:r>
              <a:rPr lang="en-US" sz="2400" dirty="0" smtClean="0"/>
              <a:t>(ii)          At the </a:t>
            </a:r>
            <a:r>
              <a:rPr lang="en-US" sz="2400" b="1" dirty="0" smtClean="0"/>
              <a:t>first meeting of the Board in every financial year</a:t>
            </a:r>
            <a:r>
              <a:rPr lang="en-US" sz="2400" dirty="0" smtClean="0"/>
              <a:t>; and</a:t>
            </a:r>
          </a:p>
          <a:p>
            <a:r>
              <a:rPr lang="en-US" sz="2400" dirty="0" smtClean="0"/>
              <a:t>(iii)         Whenever there is </a:t>
            </a:r>
            <a:r>
              <a:rPr lang="en-US" sz="2400" b="1" dirty="0" smtClean="0"/>
              <a:t>any change in the disclosures already made</a:t>
            </a:r>
            <a:r>
              <a:rPr lang="en-US" sz="2400" dirty="0" smtClean="0"/>
              <a:t>, then at the first Board meeting held after such change.</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Disclosure of Interest by Directors and other officers: (Sec214-216)</a:t>
            </a:r>
            <a:endParaRPr lang="en-US" b="1" dirty="0"/>
          </a:p>
        </p:txBody>
      </p:sp>
      <p:sp>
        <p:nvSpPr>
          <p:cNvPr id="32771" name="Content Placeholder 2"/>
          <p:cNvSpPr>
            <a:spLocks noGrp="1"/>
          </p:cNvSpPr>
          <p:nvPr>
            <p:ph idx="1"/>
          </p:nvPr>
        </p:nvSpPr>
        <p:spPr>
          <a:xfrm>
            <a:off x="457200" y="2286000"/>
            <a:ext cx="8229600" cy="3840163"/>
          </a:xfrm>
        </p:spPr>
        <p:txBody>
          <a:bodyPr/>
          <a:lstStyle/>
          <a:p>
            <a:r>
              <a:rPr lang="en-US" sz="2400" dirty="0" smtClean="0"/>
              <a:t>At a meeting of directors, a director of a company shall disclose the nature of his concern or interest, direct or indirect, regarding any contract or arrangement in which:</a:t>
            </a:r>
            <a:endParaRPr lang="en-US" dirty="0" smtClean="0"/>
          </a:p>
          <a:p>
            <a:pPr lvl="1"/>
            <a:r>
              <a:rPr lang="en-US" sz="2000" dirty="0" smtClean="0"/>
              <a:t>He is entered into, or to be entered into, by or on behalf of the company, and</a:t>
            </a:r>
          </a:p>
          <a:p>
            <a:pPr lvl="1"/>
            <a:r>
              <a:rPr lang="en-US" sz="2000" dirty="0" smtClean="0"/>
              <a:t>He is concerned or interested in any way, whether directly or indirectly.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b="1" dirty="0" smtClean="0"/>
              <a:t>Time for disclosure:</a:t>
            </a:r>
          </a:p>
        </p:txBody>
      </p:sp>
      <p:sp>
        <p:nvSpPr>
          <p:cNvPr id="33795" name="Content Placeholder 2"/>
          <p:cNvSpPr>
            <a:spLocks noGrp="1"/>
          </p:cNvSpPr>
          <p:nvPr>
            <p:ph idx="1"/>
          </p:nvPr>
        </p:nvSpPr>
        <p:spPr/>
        <p:txBody>
          <a:bodyPr/>
          <a:lstStyle/>
          <a:p>
            <a:r>
              <a:rPr lang="en-US" sz="2800" smtClean="0"/>
              <a:t>In the case of a contract or agreement to be entered into:</a:t>
            </a:r>
            <a:endParaRPr lang="en-US" sz="2000" smtClean="0"/>
          </a:p>
          <a:p>
            <a:pPr lvl="1"/>
            <a:r>
              <a:rPr lang="en-US" sz="2400" smtClean="0"/>
              <a:t>At the meeting of directors at which the question of entering into the contract or arrangement is first taken into consideration, or</a:t>
            </a:r>
          </a:p>
          <a:p>
            <a:pPr lvl="1"/>
            <a:r>
              <a:rPr lang="en-US" sz="2400" smtClean="0"/>
              <a:t>Where the director was not concerned or interested in the contract or agreement on the date of meeting at which the question of entering into a contract or agreement is first taken into consideration, at the first meeting of the directors held after he becomes so concerned or interested.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Continued…</a:t>
            </a:r>
          </a:p>
        </p:txBody>
      </p:sp>
      <p:sp>
        <p:nvSpPr>
          <p:cNvPr id="3" name="Content Placeholder 2"/>
          <p:cNvSpPr>
            <a:spLocks noGrp="1"/>
          </p:cNvSpPr>
          <p:nvPr>
            <p:ph idx="1"/>
          </p:nvPr>
        </p:nvSpPr>
        <p:spPr/>
        <p:txBody>
          <a:bodyPr rtlCol="0">
            <a:normAutofit/>
          </a:bodyPr>
          <a:lstStyle/>
          <a:p>
            <a:pPr fontAlgn="auto">
              <a:spcAft>
                <a:spcPts val="0"/>
              </a:spcAft>
              <a:defRPr/>
            </a:pPr>
            <a:r>
              <a:rPr lang="en-US" sz="2400" dirty="0" smtClean="0"/>
              <a:t>In the case of any other contract or arrangement at the first meeting of directors held after the director becomes concerned or interested in the contract or agreement.</a:t>
            </a:r>
          </a:p>
          <a:p>
            <a:pPr fontAlgn="auto">
              <a:spcAft>
                <a:spcPts val="0"/>
              </a:spcAft>
              <a:defRPr/>
            </a:pPr>
            <a:r>
              <a:rPr lang="en-US" sz="2400" dirty="0" smtClean="0"/>
              <a:t>For the purpose of above provision, a general notice given to the directors to the effect that a director is a director or a member of a specified body corporate and is interested in any contract or agreement which may, after the date of the notice, be entered into with that body corporate or firm, shall be deemed to be a sufficient disclosure of concern or interest in relation to any contract or arrangement so made..</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Interested Director not to participate or vote (section 216)</a:t>
            </a:r>
            <a:endParaRPr lang="en-US" b="1" dirty="0"/>
          </a:p>
        </p:txBody>
      </p:sp>
      <p:sp>
        <p:nvSpPr>
          <p:cNvPr id="35843" name="Content Placeholder 2"/>
          <p:cNvSpPr>
            <a:spLocks noGrp="1"/>
          </p:cNvSpPr>
          <p:nvPr>
            <p:ph idx="1"/>
          </p:nvPr>
        </p:nvSpPr>
        <p:spPr/>
        <p:txBody>
          <a:bodyPr/>
          <a:lstStyle/>
          <a:p>
            <a:r>
              <a:rPr lang="en-US" sz="2400" smtClean="0"/>
              <a:t>Such director shall not be allowed to participate or vote in the proceeding of directors, however the above restriction shall not apply to:</a:t>
            </a:r>
          </a:p>
          <a:p>
            <a:pPr lvl="1"/>
            <a:r>
              <a:rPr lang="en-US" sz="2000" smtClean="0"/>
              <a:t>A private company which is neither a subsidiary nor a holding company of a public company</a:t>
            </a:r>
          </a:p>
          <a:p>
            <a:pPr lvl="1"/>
            <a:r>
              <a:rPr lang="en-US" sz="2000" smtClean="0"/>
              <a:t>Any contract of indemnity against any loss which the directors or any one or more of the, may suffer by reason of becoming or being sureties or society for the company</a:t>
            </a:r>
          </a:p>
          <a:p>
            <a:pPr lvl="1"/>
            <a:r>
              <a:rPr lang="en-US" sz="2000" smtClean="0"/>
              <a:t>In case of directorship contract with a public company if interest is only due reason that he is a nominee director and does not hold enough number of shares to qualify him for the appointment as a director..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Directors lacking fiduciary behavior: (section 217)</a:t>
            </a:r>
            <a:endParaRPr lang="en-US" b="1" dirty="0"/>
          </a:p>
        </p:txBody>
      </p:sp>
      <p:sp>
        <p:nvSpPr>
          <p:cNvPr id="3" name="Content Placeholder 2"/>
          <p:cNvSpPr>
            <a:spLocks noGrp="1"/>
          </p:cNvSpPr>
          <p:nvPr>
            <p:ph idx="1"/>
          </p:nvPr>
        </p:nvSpPr>
        <p:spPr/>
        <p:txBody>
          <a:bodyPr rtlCol="0">
            <a:normAutofit/>
          </a:bodyPr>
          <a:lstStyle/>
          <a:p>
            <a:pPr fontAlgn="auto">
              <a:spcAft>
                <a:spcPts val="0"/>
              </a:spcAft>
              <a:defRPr/>
            </a:pPr>
            <a:r>
              <a:rPr lang="en-US" sz="2400" dirty="0" smtClean="0"/>
              <a:t>The court may declare a director to be lacking fiduciary behavior if:</a:t>
            </a:r>
          </a:p>
          <a:p>
            <a:pPr lvl="1" fontAlgn="auto">
              <a:spcAft>
                <a:spcPts val="0"/>
              </a:spcAft>
              <a:defRPr/>
            </a:pPr>
            <a:r>
              <a:rPr lang="en-US" sz="2000" dirty="0" smtClean="0"/>
              <a:t>The director does not disclose his interest or concern regarding any contract or arrangement in which: he is entered into, or to be entered into by or on behalf of the company, And; he is concerned or interested in any way whether directly or indirectly</a:t>
            </a:r>
          </a:p>
          <a:p>
            <a:pPr marL="457200" lvl="1" indent="0" fontAlgn="auto">
              <a:spcAft>
                <a:spcPts val="0"/>
              </a:spcAft>
              <a:buFont typeface="Arial" panose="020B0604020202020204" pitchFamily="34" charset="0"/>
              <a:buNone/>
              <a:defRPr/>
            </a:pPr>
            <a:endParaRPr lang="en-US" sz="2000" dirty="0" smtClean="0"/>
          </a:p>
          <a:p>
            <a:pPr marL="0" indent="0" fontAlgn="auto">
              <a:spcAft>
                <a:spcPts val="0"/>
              </a:spcAft>
              <a:buNone/>
              <a:defRPr/>
            </a:pP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fontAlgn="auto">
              <a:spcAft>
                <a:spcPts val="0"/>
              </a:spcAft>
              <a:defRPr/>
            </a:pPr>
            <a:r>
              <a:rPr lang="en-US" sz="3600" b="1" dirty="0" smtClean="0"/>
              <a:t>Disclosure of Directors’ interest to members in certain cases (section 218)</a:t>
            </a:r>
            <a:endParaRPr lang="en-US" sz="3600" b="1" dirty="0"/>
          </a:p>
        </p:txBody>
      </p:sp>
      <p:sp>
        <p:nvSpPr>
          <p:cNvPr id="37891" name="Content Placeholder 2"/>
          <p:cNvSpPr>
            <a:spLocks noGrp="1"/>
          </p:cNvSpPr>
          <p:nvPr>
            <p:ph idx="1"/>
          </p:nvPr>
        </p:nvSpPr>
        <p:spPr>
          <a:xfrm>
            <a:off x="457200" y="1676400"/>
            <a:ext cx="8229600" cy="4449763"/>
          </a:xfrm>
        </p:spPr>
        <p:txBody>
          <a:bodyPr/>
          <a:lstStyle/>
          <a:p>
            <a:r>
              <a:rPr lang="en-US" sz="2400" smtClean="0"/>
              <a:t>The company shall make out and attach to the directors’ report an abstract of the term of the appointment or contract or variation, together with a variation, together with a memorandum clearly specifying the nature of the concern or interest of the director, where;</a:t>
            </a:r>
          </a:p>
          <a:p>
            <a:pPr lvl="1"/>
            <a:r>
              <a:rPr lang="en-US" sz="2000" smtClean="0"/>
              <a:t>The company appoints or enters into a contract for the appointment of: Chief executive, Managing agent, Whole time director ,or Secretory of the company OR</a:t>
            </a:r>
          </a:p>
          <a:p>
            <a:pPr lvl="1"/>
            <a:r>
              <a:rPr lang="en-US" sz="2000" smtClean="0"/>
              <a:t>The company varies any contract already in existence.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z="3200" b="1" dirty="0" smtClean="0"/>
              <a:t>Register of contacts, Arrangements and appointments in which Directors are interested (sec 219)</a:t>
            </a:r>
          </a:p>
        </p:txBody>
      </p:sp>
      <p:sp>
        <p:nvSpPr>
          <p:cNvPr id="3" name="Content Placeholder 2"/>
          <p:cNvSpPr>
            <a:spLocks noGrp="1"/>
          </p:cNvSpPr>
          <p:nvPr>
            <p:ph idx="1"/>
          </p:nvPr>
        </p:nvSpPr>
        <p:spPr>
          <a:xfrm>
            <a:off x="457200" y="1676400"/>
            <a:ext cx="8229600" cy="4449763"/>
          </a:xfrm>
        </p:spPr>
        <p:txBody>
          <a:bodyPr rtlCol="0">
            <a:normAutofit lnSpcReduction="10000"/>
          </a:bodyPr>
          <a:lstStyle/>
          <a:p>
            <a:pPr fontAlgn="auto">
              <a:spcAft>
                <a:spcPts val="0"/>
              </a:spcAft>
              <a:defRPr/>
            </a:pPr>
            <a:r>
              <a:rPr lang="en-US" sz="2400" dirty="0" smtClean="0"/>
              <a:t>Every company shall make a register in which it will enter particulars of all contracts, arrangements or appointments to which section 214, or 215, or 216, or 217, or 218 apply including the following particulars:</a:t>
            </a:r>
          </a:p>
          <a:p>
            <a:pPr lvl="1" fontAlgn="auto">
              <a:spcAft>
                <a:spcPts val="0"/>
              </a:spcAft>
              <a:defRPr/>
            </a:pPr>
            <a:r>
              <a:rPr lang="en-US" sz="2000" dirty="0" smtClean="0"/>
              <a:t>The date of the contract, arrangement or appointment,</a:t>
            </a:r>
          </a:p>
          <a:p>
            <a:pPr lvl="1" fontAlgn="auto">
              <a:spcAft>
                <a:spcPts val="0"/>
              </a:spcAft>
              <a:defRPr/>
            </a:pPr>
            <a:r>
              <a:rPr lang="en-US" sz="2000" dirty="0" smtClean="0"/>
              <a:t>The names of the parties thereto,</a:t>
            </a:r>
          </a:p>
          <a:p>
            <a:pPr lvl="1" fontAlgn="auto">
              <a:spcAft>
                <a:spcPts val="0"/>
              </a:spcAft>
              <a:defRPr/>
            </a:pPr>
            <a:r>
              <a:rPr lang="en-US" sz="2000" dirty="0" smtClean="0"/>
              <a:t>The principal terms and conditions thereof,</a:t>
            </a:r>
          </a:p>
          <a:p>
            <a:pPr lvl="1" fontAlgn="auto">
              <a:spcAft>
                <a:spcPts val="0"/>
              </a:spcAft>
              <a:defRPr/>
            </a:pPr>
            <a:r>
              <a:rPr lang="en-US" sz="2000" dirty="0" smtClean="0"/>
              <a:t>The date on which it was placed before the directors,</a:t>
            </a:r>
          </a:p>
          <a:p>
            <a:pPr lvl="1" fontAlgn="auto">
              <a:spcAft>
                <a:spcPts val="0"/>
              </a:spcAft>
              <a:defRPr/>
            </a:pPr>
            <a:r>
              <a:rPr lang="en-US" sz="2000" dirty="0" smtClean="0"/>
              <a:t>The names of the directors for and against the contract, arrangement or appointment and the names of those remaining neutral,</a:t>
            </a:r>
          </a:p>
          <a:p>
            <a:pPr lvl="1" fontAlgn="auto">
              <a:spcAft>
                <a:spcPts val="0"/>
              </a:spcAft>
              <a:defRPr/>
            </a:pPr>
            <a:r>
              <a:rPr lang="en-US" sz="2000" dirty="0" smtClean="0"/>
              <a:t>The name of director or officer concerned or interested in </a:t>
            </a:r>
            <a:r>
              <a:rPr lang="en-US" sz="2000" dirty="0"/>
              <a:t>the contract, arrangement or </a:t>
            </a:r>
            <a:r>
              <a:rPr lang="en-US" sz="2000" dirty="0" smtClean="0"/>
              <a:t>appointment and the nature of his interest therein.</a:t>
            </a:r>
            <a:endParaRPr lang="en-US" sz="2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Register of Directors’ shareholdings etc. (section 220)</a:t>
            </a:r>
            <a:endParaRPr lang="en-US" b="1" dirty="0"/>
          </a:p>
        </p:txBody>
      </p:sp>
      <p:sp>
        <p:nvSpPr>
          <p:cNvPr id="39939" name="Content Placeholder 2"/>
          <p:cNvSpPr>
            <a:spLocks noGrp="1"/>
          </p:cNvSpPr>
          <p:nvPr>
            <p:ph idx="1"/>
          </p:nvPr>
        </p:nvSpPr>
        <p:spPr/>
        <p:txBody>
          <a:bodyPr/>
          <a:lstStyle/>
          <a:p>
            <a:endParaRPr lang="en-US" sz="3000" smtClean="0"/>
          </a:p>
          <a:p>
            <a:r>
              <a:rPr lang="en-US" sz="3000" smtClean="0"/>
              <a:t>Every listed company shall keep a register as respects each director, each office and every other person holding not less than ten percent of the beneficial interest in the company, number, description and amount of any shares in the company or any other body corporate, being the company’s subsidiary or holding company..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Directors’ duty to disclose shareholdings (section 221)</a:t>
            </a:r>
            <a:endParaRPr lang="en-US" b="1" dirty="0"/>
          </a:p>
        </p:txBody>
      </p:sp>
      <p:sp>
        <p:nvSpPr>
          <p:cNvPr id="40963" name="Content Placeholder 2"/>
          <p:cNvSpPr>
            <a:spLocks noGrp="1"/>
          </p:cNvSpPr>
          <p:nvPr>
            <p:ph idx="1"/>
          </p:nvPr>
        </p:nvSpPr>
        <p:spPr/>
        <p:txBody>
          <a:bodyPr/>
          <a:lstStyle/>
          <a:p>
            <a:endParaRPr lang="en-US" smtClean="0"/>
          </a:p>
          <a:p>
            <a:r>
              <a:rPr lang="en-US" smtClean="0"/>
              <a:t>A director, officer, and a person holding not less than 10% of the beneficial interest in a company shall inform the company about his shareholdings within 15 days of his appointment as director, officer etc or acquisition of shareholding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Submission of statement of beneficial owners of listed securities (sec 222)</a:t>
            </a:r>
            <a:endParaRPr lang="en-US" b="1" dirty="0"/>
          </a:p>
        </p:txBody>
      </p:sp>
      <p:sp>
        <p:nvSpPr>
          <p:cNvPr id="41987" name="Content Placeholder 2"/>
          <p:cNvSpPr>
            <a:spLocks noGrp="1"/>
          </p:cNvSpPr>
          <p:nvPr>
            <p:ph idx="1"/>
          </p:nvPr>
        </p:nvSpPr>
        <p:spPr/>
        <p:txBody>
          <a:bodyPr/>
          <a:lstStyle/>
          <a:p>
            <a:r>
              <a:rPr lang="en-US" sz="2400" smtClean="0"/>
              <a:t>Every director, chief executive, chief accountant, managing agent, secretory or auditor of a listed company who is or has been the beneficial owner of any of its equity securities and every person who is directly or indirectly the beneficial owner of any of its equity securities, shall submit to the registrar and the commission the prescribed form (form 31) containing the particulars pertaining to the beneficial ownership of such securities and notify the particulars of any change in the interest aforesaid (form 32).</a:t>
            </a:r>
          </a:p>
          <a:p>
            <a:r>
              <a:rPr lang="en-US" sz="2400" smtClean="0"/>
              <a:t>Time limit prescribed by law for these two returns in thirty days for form 31 and fifteen days for form 32 respectively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Prohibition of short selling (sec 223)</a:t>
            </a:r>
            <a:endParaRPr lang="en-US" b="1" dirty="0"/>
          </a:p>
        </p:txBody>
      </p:sp>
      <p:sp>
        <p:nvSpPr>
          <p:cNvPr id="43011" name="Content Placeholder 2"/>
          <p:cNvSpPr>
            <a:spLocks noGrp="1"/>
          </p:cNvSpPr>
          <p:nvPr>
            <p:ph idx="1"/>
          </p:nvPr>
        </p:nvSpPr>
        <p:spPr/>
        <p:txBody>
          <a:bodyPr/>
          <a:lstStyle/>
          <a:p>
            <a:r>
              <a:rPr lang="en-US" dirty="0" smtClean="0"/>
              <a:t>Directors, chief executives, managing agent, chief accountant, </a:t>
            </a:r>
            <a:r>
              <a:rPr lang="en-US" dirty="0" err="1" smtClean="0"/>
              <a:t>secretory</a:t>
            </a:r>
            <a:r>
              <a:rPr lang="en-US" dirty="0" smtClean="0"/>
              <a:t> or auditor of a listed company and persons who are directly or indirectly beneficial owners of not less than 10% of the listed equity securities of such company are prohibited from short selling.</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dirty="0" smtClean="0"/>
              <a:t>Trading by Directors, Officers and Principal Shareholders (sec 224)</a:t>
            </a:r>
            <a:endParaRPr lang="en-US" b="1" dirty="0"/>
          </a:p>
        </p:txBody>
      </p:sp>
      <p:sp>
        <p:nvSpPr>
          <p:cNvPr id="3" name="Content Placeholder 2"/>
          <p:cNvSpPr>
            <a:spLocks noGrp="1"/>
          </p:cNvSpPr>
          <p:nvPr>
            <p:ph idx="1"/>
          </p:nvPr>
        </p:nvSpPr>
        <p:spPr/>
        <p:txBody>
          <a:bodyPr rtlCol="0">
            <a:normAutofit fontScale="92500" lnSpcReduction="20000"/>
          </a:bodyPr>
          <a:lstStyle/>
          <a:p>
            <a:pPr fontAlgn="auto">
              <a:spcAft>
                <a:spcPts val="0"/>
              </a:spcAft>
              <a:defRPr/>
            </a:pPr>
            <a:r>
              <a:rPr lang="en-US" dirty="0" smtClean="0"/>
              <a:t>Where any of the above mentioned persons: </a:t>
            </a:r>
          </a:p>
          <a:p>
            <a:pPr lvl="1" fontAlgn="auto">
              <a:spcAft>
                <a:spcPts val="0"/>
              </a:spcAft>
              <a:defRPr/>
            </a:pPr>
            <a:r>
              <a:rPr lang="en-US" dirty="0" smtClean="0"/>
              <a:t>Directors,</a:t>
            </a:r>
          </a:p>
          <a:p>
            <a:pPr lvl="1" fontAlgn="auto">
              <a:spcAft>
                <a:spcPts val="0"/>
              </a:spcAft>
              <a:defRPr/>
            </a:pPr>
            <a:r>
              <a:rPr lang="en-US" dirty="0" smtClean="0"/>
              <a:t>Chief executive,</a:t>
            </a:r>
          </a:p>
          <a:p>
            <a:pPr lvl="1" fontAlgn="auto">
              <a:spcAft>
                <a:spcPts val="0"/>
              </a:spcAft>
              <a:defRPr/>
            </a:pPr>
            <a:r>
              <a:rPr lang="en-US" dirty="0" smtClean="0"/>
              <a:t>Managing agent,</a:t>
            </a:r>
          </a:p>
          <a:p>
            <a:pPr lvl="1" fontAlgn="auto">
              <a:spcAft>
                <a:spcPts val="0"/>
              </a:spcAft>
              <a:defRPr/>
            </a:pPr>
            <a:r>
              <a:rPr lang="en-US" dirty="0" smtClean="0"/>
              <a:t>Chief accountant,</a:t>
            </a:r>
          </a:p>
          <a:p>
            <a:pPr lvl="1" fontAlgn="auto">
              <a:spcAft>
                <a:spcPts val="0"/>
              </a:spcAft>
              <a:defRPr/>
            </a:pPr>
            <a:r>
              <a:rPr lang="en-US" dirty="0" smtClean="0"/>
              <a:t>Secretory,</a:t>
            </a:r>
            <a:r>
              <a:rPr lang="en-US" dirty="0"/>
              <a:t> </a:t>
            </a:r>
            <a:r>
              <a:rPr lang="en-US" dirty="0" smtClean="0"/>
              <a:t>or</a:t>
            </a:r>
          </a:p>
          <a:p>
            <a:pPr lvl="1" fontAlgn="auto">
              <a:spcAft>
                <a:spcPts val="0"/>
              </a:spcAft>
              <a:defRPr/>
            </a:pPr>
            <a:r>
              <a:rPr lang="en-US" dirty="0" smtClean="0"/>
              <a:t>Auditor of a listed company, or</a:t>
            </a:r>
          </a:p>
          <a:p>
            <a:pPr lvl="1" fontAlgn="auto">
              <a:spcAft>
                <a:spcPts val="0"/>
              </a:spcAft>
              <a:defRPr/>
            </a:pPr>
            <a:r>
              <a:rPr lang="en-US" dirty="0" smtClean="0"/>
              <a:t>Persons directly or indirectly, owning more than 10% of equity securities of the company</a:t>
            </a:r>
          </a:p>
          <a:p>
            <a:pPr marL="457200" lvl="1" indent="0" fontAlgn="auto">
              <a:spcAft>
                <a:spcPts val="0"/>
              </a:spcAft>
              <a:buFont typeface="Arial" panose="020B0604020202020204" pitchFamily="34" charset="0"/>
              <a:buNone/>
              <a:defRPr/>
            </a:pPr>
            <a:r>
              <a:rPr lang="en-US" dirty="0" smtClean="0"/>
              <a:t>makes any</a:t>
            </a:r>
            <a:r>
              <a:rPr lang="en-US" dirty="0"/>
              <a:t> </a:t>
            </a:r>
            <a:r>
              <a:rPr lang="en-US" dirty="0" smtClean="0"/>
              <a:t>gain, on the purchase of sale, or sale purchase of any equity securities of a listed company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(Continued..)</a:t>
            </a:r>
          </a:p>
        </p:txBody>
      </p:sp>
      <p:sp>
        <p:nvSpPr>
          <p:cNvPr id="3" name="Content Placeholder 2"/>
          <p:cNvSpPr>
            <a:spLocks noGrp="1"/>
          </p:cNvSpPr>
          <p:nvPr>
            <p:ph idx="1"/>
          </p:nvPr>
        </p:nvSpPr>
        <p:spPr>
          <a:xfrm>
            <a:off x="457200" y="1219200"/>
            <a:ext cx="8229600" cy="4830763"/>
          </a:xfrm>
        </p:spPr>
        <p:txBody>
          <a:bodyPr rtlCol="0">
            <a:noAutofit/>
          </a:bodyPr>
          <a:lstStyle/>
          <a:p>
            <a:pPr marL="0" indent="0" fontAlgn="auto">
              <a:spcAft>
                <a:spcPts val="0"/>
              </a:spcAft>
              <a:buFont typeface="Arial" panose="020B0604020202020204" pitchFamily="34" charset="0"/>
              <a:buNone/>
              <a:defRPr/>
            </a:pPr>
            <a:r>
              <a:rPr lang="en-US" sz="2600" dirty="0"/>
              <a:t>w</a:t>
            </a:r>
            <a:r>
              <a:rPr lang="en-US" sz="2600" dirty="0" smtClean="0"/>
              <a:t>ithin a period of less than six months, such persons shall make a report and tender the amount of such gain to the company. Simultaneously he shall send an intimation to this effect to the Registrar and Commission.</a:t>
            </a:r>
          </a:p>
          <a:p>
            <a:pPr fontAlgn="auto">
              <a:spcAft>
                <a:spcPts val="0"/>
              </a:spcAft>
              <a:defRPr/>
            </a:pPr>
            <a:r>
              <a:rPr lang="en-US" sz="2600" dirty="0" smtClean="0"/>
              <a:t>Where the above mentioned persons fail to tender, or the company fails to recover, any such gain within six months after its accrual, or within sixty days of a demand thereafter, whichever is later, such gain shall vest in SECP.</a:t>
            </a:r>
          </a:p>
          <a:p>
            <a:pPr fontAlgn="auto">
              <a:spcAft>
                <a:spcPts val="0"/>
              </a:spcAft>
              <a:defRPr/>
            </a:pPr>
            <a:r>
              <a:rPr lang="en-US" sz="2600" dirty="0" smtClean="0"/>
              <a:t>Such gains shall be deposited in the prescribed manner. In case of default SECP may direct its recovery as arrears of land revenue. However these provisions shall not apply to a security acquired in good faith in satisfaction of a debt previously contracted. </a:t>
            </a:r>
          </a:p>
          <a:p>
            <a:pPr fontAlgn="auto">
              <a:spcAft>
                <a:spcPts val="0"/>
              </a:spcAft>
              <a:defRPr/>
            </a:pPr>
            <a:endParaRPr lang="en-US" sz="2600" dirty="0"/>
          </a:p>
          <a:p>
            <a:pPr marL="0" indent="0" fontAlgn="auto">
              <a:spcAft>
                <a:spcPts val="0"/>
              </a:spcAft>
              <a:buFont typeface="Arial" panose="020B0604020202020204" pitchFamily="34" charset="0"/>
              <a:buNone/>
              <a:defRPr/>
            </a:pPr>
            <a:endParaRPr lang="en-US" sz="26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t>(Continued..)</a:t>
            </a:r>
          </a:p>
        </p:txBody>
      </p:sp>
      <p:sp>
        <p:nvSpPr>
          <p:cNvPr id="46083" name="Content Placeholder 2"/>
          <p:cNvSpPr>
            <a:spLocks noGrp="1"/>
          </p:cNvSpPr>
          <p:nvPr>
            <p:ph idx="1"/>
          </p:nvPr>
        </p:nvSpPr>
        <p:spPr/>
        <p:txBody>
          <a:bodyPr/>
          <a:lstStyle/>
          <a:p>
            <a:endParaRPr lang="en-US" sz="2600" smtClean="0"/>
          </a:p>
          <a:p>
            <a:r>
              <a:rPr lang="en-US" sz="2600" smtClean="0"/>
              <a:t>Where contravenes the provision of sections 222, 223, or 224 shall be liable to a fine upto Rs.30,000 and a further fine upto Rs.1000 for each day of default.</a:t>
            </a:r>
          </a:p>
          <a:p>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topics</a:t>
            </a:r>
            <a:endParaRPr lang="en-US" dirty="0"/>
          </a:p>
        </p:txBody>
      </p:sp>
      <p:sp>
        <p:nvSpPr>
          <p:cNvPr id="3" name="Content Placeholder 2"/>
          <p:cNvSpPr>
            <a:spLocks noGrp="1"/>
          </p:cNvSpPr>
          <p:nvPr>
            <p:ph idx="1"/>
          </p:nvPr>
        </p:nvSpPr>
        <p:spPr/>
        <p:txBody>
          <a:bodyPr/>
          <a:lstStyle/>
          <a:p>
            <a:r>
              <a:rPr lang="en-US" dirty="0" smtClean="0"/>
              <a:t>Company's Chief executive</a:t>
            </a:r>
          </a:p>
          <a:p>
            <a:r>
              <a:rPr lang="en-US" dirty="0" smtClean="0"/>
              <a:t>Company's Secretary</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914400"/>
            <a:ext cx="7086600" cy="5181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5752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TC103457496[[fn=Parallax]]</Template>
  <TotalTime>389</TotalTime>
  <Words>2315</Words>
  <Application>Microsoft Office PowerPoint</Application>
  <PresentationFormat>On-screen Show (4:3)</PresentationFormat>
  <Paragraphs>146</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Management and administration</vt:lpstr>
      <vt:lpstr>Recap</vt:lpstr>
      <vt:lpstr>Restriction on directors remuneration [sec 191]</vt:lpstr>
      <vt:lpstr>Restriction on assignment of office by directors (section 192)</vt:lpstr>
      <vt:lpstr>Proceedings of Directors (section 193)</vt:lpstr>
      <vt:lpstr>Attendance of directors in the board meeting through tele/video conference  (SECP circular no .18/2005 and circular no.20/2005)</vt:lpstr>
      <vt:lpstr>Attendance of directors in the board meeting through tele/video conference  (SECP circular no .18/2005 and circular no.20/2005)</vt:lpstr>
      <vt:lpstr>Loans to directors (section 195)</vt:lpstr>
      <vt:lpstr>Powers of Directors of a company (section 196)</vt:lpstr>
      <vt:lpstr>Powers of directors</vt:lpstr>
      <vt:lpstr>Acts done by director through consent in General meeting</vt:lpstr>
      <vt:lpstr>Contravention of sec 196</vt:lpstr>
      <vt:lpstr>Liabilities of Directors:</vt:lpstr>
      <vt:lpstr>Liabilities of Directors:</vt:lpstr>
      <vt:lpstr>Disclosure of interest</vt:lpstr>
      <vt:lpstr>Disclosure of Interest by Directors and other officers: (Sec214-216)</vt:lpstr>
      <vt:lpstr>Time for disclosure:</vt:lpstr>
      <vt:lpstr>Continued…</vt:lpstr>
      <vt:lpstr>Interested Director not to participate or vote (section 216)</vt:lpstr>
      <vt:lpstr>Directors lacking fiduciary behavior: (section 217)</vt:lpstr>
      <vt:lpstr>Disclosure of Directors’ interest to members in certain cases (section 218)</vt:lpstr>
      <vt:lpstr>Register of contacts, Arrangements and appointments in which Directors are interested (sec 219)</vt:lpstr>
      <vt:lpstr>Register of Directors’ shareholdings etc. (section 220)</vt:lpstr>
      <vt:lpstr>Directors’ duty to disclose shareholdings (section 221)</vt:lpstr>
      <vt:lpstr>Submission of statement of beneficial owners of listed securities (sec 222)</vt:lpstr>
      <vt:lpstr>Prohibition of short selling (sec 223)</vt:lpstr>
      <vt:lpstr>Trading by Directors, Officers and Principal Shareholders (sec 224)</vt:lpstr>
      <vt:lpstr>(Continued..)</vt:lpstr>
      <vt:lpstr>(Continued..)</vt:lpstr>
      <vt:lpstr>Upcoming topics</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Directors</dc:title>
  <dc:creator>Atif</dc:creator>
  <cp:lastModifiedBy>afia kamran</cp:lastModifiedBy>
  <cp:revision>61</cp:revision>
  <dcterms:created xsi:type="dcterms:W3CDTF">2006-08-16T00:00:00Z</dcterms:created>
  <dcterms:modified xsi:type="dcterms:W3CDTF">2014-06-27T17:16:49Z</dcterms:modified>
</cp:coreProperties>
</file>