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82" r:id="rId2"/>
    <p:sldId id="256" r:id="rId3"/>
    <p:sldId id="283" r:id="rId4"/>
    <p:sldId id="284"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85" r:id="rId20"/>
    <p:sldId id="271" r:id="rId21"/>
    <p:sldId id="272" r:id="rId22"/>
    <p:sldId id="273" r:id="rId23"/>
    <p:sldId id="274" r:id="rId24"/>
    <p:sldId id="276" r:id="rId25"/>
    <p:sldId id="278" r:id="rId26"/>
    <p:sldId id="279" r:id="rId27"/>
    <p:sldId id="280" r:id="rId28"/>
    <p:sldId id="28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B4A7AF-1F57-44D4-A3A6-15A13E6FB44F}"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4029634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B4A7AF-1F57-44D4-A3A6-15A13E6FB44F}"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133652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B4A7AF-1F57-44D4-A3A6-15A13E6FB44F}"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3118154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B4A7AF-1F57-44D4-A3A6-15A13E6FB44F}"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2388067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B4A7AF-1F57-44D4-A3A6-15A13E6FB44F}" type="datetimeFigureOut">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1314400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B4A7AF-1F57-44D4-A3A6-15A13E6FB44F}" type="datetimeFigureOut">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3078680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4A7AF-1F57-44D4-A3A6-15A13E6FB44F}" type="datetimeFigureOut">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2787416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4A7AF-1F57-44D4-A3A6-15A13E6FB44F}"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3555548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B4A7AF-1F57-44D4-A3A6-15A13E6FB44F}"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350583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B4A7AF-1F57-44D4-A3A6-15A13E6FB44F}"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1451301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B4A7AF-1F57-44D4-A3A6-15A13E6FB44F}"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2893711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B4A7AF-1F57-44D4-A3A6-15A13E6FB44F}" type="datetimeFigureOut">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2AAF0-4D8B-4E94-B11C-BE2777A2658C}" type="slidenum">
              <a:rPr lang="en-US" smtClean="0"/>
              <a:pPr/>
              <a:t>‹#›</a:t>
            </a:fld>
            <a:endParaRPr lang="en-US"/>
          </a:p>
        </p:txBody>
      </p:sp>
    </p:spTree>
    <p:extLst>
      <p:ext uri="{BB962C8B-B14F-4D97-AF65-F5344CB8AC3E}">
        <p14:creationId xmlns:p14="http://schemas.microsoft.com/office/powerpoint/2010/main" xmlns="" val="228111735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mbria" pitchFamily="18" charset="0"/>
              </a:rPr>
              <a:t>RECAP   Debenture</a:t>
            </a:r>
            <a:endParaRPr lang="en-US" dirty="0">
              <a:latin typeface="Cambria" pitchFamily="18" charset="0"/>
            </a:endParaRPr>
          </a:p>
        </p:txBody>
      </p:sp>
      <p:sp>
        <p:nvSpPr>
          <p:cNvPr id="3" name="Content Placeholder 2"/>
          <p:cNvSpPr>
            <a:spLocks noGrp="1"/>
          </p:cNvSpPr>
          <p:nvPr>
            <p:ph idx="1"/>
          </p:nvPr>
        </p:nvSpPr>
        <p:spPr/>
        <p:txBody>
          <a:bodyPr/>
          <a:lstStyle/>
          <a:p>
            <a:r>
              <a:rPr lang="en-US" dirty="0" smtClean="0">
                <a:latin typeface="Cambria" pitchFamily="18" charset="0"/>
              </a:rPr>
              <a:t>Definition</a:t>
            </a:r>
          </a:p>
          <a:p>
            <a:r>
              <a:rPr lang="en-US" dirty="0" smtClean="0">
                <a:latin typeface="Cambria" pitchFamily="18" charset="0"/>
              </a:rPr>
              <a:t>Kinds</a:t>
            </a:r>
          </a:p>
          <a:p>
            <a:r>
              <a:rPr lang="en-US" dirty="0" smtClean="0">
                <a:latin typeface="Cambria" pitchFamily="18" charset="0"/>
              </a:rPr>
              <a:t>Power to reissue redeemed debenture in certain cases</a:t>
            </a:r>
          </a:p>
          <a:p>
            <a:r>
              <a:rPr lang="en-US" dirty="0" smtClean="0">
                <a:latin typeface="Cambria" pitchFamily="18" charset="0"/>
              </a:rPr>
              <a:t>Register of debenture holders</a:t>
            </a:r>
          </a:p>
          <a:p>
            <a:r>
              <a:rPr lang="en-US" dirty="0" smtClean="0">
                <a:latin typeface="Cambria" pitchFamily="18" charset="0"/>
              </a:rPr>
              <a:t>Trust, Trust deed and trustees</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524000"/>
            <a:ext cx="6400800" cy="3124200"/>
          </a:xfrm>
        </p:spPr>
        <p:txBody>
          <a:bodyPr>
            <a:noAutofit/>
          </a:bodyPr>
          <a:lstStyle/>
          <a:p>
            <a:r>
              <a:rPr lang="en-US" sz="6000" b="1" dirty="0" smtClean="0">
                <a:solidFill>
                  <a:schemeClr val="tx1"/>
                </a:solidFill>
                <a:latin typeface="Cambria" pitchFamily="18" charset="0"/>
              </a:rPr>
              <a:t>Mortgages </a:t>
            </a:r>
          </a:p>
          <a:p>
            <a:r>
              <a:rPr lang="en-US" sz="6000" b="1" dirty="0" smtClean="0">
                <a:solidFill>
                  <a:schemeClr val="tx1"/>
                </a:solidFill>
                <a:latin typeface="Cambria" pitchFamily="18" charset="0"/>
              </a:rPr>
              <a:t>And </a:t>
            </a:r>
          </a:p>
          <a:p>
            <a:r>
              <a:rPr lang="en-US" sz="6000" b="1" dirty="0" smtClean="0">
                <a:solidFill>
                  <a:schemeClr val="tx1"/>
                </a:solidFill>
                <a:latin typeface="Cambria" pitchFamily="18" charset="0"/>
              </a:rPr>
              <a:t>Charges </a:t>
            </a:r>
            <a:endParaRPr lang="en-US" sz="6000" b="1"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ambria" pitchFamily="18" charset="0"/>
              </a:rPr>
              <a:t>Introduction</a:t>
            </a:r>
            <a:endParaRPr lang="en-US" b="1" dirty="0">
              <a:latin typeface="Cambria"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Cambria" pitchFamily="18" charset="0"/>
              </a:rPr>
              <a:t>Whenever, a company obtains a loan and provides its assets to the lender as a security for the repayment of loan or other obligations, this activity is called the creation of the mortgage/charge on the assets of the company. The particulars of the charge are required to be reported to the Registrar concerned in the manner provided under the Companies Ordinance, 1984 (the Ordinance) </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ambria" pitchFamily="18" charset="0"/>
              </a:rPr>
              <a:t>Introduction …</a:t>
            </a:r>
            <a:endParaRPr lang="en-US" b="1" dirty="0">
              <a:latin typeface="Cambria"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Cambria" pitchFamily="18" charset="0"/>
              </a:rPr>
              <a:t>The particulars of mortgage/charge are required to be reported to the Registrar concerned within 21 days from the date of its creation </a:t>
            </a:r>
            <a:r>
              <a:rPr lang="en-US" dirty="0" err="1" smtClean="0">
                <a:latin typeface="Cambria" pitchFamily="18" charset="0"/>
              </a:rPr>
              <a:t>alongwith</a:t>
            </a:r>
            <a:r>
              <a:rPr lang="en-US" dirty="0" smtClean="0">
                <a:latin typeface="Cambria" pitchFamily="18" charset="0"/>
              </a:rPr>
              <a:t> relevant documents. Similarly any modification in the particulars of the mortgage/charge is also required to be reported to the Registrar within the said period.</a:t>
            </a:r>
          </a:p>
          <a:p>
            <a:r>
              <a:rPr lang="en-US" dirty="0" smtClean="0">
                <a:latin typeface="Cambria" pitchFamily="18" charset="0"/>
              </a:rPr>
              <a:t> As soon as the loan is repaid, it is the responsibility of the company to get the mortgage/charge vacated. This process is called the </a:t>
            </a:r>
            <a:r>
              <a:rPr lang="en-US" b="1" dirty="0" smtClean="0">
                <a:latin typeface="Cambria" pitchFamily="18" charset="0"/>
              </a:rPr>
              <a:t>satisfaction of mortgage/charge</a:t>
            </a:r>
            <a:r>
              <a:rPr lang="en-US" dirty="0" smtClean="0">
                <a:latin typeface="Cambria" pitchFamily="18" charset="0"/>
              </a:rPr>
              <a:t>. Again, the time frame for reporting the satisfaction of mortgage/charge to the registrar is 21 days from the date of its satisfaction.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Definitions</a:t>
            </a:r>
            <a:endParaRPr lang="en-US" b="1" dirty="0"/>
          </a:p>
        </p:txBody>
      </p:sp>
      <p:sp>
        <p:nvSpPr>
          <p:cNvPr id="2" name="Content Placeholder 1"/>
          <p:cNvSpPr>
            <a:spLocks noGrp="1"/>
          </p:cNvSpPr>
          <p:nvPr>
            <p:ph idx="1"/>
          </p:nvPr>
        </p:nvSpPr>
        <p:spPr/>
        <p:txBody>
          <a:bodyPr/>
          <a:lstStyle/>
          <a:p>
            <a:r>
              <a:rPr lang="en-US" b="1" dirty="0" smtClean="0"/>
              <a:t>Modes of giving security for borrowing</a:t>
            </a:r>
          </a:p>
          <a:p>
            <a:pPr>
              <a:buNone/>
            </a:pPr>
            <a:r>
              <a:rPr lang="en-US" b="1" u="sng" dirty="0" smtClean="0">
                <a:latin typeface="Cambria" pitchFamily="18" charset="0"/>
              </a:rPr>
              <a:t>Charges</a:t>
            </a:r>
          </a:p>
          <a:p>
            <a:pPr>
              <a:buNone/>
            </a:pPr>
            <a:r>
              <a:rPr lang="en-US" sz="2400" dirty="0" smtClean="0">
                <a:latin typeface="Cambria" pitchFamily="18" charset="0"/>
                <a:cs typeface="Arial" pitchFamily="34" charset="0"/>
              </a:rPr>
              <a:t>	Charges means encumbrance (a legal claim), lien (a right to retain possession of property till the repayment of a debt) or a claim.</a:t>
            </a:r>
          </a:p>
          <a:p>
            <a:pPr>
              <a:buNone/>
            </a:pPr>
            <a:r>
              <a:rPr lang="en-US" sz="2400" b="1" u="sng" dirty="0" smtClean="0">
                <a:latin typeface="Cambria" pitchFamily="18" charset="0"/>
                <a:cs typeface="Arial" pitchFamily="34" charset="0"/>
              </a:rPr>
              <a:t>Mortgage</a:t>
            </a:r>
          </a:p>
          <a:p>
            <a:pPr>
              <a:buNone/>
            </a:pPr>
            <a:r>
              <a:rPr lang="en-US" sz="2400" dirty="0" smtClean="0">
                <a:latin typeface="Cambria" pitchFamily="18" charset="0"/>
                <a:cs typeface="Arial" pitchFamily="34" charset="0"/>
              </a:rPr>
              <a:t>	A mortgage is an interest in land created by written instrument providing security for the performance of a duty or the payment of  a debt.</a:t>
            </a:r>
          </a:p>
          <a:p>
            <a:pPr>
              <a:buNone/>
            </a:pPr>
            <a:endParaRPr lang="en-US" sz="2400" dirty="0" smtClean="0">
              <a:latin typeface="Cambria" pitchFamily="18" charset="0"/>
              <a:cs typeface="Arial" pitchFamily="34" charset="0"/>
            </a:endParaRPr>
          </a:p>
          <a:p>
            <a:pPr>
              <a:buNone/>
            </a:pPr>
            <a:endParaRPr lang="en-US" sz="2400" dirty="0" smtClean="0">
              <a:latin typeface="Cambria" pitchFamily="18"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u="sng" dirty="0" smtClean="0">
                <a:latin typeface="Cambria" pitchFamily="18" charset="0"/>
              </a:rPr>
              <a:t>Hypothecation</a:t>
            </a:r>
          </a:p>
          <a:p>
            <a:pPr>
              <a:buNone/>
            </a:pPr>
            <a:r>
              <a:rPr lang="en-US" sz="2400" dirty="0" smtClean="0">
                <a:latin typeface="Cambria" pitchFamily="18" charset="0"/>
              </a:rPr>
              <a:t>	Hypothecation means the pledge of a property as security or collateral for a debt. Generally  physical transfer or transfer of the title does not take place in hypothecation</a:t>
            </a:r>
          </a:p>
          <a:p>
            <a:pPr marL="0" indent="0">
              <a:buNone/>
            </a:pPr>
            <a:r>
              <a:rPr lang="en-US" b="1" u="sng" dirty="0" smtClean="0">
                <a:latin typeface="Cambria" pitchFamily="18" charset="0"/>
              </a:rPr>
              <a:t>Pledge</a:t>
            </a:r>
          </a:p>
          <a:p>
            <a:pPr>
              <a:buNone/>
            </a:pPr>
            <a:r>
              <a:rPr lang="en-US" sz="2400" dirty="0" smtClean="0">
                <a:latin typeface="Cambria" pitchFamily="18" charset="0"/>
              </a:rPr>
              <a:t>	Contract act defines pledge as a bailment of goods as security for  the repayment  of a debt or performance of a promise.</a:t>
            </a:r>
          </a:p>
          <a:p>
            <a:pPr>
              <a:buNone/>
            </a:pPr>
            <a:endParaRPr lang="en-US" sz="2400" dirty="0" smtClean="0">
              <a:latin typeface="Cambria" pitchFamily="18" charset="0"/>
            </a:endParaRPr>
          </a:p>
          <a:p>
            <a:endParaRPr lang="en-US" b="1" u="sn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Types Of Charges</a:t>
            </a:r>
            <a:endParaRPr lang="en-US" b="1" dirty="0"/>
          </a:p>
        </p:txBody>
      </p:sp>
      <p:sp>
        <p:nvSpPr>
          <p:cNvPr id="2" name="Content Placeholder 1"/>
          <p:cNvSpPr>
            <a:spLocks noGrp="1"/>
          </p:cNvSpPr>
          <p:nvPr>
            <p:ph idx="1"/>
          </p:nvPr>
        </p:nvSpPr>
        <p:spPr>
          <a:xfrm>
            <a:off x="457200" y="1646237"/>
            <a:ext cx="8229600" cy="4525963"/>
          </a:xfrm>
        </p:spPr>
        <p:txBody>
          <a:bodyPr>
            <a:normAutofit lnSpcReduction="10000"/>
          </a:bodyPr>
          <a:lstStyle/>
          <a:p>
            <a:pPr>
              <a:buNone/>
            </a:pPr>
            <a:r>
              <a:rPr lang="en-US" sz="2400" dirty="0" smtClean="0">
                <a:latin typeface="Cambria" pitchFamily="18" charset="0"/>
              </a:rPr>
              <a:t>Following are types of charges</a:t>
            </a:r>
          </a:p>
          <a:p>
            <a:pPr marL="566928" indent="-457200">
              <a:buAutoNum type="alphaLcParenR"/>
            </a:pPr>
            <a:r>
              <a:rPr lang="en-US" sz="2400" b="1" u="sng" dirty="0" smtClean="0">
                <a:latin typeface="Cambria" pitchFamily="18" charset="0"/>
              </a:rPr>
              <a:t>Floating charges</a:t>
            </a:r>
          </a:p>
          <a:p>
            <a:pPr marL="566928" indent="-457200">
              <a:buNone/>
            </a:pPr>
            <a:r>
              <a:rPr lang="en-US" sz="2400" dirty="0" smtClean="0">
                <a:latin typeface="Cambria" pitchFamily="18" charset="0"/>
              </a:rPr>
              <a:t>	A company can deal with the property in the ordinary courses of business unless charge is crystallized (</a:t>
            </a:r>
            <a:r>
              <a:rPr lang="en-US" sz="2400" dirty="0" err="1" smtClean="0">
                <a:latin typeface="Cambria" pitchFamily="18" charset="0"/>
              </a:rPr>
              <a:t>i.e</a:t>
            </a:r>
            <a:r>
              <a:rPr lang="en-US" sz="2400" dirty="0" smtClean="0">
                <a:latin typeface="Cambria" pitchFamily="18" charset="0"/>
              </a:rPr>
              <a:t> the company goes into the liquidation or receiver is appointed.)</a:t>
            </a:r>
          </a:p>
          <a:p>
            <a:pPr marL="566928" indent="-457200">
              <a:buNone/>
            </a:pPr>
            <a:r>
              <a:rPr lang="en-US" sz="2400" dirty="0" smtClean="0">
                <a:latin typeface="Cambria" pitchFamily="18" charset="0"/>
              </a:rPr>
              <a:t>Following are the major elements of a floating charge:</a:t>
            </a:r>
          </a:p>
          <a:p>
            <a:pPr marL="624078" indent="-514350">
              <a:buFont typeface="+mj-lt"/>
              <a:buAutoNum type="romanUcPeriod"/>
            </a:pPr>
            <a:r>
              <a:rPr lang="en-US" sz="2400" dirty="0" smtClean="0">
                <a:latin typeface="Cambria" pitchFamily="18" charset="0"/>
              </a:rPr>
              <a:t>It is a charge on a class of assets present or future</a:t>
            </a:r>
          </a:p>
          <a:p>
            <a:pPr marL="624078" indent="-514350">
              <a:buFont typeface="+mj-lt"/>
              <a:buAutoNum type="romanUcPeriod"/>
            </a:pPr>
            <a:r>
              <a:rPr lang="en-US" sz="2400" dirty="0" smtClean="0">
                <a:latin typeface="Cambria" pitchFamily="18" charset="0"/>
              </a:rPr>
              <a:t>Class of assets may change from time to time </a:t>
            </a:r>
          </a:p>
          <a:p>
            <a:pPr marL="624078" indent="-514350">
              <a:buFont typeface="+mj-lt"/>
              <a:buAutoNum type="romanUcPeriod"/>
            </a:pPr>
            <a:r>
              <a:rPr lang="en-US" sz="2400" dirty="0" smtClean="0">
                <a:latin typeface="Cambria" pitchFamily="18" charset="0"/>
              </a:rPr>
              <a:t>Until some further step is taken, the company may ordinarily carry on business. </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990600"/>
            <a:ext cx="8077200" cy="5016691"/>
          </a:xfrm>
        </p:spPr>
        <p:txBody>
          <a:bodyPr/>
          <a:lstStyle/>
          <a:p>
            <a:pPr>
              <a:buNone/>
            </a:pPr>
            <a:r>
              <a:rPr lang="en-US" dirty="0" smtClean="0">
                <a:latin typeface="Cambria" pitchFamily="18" charset="0"/>
              </a:rPr>
              <a:t>b) </a:t>
            </a:r>
            <a:r>
              <a:rPr lang="en-US" b="1" u="sng" dirty="0" smtClean="0">
                <a:latin typeface="Cambria" pitchFamily="18" charset="0"/>
              </a:rPr>
              <a:t>Fixed Charges</a:t>
            </a:r>
          </a:p>
          <a:p>
            <a:pPr>
              <a:buNone/>
            </a:pPr>
            <a:r>
              <a:rPr lang="en-US" sz="2400" dirty="0" smtClean="0">
                <a:latin typeface="Cambria" pitchFamily="18" charset="0"/>
              </a:rPr>
              <a:t>	A fixed charges is a mortgage of specific property and prevent the company from realizing that property </a:t>
            </a:r>
            <a:r>
              <a:rPr lang="en-US" sz="2400" dirty="0" err="1" smtClean="0">
                <a:latin typeface="Cambria" pitchFamily="18" charset="0"/>
              </a:rPr>
              <a:t>i.e</a:t>
            </a:r>
            <a:r>
              <a:rPr lang="en-US" sz="2400" dirty="0" smtClean="0">
                <a:latin typeface="Cambria" pitchFamily="18" charset="0"/>
              </a:rPr>
              <a:t> disposing it without the consent of the holders of the charge. A charge holder must be paid first whatever is due to  him in order to get the property free of charge.</a:t>
            </a:r>
          </a:p>
          <a:p>
            <a:pPr>
              <a:buNone/>
            </a:pP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latin typeface="Cambria" pitchFamily="18" charset="0"/>
              </a:rPr>
              <a:t>Distinction between Fixed Charge &amp; Floating Charge</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93104635"/>
              </p:ext>
            </p:extLst>
          </p:nvPr>
        </p:nvGraphicFramePr>
        <p:xfrm>
          <a:off x="381000" y="1481138"/>
          <a:ext cx="8305800" cy="4462462"/>
        </p:xfrm>
        <a:graphic>
          <a:graphicData uri="http://schemas.openxmlformats.org/drawingml/2006/table">
            <a:tbl>
              <a:tblPr lastRow="1" bandCol="1">
                <a:tableStyleId>{2D5ABB26-0587-4C30-8999-92F81FD0307C}</a:tableStyleId>
              </a:tblPr>
              <a:tblGrid>
                <a:gridCol w="4191000"/>
                <a:gridCol w="4114800"/>
              </a:tblGrid>
              <a:tr h="4462462">
                <a:tc>
                  <a:txBody>
                    <a:bodyPr/>
                    <a:lstStyle/>
                    <a:p>
                      <a:r>
                        <a:rPr lang="en-US" b="1" dirty="0" smtClean="0">
                          <a:latin typeface="C"/>
                        </a:rPr>
                        <a:t>Fixed</a:t>
                      </a:r>
                      <a:r>
                        <a:rPr lang="en-US" b="1" baseline="0" dirty="0" smtClean="0">
                          <a:latin typeface="C"/>
                        </a:rPr>
                        <a:t> Charge</a:t>
                      </a:r>
                    </a:p>
                    <a:p>
                      <a:endParaRPr lang="en-US" b="0" baseline="0" dirty="0" smtClean="0">
                        <a:latin typeface="Cambria" pitchFamily="18" charset="0"/>
                      </a:endParaRPr>
                    </a:p>
                    <a:p>
                      <a:r>
                        <a:rPr lang="en-US" b="0" baseline="0" dirty="0" smtClean="0">
                          <a:latin typeface="Cambria" pitchFamily="18" charset="0"/>
                        </a:rPr>
                        <a:t>1.Fixed charge is created on specific and ascertained assets of the company.</a:t>
                      </a:r>
                    </a:p>
                    <a:p>
                      <a:endParaRPr lang="en-US" b="0" baseline="0" dirty="0" smtClean="0">
                        <a:latin typeface="Cambria" pitchFamily="18" charset="0"/>
                      </a:endParaRPr>
                    </a:p>
                    <a:p>
                      <a:r>
                        <a:rPr lang="en-US" b="0" baseline="0" dirty="0" smtClean="0">
                          <a:latin typeface="Cambria" pitchFamily="18" charset="0"/>
                        </a:rPr>
                        <a:t>2.Assets which are subject to fixed charge can not be changed except with the consent of charge holder</a:t>
                      </a:r>
                    </a:p>
                    <a:p>
                      <a:endParaRPr lang="en-US" b="0" baseline="0" dirty="0" smtClean="0">
                        <a:latin typeface="Cambria" pitchFamily="18" charset="0"/>
                      </a:endParaRPr>
                    </a:p>
                    <a:p>
                      <a:r>
                        <a:rPr lang="en-US" b="0" baseline="0" dirty="0" smtClean="0">
                          <a:latin typeface="Cambria" pitchFamily="18" charset="0"/>
                        </a:rPr>
                        <a:t>3.Fixed charge is a legal charge.</a:t>
                      </a:r>
                    </a:p>
                    <a:p>
                      <a:endParaRPr lang="en-US" b="0" baseline="0" dirty="0" smtClean="0">
                        <a:latin typeface="Cambria" pitchFamily="18" charset="0"/>
                      </a:endParaRPr>
                    </a:p>
                    <a:p>
                      <a:r>
                        <a:rPr lang="en-US" b="0" baseline="0" dirty="0" smtClean="0">
                          <a:latin typeface="Cambria" pitchFamily="18" charset="0"/>
                        </a:rPr>
                        <a:t>4.At the time of winding up of a company status can not be changed.</a:t>
                      </a:r>
                      <a:endParaRPr lang="en-US" b="0" dirty="0">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latin typeface="Cambria" pitchFamily="18" charset="0"/>
                        </a:rPr>
                        <a:t>Floating Charge</a:t>
                      </a:r>
                    </a:p>
                    <a:p>
                      <a:endParaRPr lang="en-US" b="0" dirty="0" smtClean="0">
                        <a:latin typeface="Cambria" pitchFamily="18" charset="0"/>
                      </a:endParaRPr>
                    </a:p>
                    <a:p>
                      <a:r>
                        <a:rPr lang="en-US" b="0" dirty="0" smtClean="0">
                          <a:latin typeface="Cambria" pitchFamily="18" charset="0"/>
                        </a:rPr>
                        <a:t>1.Floating</a:t>
                      </a:r>
                      <a:r>
                        <a:rPr lang="en-US" b="0" baseline="0" dirty="0" smtClean="0">
                          <a:latin typeface="Cambria" pitchFamily="18" charset="0"/>
                        </a:rPr>
                        <a:t> charge relates to all  assets of a company present or future.</a:t>
                      </a:r>
                    </a:p>
                    <a:p>
                      <a:endParaRPr lang="en-US" b="0" baseline="0" dirty="0" smtClean="0">
                        <a:latin typeface="Cambria" pitchFamily="18" charset="0"/>
                      </a:endParaRPr>
                    </a:p>
                    <a:p>
                      <a:r>
                        <a:rPr lang="en-US" b="0" baseline="0" dirty="0" smtClean="0">
                          <a:latin typeface="Cambria" pitchFamily="18" charset="0"/>
                        </a:rPr>
                        <a:t>2.Assets under floating charge may in the ordinary course of a business be changed  from time to time.</a:t>
                      </a:r>
                    </a:p>
                    <a:p>
                      <a:endParaRPr lang="en-US" b="0" baseline="0" dirty="0" smtClean="0">
                        <a:latin typeface="Cambria" pitchFamily="18" charset="0"/>
                      </a:endParaRPr>
                    </a:p>
                    <a:p>
                      <a:r>
                        <a:rPr lang="en-US" b="0" baseline="0" dirty="0" smtClean="0">
                          <a:latin typeface="Cambria" pitchFamily="18" charset="0"/>
                        </a:rPr>
                        <a:t>3.Floating charges is an equitable charge.</a:t>
                      </a:r>
                    </a:p>
                    <a:p>
                      <a:endParaRPr lang="en-US" b="0" baseline="0" dirty="0" smtClean="0">
                        <a:latin typeface="Cambria" pitchFamily="18" charset="0"/>
                      </a:endParaRPr>
                    </a:p>
                    <a:p>
                      <a:r>
                        <a:rPr lang="en-US" b="0" baseline="0" dirty="0" smtClean="0">
                          <a:latin typeface="Cambria" pitchFamily="18" charset="0"/>
                        </a:rPr>
                        <a:t>4.At the time of wind up  it will automatically  become fixed charge.</a:t>
                      </a:r>
                      <a:endParaRPr lang="en-US" b="0" dirty="0" smtClean="0">
                        <a:latin typeface="Cambria"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000" b="1" dirty="0" smtClean="0">
                <a:effectLst/>
                <a:latin typeface="Cambria" pitchFamily="18" charset="0"/>
              </a:rPr>
              <a:t>Registration of Mortgage &amp; Charge: [SECTION – 121]</a:t>
            </a:r>
            <a:endParaRPr lang="en-US" b="1" dirty="0"/>
          </a:p>
        </p:txBody>
      </p:sp>
      <p:sp>
        <p:nvSpPr>
          <p:cNvPr id="2" name="Content Placeholder 1"/>
          <p:cNvSpPr>
            <a:spLocks noGrp="1"/>
          </p:cNvSpPr>
          <p:nvPr>
            <p:ph idx="1"/>
          </p:nvPr>
        </p:nvSpPr>
        <p:spPr/>
        <p:txBody>
          <a:bodyPr>
            <a:normAutofit/>
          </a:bodyPr>
          <a:lstStyle/>
          <a:p>
            <a:pPr marL="566928" indent="-457200">
              <a:buNone/>
            </a:pPr>
            <a:r>
              <a:rPr lang="en-US" sz="2400" dirty="0" smtClean="0">
                <a:latin typeface="Cambria" pitchFamily="18" charset="0"/>
              </a:rPr>
              <a:t>Following mortgages and charges shall be registered with the registrar within 21 days of their creation.</a:t>
            </a:r>
          </a:p>
          <a:p>
            <a:pPr marL="624078" indent="-514350">
              <a:buNone/>
            </a:pPr>
            <a:r>
              <a:rPr lang="en-US" sz="2400" dirty="0" smtClean="0">
                <a:latin typeface="Cambria" pitchFamily="18" charset="0"/>
              </a:rPr>
              <a:t>1 A mortgage or charge for the purpose of securing any issue of debentures.</a:t>
            </a:r>
          </a:p>
          <a:p>
            <a:pPr marL="624078" indent="-514350">
              <a:buNone/>
            </a:pPr>
            <a:r>
              <a:rPr lang="en-US" sz="2400" dirty="0" smtClean="0">
                <a:latin typeface="Cambria" pitchFamily="18" charset="0"/>
              </a:rPr>
              <a:t>2.  A mortgage or charge on any immoveable property wherever situated  or any interest their in</a:t>
            </a:r>
          </a:p>
          <a:p>
            <a:pPr marL="624078" indent="-514350">
              <a:buNone/>
            </a:pPr>
            <a:r>
              <a:rPr lang="en-US" sz="2400" dirty="0" smtClean="0">
                <a:latin typeface="Cambria" pitchFamily="18" charset="0"/>
              </a:rPr>
              <a:t>3   A mortgage or charge on any </a:t>
            </a:r>
            <a:r>
              <a:rPr lang="en-US" sz="2600" b="1" dirty="0" smtClean="0">
                <a:latin typeface="Cambria" pitchFamily="18" charset="0"/>
              </a:rPr>
              <a:t>book debt </a:t>
            </a:r>
            <a:r>
              <a:rPr lang="en-US" sz="2400" dirty="0" smtClean="0">
                <a:latin typeface="Cambria" pitchFamily="18" charset="0"/>
              </a:rPr>
              <a:t>of the company</a:t>
            </a:r>
          </a:p>
          <a:p>
            <a:pPr marL="624078" indent="-514350">
              <a:buNone/>
            </a:pPr>
            <a:r>
              <a:rPr lang="en-US" sz="2400" dirty="0" smtClean="0"/>
              <a:t>        (money that a company has not yet received from customers who owe it money , as recorded in the company's accounts : A company is able to charge its book debts as security for a loan.</a:t>
            </a:r>
            <a:endParaRPr lang="en-US" sz="2400" dirty="0" smtClean="0">
              <a:latin typeface="Cambria" pitchFamily="18" charset="0"/>
            </a:endParaRPr>
          </a:p>
          <a:p>
            <a:pPr marL="624078" indent="-514350">
              <a:buFont typeface="+mj-lt"/>
              <a:buAutoNum type="romanUcPeriod"/>
            </a:pPr>
            <a:endParaRPr lang="en-US" sz="2400" dirty="0" smtClean="0">
              <a:latin typeface="Cambr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p:txBody>
          <a:bodyPr>
            <a:normAutofit/>
          </a:bodyPr>
          <a:lstStyle/>
          <a:p>
            <a:pPr marL="624078" indent="-514350">
              <a:buNone/>
            </a:pPr>
            <a:r>
              <a:rPr lang="en-US" sz="2400" dirty="0" smtClean="0">
                <a:latin typeface="Cambria" pitchFamily="18" charset="0"/>
              </a:rPr>
              <a:t>4. mortgage or charge on the undertaking or property of  the company including stock in trade.</a:t>
            </a:r>
          </a:p>
          <a:p>
            <a:pPr marL="624078" indent="-514350">
              <a:buNone/>
            </a:pPr>
            <a:r>
              <a:rPr lang="en-US" sz="2400" dirty="0" smtClean="0">
                <a:latin typeface="Cambria" pitchFamily="18" charset="0"/>
              </a:rPr>
              <a:t>5. A mortgage or charge on a ship or any share on a ship</a:t>
            </a:r>
          </a:p>
          <a:p>
            <a:pPr marL="624078" indent="-514350">
              <a:buNone/>
            </a:pPr>
            <a:r>
              <a:rPr lang="en-US" sz="2400" dirty="0" smtClean="0">
                <a:latin typeface="Cambria" pitchFamily="18" charset="0"/>
              </a:rPr>
              <a:t>6. A mortgage or charge on a good will on a patent or license  under a patent  or a trade mark or on a copy right</a:t>
            </a:r>
          </a:p>
          <a:p>
            <a:pPr marL="624078" indent="-514350">
              <a:buNone/>
            </a:pPr>
            <a:r>
              <a:rPr lang="en-US" sz="2400" dirty="0" smtClean="0">
                <a:latin typeface="Cambria" pitchFamily="18" charset="0"/>
              </a:rPr>
              <a:t>7. A mortgage or charge or other interest based on agreement for issuing of any instrument in the nature of  redeemable capital  </a:t>
            </a:r>
          </a:p>
          <a:p>
            <a:pPr marL="624078" indent="-514350">
              <a:buFont typeface="+mj-lt"/>
              <a:buAutoNum type="romanUcPeriod"/>
            </a:pPr>
            <a:endParaRPr lang="en-US" sz="2400" dirty="0" smtClean="0">
              <a:latin typeface="Cambria" pitchFamily="18" charset="0"/>
            </a:endParaRPr>
          </a:p>
          <a:p>
            <a:pPr marL="624078" indent="-514350">
              <a:buFont typeface="+mj-lt"/>
              <a:buAutoNum type="romanUcPeriod"/>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01762"/>
          </a:xfrm>
        </p:spPr>
        <p:txBody>
          <a:bodyPr>
            <a:normAutofit/>
          </a:bodyPr>
          <a:lstStyle/>
          <a:p>
            <a:r>
              <a:rPr lang="en-US" sz="3600" b="1" dirty="0" smtClean="0">
                <a:effectLst/>
                <a:latin typeface="Cambria" pitchFamily="18" charset="0"/>
              </a:rPr>
              <a:t>Failure to registrar any charge within the prescribed time </a:t>
            </a:r>
            <a:endParaRPr lang="en-US" sz="3600" b="1" dirty="0">
              <a:effectLst/>
              <a:latin typeface="Cambria" pitchFamily="18" charset="0"/>
            </a:endParaRPr>
          </a:p>
        </p:txBody>
      </p:sp>
      <p:sp>
        <p:nvSpPr>
          <p:cNvPr id="2" name="Content Placeholder 1"/>
          <p:cNvSpPr>
            <a:spLocks noGrp="1"/>
          </p:cNvSpPr>
          <p:nvPr>
            <p:ph idx="1"/>
          </p:nvPr>
        </p:nvSpPr>
        <p:spPr/>
        <p:txBody>
          <a:bodyPr>
            <a:noAutofit/>
          </a:bodyPr>
          <a:lstStyle/>
          <a:p>
            <a:r>
              <a:rPr lang="en-US" sz="2800" dirty="0" smtClean="0"/>
              <a:t>. What if the charge is not registered in time?  </a:t>
            </a:r>
          </a:p>
          <a:p>
            <a:r>
              <a:rPr lang="en-US" sz="2800" dirty="0" smtClean="0"/>
              <a:t>If a charge is not registered in time, then it is void against the liquidator or administrator and any creditor of the company. This means that the debt for which the charge was given will remain payable, but it will be unsecured.  </a:t>
            </a:r>
          </a:p>
          <a:p>
            <a:r>
              <a:rPr lang="en-US" sz="2800" dirty="0" smtClean="0"/>
              <a:t>If a company fails to deliver a charge, and no interested party has registered it, then the company and every officer of the company who is in default are liable to a fine. If the default continues, they are liable to a daily default fine.  </a:t>
            </a:r>
          </a:p>
          <a:p>
            <a:pPr marL="624078" indent="-514350">
              <a:buFont typeface="+mj-lt"/>
              <a:buAutoNum type="arabicPeriod"/>
            </a:pPr>
            <a:endParaRPr lang="en-US" sz="2800"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b="1" dirty="0" smtClean="0">
                <a:effectLst/>
                <a:latin typeface="Cambria" pitchFamily="18" charset="0"/>
              </a:rPr>
              <a:t>Property Acquired Subject to a Charge : [SECTION-122]</a:t>
            </a:r>
            <a:endParaRPr lang="en-US" sz="3600" b="1" dirty="0">
              <a:effectLst/>
              <a:latin typeface="Cambria" pitchFamily="18" charset="0"/>
            </a:endParaRPr>
          </a:p>
        </p:txBody>
      </p:sp>
      <p:sp>
        <p:nvSpPr>
          <p:cNvPr id="2" name="Content Placeholder 1"/>
          <p:cNvSpPr>
            <a:spLocks noGrp="1"/>
          </p:cNvSpPr>
          <p:nvPr>
            <p:ph idx="1"/>
          </p:nvPr>
        </p:nvSpPr>
        <p:spPr/>
        <p:txBody>
          <a:bodyPr>
            <a:normAutofit/>
          </a:bodyPr>
          <a:lstStyle/>
          <a:p>
            <a:r>
              <a:rPr lang="en-US" sz="2800" dirty="0" smtClean="0">
                <a:latin typeface="Cambria" pitchFamily="18" charset="0"/>
              </a:rPr>
              <a:t>If a company acquires a property which is subject to charge from a person who had no obligation to get the charge registered with the registrar of companies, the company shall get the charge registered within 21 days of the acquisition of the property .</a:t>
            </a:r>
          </a:p>
          <a:p>
            <a:r>
              <a:rPr lang="en-US" sz="2800" dirty="0" smtClean="0">
                <a:latin typeface="Cambria" pitchFamily="18" charset="0"/>
              </a:rPr>
              <a:t>In case of default the company and every officer who is in default shall be fined </a:t>
            </a:r>
            <a:r>
              <a:rPr lang="en-US" sz="2800" dirty="0" err="1" smtClean="0">
                <a:latin typeface="Cambria" pitchFamily="18" charset="0"/>
              </a:rPr>
              <a:t>upto</a:t>
            </a:r>
            <a:r>
              <a:rPr lang="en-US" sz="2800" dirty="0" smtClean="0">
                <a:latin typeface="Cambria" pitchFamily="18" charset="0"/>
              </a:rPr>
              <a:t> Rs 2000/- </a:t>
            </a:r>
            <a:endParaRPr lang="en-US" sz="2800" dirty="0">
              <a:latin typeface="Cambr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smtClean="0">
                <a:effectLst/>
                <a:latin typeface="Cambria" pitchFamily="18" charset="0"/>
              </a:rPr>
              <a:t>Register of Mortgage And Charges </a:t>
            </a:r>
            <a:endParaRPr lang="en-US" sz="3600" b="1" dirty="0">
              <a:effectLst/>
              <a:latin typeface="Cambria" pitchFamily="18" charset="0"/>
            </a:endParaRPr>
          </a:p>
        </p:txBody>
      </p:sp>
      <p:sp>
        <p:nvSpPr>
          <p:cNvPr id="2" name="Content Placeholder 1"/>
          <p:cNvSpPr>
            <a:spLocks noGrp="1"/>
          </p:cNvSpPr>
          <p:nvPr>
            <p:ph idx="1"/>
          </p:nvPr>
        </p:nvSpPr>
        <p:spPr/>
        <p:txBody>
          <a:bodyPr>
            <a:normAutofit/>
          </a:bodyPr>
          <a:lstStyle/>
          <a:p>
            <a:pPr marL="0" indent="0">
              <a:buNone/>
            </a:pPr>
            <a:r>
              <a:rPr lang="en-US" b="1" u="sng" dirty="0" smtClean="0">
                <a:latin typeface="Cambria" pitchFamily="18" charset="0"/>
              </a:rPr>
              <a:t>By Registrar [SECTION -125]</a:t>
            </a:r>
          </a:p>
          <a:p>
            <a:r>
              <a:rPr lang="en-US" sz="2400" dirty="0" smtClean="0">
                <a:latin typeface="Cambria" pitchFamily="18" charset="0"/>
              </a:rPr>
              <a:t>The registrar is required to keep a register in respect of each company in the prescribed form containing the following particulars of mortgages and charges</a:t>
            </a:r>
          </a:p>
          <a:p>
            <a:pPr marL="624078" indent="-514350">
              <a:buFont typeface="+mj-lt"/>
              <a:buAutoNum type="arabicPeriod"/>
            </a:pPr>
            <a:r>
              <a:rPr lang="en-US" sz="2400" dirty="0" smtClean="0">
                <a:latin typeface="Cambria" pitchFamily="18" charset="0"/>
              </a:rPr>
              <a:t>Data of creation of each mortgage or charge</a:t>
            </a:r>
          </a:p>
          <a:p>
            <a:pPr marL="624078" indent="-514350">
              <a:buFont typeface="+mj-lt"/>
              <a:buAutoNum type="arabicPeriod"/>
            </a:pPr>
            <a:r>
              <a:rPr lang="en-US" sz="2400" dirty="0" smtClean="0">
                <a:latin typeface="Cambria" pitchFamily="18" charset="0"/>
              </a:rPr>
              <a:t>Amount secured against such mortgage or charge</a:t>
            </a:r>
          </a:p>
          <a:p>
            <a:pPr marL="624078" indent="-514350">
              <a:buFont typeface="+mj-lt"/>
              <a:buAutoNum type="arabicPeriod"/>
            </a:pPr>
            <a:r>
              <a:rPr lang="en-US" sz="2400" dirty="0" smtClean="0">
                <a:latin typeface="Cambria" pitchFamily="18" charset="0"/>
              </a:rPr>
              <a:t>Short particulars of the property mortgage or charge </a:t>
            </a:r>
          </a:p>
          <a:p>
            <a:pPr marL="624078" indent="-514350">
              <a:buFont typeface="+mj-lt"/>
              <a:buAutoNum type="arabicPeriod"/>
            </a:pPr>
            <a:r>
              <a:rPr lang="en-US" sz="2400" dirty="0" smtClean="0">
                <a:latin typeface="Cambria" pitchFamily="18" charset="0"/>
              </a:rPr>
              <a:t>The names of mortgagees or persons entitled to the charge</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b="1" u="sng" dirty="0" smtClean="0">
                <a:effectLst/>
                <a:latin typeface="Cambria" pitchFamily="18" charset="0"/>
              </a:rPr>
              <a:t>By Company (SECTION-135)</a:t>
            </a:r>
            <a:endParaRPr lang="en-US" sz="4000" b="1" dirty="0">
              <a:effectLst/>
              <a:latin typeface="Cambria" pitchFamily="18" charset="0"/>
            </a:endParaRPr>
          </a:p>
        </p:txBody>
      </p:sp>
      <p:sp>
        <p:nvSpPr>
          <p:cNvPr id="2" name="Content Placeholder 1"/>
          <p:cNvSpPr>
            <a:spLocks noGrp="1"/>
          </p:cNvSpPr>
          <p:nvPr>
            <p:ph idx="1"/>
          </p:nvPr>
        </p:nvSpPr>
        <p:spPr/>
        <p:txBody>
          <a:bodyPr>
            <a:noAutofit/>
          </a:bodyPr>
          <a:lstStyle/>
          <a:p>
            <a:pPr marL="457200" indent="-457200">
              <a:buAutoNum type="alphaUcParenR"/>
            </a:pPr>
            <a:r>
              <a:rPr lang="en-US" sz="2400" dirty="0" smtClean="0">
                <a:latin typeface="Cambria" pitchFamily="18" charset="0"/>
              </a:rPr>
              <a:t>A company is required to keep a register of mortgage at its registered office .</a:t>
            </a:r>
          </a:p>
          <a:p>
            <a:pPr marL="457200" indent="-457200">
              <a:buAutoNum type="alphaUcParenR"/>
            </a:pPr>
            <a:r>
              <a:rPr lang="en-US" sz="2400" dirty="0" smtClean="0">
                <a:latin typeface="Cambria" pitchFamily="18" charset="0"/>
              </a:rPr>
              <a:t>The company shall enter in the register of mortgages and charges:</a:t>
            </a:r>
          </a:p>
          <a:p>
            <a:pPr marL="1081278" lvl="1" indent="-571500">
              <a:buFont typeface="+mj-lt"/>
              <a:buAutoNum type="romanUcPeriod"/>
            </a:pPr>
            <a:r>
              <a:rPr lang="en-US" sz="2000" dirty="0" smtClean="0">
                <a:latin typeface="Cambria" pitchFamily="18" charset="0"/>
              </a:rPr>
              <a:t>All mortgages and charges affecting property of the company </a:t>
            </a:r>
          </a:p>
          <a:p>
            <a:pPr marL="1081278" lvl="1" indent="-571500">
              <a:buFont typeface="+mj-lt"/>
              <a:buAutoNum type="romanUcPeriod"/>
            </a:pPr>
            <a:r>
              <a:rPr lang="en-US" sz="2000" dirty="0" smtClean="0">
                <a:latin typeface="Cambria" pitchFamily="18" charset="0"/>
              </a:rPr>
              <a:t>All floating charges on the undertaking or  on any property of the company</a:t>
            </a:r>
          </a:p>
          <a:p>
            <a:pPr marL="681228" indent="-571500">
              <a:buNone/>
            </a:pPr>
            <a:r>
              <a:rPr lang="en-US" sz="2400" dirty="0" smtClean="0">
                <a:latin typeface="Cambria" pitchFamily="18" charset="0"/>
              </a:rPr>
              <a:t>c) 	Such register shall give:</a:t>
            </a:r>
          </a:p>
          <a:p>
            <a:pPr marL="1081278" lvl="1" indent="-571500">
              <a:buFont typeface="+mj-lt"/>
              <a:buAutoNum type="romanUcPeriod"/>
            </a:pPr>
            <a:r>
              <a:rPr lang="en-US" sz="2000" dirty="0" smtClean="0">
                <a:latin typeface="Cambria" pitchFamily="18" charset="0"/>
              </a:rPr>
              <a:t>A short description of the property mortgaged or charged </a:t>
            </a:r>
          </a:p>
          <a:p>
            <a:pPr marL="1081278" lvl="1" indent="-571500">
              <a:buFont typeface="+mj-lt"/>
              <a:buAutoNum type="romanUcPeriod"/>
            </a:pPr>
            <a:r>
              <a:rPr lang="en-US" sz="2000" dirty="0" smtClean="0">
                <a:latin typeface="Cambria" pitchFamily="18" charset="0"/>
              </a:rPr>
              <a:t>The amount of mortgage or charge</a:t>
            </a:r>
          </a:p>
          <a:p>
            <a:pPr marL="1081278" lvl="1" indent="-571500">
              <a:buFont typeface="+mj-lt"/>
              <a:buAutoNum type="romanUcPeriod"/>
            </a:pPr>
            <a:r>
              <a:rPr lang="en-US" sz="2000" dirty="0" smtClean="0">
                <a:latin typeface="Cambria" pitchFamily="18" charset="0"/>
              </a:rPr>
              <a:t>The names of mortgagee </a:t>
            </a:r>
            <a:br>
              <a:rPr lang="en-US" sz="2000" dirty="0" smtClean="0">
                <a:latin typeface="Cambria" pitchFamily="18" charset="0"/>
              </a:rPr>
            </a:br>
            <a:endParaRPr lang="en-US" sz="2000" dirty="0">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3600" b="1" dirty="0" smtClean="0">
                <a:effectLst/>
                <a:latin typeface="Cambria" pitchFamily="18" charset="0"/>
              </a:rPr>
              <a:t>Certificate of Registration</a:t>
            </a:r>
            <a:br>
              <a:rPr lang="en-US" sz="3600" b="1" dirty="0" smtClean="0">
                <a:effectLst/>
                <a:latin typeface="Cambria" pitchFamily="18" charset="0"/>
              </a:rPr>
            </a:br>
            <a:r>
              <a:rPr lang="en-US" sz="3600" b="1" dirty="0" smtClean="0">
                <a:effectLst/>
                <a:latin typeface="Cambria" pitchFamily="18" charset="0"/>
              </a:rPr>
              <a:t> [SECTION-127]</a:t>
            </a:r>
            <a:endParaRPr lang="en-US" sz="3600" b="1" dirty="0">
              <a:effectLst/>
              <a:latin typeface="Cambria" pitchFamily="18" charset="0"/>
            </a:endParaRPr>
          </a:p>
        </p:txBody>
      </p:sp>
      <p:sp>
        <p:nvSpPr>
          <p:cNvPr id="2" name="Content Placeholder 1"/>
          <p:cNvSpPr>
            <a:spLocks noGrp="1"/>
          </p:cNvSpPr>
          <p:nvPr>
            <p:ph idx="1"/>
          </p:nvPr>
        </p:nvSpPr>
        <p:spPr/>
        <p:txBody>
          <a:bodyPr>
            <a:normAutofit/>
          </a:bodyPr>
          <a:lstStyle/>
          <a:p>
            <a:r>
              <a:rPr lang="en-US" sz="2800" dirty="0" smtClean="0">
                <a:latin typeface="Cambria" pitchFamily="18" charset="0"/>
              </a:rPr>
              <a:t>   The registrar shall give a certificate under his hand of the registration of any mortgage or charge registered stating the amount thereby secured .</a:t>
            </a:r>
          </a:p>
          <a:p>
            <a:endParaRPr lang="en-US" sz="2800" dirty="0" smtClean="0">
              <a:latin typeface="Cambria" pitchFamily="18" charset="0"/>
            </a:endParaRPr>
          </a:p>
          <a:p>
            <a:r>
              <a:rPr lang="en-US" sz="2800" dirty="0" smtClean="0">
                <a:latin typeface="Cambria" pitchFamily="18" charset="0"/>
              </a:rPr>
              <a:t>    The certificates shall be the conclusive evidence that requirements of the ordinance regarding registration of mortgage or charge have been complied with.</a:t>
            </a:r>
            <a:endParaRPr lang="en-US" sz="2800" dirty="0">
              <a:latin typeface="Cambr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17638"/>
          </a:xfrm>
        </p:spPr>
        <p:txBody>
          <a:bodyPr>
            <a:normAutofit/>
          </a:bodyPr>
          <a:lstStyle/>
          <a:p>
            <a:r>
              <a:rPr lang="en-US" sz="3200" b="1" dirty="0" smtClean="0">
                <a:effectLst/>
                <a:latin typeface="Cambria" pitchFamily="18" charset="0"/>
              </a:rPr>
              <a:t>Duty of Company and Right  of interested party as regards registration</a:t>
            </a:r>
            <a:endParaRPr lang="en-US" sz="3200" b="1" dirty="0">
              <a:effectLst/>
              <a:latin typeface="Cambria" pitchFamily="18" charset="0"/>
            </a:endParaRPr>
          </a:p>
        </p:txBody>
      </p:sp>
      <p:sp>
        <p:nvSpPr>
          <p:cNvPr id="2" name="Content Placeholder 1"/>
          <p:cNvSpPr>
            <a:spLocks noGrp="1"/>
          </p:cNvSpPr>
          <p:nvPr>
            <p:ph idx="1"/>
          </p:nvPr>
        </p:nvSpPr>
        <p:spPr/>
        <p:txBody>
          <a:bodyPr>
            <a:normAutofit/>
          </a:bodyPr>
          <a:lstStyle/>
          <a:p>
            <a:r>
              <a:rPr lang="en-US" sz="2400" dirty="0" smtClean="0">
                <a:latin typeface="Cambria" pitchFamily="18" charset="0"/>
              </a:rPr>
              <a:t>It shall be the duty of the company to get register any mortgage or charge created and of the issue of </a:t>
            </a:r>
            <a:r>
              <a:rPr lang="en-US" sz="2400" b="1" dirty="0" smtClean="0">
                <a:latin typeface="Cambria" pitchFamily="18" charset="0"/>
              </a:rPr>
              <a:t>the series of debentures </a:t>
            </a:r>
            <a:r>
              <a:rPr lang="en-US" sz="2400" dirty="0" smtClean="0">
                <a:latin typeface="Cambria" pitchFamily="18" charset="0"/>
              </a:rPr>
              <a:t>requiring registration .</a:t>
            </a:r>
          </a:p>
          <a:p>
            <a:r>
              <a:rPr lang="en-US" sz="2400" dirty="0" smtClean="0">
                <a:latin typeface="Cambria" pitchFamily="18" charset="0"/>
              </a:rPr>
              <a:t>However any person interested in the mortgage or charge is entitled to get the charge registered at his own .</a:t>
            </a:r>
          </a:p>
          <a:p>
            <a:r>
              <a:rPr lang="en-US" sz="2400" dirty="0" smtClean="0">
                <a:latin typeface="Cambria" pitchFamily="18" charset="0"/>
              </a:rPr>
              <a:t>He is entitled to recover the cost of such registration from the company [section 129(1)(2)]</a:t>
            </a:r>
          </a:p>
          <a:p>
            <a:r>
              <a:rPr lang="en-US" sz="2400" dirty="0" smtClean="0">
                <a:latin typeface="Cambria" pitchFamily="18" charset="0"/>
              </a:rPr>
              <a:t>It is the company’s duty to get registered any modification to the charge registered earlier [section 129 (3)]</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b="1" dirty="0" smtClean="0">
                <a:latin typeface="Cambria" pitchFamily="18" charset="0"/>
              </a:rPr>
              <a:t>Rectification of register of mortgages and charges [SECTION- 131]</a:t>
            </a:r>
            <a:endParaRPr lang="en-US" sz="3600" b="1" dirty="0">
              <a:latin typeface="Cambria" pitchFamily="18" charset="0"/>
            </a:endParaRPr>
          </a:p>
        </p:txBody>
      </p:sp>
      <p:sp>
        <p:nvSpPr>
          <p:cNvPr id="2" name="Content Placeholder 1"/>
          <p:cNvSpPr>
            <a:spLocks noGrp="1"/>
          </p:cNvSpPr>
          <p:nvPr>
            <p:ph idx="1"/>
          </p:nvPr>
        </p:nvSpPr>
        <p:spPr>
          <a:xfrm>
            <a:off x="457200" y="1371600"/>
            <a:ext cx="8229600" cy="5334000"/>
          </a:xfrm>
        </p:spPr>
        <p:txBody>
          <a:bodyPr>
            <a:normAutofit lnSpcReduction="10000"/>
          </a:bodyPr>
          <a:lstStyle/>
          <a:p>
            <a:pPr marL="0" indent="0">
              <a:buNone/>
            </a:pPr>
            <a:r>
              <a:rPr lang="en-US" sz="2400" dirty="0" smtClean="0">
                <a:latin typeface="Cambria" pitchFamily="18" charset="0"/>
              </a:rPr>
              <a:t>The register of mortgage and charges can be rectified by the commission in the following circumstances:</a:t>
            </a:r>
          </a:p>
          <a:p>
            <a:pPr marL="681228" indent="-571500">
              <a:buFont typeface="+mj-lt"/>
              <a:buAutoNum type="romanUcPeriod"/>
            </a:pPr>
            <a:r>
              <a:rPr lang="en-US" sz="2400" dirty="0" smtClean="0">
                <a:latin typeface="Cambria" pitchFamily="18" charset="0"/>
              </a:rPr>
              <a:t>If there has been omission to register a mortgage or charge within in 21 days of its creation</a:t>
            </a:r>
          </a:p>
          <a:p>
            <a:pPr marL="681228" indent="-571500">
              <a:buFont typeface="+mj-lt"/>
              <a:buAutoNum type="romanUcPeriod"/>
            </a:pPr>
            <a:r>
              <a:rPr lang="en-US" sz="2400" dirty="0" smtClean="0">
                <a:latin typeface="Cambria" pitchFamily="18" charset="0"/>
              </a:rPr>
              <a:t>If there has been omission or misstatement of any particular with respect any mortgage or charge</a:t>
            </a:r>
          </a:p>
          <a:p>
            <a:pPr marL="681228" indent="-571500">
              <a:buFont typeface="+mj-lt"/>
              <a:buAutoNum type="romanUcPeriod"/>
            </a:pPr>
            <a:r>
              <a:rPr lang="en-US" sz="2400" dirty="0" smtClean="0">
                <a:latin typeface="Cambria" pitchFamily="18" charset="0"/>
              </a:rPr>
              <a:t>if there has been an accidental or due to inadvertence or some other sufficient cause omission </a:t>
            </a:r>
            <a:r>
              <a:rPr lang="en-US" sz="2400" b="1" dirty="0" smtClean="0">
                <a:latin typeface="Cambria" pitchFamily="18" charset="0"/>
              </a:rPr>
              <a:t>to give  intimation to the registrar about the payment or satisfaction of debt </a:t>
            </a:r>
            <a:r>
              <a:rPr lang="en-US" sz="2400" dirty="0" smtClean="0">
                <a:latin typeface="Cambria" pitchFamily="18" charset="0"/>
              </a:rPr>
              <a:t>for which a mortgage or a charge was created.</a:t>
            </a:r>
          </a:p>
          <a:p>
            <a:pPr marL="681228" indent="-571500"/>
            <a:r>
              <a:rPr lang="en-US" sz="2400" dirty="0" smtClean="0">
                <a:latin typeface="Cambria" pitchFamily="18" charset="0"/>
              </a:rPr>
              <a:t>A certified copy of the order of the commission requiring rectification shall be filed with registrar by the company or by the person on whose application it is passed within 21 days from such order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Cambria" pitchFamily="18" charset="0"/>
              </a:rPr>
              <a:t>Satisfaction of charge</a:t>
            </a:r>
            <a:endParaRPr lang="en-US" b="1" dirty="0">
              <a:latin typeface="Cambria"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Cambria" pitchFamily="18" charset="0"/>
              </a:rPr>
              <a:t>What should the company do when the charge is paid off (or ‘satisfied’)?  </a:t>
            </a:r>
          </a:p>
          <a:p>
            <a:r>
              <a:rPr lang="en-US" dirty="0" smtClean="0">
                <a:latin typeface="Cambria" pitchFamily="18" charset="0"/>
              </a:rPr>
              <a:t>On the one hand it is in the company’s own interest and on the other hand it is the requirement of law that the company should inform the registrar concerned that the charge has been fully satisfied so that the stake holders i.e. investors and lenders should know that all of the debt has been paid off. The particulars of satisfaction of mortgage/charge shall be submitted to the registrar concerned on prescribed form 17 within 21 days from the date of satisfaction/repayment.</a:t>
            </a: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smtClean="0">
                <a:effectLst/>
                <a:latin typeface="Cambria" pitchFamily="18" charset="0"/>
              </a:rPr>
              <a:t>Satisfaction Of Charge[section -132]</a:t>
            </a:r>
            <a:endParaRPr lang="en-US" sz="3600" b="1" dirty="0">
              <a:effectLst/>
              <a:latin typeface="Cambria" pitchFamily="18" charset="0"/>
            </a:endParaRPr>
          </a:p>
        </p:txBody>
      </p:sp>
      <p:sp>
        <p:nvSpPr>
          <p:cNvPr id="2" name="Content Placeholder 1"/>
          <p:cNvSpPr>
            <a:spLocks noGrp="1"/>
          </p:cNvSpPr>
          <p:nvPr>
            <p:ph idx="1"/>
          </p:nvPr>
        </p:nvSpPr>
        <p:spPr/>
        <p:txBody>
          <a:bodyPr>
            <a:normAutofit fontScale="92500"/>
          </a:bodyPr>
          <a:lstStyle/>
          <a:p>
            <a:r>
              <a:rPr lang="en-US" sz="2400" dirty="0" smtClean="0">
                <a:latin typeface="Cambria" pitchFamily="18" charset="0"/>
              </a:rPr>
              <a:t>Whenever  company pays or satisfies a charge in full it shall with in 21 days of such satisfaction inform the registrar  of such satisfaction</a:t>
            </a:r>
          </a:p>
          <a:p>
            <a:r>
              <a:rPr lang="en-US" sz="2400" dirty="0" smtClean="0">
                <a:latin typeface="Cambria" pitchFamily="18" charset="0"/>
              </a:rPr>
              <a:t>On receipt of such notice the registrar shall call upon the person in whose </a:t>
            </a:r>
            <a:r>
              <a:rPr lang="en-US" sz="2400" dirty="0" err="1" smtClean="0">
                <a:latin typeface="Cambria" pitchFamily="18" charset="0"/>
              </a:rPr>
              <a:t>favour</a:t>
            </a:r>
            <a:r>
              <a:rPr lang="en-US" sz="2400" dirty="0" smtClean="0">
                <a:latin typeface="Cambria" pitchFamily="18" charset="0"/>
              </a:rPr>
              <a:t> charge was register to show cause as to why  the satisfaction of charge may not be registered. Such person shall be required to respond within 14 days of such notice</a:t>
            </a:r>
            <a:endParaRPr lang="en-US" sz="2400" b="1" dirty="0" smtClean="0">
              <a:latin typeface="Cambria" pitchFamily="18" charset="0"/>
            </a:endParaRPr>
          </a:p>
          <a:p>
            <a:r>
              <a:rPr lang="en-US" sz="2400" b="1" dirty="0">
                <a:latin typeface="Cambria" pitchFamily="18" charset="0"/>
              </a:rPr>
              <a:t>I</a:t>
            </a:r>
            <a:r>
              <a:rPr lang="en-US" sz="2400" dirty="0" smtClean="0">
                <a:latin typeface="Cambria" pitchFamily="18" charset="0"/>
              </a:rPr>
              <a:t>f no cause is shown the registrar shall order that memorandum of satisfaction be entered in the register and shall also furnish a copy  to the company if so required by the company.</a:t>
            </a:r>
          </a:p>
          <a:p>
            <a:r>
              <a:rPr lang="en-US" sz="2400" b="1" dirty="0">
                <a:latin typeface="Cambria" pitchFamily="18" charset="0"/>
              </a:rPr>
              <a:t>I</a:t>
            </a:r>
            <a:r>
              <a:rPr lang="en-US" sz="2400" dirty="0" smtClean="0">
                <a:latin typeface="Cambria" pitchFamily="18" charset="0"/>
              </a:rPr>
              <a:t>f a cause is shown the registrar shall record a note of it in the register and inform the company about.</a:t>
            </a:r>
            <a:endParaRPr lang="en-US" sz="2400" b="1" dirty="0">
              <a:latin typeface="Cambri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fontScale="90000"/>
          </a:bodyPr>
          <a:lstStyle/>
          <a:p>
            <a:r>
              <a:rPr lang="en-US" sz="3600" b="1" dirty="0" smtClean="0">
                <a:latin typeface="Cambria" pitchFamily="18" charset="0"/>
              </a:rPr>
              <a:t>Power of Registrar to make entries of satisfactions and release in the absence of Intimation from Company [section 133] </a:t>
            </a:r>
            <a:endParaRPr lang="en-US" sz="3600" b="1" dirty="0">
              <a:latin typeface="Cambria" pitchFamily="18" charset="0"/>
            </a:endParaRPr>
          </a:p>
        </p:txBody>
      </p:sp>
      <p:sp>
        <p:nvSpPr>
          <p:cNvPr id="2" name="Content Placeholder 1"/>
          <p:cNvSpPr>
            <a:spLocks noGrp="1"/>
          </p:cNvSpPr>
          <p:nvPr>
            <p:ph idx="1"/>
          </p:nvPr>
        </p:nvSpPr>
        <p:spPr/>
        <p:txBody>
          <a:bodyPr>
            <a:normAutofit/>
          </a:bodyPr>
          <a:lstStyle/>
          <a:p>
            <a:r>
              <a:rPr lang="en-US" sz="2800" dirty="0" smtClean="0">
                <a:latin typeface="Cambria" pitchFamily="18" charset="0"/>
              </a:rPr>
              <a:t>If the registrar has evidence with out being informed by the company that charge has been settled either wholly or partly or part of the property or undertaking charge has ceased to be the property  of the company he may enter in the register a memorandum of satisfaction of charge either whole or in part</a:t>
            </a:r>
            <a:endParaRPr lang="en-US" sz="2800" dirty="0">
              <a:latin typeface="Cambri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200" b="1" dirty="0" smtClean="0">
                <a:effectLst/>
                <a:latin typeface="Cambria" pitchFamily="18" charset="0"/>
              </a:rPr>
              <a:t>Particulars in case of series of debentures entitling holders </a:t>
            </a:r>
            <a:r>
              <a:rPr lang="en-US" sz="3200" b="1" dirty="0" err="1" smtClean="0">
                <a:effectLst/>
                <a:latin typeface="Cambria" pitchFamily="18" charset="0"/>
              </a:rPr>
              <a:t>pari</a:t>
            </a:r>
            <a:r>
              <a:rPr lang="en-US" sz="3200" b="1" dirty="0" smtClean="0">
                <a:effectLst/>
                <a:latin typeface="Cambria" pitchFamily="18" charset="0"/>
              </a:rPr>
              <a:t> </a:t>
            </a:r>
            <a:r>
              <a:rPr lang="en-US" sz="3200" b="1" dirty="0" err="1" smtClean="0">
                <a:effectLst/>
                <a:latin typeface="Cambria" pitchFamily="18" charset="0"/>
              </a:rPr>
              <a:t>passue</a:t>
            </a:r>
            <a:r>
              <a:rPr lang="en-US" sz="3200" b="1" dirty="0" smtClean="0">
                <a:effectLst/>
                <a:latin typeface="Cambria" pitchFamily="18" charset="0"/>
              </a:rPr>
              <a:t>[SECTION 123]</a:t>
            </a:r>
            <a:endParaRPr lang="en-US" sz="3200" b="1" dirty="0">
              <a:effectLst/>
              <a:latin typeface="Cambria" pitchFamily="18" charset="0"/>
            </a:endParaRPr>
          </a:p>
        </p:txBody>
      </p:sp>
      <p:sp>
        <p:nvSpPr>
          <p:cNvPr id="2" name="Content Placeholder 1"/>
          <p:cNvSpPr>
            <a:spLocks noGrp="1"/>
          </p:cNvSpPr>
          <p:nvPr>
            <p:ph idx="1"/>
          </p:nvPr>
        </p:nvSpPr>
        <p:spPr/>
        <p:txBody>
          <a:bodyPr>
            <a:normAutofit/>
          </a:bodyPr>
          <a:lstStyle/>
          <a:p>
            <a:r>
              <a:rPr lang="en-US" sz="2400" dirty="0" smtClean="0">
                <a:latin typeface="Cambria" pitchFamily="18" charset="0"/>
              </a:rPr>
              <a:t>Where  a series of debenture containing  any charge to the benefit of which the debenture holders of that series are entitled </a:t>
            </a:r>
            <a:r>
              <a:rPr lang="en-US" sz="2400" dirty="0" err="1" smtClean="0">
                <a:latin typeface="Cambria" pitchFamily="18" charset="0"/>
              </a:rPr>
              <a:t>pari</a:t>
            </a:r>
            <a:r>
              <a:rPr lang="en-US" sz="2400" dirty="0" smtClean="0">
                <a:latin typeface="Cambria" pitchFamily="18" charset="0"/>
              </a:rPr>
              <a:t> </a:t>
            </a:r>
            <a:r>
              <a:rPr lang="en-US" sz="2400" dirty="0" err="1" smtClean="0">
                <a:latin typeface="Cambria" pitchFamily="18" charset="0"/>
              </a:rPr>
              <a:t>passue</a:t>
            </a:r>
            <a:r>
              <a:rPr lang="en-US" sz="2400" dirty="0" smtClean="0">
                <a:latin typeface="Cambria" pitchFamily="18" charset="0"/>
              </a:rPr>
              <a:t> (</a:t>
            </a:r>
            <a:r>
              <a:rPr lang="en-US" sz="2400" dirty="0" smtClean="0"/>
              <a:t>side by side; at the same rate or on an equal footing )</a:t>
            </a:r>
            <a:r>
              <a:rPr lang="en-US" sz="2400" dirty="0" smtClean="0">
                <a:latin typeface="Cambria" pitchFamily="18" charset="0"/>
              </a:rPr>
              <a:t> is created by a company it shall be sufficient for the purpose of section 121 if these are filed with the registrar within 21 days after execution of deed containing the charge or if there is no such deed after the execution of any debentures of the series the following particulars namely: </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66928" indent="-457200">
              <a:buFont typeface="+mj-lt"/>
              <a:buAutoNum type="arabicPeriod"/>
            </a:pPr>
            <a:r>
              <a:rPr lang="en-US" sz="2400" dirty="0" smtClean="0">
                <a:latin typeface="Cambria" pitchFamily="18" charset="0"/>
              </a:rPr>
              <a:t>The total amount secured by the whole series </a:t>
            </a:r>
          </a:p>
          <a:p>
            <a:pPr marL="566928" indent="-457200">
              <a:buFont typeface="+mj-lt"/>
              <a:buAutoNum type="arabicPeriod"/>
            </a:pPr>
            <a:r>
              <a:rPr lang="en-US" sz="2400" dirty="0" smtClean="0">
                <a:latin typeface="Cambria" pitchFamily="18" charset="0"/>
              </a:rPr>
              <a:t>The dates of resolutions authorizing the issue of the series and the date of the covering deed if any by which security is created or defined </a:t>
            </a:r>
          </a:p>
          <a:p>
            <a:pPr marL="566928" indent="-457200">
              <a:buFont typeface="+mj-lt"/>
              <a:buAutoNum type="arabicPeriod"/>
            </a:pPr>
            <a:r>
              <a:rPr lang="en-US" sz="2400" dirty="0" smtClean="0">
                <a:latin typeface="Cambria" pitchFamily="18" charset="0"/>
              </a:rPr>
              <a:t>A general description  of the property charged </a:t>
            </a:r>
          </a:p>
          <a:p>
            <a:pPr marL="566928" indent="-457200">
              <a:buFont typeface="+mj-lt"/>
              <a:buAutoNum type="arabicPeriod"/>
            </a:pPr>
            <a:r>
              <a:rPr lang="en-US" sz="2400" dirty="0" smtClean="0">
                <a:latin typeface="Cambria" pitchFamily="18" charset="0"/>
              </a:rPr>
              <a:t>The names of the trustees if any for the debentures holder</a:t>
            </a:r>
          </a:p>
          <a:p>
            <a:pPr marL="566928" indent="-457200">
              <a:buNone/>
            </a:pP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b="1" dirty="0" smtClean="0">
                <a:effectLst/>
                <a:latin typeface="Cambria" pitchFamily="18" charset="0"/>
              </a:rPr>
              <a:t>Particulars in case of Commission ETC. on debentures [section 124]</a:t>
            </a:r>
            <a:endParaRPr lang="en-US" sz="3600" b="1" dirty="0">
              <a:effectLst/>
              <a:latin typeface="Cambria" pitchFamily="18" charset="0"/>
            </a:endParaRPr>
          </a:p>
        </p:txBody>
      </p:sp>
      <p:sp>
        <p:nvSpPr>
          <p:cNvPr id="2" name="Content Placeholder 1"/>
          <p:cNvSpPr>
            <a:spLocks noGrp="1"/>
          </p:cNvSpPr>
          <p:nvPr>
            <p:ph idx="1"/>
          </p:nvPr>
        </p:nvSpPr>
        <p:spPr>
          <a:xfrm>
            <a:off x="457200" y="1600200"/>
            <a:ext cx="8229600" cy="5029200"/>
          </a:xfrm>
        </p:spPr>
        <p:txBody>
          <a:bodyPr>
            <a:noAutofit/>
          </a:bodyPr>
          <a:lstStyle/>
          <a:p>
            <a:pPr>
              <a:buNone/>
            </a:pPr>
            <a:r>
              <a:rPr lang="en-US" sz="2400" dirty="0" smtClean="0">
                <a:latin typeface="Cambria" pitchFamily="18" charset="0"/>
              </a:rPr>
              <a:t>Where any commission allowance or discount has been paid or made either directly or indirectly by the company to any person in any consideration of his subscribing or agreeing to subscribe whether absolutely or conditionally for any debenture, the particulars required to be filed for the registration under section 121 and 123 shall include particulars as to the amount  or </a:t>
            </a:r>
            <a:r>
              <a:rPr lang="en-US" sz="2400" b="1" dirty="0" smtClean="0">
                <a:latin typeface="Cambria" pitchFamily="18" charset="0"/>
              </a:rPr>
              <a:t>rate percent of the commission discoun</a:t>
            </a:r>
            <a:r>
              <a:rPr lang="en-US" sz="2400" dirty="0" smtClean="0">
                <a:latin typeface="Cambria" pitchFamily="18" charset="0"/>
              </a:rPr>
              <a:t>t or </a:t>
            </a:r>
            <a:r>
              <a:rPr lang="en-US" sz="2400" b="1" dirty="0" smtClean="0">
                <a:latin typeface="Cambria" pitchFamily="18" charset="0"/>
              </a:rPr>
              <a:t>allowanc</a:t>
            </a:r>
            <a:r>
              <a:rPr lang="en-US" sz="2400" dirty="0" smtClean="0">
                <a:latin typeface="Cambria" pitchFamily="18" charset="0"/>
              </a:rPr>
              <a:t>e so paid or made but an omission to do this shall not affect the validity  of debentures issued:</a:t>
            </a:r>
            <a:br>
              <a:rPr lang="en-US" sz="2400" dirty="0" smtClean="0">
                <a:latin typeface="Cambria" pitchFamily="18" charset="0"/>
              </a:rPr>
            </a:br>
            <a:r>
              <a:rPr lang="en-US" sz="2400" dirty="0" smtClean="0">
                <a:latin typeface="Cambria" pitchFamily="18" charset="0"/>
              </a:rPr>
              <a:t>Provided that  deposit of any debentures as security for any debt of the company shall not for the purpose of this section be treated as issue of the debentures at discount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b="1" dirty="0" smtClean="0">
                <a:effectLst/>
                <a:latin typeface="Cambria" pitchFamily="18" charset="0"/>
              </a:rPr>
              <a:t>Copy of instrument creating mortgage or charge to be kept at registered office [Section 130]</a:t>
            </a:r>
            <a:endParaRPr lang="en-US" sz="2800" b="1" dirty="0">
              <a:effectLst/>
              <a:latin typeface="Cambria" pitchFamily="18" charset="0"/>
            </a:endParaRPr>
          </a:p>
        </p:txBody>
      </p:sp>
      <p:sp>
        <p:nvSpPr>
          <p:cNvPr id="2" name="Content Placeholder 1"/>
          <p:cNvSpPr>
            <a:spLocks noGrp="1"/>
          </p:cNvSpPr>
          <p:nvPr>
            <p:ph idx="1"/>
          </p:nvPr>
        </p:nvSpPr>
        <p:spPr/>
        <p:txBody>
          <a:bodyPr>
            <a:normAutofit/>
          </a:bodyPr>
          <a:lstStyle/>
          <a:p>
            <a:r>
              <a:rPr lang="en-US" sz="2400" dirty="0" smtClean="0">
                <a:latin typeface="Cambria" pitchFamily="18" charset="0"/>
              </a:rPr>
              <a:t>Every company shall cause a copy of every instrument creating any mortgage or charge requiring registration under section 121 and of every instrument evidencing modification of the terms and conditions thereof to be kept at registered office the company:</a:t>
            </a:r>
          </a:p>
          <a:p>
            <a:r>
              <a:rPr lang="en-US" sz="2400" dirty="0" smtClean="0">
                <a:latin typeface="Cambria" pitchFamily="18" charset="0"/>
              </a:rPr>
              <a:t>Provided that in the case of a series of uniform debentures a copy of one such debenture shall be sufficient. </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200" b="1" dirty="0" smtClean="0">
                <a:effectLst/>
                <a:latin typeface="Cambria" pitchFamily="18" charset="0"/>
              </a:rPr>
              <a:t>Right to Inspect copies of Instruments creating Mortgages and Charges and Company Registrar of Mortgages [Section 136]</a:t>
            </a:r>
            <a:endParaRPr lang="en-US" sz="3200" b="1" dirty="0">
              <a:effectLst/>
              <a:latin typeface="Cambria" pitchFamily="18" charset="0"/>
            </a:endParaRPr>
          </a:p>
        </p:txBody>
      </p:sp>
      <p:sp>
        <p:nvSpPr>
          <p:cNvPr id="2" name="Content Placeholder 1"/>
          <p:cNvSpPr>
            <a:spLocks noGrp="1"/>
          </p:cNvSpPr>
          <p:nvPr>
            <p:ph idx="1"/>
          </p:nvPr>
        </p:nvSpPr>
        <p:spPr>
          <a:xfrm>
            <a:off x="457200" y="1600200"/>
            <a:ext cx="8229600" cy="5029200"/>
          </a:xfrm>
        </p:spPr>
        <p:txBody>
          <a:bodyPr>
            <a:normAutofit/>
          </a:bodyPr>
          <a:lstStyle/>
          <a:p>
            <a:endParaRPr lang="en-US" dirty="0" smtClean="0"/>
          </a:p>
          <a:p>
            <a:pPr marL="624078" indent="-514350">
              <a:buFont typeface="+mj-lt"/>
              <a:buAutoNum type="arabicPeriod"/>
            </a:pPr>
            <a:r>
              <a:rPr lang="en-US" sz="2400" dirty="0" smtClean="0">
                <a:latin typeface="Cambria" pitchFamily="18" charset="0"/>
              </a:rPr>
              <a:t>The copies kept at the registered office of the company in pursuance of section 130 of instruments creating any mortgage or charge or modification of the terms and conditions  requiring registration under this Ordinance with the registrar, and the register of mortgages and charges kept in pursuance of section 135 shall be open at all reasonable time to the inspection of any creditors of the company without fee and register of mortgages shall also be open to the inspection for any other person on payment of such fee not exceeding the amount prescribed for each inspection as the company may fix .</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4078" indent="-514350">
              <a:buNone/>
            </a:pPr>
            <a:r>
              <a:rPr lang="en-US" sz="2400" dirty="0" smtClean="0">
                <a:latin typeface="Cambria" pitchFamily="18" charset="0"/>
              </a:rPr>
              <a:t>(2) If  inspection of the said copies or register is refused, the company shall be liable to a fine not exceeding five hundred rupees and a further fine not exceeding fifty rupees for everyday after the first during which the refusal continues and every officer of the company who knowingly  authorizes or permits the refusal shall incur the like penalty and in addition to a above penalty the registrar may by order compel an immediate inspection of the copies or register.  </a:t>
            </a:r>
            <a:endParaRPr lang="en-US" sz="2400" dirty="0">
              <a:latin typeface="Cambria"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343150"/>
            <a:ext cx="50292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10491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851</TotalTime>
  <Words>1994</Words>
  <Application>Microsoft Office PowerPoint</Application>
  <PresentationFormat>On-screen Show (4:3)</PresentationFormat>
  <Paragraphs>126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RECAP   Debenture</vt:lpstr>
      <vt:lpstr>Slide 2</vt:lpstr>
      <vt:lpstr>Introduction</vt:lpstr>
      <vt:lpstr>Introduction …</vt:lpstr>
      <vt:lpstr>Definitions</vt:lpstr>
      <vt:lpstr>Slide 6</vt:lpstr>
      <vt:lpstr>Types Of Charges</vt:lpstr>
      <vt:lpstr>Slide 8</vt:lpstr>
      <vt:lpstr>Distinction between Fixed Charge &amp; Floating Charge</vt:lpstr>
      <vt:lpstr>Registration of Mortgage &amp; Charge: [SECTION – 121]</vt:lpstr>
      <vt:lpstr>Slide 11</vt:lpstr>
      <vt:lpstr>Failure to registrar any charge within the prescribed time </vt:lpstr>
      <vt:lpstr>Property Acquired Subject to a Charge : [SECTION-122]</vt:lpstr>
      <vt:lpstr>Register of Mortgage And Charges </vt:lpstr>
      <vt:lpstr>By Company (SECTION-135)</vt:lpstr>
      <vt:lpstr>Certificate of Registration  [SECTION-127]</vt:lpstr>
      <vt:lpstr>Duty of Company and Right  of interested party as regards registration</vt:lpstr>
      <vt:lpstr>Rectification of register of mortgages and charges [SECTION- 131]</vt:lpstr>
      <vt:lpstr>Satisfaction of charge</vt:lpstr>
      <vt:lpstr>Satisfaction Of Charge[section -132]</vt:lpstr>
      <vt:lpstr>Power of Registrar to make entries of satisfactions and release in the absence of Intimation from Company [section 133] </vt:lpstr>
      <vt:lpstr>Particulars in case of series of debentures entitling holders pari passue[SECTION 123]</vt:lpstr>
      <vt:lpstr>Slide 23</vt:lpstr>
      <vt:lpstr>Particulars in case of Commission ETC. on debentures [section 124]</vt:lpstr>
      <vt:lpstr>Copy of instrument creating mortgage or charge to be kept at registered office [Section 130]</vt:lpstr>
      <vt:lpstr>Right to Inspect copies of Instruments creating Mortgages and Charges and Company Registrar of Mortgages [Section 136]</vt:lpstr>
      <vt:lpstr>Slide 27</vt:lpstr>
      <vt:lpstr>Slide 28</vt:lpstr>
    </vt:vector>
  </TitlesOfParts>
  <Company>N F 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20</dc:title>
  <dc:creator>Mr.Kang</dc:creator>
  <cp:lastModifiedBy>Administrator</cp:lastModifiedBy>
  <cp:revision>95</cp:revision>
  <dcterms:created xsi:type="dcterms:W3CDTF">2014-05-18T05:47:15Z</dcterms:created>
  <dcterms:modified xsi:type="dcterms:W3CDTF">2014-07-22T18:54:27Z</dcterms:modified>
</cp:coreProperties>
</file>