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6" r:id="rId1"/>
  </p:sldMasterIdLst>
  <p:sldIdLst>
    <p:sldId id="258" r:id="rId2"/>
    <p:sldId id="257" r:id="rId3"/>
    <p:sldId id="289" r:id="rId4"/>
    <p:sldId id="275" r:id="rId5"/>
    <p:sldId id="298" r:id="rId6"/>
    <p:sldId id="303" r:id="rId7"/>
    <p:sldId id="296" r:id="rId8"/>
    <p:sldId id="297" r:id="rId9"/>
    <p:sldId id="306" r:id="rId10"/>
    <p:sldId id="259" r:id="rId11"/>
    <p:sldId id="299" r:id="rId12"/>
    <p:sldId id="260" r:id="rId13"/>
    <p:sldId id="300" r:id="rId14"/>
    <p:sldId id="301" r:id="rId15"/>
    <p:sldId id="304" r:id="rId16"/>
    <p:sldId id="261" r:id="rId17"/>
    <p:sldId id="302" r:id="rId18"/>
    <p:sldId id="262" r:id="rId19"/>
    <p:sldId id="305"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9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39" autoAdjust="0"/>
    <p:restoredTop sz="94671" autoAdjust="0"/>
  </p:normalViewPr>
  <p:slideViewPr>
    <p:cSldViewPr>
      <p:cViewPr>
        <p:scale>
          <a:sx n="78" d="100"/>
          <a:sy n="78" d="100"/>
        </p:scale>
        <p:origin x="-1062" y="22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E52267-00DB-4C70-94A9-ED3AE7DBD63A}" type="datetimeFigureOut">
              <a:rPr lang="en-US" smtClean="0"/>
              <a:pPr/>
              <a:t>21/07/2014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75679F-625E-4F17-AB50-DB24AE5619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52267-00DB-4C70-94A9-ED3AE7DBD63A}" type="datetimeFigureOut">
              <a:rPr lang="en-US" smtClean="0"/>
              <a:pPr/>
              <a:t>21/07/2014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75679F-625E-4F17-AB50-DB24AE5619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Recap</a:t>
            </a:r>
            <a:endParaRPr lang="en-US" b="1" dirty="0">
              <a:solidFill>
                <a:schemeClr val="tx1"/>
              </a:solidFill>
            </a:endParaRPr>
          </a:p>
        </p:txBody>
      </p:sp>
      <p:sp>
        <p:nvSpPr>
          <p:cNvPr id="3" name="Content Placeholder 2"/>
          <p:cNvSpPr>
            <a:spLocks noGrp="1"/>
          </p:cNvSpPr>
          <p:nvPr>
            <p:ph idx="1"/>
          </p:nvPr>
        </p:nvSpPr>
        <p:spPr/>
        <p:txBody>
          <a:bodyPr>
            <a:normAutofit/>
          </a:bodyPr>
          <a:lstStyle/>
          <a:p>
            <a:r>
              <a:rPr lang="en-US" sz="2800" dirty="0" smtClean="0"/>
              <a:t>Borrowing powers of a company</a:t>
            </a:r>
          </a:p>
          <a:p>
            <a:r>
              <a:rPr lang="en-US" sz="2800" dirty="0" smtClean="0"/>
              <a:t>Modes of borrowing</a:t>
            </a:r>
          </a:p>
          <a:p>
            <a:pPr lvl="1"/>
            <a:r>
              <a:rPr lang="en-US" sz="2400" dirty="0" smtClean="0"/>
              <a:t>Short term borrowing</a:t>
            </a:r>
          </a:p>
          <a:p>
            <a:pPr lvl="1"/>
            <a:r>
              <a:rPr lang="en-US" sz="2400" dirty="0" smtClean="0"/>
              <a:t>Long Term borrowing</a:t>
            </a:r>
          </a:p>
          <a:p>
            <a:r>
              <a:rPr lang="en-US" sz="2800" dirty="0" smtClean="0"/>
              <a:t>Restrictions on Borrowing</a:t>
            </a:r>
          </a:p>
          <a:p>
            <a:r>
              <a:rPr lang="en-US" sz="2800" dirty="0" smtClean="0"/>
              <a:t>Ultra </a:t>
            </a:r>
            <a:r>
              <a:rPr lang="en-US" sz="2800" dirty="0" err="1" smtClean="0"/>
              <a:t>Vires</a:t>
            </a:r>
            <a:r>
              <a:rPr lang="en-US" sz="2800" dirty="0" smtClean="0"/>
              <a:t> Borrowing</a:t>
            </a:r>
          </a:p>
          <a:p>
            <a:pPr lvl="1"/>
            <a:r>
              <a:rPr lang="en-US" sz="2400" dirty="0" smtClean="0"/>
              <a:t>Borrowing Ultra </a:t>
            </a:r>
            <a:r>
              <a:rPr lang="en-US" sz="2400" dirty="0" err="1" smtClean="0"/>
              <a:t>Vires</a:t>
            </a:r>
            <a:r>
              <a:rPr lang="en-US" sz="2400" dirty="0" smtClean="0"/>
              <a:t> the company</a:t>
            </a:r>
          </a:p>
          <a:p>
            <a:pPr lvl="1"/>
            <a:r>
              <a:rPr lang="en-US" sz="2400" dirty="0" smtClean="0"/>
              <a:t>Borrowing Ultra </a:t>
            </a:r>
            <a:r>
              <a:rPr lang="en-US" sz="2400" dirty="0" err="1" smtClean="0"/>
              <a:t>Vires</a:t>
            </a:r>
            <a:r>
              <a:rPr lang="en-US" sz="2400" dirty="0" smtClean="0"/>
              <a:t> the Director</a:t>
            </a:r>
            <a:endParaRPr lang="en-US" sz="2400" dirty="0"/>
          </a:p>
        </p:txBody>
      </p:sp>
    </p:spTree>
    <p:extLst>
      <p:ext uri="{BB962C8B-B14F-4D97-AF65-F5344CB8AC3E}">
        <p14:creationId xmlns="" xmlns:p14="http://schemas.microsoft.com/office/powerpoint/2010/main" val="16478767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370512" cy="2952328"/>
          </a:xfrm>
        </p:spPr>
        <p:txBody>
          <a:bodyPr>
            <a:normAutofit fontScale="90000"/>
          </a:bodyPr>
          <a:lstStyle/>
          <a:p>
            <a:r>
              <a:rPr lang="en-US" sz="13800" b="1" dirty="0" smtClean="0"/>
              <a:t>DEBENTURE</a:t>
            </a:r>
            <a:r>
              <a:rPr lang="en-US" sz="13800" b="1" dirty="0" smtClean="0">
                <a:solidFill>
                  <a:schemeClr val="tx1"/>
                </a:solidFill>
              </a:rPr>
              <a:t/>
            </a:r>
            <a:br>
              <a:rPr lang="en-US" sz="13800" b="1" dirty="0" smtClean="0">
                <a:solidFill>
                  <a:schemeClr val="tx1"/>
                </a:solidFill>
              </a:rPr>
            </a:br>
            <a:r>
              <a:rPr lang="en-US" sz="2700" dirty="0" smtClean="0">
                <a:solidFill>
                  <a:schemeClr val="tx1"/>
                </a:solidFill>
              </a:rPr>
              <a:t/>
            </a:r>
            <a:br>
              <a:rPr lang="en-US" sz="2700" dirty="0" smtClean="0">
                <a:solidFill>
                  <a:schemeClr val="tx1"/>
                </a:solidFill>
              </a:rPr>
            </a:br>
            <a:endParaRPr lang="en-US" sz="2700" b="1" dirty="0"/>
          </a:p>
        </p:txBody>
      </p:sp>
    </p:spTree>
    <p:extLst>
      <p:ext uri="{BB962C8B-B14F-4D97-AF65-F5344CB8AC3E}">
        <p14:creationId xmlns="" xmlns:p14="http://schemas.microsoft.com/office/powerpoint/2010/main" val="31294891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Debentures</a:t>
            </a:r>
            <a:endParaRPr lang="en-US" b="1" dirty="0">
              <a:solidFill>
                <a:schemeClr val="tx1"/>
              </a:solidFill>
            </a:endParaRPr>
          </a:p>
        </p:txBody>
      </p:sp>
      <p:sp>
        <p:nvSpPr>
          <p:cNvPr id="3" name="Content Placeholder 2"/>
          <p:cNvSpPr>
            <a:spLocks noGrp="1"/>
          </p:cNvSpPr>
          <p:nvPr>
            <p:ph idx="1"/>
          </p:nvPr>
        </p:nvSpPr>
        <p:spPr/>
        <p:txBody>
          <a:bodyPr>
            <a:normAutofit/>
          </a:bodyPr>
          <a:lstStyle/>
          <a:p>
            <a:r>
              <a:rPr lang="en-US" sz="2800" dirty="0" smtClean="0"/>
              <a:t>Debenture is a document issued by the company as an evidence of its debt.</a:t>
            </a:r>
          </a:p>
          <a:p>
            <a:endParaRPr lang="en-US" sz="2800" dirty="0" smtClean="0"/>
          </a:p>
          <a:p>
            <a:r>
              <a:rPr lang="en-US" sz="2800" dirty="0" smtClean="0"/>
              <a:t>It is a security issued to the investors under the seal of the company.</a:t>
            </a:r>
          </a:p>
          <a:p>
            <a:endParaRPr lang="en-US" sz="2800" dirty="0" smtClean="0"/>
          </a:p>
          <a:p>
            <a:r>
              <a:rPr lang="en-US" sz="2800" dirty="0" smtClean="0"/>
              <a:t>It contains a contract for the repayment of debt and the interest thereon at a specified rate.</a:t>
            </a:r>
            <a:endParaRPr lang="en-US" sz="2800" dirty="0"/>
          </a:p>
        </p:txBody>
      </p:sp>
    </p:spTree>
    <p:extLst>
      <p:ext uri="{BB962C8B-B14F-4D97-AF65-F5344CB8AC3E}">
        <p14:creationId xmlns="" xmlns:p14="http://schemas.microsoft.com/office/powerpoint/2010/main" val="14469810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Debentures</a:t>
            </a:r>
            <a:endParaRPr lang="en-US" b="1" dirty="0"/>
          </a:p>
        </p:txBody>
      </p:sp>
      <p:sp>
        <p:nvSpPr>
          <p:cNvPr id="3" name="Content Placeholder 2"/>
          <p:cNvSpPr>
            <a:spLocks noGrp="1"/>
          </p:cNvSpPr>
          <p:nvPr>
            <p:ph idx="1"/>
          </p:nvPr>
        </p:nvSpPr>
        <p:spPr>
          <a:xfrm>
            <a:off x="301752" y="1447800"/>
            <a:ext cx="8503920" cy="4572000"/>
          </a:xfrm>
        </p:spPr>
        <p:txBody>
          <a:bodyPr>
            <a:normAutofit fontScale="92500" lnSpcReduction="20000"/>
          </a:bodyPr>
          <a:lstStyle/>
          <a:p>
            <a:pPr marL="0" indent="0" algn="ctr">
              <a:buNone/>
            </a:pPr>
            <a:r>
              <a:rPr lang="en-US" sz="3500" b="1" dirty="0" smtClean="0"/>
              <a:t>Companies Ordinance Defines it as </a:t>
            </a:r>
            <a:r>
              <a:rPr lang="en-US" sz="3500" b="1" dirty="0"/>
              <a:t>[</a:t>
            </a:r>
            <a:r>
              <a:rPr lang="en-US" sz="3500" b="1" dirty="0" smtClean="0"/>
              <a:t>Section 2(1)(12)]: </a:t>
            </a:r>
          </a:p>
          <a:p>
            <a:r>
              <a:rPr lang="en-US" sz="3100" dirty="0" smtClean="0"/>
              <a:t>“Debenture” includes debenture stocks, bonds, Term Finance Certificate and any other securities, other than a share of a company whether consisting a charge on the assets of the company or not.</a:t>
            </a:r>
          </a:p>
          <a:p>
            <a:r>
              <a:rPr lang="en-US" sz="3100" dirty="0" smtClean="0"/>
              <a:t>Thus debenture means any security (excluding the shares) issued by the company against amount received by it as loan. </a:t>
            </a:r>
          </a:p>
          <a:p>
            <a:r>
              <a:rPr lang="en-US" sz="3100" dirty="0" smtClean="0"/>
              <a:t>Such securities may or may not constitute a charge against the assets of the company. </a:t>
            </a:r>
            <a:endParaRPr lang="en-US" sz="3100" dirty="0"/>
          </a:p>
        </p:txBody>
      </p:sp>
    </p:spTree>
    <p:extLst>
      <p:ext uri="{BB962C8B-B14F-4D97-AF65-F5344CB8AC3E}">
        <p14:creationId xmlns="" xmlns:p14="http://schemas.microsoft.com/office/powerpoint/2010/main" val="1939466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Features of Debentures </a:t>
            </a:r>
            <a:endParaRPr lang="en-US" dirty="0"/>
          </a:p>
        </p:txBody>
      </p:sp>
      <p:sp>
        <p:nvSpPr>
          <p:cNvPr id="3" name="Content Placeholder 2"/>
          <p:cNvSpPr>
            <a:spLocks noGrp="1"/>
          </p:cNvSpPr>
          <p:nvPr>
            <p:ph idx="1"/>
          </p:nvPr>
        </p:nvSpPr>
        <p:spPr>
          <a:xfrm>
            <a:off x="457200" y="1268760"/>
            <a:ext cx="8229600" cy="4857403"/>
          </a:xfrm>
        </p:spPr>
        <p:txBody>
          <a:bodyPr>
            <a:normAutofit fontScale="62500" lnSpcReduction="20000"/>
          </a:bodyPr>
          <a:lstStyle/>
          <a:p>
            <a:r>
              <a:rPr lang="en-US" sz="4500" dirty="0" smtClean="0"/>
              <a:t>Debenture is a type of debt instrument issued to anyone who lend money to a company for a specified term and interest rate. In general, debentures have the following important features:</a:t>
            </a:r>
            <a:br>
              <a:rPr lang="en-US" sz="4500" dirty="0" smtClean="0"/>
            </a:br>
            <a:r>
              <a:rPr lang="en-US" sz="4500" dirty="0" smtClean="0"/>
              <a:t/>
            </a:r>
            <a:br>
              <a:rPr lang="en-US" sz="4500" dirty="0" smtClean="0"/>
            </a:br>
            <a:r>
              <a:rPr lang="en-US" sz="4500" dirty="0" smtClean="0"/>
              <a:t>1) Debenture holders are not the owners of the company. They are considered the creditors of the corporation or in other words, the company borrow money from them through issuing debenture.</a:t>
            </a:r>
            <a:br>
              <a:rPr lang="en-US" sz="4500" dirty="0" smtClean="0"/>
            </a:br>
            <a:r>
              <a:rPr lang="en-US" sz="4500" dirty="0" smtClean="0"/>
              <a:t/>
            </a:r>
            <a:br>
              <a:rPr lang="en-US" sz="4500" dirty="0" smtClean="0"/>
            </a:br>
            <a:r>
              <a:rPr lang="en-US" sz="4500" dirty="0" smtClean="0"/>
              <a:t>2) No voting rights. The debenture-holder is not a shareholder and cannot vote in the company's general meetings.</a:t>
            </a:r>
            <a:br>
              <a:rPr lang="en-US" sz="4500"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Features of Debentures </a:t>
            </a:r>
            <a:endParaRPr lang="en-US" dirty="0"/>
          </a:p>
        </p:txBody>
      </p:sp>
      <p:sp>
        <p:nvSpPr>
          <p:cNvPr id="3" name="Content Placeholder 2"/>
          <p:cNvSpPr>
            <a:spLocks noGrp="1"/>
          </p:cNvSpPr>
          <p:nvPr>
            <p:ph idx="1"/>
          </p:nvPr>
        </p:nvSpPr>
        <p:spPr>
          <a:xfrm>
            <a:off x="457200" y="1268760"/>
            <a:ext cx="8229600" cy="4857403"/>
          </a:xfrm>
        </p:spPr>
        <p:txBody>
          <a:bodyPr>
            <a:normAutofit fontScale="70000" lnSpcReduction="20000"/>
          </a:bodyPr>
          <a:lstStyle/>
          <a:p>
            <a:pPr>
              <a:buNone/>
            </a:pPr>
            <a:r>
              <a:rPr lang="en-US" sz="4500" dirty="0" smtClean="0"/>
              <a:t/>
            </a:r>
            <a:br>
              <a:rPr lang="en-US" sz="4500" dirty="0" smtClean="0"/>
            </a:br>
            <a:r>
              <a:rPr lang="en-US" sz="4500" dirty="0" smtClean="0"/>
              <a:t>3) Fixed rate of interest. A debenture with a fixed charge has a fixed rate of interest. It can be presented as "10% Debenture". They are always unsecured and earns a fixed rate of interest but has no share of the profit.</a:t>
            </a:r>
            <a:br>
              <a:rPr lang="en-US" sz="4500" dirty="0" smtClean="0"/>
            </a:br>
            <a:r>
              <a:rPr lang="en-US" sz="4500" dirty="0" smtClean="0"/>
              <a:t/>
            </a:r>
            <a:br>
              <a:rPr lang="en-US" sz="4500" dirty="0" smtClean="0"/>
            </a:br>
            <a:r>
              <a:rPr lang="en-US" sz="4500" dirty="0" smtClean="0"/>
              <a:t>4) Compulsory payment of interest. The interest on debenture is payable irrespective of whether there are profits made or not.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Advantages and Disadvantages of Debentures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3000" dirty="0" smtClean="0"/>
              <a:t>The Advantages of Debentures are as follows:</a:t>
            </a:r>
            <a:br>
              <a:rPr lang="en-US" sz="3000" dirty="0" smtClean="0"/>
            </a:br>
            <a:r>
              <a:rPr lang="en-US" sz="3000" dirty="0" smtClean="0"/>
              <a:t/>
            </a:r>
            <a:br>
              <a:rPr lang="en-US" sz="3000" dirty="0" smtClean="0"/>
            </a:br>
            <a:r>
              <a:rPr lang="en-US" sz="3000" dirty="0" smtClean="0"/>
              <a:t>1) The holders of the debentures are entitled to a fixed rate of interest. </a:t>
            </a:r>
            <a:br>
              <a:rPr lang="en-US" sz="3000" dirty="0" smtClean="0"/>
            </a:br>
            <a:r>
              <a:rPr lang="en-US" sz="3000" dirty="0" smtClean="0"/>
              <a:t/>
            </a:r>
            <a:br>
              <a:rPr lang="en-US" sz="3000" dirty="0" smtClean="0"/>
            </a:br>
            <a:r>
              <a:rPr lang="en-US" sz="3000" dirty="0" smtClean="0"/>
              <a:t>2) Debentures are for those who want a safe and secure income as they are guaranteed payments with high interest rates.</a:t>
            </a:r>
            <a:br>
              <a:rPr lang="en-US" sz="3000" dirty="0" smtClean="0"/>
            </a:br>
            <a:r>
              <a:rPr lang="en-US" sz="3000" dirty="0" smtClean="0"/>
              <a:t/>
            </a:r>
            <a:br>
              <a:rPr lang="en-US" sz="3000" dirty="0" smtClean="0"/>
            </a:br>
            <a:r>
              <a:rPr lang="en-US" sz="3000" dirty="0" smtClean="0"/>
              <a:t>3) They have priority over other unsecured creditors when it comes to debt repayment.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Disadvantages of Debentures</a:t>
            </a:r>
            <a:endParaRPr lang="en-US" dirty="0"/>
          </a:p>
        </p:txBody>
      </p:sp>
      <p:sp>
        <p:nvSpPr>
          <p:cNvPr id="3" name="Content Placeholder 2"/>
          <p:cNvSpPr>
            <a:spLocks noGrp="1"/>
          </p:cNvSpPr>
          <p:nvPr>
            <p:ph idx="1"/>
          </p:nvPr>
        </p:nvSpPr>
        <p:spPr>
          <a:xfrm>
            <a:off x="457200" y="1600200"/>
            <a:ext cx="8229600" cy="4853136"/>
          </a:xfrm>
        </p:spPr>
        <p:txBody>
          <a:bodyPr>
            <a:normAutofit fontScale="77500" lnSpcReduction="20000"/>
          </a:bodyPr>
          <a:lstStyle/>
          <a:p>
            <a:r>
              <a:rPr lang="en-US" b="1" dirty="0" smtClean="0"/>
              <a:t>The Disadvantages of Debentures are:</a:t>
            </a:r>
            <a:r>
              <a:rPr lang="en-US" dirty="0" smtClean="0"/>
              <a:t/>
            </a:r>
            <a:br>
              <a:rPr lang="en-US" dirty="0" smtClean="0"/>
            </a:br>
            <a:r>
              <a:rPr lang="en-US" dirty="0" smtClean="0"/>
              <a:t/>
            </a:r>
            <a:br>
              <a:rPr lang="en-US" dirty="0" smtClean="0"/>
            </a:br>
            <a:r>
              <a:rPr lang="en-US" dirty="0" smtClean="0"/>
              <a:t>1</a:t>
            </a:r>
            <a:r>
              <a:rPr lang="en-US" sz="3600" dirty="0" smtClean="0"/>
              <a:t>) Unlike ordinary shares, debenture holders are not considered the owners of the company. They are long term loan capital and holders will have no right to vote at the annual general meeting.</a:t>
            </a:r>
            <a:br>
              <a:rPr lang="en-US" sz="3600" dirty="0" smtClean="0"/>
            </a:br>
            <a:r>
              <a:rPr lang="en-US" sz="3600" dirty="0" smtClean="0"/>
              <a:t/>
            </a:r>
            <a:br>
              <a:rPr lang="en-US" sz="3600" dirty="0" smtClean="0"/>
            </a:br>
            <a:r>
              <a:rPr lang="en-US" sz="3600" dirty="0" smtClean="0"/>
              <a:t>2) Debentures are more secure than stocks, but will lead to a lower rate of theoretical return.</a:t>
            </a:r>
            <a:br>
              <a:rPr lang="en-US" sz="3600" dirty="0" smtClean="0"/>
            </a:br>
            <a:r>
              <a:rPr lang="en-US" sz="3600" dirty="0" smtClean="0"/>
              <a:t/>
            </a:r>
            <a:br>
              <a:rPr lang="en-US" sz="3600" dirty="0" smtClean="0"/>
            </a:br>
            <a:r>
              <a:rPr lang="en-US" sz="3600" dirty="0" smtClean="0"/>
              <a:t>3) It is a type of debt instrument which is not secured by collateral (or physical asset). In case of bankruptcy, the bond holders are given priority over the debenture holders</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 between Debenture and bond</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Debenture and bonds are similar except for one difference- </a:t>
            </a:r>
            <a:br>
              <a:rPr lang="en-US" dirty="0" smtClean="0"/>
            </a:br>
            <a:r>
              <a:rPr lang="en-US" dirty="0" smtClean="0"/>
              <a:t>bonds are more secure than debentures. A debenture is an </a:t>
            </a:r>
            <a:br>
              <a:rPr lang="en-US" dirty="0" smtClean="0"/>
            </a:br>
            <a:r>
              <a:rPr lang="en-US" dirty="0" smtClean="0"/>
              <a:t>unsecured loan you offer to a company. The company does </a:t>
            </a:r>
            <a:br>
              <a:rPr lang="en-US" dirty="0" smtClean="0"/>
            </a:br>
            <a:r>
              <a:rPr lang="en-US" dirty="0" smtClean="0"/>
              <a:t>not give any collateral for the debenture but pays a higher </a:t>
            </a:r>
            <a:br>
              <a:rPr lang="en-US" dirty="0" smtClean="0"/>
            </a:br>
            <a:r>
              <a:rPr lang="en-US" dirty="0" smtClean="0"/>
              <a:t>rate of interest to its creditors and bondholders are paid </a:t>
            </a:r>
            <a:br>
              <a:rPr lang="en-US" dirty="0" smtClean="0"/>
            </a:br>
            <a:r>
              <a:rPr lang="en-US" dirty="0" smtClean="0"/>
              <a:t>low interest. In case of bankruptcy or financial </a:t>
            </a:r>
            <a:br>
              <a:rPr lang="en-US" dirty="0" smtClean="0"/>
            </a:br>
            <a:r>
              <a:rPr lang="en-US" dirty="0" smtClean="0"/>
              <a:t>difficulties, the debenture holders are paid later than </a:t>
            </a:r>
            <a:br>
              <a:rPr lang="en-US" dirty="0" smtClean="0"/>
            </a:br>
            <a:r>
              <a:rPr lang="en-US" dirty="0" smtClean="0"/>
              <a:t>bondholders. </a:t>
            </a:r>
          </a:p>
          <a:p>
            <a:pPr>
              <a:buNone/>
            </a:pPr>
            <a:r>
              <a:rPr lang="en-US" dirty="0" smtClean="0"/>
              <a:t>     In general terms bondholders are secured by access to the underlying asset in case of default by the issuer. Debentures, on the other hand, are unsecured, and debenture holders do not have recourse to assets in the case of default by the debenture issuer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6781800" cy="990600"/>
          </a:xfrm>
        </p:spPr>
        <p:txBody>
          <a:bodyPr/>
          <a:lstStyle/>
          <a:p>
            <a:r>
              <a:rPr lang="en-US" b="1" dirty="0" smtClean="0">
                <a:solidFill>
                  <a:schemeClr val="tx1"/>
                </a:solidFill>
              </a:rPr>
              <a:t>Kinds of Debentures</a:t>
            </a:r>
            <a:endParaRPr lang="en-US" b="1" dirty="0">
              <a:solidFill>
                <a:schemeClr val="tx1"/>
              </a:solidFill>
            </a:endParaRPr>
          </a:p>
        </p:txBody>
      </p:sp>
      <p:sp>
        <p:nvSpPr>
          <p:cNvPr id="3" name="Content Placeholder 2"/>
          <p:cNvSpPr>
            <a:spLocks noGrp="1"/>
          </p:cNvSpPr>
          <p:nvPr>
            <p:ph idx="1"/>
          </p:nvPr>
        </p:nvSpPr>
        <p:spPr>
          <a:xfrm>
            <a:off x="609600" y="1524000"/>
            <a:ext cx="7543800" cy="5073352"/>
          </a:xfrm>
        </p:spPr>
        <p:txBody>
          <a:bodyPr>
            <a:normAutofit fontScale="85000" lnSpcReduction="20000"/>
          </a:bodyPr>
          <a:lstStyle/>
          <a:p>
            <a:pPr marL="0" indent="0">
              <a:buNone/>
            </a:pPr>
            <a:r>
              <a:rPr lang="en-US" b="1" dirty="0" smtClean="0"/>
              <a:t>Ordinary Debentures </a:t>
            </a:r>
            <a:r>
              <a:rPr lang="en-US" dirty="0"/>
              <a:t/>
            </a:r>
            <a:br>
              <a:rPr lang="en-US" dirty="0"/>
            </a:br>
            <a:r>
              <a:rPr lang="en-US" dirty="0" smtClean="0"/>
              <a:t>	</a:t>
            </a:r>
            <a:r>
              <a:rPr lang="en-US" sz="2800" dirty="0" smtClean="0"/>
              <a:t>The debentures which are issued without any 	security for repayment are called ordinary 	debentures.</a:t>
            </a:r>
          </a:p>
          <a:p>
            <a:pPr marL="0" indent="0">
              <a:buNone/>
            </a:pPr>
            <a:r>
              <a:rPr lang="en-US" sz="2800" dirty="0" smtClean="0"/>
              <a:t> </a:t>
            </a:r>
          </a:p>
          <a:p>
            <a:pPr marL="0" indent="0">
              <a:buNone/>
            </a:pPr>
            <a:r>
              <a:rPr lang="en-US" b="1" dirty="0" smtClean="0"/>
              <a:t>Redeemable debentures</a:t>
            </a:r>
            <a:r>
              <a:rPr lang="en-US" sz="2800" dirty="0" smtClean="0"/>
              <a:t/>
            </a:r>
            <a:br>
              <a:rPr lang="en-US" sz="2800" dirty="0" smtClean="0"/>
            </a:br>
            <a:r>
              <a:rPr lang="en-US" sz="2800" dirty="0" smtClean="0"/>
              <a:t>	The debentures which are repayable either 		at a particular time or on the happening or non 	happening of an event or after an indefinite period 	are known as </a:t>
            </a:r>
            <a:r>
              <a:rPr lang="en-US" sz="2800" dirty="0"/>
              <a:t>redeemable </a:t>
            </a:r>
            <a:r>
              <a:rPr lang="en-US" sz="2800" dirty="0" smtClean="0"/>
              <a:t>debentures.</a:t>
            </a:r>
          </a:p>
          <a:p>
            <a:pPr marL="0" indent="0">
              <a:buNone/>
            </a:pPr>
            <a:r>
              <a:rPr lang="en-US" sz="2800" b="1" dirty="0" smtClean="0"/>
              <a:t> These are the </a:t>
            </a:r>
            <a:r>
              <a:rPr lang="en-US" sz="2800" dirty="0" smtClean="0"/>
              <a:t>Debentures which have to be repaid within a certain specified period. </a:t>
            </a:r>
            <a:r>
              <a:rPr lang="en-US" sz="2800" dirty="0" err="1" smtClean="0"/>
              <a:t>Eg</a:t>
            </a:r>
            <a:r>
              <a:rPr lang="en-US" sz="2800" dirty="0" smtClean="0"/>
              <a:t>: 5% 2 years Rs. 1000 debenture means redeemable. period is 2 years(5%:interest/coupon payment). After redemption, they can be reissued.</a:t>
            </a:r>
          </a:p>
          <a:p>
            <a:pPr marL="0" indent="0">
              <a:buNone/>
            </a:pPr>
            <a:endParaRPr lang="en-US" sz="2800" dirty="0" smtClean="0"/>
          </a:p>
          <a:p>
            <a:pPr marL="0" indent="0">
              <a:buNone/>
            </a:pPr>
            <a:endParaRPr lang="en-US" sz="2800" dirty="0" smtClean="0"/>
          </a:p>
          <a:p>
            <a:pPr marL="514350" indent="-514350">
              <a:buFont typeface="+mj-lt"/>
              <a:buAutoNum type="arabicPeriod"/>
            </a:pPr>
            <a:endParaRPr lang="en-US" sz="2800" dirty="0" smtClean="0"/>
          </a:p>
        </p:txBody>
      </p:sp>
    </p:spTree>
    <p:extLst>
      <p:ext uri="{BB962C8B-B14F-4D97-AF65-F5344CB8AC3E}">
        <p14:creationId xmlns="" xmlns:p14="http://schemas.microsoft.com/office/powerpoint/2010/main" val="42676496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Secured/Mortgage Debentures:</a:t>
            </a:r>
            <a:endParaRPr lang="en-US" dirty="0"/>
          </a:p>
        </p:txBody>
      </p:sp>
      <p:sp>
        <p:nvSpPr>
          <p:cNvPr id="3" name="Content Placeholder 2"/>
          <p:cNvSpPr>
            <a:spLocks noGrp="1"/>
          </p:cNvSpPr>
          <p:nvPr>
            <p:ph idx="1"/>
          </p:nvPr>
        </p:nvSpPr>
        <p:spPr/>
        <p:txBody>
          <a:bodyPr>
            <a:normAutofit fontScale="77500" lnSpcReduction="20000"/>
          </a:bodyPr>
          <a:lstStyle/>
          <a:p>
            <a:r>
              <a:rPr lang="en-US" sz="3100" b="1" dirty="0" smtClean="0"/>
              <a:t>Debentures secured </a:t>
            </a:r>
            <a:r>
              <a:rPr lang="en-US" sz="3100" dirty="0" smtClean="0"/>
              <a:t>against assets of the company .i.e. if the company is winding up, assets will be sold and debenture holders will be paid back. The charge/mortgage may be fixed or a floating charge. If it is fixed, charge is on a specific asset say plant, machinery etc. If it is floating charge, it means it is on general assets of the company.</a:t>
            </a:r>
          </a:p>
          <a:p>
            <a:r>
              <a:rPr lang="en-US" sz="3100" b="1" dirty="0" smtClean="0"/>
              <a:t>Which assets are charged: </a:t>
            </a:r>
            <a:r>
              <a:rPr lang="en-US" sz="3100" dirty="0" smtClean="0"/>
              <a:t>The ones available with the company presently and also assets in future</a:t>
            </a:r>
          </a:p>
          <a:p>
            <a:r>
              <a:rPr lang="en-US" sz="3100" b="1" dirty="0" smtClean="0"/>
              <a:t>Mortgage deed: </a:t>
            </a:r>
            <a:r>
              <a:rPr lang="en-US" sz="3100" dirty="0" smtClean="0"/>
              <a:t>Includes nature/value of the security, date of interest payment, and rate of interest, repayment terms, and rights of the debenture holders if the company defaults. In the event of default of company to pay interest or principal installment, they can recover their money via the assets mortgaged.</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US" b="1" dirty="0">
                <a:solidFill>
                  <a:schemeClr val="tx1"/>
                </a:solidFill>
              </a:rPr>
              <a:t>Kinds of Debentures</a:t>
            </a:r>
            <a:endParaRPr lang="en-US" b="1" dirty="0"/>
          </a:p>
        </p:txBody>
      </p:sp>
      <p:sp>
        <p:nvSpPr>
          <p:cNvPr id="3" name="Content Placeholder 2"/>
          <p:cNvSpPr>
            <a:spLocks noGrp="1"/>
          </p:cNvSpPr>
          <p:nvPr>
            <p:ph idx="1"/>
          </p:nvPr>
        </p:nvSpPr>
        <p:spPr>
          <a:xfrm>
            <a:off x="323528" y="1052736"/>
            <a:ext cx="8229600" cy="4525963"/>
          </a:xfrm>
        </p:spPr>
        <p:txBody>
          <a:bodyPr>
            <a:normAutofit lnSpcReduction="10000"/>
          </a:bodyPr>
          <a:lstStyle/>
          <a:p>
            <a:pPr marL="0" indent="0">
              <a:buNone/>
            </a:pPr>
            <a:r>
              <a:rPr lang="en-US" b="1" dirty="0" smtClean="0"/>
              <a:t>Bearer Debentures</a:t>
            </a:r>
            <a:r>
              <a:rPr lang="en-US" dirty="0" smtClean="0"/>
              <a:t/>
            </a:r>
            <a:br>
              <a:rPr lang="en-US" dirty="0" smtClean="0"/>
            </a:br>
            <a:r>
              <a:rPr lang="en-US" dirty="0" smtClean="0"/>
              <a:t>	</a:t>
            </a:r>
            <a:r>
              <a:rPr lang="en-US" sz="2800" dirty="0" smtClean="0"/>
              <a:t>The debentures which don not specify the name 	of the owner are called bearer debentures. Any 	holder of such debenture is entitled to receive 	interest on due dates.</a:t>
            </a:r>
          </a:p>
          <a:p>
            <a:pPr marL="0" indent="0"/>
            <a:r>
              <a:rPr lang="en-US" sz="2800" b="1" dirty="0" smtClean="0"/>
              <a:t>    </a:t>
            </a:r>
            <a:r>
              <a:rPr lang="en-US" sz="2800" dirty="0" smtClean="0"/>
              <a:t>These can be transferred by mere delivery. </a:t>
            </a:r>
          </a:p>
          <a:p>
            <a:pPr marL="0" indent="0"/>
            <a:r>
              <a:rPr lang="en-US" sz="2800" dirty="0" smtClean="0"/>
              <a:t>    Company does not hold records for the debenture        holder. </a:t>
            </a:r>
          </a:p>
          <a:p>
            <a:pPr marL="0" indent="0"/>
            <a:r>
              <a:rPr lang="en-US" sz="2800" dirty="0" smtClean="0"/>
              <a:t>    Interest will be paid to the one who displays the interest coupon attached to the debenture.</a:t>
            </a:r>
            <a:r>
              <a:rPr lang="en-US" sz="2800" b="1" dirty="0" smtClean="0"/>
              <a:t> </a:t>
            </a:r>
            <a:endParaRPr lang="en-US" sz="2800" dirty="0" smtClean="0"/>
          </a:p>
          <a:p>
            <a:pPr marL="0" indent="0">
              <a:buNone/>
            </a:pPr>
            <a:endParaRPr lang="en-US" sz="2800" dirty="0"/>
          </a:p>
        </p:txBody>
      </p:sp>
    </p:spTree>
    <p:extLst>
      <p:ext uri="{BB962C8B-B14F-4D97-AF65-F5344CB8AC3E}">
        <p14:creationId xmlns="" xmlns:p14="http://schemas.microsoft.com/office/powerpoint/2010/main" val="1679725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Irredeemable Debentures</a:t>
            </a:r>
            <a:endParaRPr lang="en-US" dirty="0"/>
          </a:p>
        </p:txBody>
      </p:sp>
      <p:sp>
        <p:nvSpPr>
          <p:cNvPr id="3" name="Content Placeholder 2"/>
          <p:cNvSpPr>
            <a:spLocks noGrp="1"/>
          </p:cNvSpPr>
          <p:nvPr>
            <p:ph idx="1"/>
          </p:nvPr>
        </p:nvSpPr>
        <p:spPr>
          <a:xfrm>
            <a:off x="457200" y="1196752"/>
            <a:ext cx="8229600" cy="4929411"/>
          </a:xfrm>
        </p:spPr>
        <p:txBody>
          <a:bodyPr>
            <a:normAutofit fontScale="77500" lnSpcReduction="20000"/>
          </a:bodyPr>
          <a:lstStyle/>
          <a:p>
            <a:r>
              <a:rPr lang="en-US" b="1" dirty="0" smtClean="0"/>
              <a:t>Irredeemable Debentures</a:t>
            </a:r>
            <a:r>
              <a:rPr lang="en-US" dirty="0" smtClean="0"/>
              <a:t/>
            </a:r>
            <a:br>
              <a:rPr lang="en-US" dirty="0" smtClean="0"/>
            </a:br>
            <a:r>
              <a:rPr lang="en-US" dirty="0" smtClean="0"/>
              <a:t>	The debenture which are not payable during the 	life 	time of the company which is issued.</a:t>
            </a:r>
          </a:p>
          <a:p>
            <a:r>
              <a:rPr lang="en-US" dirty="0" smtClean="0"/>
              <a:t>Irredeemable Debenture is a very common concept in investments. </a:t>
            </a:r>
          </a:p>
          <a:p>
            <a:r>
              <a:rPr lang="en-US" dirty="0" smtClean="0"/>
              <a:t>Irredeemable Debenture is a bond which is issued by the Government which does not have a date for expiring or maturity. </a:t>
            </a:r>
          </a:p>
          <a:p>
            <a:pPr lvl="1"/>
            <a:r>
              <a:rPr lang="en-US" dirty="0" smtClean="0"/>
              <a:t>To be more specific, Irredeemable Debenture gives interest but will not be able to redeem at the face value. Irredeemable Debenture is payable when the company will be closed or at the time of winding up of the company. </a:t>
            </a:r>
          </a:p>
          <a:p>
            <a:pPr lvl="1"/>
            <a:r>
              <a:rPr lang="en-US" dirty="0" smtClean="0"/>
              <a:t>Irredeemable Debenture benefit is that, in this kind of debentures money will be held safe with the government and the full amount will be repaid back.</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Characteristics of irredeemable Debentures</a:t>
            </a:r>
            <a:endParaRPr lang="en-US" dirty="0"/>
          </a:p>
        </p:txBody>
      </p:sp>
      <p:sp>
        <p:nvSpPr>
          <p:cNvPr id="3" name="Content Placeholder 2"/>
          <p:cNvSpPr>
            <a:spLocks noGrp="1"/>
          </p:cNvSpPr>
          <p:nvPr>
            <p:ph idx="1"/>
          </p:nvPr>
        </p:nvSpPr>
        <p:spPr/>
        <p:txBody>
          <a:bodyPr>
            <a:normAutofit/>
          </a:bodyPr>
          <a:lstStyle/>
          <a:p>
            <a:pPr>
              <a:buNone/>
            </a:pPr>
            <a:r>
              <a:rPr lang="en-US" b="1" dirty="0" smtClean="0"/>
              <a:t>    1.</a:t>
            </a:r>
            <a:r>
              <a:rPr lang="en-US" dirty="0" smtClean="0"/>
              <a:t> Irredeemable Debentures must be in written format. An oral contract cannot be called as an irredeemable debenture.</a:t>
            </a:r>
            <a:br>
              <a:rPr lang="en-US" dirty="0" smtClean="0"/>
            </a:br>
            <a:r>
              <a:rPr lang="en-US" b="1" dirty="0" smtClean="0"/>
              <a:t>2.</a:t>
            </a:r>
            <a:r>
              <a:rPr lang="en-US" dirty="0" smtClean="0"/>
              <a:t> Irredeemable debentures can act as an acknowledgment of indebtedness.</a:t>
            </a:r>
            <a:br>
              <a:rPr lang="en-US" dirty="0" smtClean="0"/>
            </a:br>
            <a:r>
              <a:rPr lang="en-US" b="1" dirty="0" smtClean="0"/>
              <a:t>3. </a:t>
            </a:r>
            <a:r>
              <a:rPr lang="en-US" dirty="0" smtClean="0"/>
              <a:t> An irredeemable debenture signed by two directors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Characteristics of irredeemable Debentures</a:t>
            </a:r>
            <a:endParaRPr lang="en-US" dirty="0"/>
          </a:p>
        </p:txBody>
      </p:sp>
      <p:sp>
        <p:nvSpPr>
          <p:cNvPr id="3" name="Content Placeholder 2"/>
          <p:cNvSpPr>
            <a:spLocks noGrp="1"/>
          </p:cNvSpPr>
          <p:nvPr>
            <p:ph idx="1"/>
          </p:nvPr>
        </p:nvSpPr>
        <p:spPr/>
        <p:txBody>
          <a:bodyPr>
            <a:normAutofit/>
          </a:bodyPr>
          <a:lstStyle/>
          <a:p>
            <a:pPr>
              <a:buNone/>
            </a:pPr>
            <a:r>
              <a:rPr lang="en-US" b="1" dirty="0" smtClean="0"/>
              <a:t>    4.</a:t>
            </a:r>
            <a:r>
              <a:rPr lang="en-US" dirty="0" smtClean="0"/>
              <a:t> Irredeemable Debentures are usually issued in series. Single debentures are also issued in rare cases.</a:t>
            </a:r>
            <a:br>
              <a:rPr lang="en-US" dirty="0" smtClean="0"/>
            </a:br>
            <a:r>
              <a:rPr lang="en-US" b="1" dirty="0" smtClean="0"/>
              <a:t>5.</a:t>
            </a:r>
            <a:r>
              <a:rPr lang="en-US" dirty="0" smtClean="0"/>
              <a:t> A business organization also can issue irredeemable debentures without any undertaking to repay.</a:t>
            </a:r>
            <a:br>
              <a:rPr lang="en-US" dirty="0" smtClean="0"/>
            </a:br>
            <a:r>
              <a:rPr lang="en-US" b="1" dirty="0" smtClean="0"/>
              <a:t>6.</a:t>
            </a:r>
            <a:r>
              <a:rPr lang="en-US" dirty="0" smtClean="0"/>
              <a:t> Irredeemable debentures will be paid after the company tenure.</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Kinds of </a:t>
            </a:r>
            <a:r>
              <a:rPr lang="en-US" b="1" dirty="0" smtClean="0">
                <a:solidFill>
                  <a:schemeClr val="tx1"/>
                </a:solidFill>
              </a:rPr>
              <a:t>Debentures</a:t>
            </a:r>
            <a:endParaRPr lang="en-US" b="1" dirty="0"/>
          </a:p>
        </p:txBody>
      </p:sp>
      <p:sp>
        <p:nvSpPr>
          <p:cNvPr id="3" name="Content Placeholder 2"/>
          <p:cNvSpPr>
            <a:spLocks noGrp="1"/>
          </p:cNvSpPr>
          <p:nvPr>
            <p:ph idx="1"/>
          </p:nvPr>
        </p:nvSpPr>
        <p:spPr>
          <a:xfrm>
            <a:off x="539552" y="1340768"/>
            <a:ext cx="8229600" cy="5040560"/>
          </a:xfrm>
        </p:spPr>
        <p:txBody>
          <a:bodyPr>
            <a:normAutofit lnSpcReduction="10000"/>
          </a:bodyPr>
          <a:lstStyle/>
          <a:p>
            <a:pPr marL="0" indent="0">
              <a:buNone/>
            </a:pPr>
            <a:r>
              <a:rPr lang="en-US" b="1" dirty="0" smtClean="0"/>
              <a:t>Convertible debentures</a:t>
            </a:r>
            <a:r>
              <a:rPr lang="en-US" dirty="0" smtClean="0"/>
              <a:t>:</a:t>
            </a:r>
            <a:br>
              <a:rPr lang="en-US" dirty="0" smtClean="0"/>
            </a:br>
            <a:r>
              <a:rPr lang="en-US" dirty="0" smtClean="0"/>
              <a:t>Debentures which are convertible into shares of the company are called </a:t>
            </a:r>
            <a:r>
              <a:rPr lang="en-US" dirty="0"/>
              <a:t>Convertible </a:t>
            </a:r>
            <a:r>
              <a:rPr lang="en-US" dirty="0" smtClean="0"/>
              <a:t>debentures. Debentures which can be converted to either equity shares or preference shares by the company or debenture holders at a specified rate after a certain period. </a:t>
            </a:r>
          </a:p>
          <a:p>
            <a:pPr marL="0" indent="0">
              <a:buNone/>
            </a:pPr>
            <a:r>
              <a:rPr lang="en-US" dirty="0" smtClean="0"/>
              <a:t>A company can also issue </a:t>
            </a:r>
            <a:r>
              <a:rPr lang="en-US" b="1" dirty="0" smtClean="0"/>
              <a:t>Partly Convertible Debentures </a:t>
            </a:r>
            <a:r>
              <a:rPr lang="en-US" dirty="0" smtClean="0"/>
              <a:t>whereby only a part of the amount can be converted to equity/preference shares..</a:t>
            </a:r>
            <a:endParaRPr lang="en-US" dirty="0"/>
          </a:p>
        </p:txBody>
      </p:sp>
    </p:spTree>
    <p:extLst>
      <p:ext uri="{BB962C8B-B14F-4D97-AF65-F5344CB8AC3E}">
        <p14:creationId xmlns="" xmlns:p14="http://schemas.microsoft.com/office/powerpoint/2010/main" val="1567330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785395"/>
          </a:xfrm>
        </p:spPr>
        <p:txBody>
          <a:bodyPr>
            <a:normAutofit fontScale="70000" lnSpcReduction="20000"/>
          </a:bodyPr>
          <a:lstStyle/>
          <a:p>
            <a:pPr>
              <a:buNone/>
            </a:pPr>
            <a:r>
              <a:rPr lang="en-US" sz="4100" b="1" dirty="0" smtClean="0"/>
              <a:t>Perpetual debentures:</a:t>
            </a:r>
            <a:r>
              <a:rPr lang="en-US" dirty="0" smtClean="0"/>
              <a:t/>
            </a:r>
            <a:br>
              <a:rPr lang="en-US" dirty="0" smtClean="0"/>
            </a:br>
            <a:r>
              <a:rPr lang="en-US" dirty="0" smtClean="0"/>
              <a:t>	</a:t>
            </a:r>
            <a:r>
              <a:rPr lang="en-US" sz="3400" dirty="0" smtClean="0"/>
              <a:t>These are the debentures which are not cancelled on redemption and can be re-issued 	at time after their redemption.</a:t>
            </a:r>
          </a:p>
          <a:p>
            <a:r>
              <a:rPr lang="en-US" sz="3400" dirty="0" smtClean="0"/>
              <a:t>A bond with no maturity date. </a:t>
            </a:r>
          </a:p>
          <a:p>
            <a:r>
              <a:rPr lang="en-US" sz="3400" dirty="0" smtClean="0"/>
              <a:t>Perpetual bonds are not redeemable but pay a steady stream of interest forever. </a:t>
            </a:r>
          </a:p>
          <a:p>
            <a:pPr lvl="1"/>
            <a:r>
              <a:rPr lang="en-US" sz="3400" dirty="0" smtClean="0"/>
              <a:t>Some of the only notable perpetual bonds in existence are those that were issued by the British Treasury to pay off smaller issues used to finance the Napoleonic Wars (1814). </a:t>
            </a:r>
          </a:p>
          <a:p>
            <a:pPr lvl="1"/>
            <a:r>
              <a:rPr lang="en-US" sz="3400" dirty="0" smtClean="0"/>
              <a:t>Some in the U.S. believe it would be more efficient for the government to issue perpetual bonds, which may help it avoid the refinancing costs associated with bond issues that have maturity dates. </a:t>
            </a:r>
            <a:endParaRPr lang="en-US" sz="3000" dirty="0" smtClean="0"/>
          </a:p>
        </p:txBody>
      </p:sp>
      <p:sp>
        <p:nvSpPr>
          <p:cNvPr id="4" name="Title 1"/>
          <p:cNvSpPr>
            <a:spLocks noGrp="1"/>
          </p:cNvSpPr>
          <p:nvPr>
            <p:ph type="title"/>
          </p:nvPr>
        </p:nvSpPr>
        <p:spPr/>
        <p:txBody>
          <a:bodyPr/>
          <a:lstStyle/>
          <a:p>
            <a:r>
              <a:rPr lang="en-US" b="1" dirty="0">
                <a:solidFill>
                  <a:schemeClr val="tx1"/>
                </a:solidFill>
              </a:rPr>
              <a:t>Kinds of </a:t>
            </a:r>
            <a:r>
              <a:rPr lang="en-US" b="1" dirty="0" smtClean="0">
                <a:solidFill>
                  <a:schemeClr val="tx1"/>
                </a:solidFill>
              </a:rPr>
              <a:t>Debentures</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6200"/>
            <a:ext cx="8534400" cy="758952"/>
          </a:xfrm>
        </p:spPr>
        <p:txBody>
          <a:bodyPr>
            <a:normAutofit fontScale="90000"/>
          </a:bodyPr>
          <a:lstStyle/>
          <a:p>
            <a:r>
              <a:rPr lang="en-US" b="1" dirty="0" smtClean="0">
                <a:solidFill>
                  <a:schemeClr val="tx1"/>
                </a:solidFill>
              </a:rPr>
              <a:t>Provisions regarding Debentures</a:t>
            </a:r>
            <a:endParaRPr lang="en-US" b="1" dirty="0"/>
          </a:p>
        </p:txBody>
      </p:sp>
      <p:sp>
        <p:nvSpPr>
          <p:cNvPr id="3" name="Content Placeholder 2"/>
          <p:cNvSpPr>
            <a:spLocks noGrp="1"/>
          </p:cNvSpPr>
          <p:nvPr>
            <p:ph idx="1"/>
          </p:nvPr>
        </p:nvSpPr>
        <p:spPr>
          <a:xfrm>
            <a:off x="301752" y="1371600"/>
            <a:ext cx="8503920" cy="4876800"/>
          </a:xfrm>
        </p:spPr>
        <p:txBody>
          <a:bodyPr>
            <a:noAutofit/>
          </a:bodyPr>
          <a:lstStyle/>
          <a:p>
            <a:pPr marL="514350" indent="-514350">
              <a:buFont typeface="+mj-lt"/>
              <a:buAutoNum type="alphaLcParenR"/>
            </a:pPr>
            <a:r>
              <a:rPr lang="en-US" sz="2800" dirty="0" smtClean="0"/>
              <a:t>The debenture-holders and shareholders have the right to receive a copy of any trust-deed for securing any issue of debentures at their request on payment of a prescribed fee; </a:t>
            </a:r>
            <a:r>
              <a:rPr lang="en-US" sz="2800" dirty="0"/>
              <a:t>(</a:t>
            </a:r>
            <a:r>
              <a:rPr lang="en-US" sz="2800" dirty="0" smtClean="0"/>
              <a:t>Section-113)</a:t>
            </a:r>
          </a:p>
          <a:p>
            <a:pPr marL="514350" indent="-514350">
              <a:buFont typeface="+mj-lt"/>
              <a:buAutoNum type="alphaLcParenR"/>
            </a:pPr>
            <a:r>
              <a:rPr lang="en-US" sz="2800" dirty="0" smtClean="0"/>
              <a:t>No debenture, other than a convertible debenture shall carry voting right; Rights of convertible debentures shall not be in excess of rights of ordinary shares of equal paid-up value; (Section-114)</a:t>
            </a:r>
          </a:p>
          <a:p>
            <a:pPr marL="514350" indent="-514350">
              <a:buFont typeface="+mj-lt"/>
              <a:buAutoNum type="alphaLcParenR"/>
            </a:pPr>
            <a:r>
              <a:rPr lang="en-US" sz="2800" dirty="0" smtClean="0"/>
              <a:t>A decree may enforce a contract with a company to take up and pay any debentures of the company; (Section-117)</a:t>
            </a:r>
            <a:endParaRPr lang="en-US" sz="2800" dirty="0"/>
          </a:p>
        </p:txBody>
      </p:sp>
    </p:spTree>
    <p:extLst>
      <p:ext uri="{BB962C8B-B14F-4D97-AF65-F5344CB8AC3E}">
        <p14:creationId xmlns="" xmlns:p14="http://schemas.microsoft.com/office/powerpoint/2010/main" val="35017511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 to Re-issue Redeemed Debenture  Sec 116</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Where  a company has redeemed any debentures previously issued, the company( unless the articles or the conditions of issue expressly otherwise provide)  shall have power,  to keep the debentures alive for the purposes of reissue,</a:t>
            </a:r>
          </a:p>
          <a:p>
            <a:r>
              <a:rPr lang="en-US" dirty="0" smtClean="0"/>
              <a:t> and where a company has purported to exercise such a power the company shall have power to reissue the debentures either by reissuing the same debentures or by issuing other debentures in their place, and upon such reissue the person entitled to the debentures shall have, and shall be deemed always to have had, the same rights and priorities as if the debentures had not previously been issued.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tx1"/>
                </a:solidFill>
              </a:rPr>
              <a:t>Re-issue of redeemed debentures</a:t>
            </a:r>
            <a:endParaRPr lang="en-US" b="1" dirty="0"/>
          </a:p>
        </p:txBody>
      </p:sp>
      <p:sp>
        <p:nvSpPr>
          <p:cNvPr id="3" name="Content Placeholder 2"/>
          <p:cNvSpPr>
            <a:spLocks noGrp="1"/>
          </p:cNvSpPr>
          <p:nvPr>
            <p:ph idx="1"/>
          </p:nvPr>
        </p:nvSpPr>
        <p:spPr>
          <a:xfrm>
            <a:off x="301752" y="1295400"/>
            <a:ext cx="8503920" cy="4869904"/>
          </a:xfrm>
        </p:spPr>
        <p:txBody>
          <a:bodyPr>
            <a:normAutofit/>
          </a:bodyPr>
          <a:lstStyle/>
          <a:p>
            <a:pPr marL="0" indent="0" algn="ctr">
              <a:buNone/>
            </a:pPr>
            <a:r>
              <a:rPr lang="en-US" b="1" dirty="0"/>
              <a:t>Power to re-issue redeemed debentures </a:t>
            </a:r>
            <a:r>
              <a:rPr lang="en-US" b="1" dirty="0" smtClean="0"/>
              <a:t>in </a:t>
            </a:r>
            <a:r>
              <a:rPr lang="en-US" b="1" dirty="0"/>
              <a:t>certain cases [Section 116</a:t>
            </a:r>
            <a:r>
              <a:rPr lang="en-US" b="1" dirty="0" smtClean="0"/>
              <a:t>]</a:t>
            </a:r>
          </a:p>
          <a:p>
            <a:pPr marL="514350" indent="-514350">
              <a:buNone/>
            </a:pPr>
            <a:endParaRPr lang="en-US" sz="2800" dirty="0" smtClean="0"/>
          </a:p>
          <a:p>
            <a:pPr marL="514350" indent="-514350">
              <a:buFont typeface="+mj-lt"/>
              <a:buAutoNum type="arabicPeriod"/>
            </a:pPr>
            <a:r>
              <a:rPr lang="en-US" sz="2800" dirty="0" smtClean="0"/>
              <a:t>Where with the object of keeping debentures alive for the </a:t>
            </a:r>
            <a:r>
              <a:rPr lang="en-US" sz="2800" dirty="0"/>
              <a:t>purposes of </a:t>
            </a:r>
            <a:r>
              <a:rPr lang="en-US" sz="2800" dirty="0" smtClean="0"/>
              <a:t>reissue they have been transferred to a nominee of the company, a transfer from that nominee shall be deemed to be a reissue.</a:t>
            </a:r>
            <a:endParaRPr lang="en-US" sz="2800" dirty="0"/>
          </a:p>
        </p:txBody>
      </p:sp>
    </p:spTree>
    <p:extLst>
      <p:ext uri="{BB962C8B-B14F-4D97-AF65-F5344CB8AC3E}">
        <p14:creationId xmlns="" xmlns:p14="http://schemas.microsoft.com/office/powerpoint/2010/main" val="12937753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lstStyle/>
          <a:p>
            <a:r>
              <a:rPr lang="en-US" b="1" dirty="0">
                <a:solidFill>
                  <a:schemeClr val="tx1"/>
                </a:solidFill>
              </a:rPr>
              <a:t>Re-issue of redeemed debentures</a:t>
            </a:r>
            <a:endParaRPr lang="en-US" b="1" dirty="0"/>
          </a:p>
        </p:txBody>
      </p:sp>
      <p:sp>
        <p:nvSpPr>
          <p:cNvPr id="3" name="Content Placeholder 2"/>
          <p:cNvSpPr>
            <a:spLocks noGrp="1"/>
          </p:cNvSpPr>
          <p:nvPr>
            <p:ph idx="1"/>
          </p:nvPr>
        </p:nvSpPr>
        <p:spPr>
          <a:xfrm>
            <a:off x="457200" y="1214422"/>
            <a:ext cx="8229600" cy="4786346"/>
          </a:xfrm>
        </p:spPr>
        <p:txBody>
          <a:bodyPr>
            <a:normAutofit fontScale="85000" lnSpcReduction="10000"/>
          </a:bodyPr>
          <a:lstStyle/>
          <a:p>
            <a:r>
              <a:rPr lang="en-US" sz="3300" dirty="0" smtClean="0"/>
              <a:t>Where a company has deposited any of its debentures to secure advances from time to time on current account. The debentures shall not be deemed to have been redeemed by reason only of the account of the company having ceased to be in debit while the debentures remained so deposited.</a:t>
            </a:r>
          </a:p>
          <a:p>
            <a:endParaRPr lang="en-US" sz="3300" dirty="0" smtClean="0"/>
          </a:p>
          <a:p>
            <a:r>
              <a:rPr lang="en-US" sz="3300" dirty="0" smtClean="0"/>
              <a:t>The re-issue of a debenture or the issued of another debenture in its place shall be treated as the issue of a new debentures for the purpose of stamp-duty and registration.</a:t>
            </a:r>
          </a:p>
          <a:p>
            <a:pPr>
              <a:buFont typeface="Wingdings" pitchFamily="2" charset="2"/>
              <a:buChar char="v"/>
            </a:pPr>
            <a:endParaRPr lang="en-US" dirty="0"/>
          </a:p>
        </p:txBody>
      </p:sp>
    </p:spTree>
    <p:extLst>
      <p:ext uri="{BB962C8B-B14F-4D97-AF65-F5344CB8AC3E}">
        <p14:creationId xmlns="" xmlns:p14="http://schemas.microsoft.com/office/powerpoint/2010/main" val="20516179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6200"/>
            <a:ext cx="8534400" cy="758952"/>
          </a:xfrm>
        </p:spPr>
        <p:txBody>
          <a:bodyPr>
            <a:normAutofit fontScale="90000"/>
          </a:bodyPr>
          <a:lstStyle/>
          <a:p>
            <a:r>
              <a:rPr lang="en-US" b="1" dirty="0" smtClean="0">
                <a:solidFill>
                  <a:schemeClr val="tx1"/>
                </a:solidFill>
              </a:rPr>
              <a:t>Register of Debentures Holders </a:t>
            </a:r>
            <a:endParaRPr lang="en-US" b="1" dirty="0"/>
          </a:p>
        </p:txBody>
      </p:sp>
      <p:sp>
        <p:nvSpPr>
          <p:cNvPr id="3" name="Content Placeholder 2"/>
          <p:cNvSpPr>
            <a:spLocks noGrp="1"/>
          </p:cNvSpPr>
          <p:nvPr>
            <p:ph idx="1"/>
          </p:nvPr>
        </p:nvSpPr>
        <p:spPr>
          <a:xfrm>
            <a:off x="335280" y="928670"/>
            <a:ext cx="8503920" cy="5286412"/>
          </a:xfrm>
        </p:spPr>
        <p:txBody>
          <a:bodyPr>
            <a:normAutofit fontScale="77500" lnSpcReduction="20000"/>
          </a:bodyPr>
          <a:lstStyle/>
          <a:p>
            <a:pPr marL="0" indent="0">
              <a:buNone/>
            </a:pPr>
            <a:r>
              <a:rPr lang="en-US" sz="3800" b="1" dirty="0" smtClean="0"/>
              <a:t>Section 149</a:t>
            </a:r>
            <a:r>
              <a:rPr lang="en-US" dirty="0" smtClean="0"/>
              <a:t> </a:t>
            </a:r>
            <a:r>
              <a:rPr lang="en-US" sz="3300" dirty="0" smtClean="0"/>
              <a:t>provides that every company shall keep a register of debenture holders and enter therein the following particulars namely: </a:t>
            </a:r>
          </a:p>
          <a:p>
            <a:pPr marL="0" indent="0">
              <a:buNone/>
            </a:pPr>
            <a:endParaRPr lang="en-US" sz="3300" dirty="0" smtClean="0"/>
          </a:p>
          <a:p>
            <a:pPr>
              <a:buFont typeface="Arial" pitchFamily="34" charset="0"/>
              <a:buChar char="•"/>
            </a:pPr>
            <a:r>
              <a:rPr lang="en-US" sz="3300" dirty="0" smtClean="0"/>
              <a:t>Names and addresses and description of each debenture holder.</a:t>
            </a:r>
          </a:p>
          <a:p>
            <a:pPr>
              <a:buFont typeface="Arial" pitchFamily="34" charset="0"/>
              <a:buChar char="•"/>
            </a:pPr>
            <a:r>
              <a:rPr lang="en-US" sz="3300" dirty="0" smtClean="0"/>
              <a:t>Debentures held by each debenture holder.</a:t>
            </a:r>
          </a:p>
          <a:p>
            <a:pPr>
              <a:buFont typeface="Arial" pitchFamily="34" charset="0"/>
              <a:buChar char="•"/>
            </a:pPr>
            <a:r>
              <a:rPr lang="en-US" sz="3300" dirty="0" smtClean="0"/>
              <a:t>Distinctive numbers of </a:t>
            </a:r>
            <a:r>
              <a:rPr lang="en-US" sz="3300" dirty="0"/>
              <a:t>debentures </a:t>
            </a:r>
            <a:r>
              <a:rPr lang="en-US" sz="3300" dirty="0" smtClean="0"/>
              <a:t> held by each debenture holder.</a:t>
            </a:r>
          </a:p>
          <a:p>
            <a:pPr>
              <a:buFont typeface="Arial" pitchFamily="34" charset="0"/>
              <a:buChar char="•"/>
            </a:pPr>
            <a:r>
              <a:rPr lang="en-US" sz="3300" dirty="0" smtClean="0"/>
              <a:t>Date at which any person ceased be a debenture holder.</a:t>
            </a:r>
          </a:p>
          <a:p>
            <a:pPr>
              <a:buFont typeface="Arial" pitchFamily="34" charset="0"/>
              <a:buChar char="•"/>
            </a:pPr>
            <a:r>
              <a:rPr lang="en-US" sz="3300" dirty="0" smtClean="0"/>
              <a:t>The amount of the debenture to be considered as paid by each holder.</a:t>
            </a:r>
          </a:p>
          <a:p>
            <a:pPr>
              <a:buFont typeface="Arial" pitchFamily="34" charset="0"/>
              <a:buChar char="•"/>
            </a:pPr>
            <a:r>
              <a:rPr lang="en-US" sz="3300" dirty="0" smtClean="0"/>
              <a:t>The total number of the debenture bonds or certificates</a:t>
            </a:r>
            <a:r>
              <a:rPr lang="en-US" dirty="0" smtClean="0"/>
              <a:t>. </a:t>
            </a:r>
            <a:endParaRPr lang="en-US" dirty="0"/>
          </a:p>
        </p:txBody>
      </p:sp>
    </p:spTree>
    <p:extLst>
      <p:ext uri="{BB962C8B-B14F-4D97-AF65-F5344CB8AC3E}">
        <p14:creationId xmlns="" xmlns:p14="http://schemas.microsoft.com/office/powerpoint/2010/main" val="6567600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Register of Debentures Holders </a:t>
            </a:r>
            <a:endParaRPr lang="en-US" b="1" dirty="0"/>
          </a:p>
        </p:txBody>
      </p:sp>
      <p:sp>
        <p:nvSpPr>
          <p:cNvPr id="3" name="Content Placeholder 2"/>
          <p:cNvSpPr>
            <a:spLocks noGrp="1"/>
          </p:cNvSpPr>
          <p:nvPr>
            <p:ph idx="1"/>
          </p:nvPr>
        </p:nvSpPr>
        <p:spPr>
          <a:xfrm>
            <a:off x="457200" y="1357298"/>
            <a:ext cx="8305800" cy="4645152"/>
          </a:xfrm>
        </p:spPr>
        <p:txBody>
          <a:bodyPr>
            <a:normAutofit fontScale="92500" lnSpcReduction="10000"/>
          </a:bodyPr>
          <a:lstStyle/>
          <a:p>
            <a:r>
              <a:rPr lang="en-US" sz="2800" dirty="0" smtClean="0"/>
              <a:t>The register also contains a record of </a:t>
            </a:r>
          </a:p>
          <a:p>
            <a:pPr lvl="1"/>
            <a:r>
              <a:rPr lang="en-US" sz="2400" dirty="0" smtClean="0"/>
              <a:t>the debentures transferred by a holder and </a:t>
            </a:r>
          </a:p>
          <a:p>
            <a:pPr lvl="1"/>
            <a:r>
              <a:rPr lang="en-US" sz="2400" dirty="0" smtClean="0"/>
              <a:t>the balance held by him after the transfer.</a:t>
            </a:r>
          </a:p>
          <a:p>
            <a:pPr lvl="1"/>
            <a:endParaRPr lang="en-US" sz="2400" dirty="0"/>
          </a:p>
          <a:p>
            <a:pPr lvl="1"/>
            <a:endParaRPr lang="en-US" sz="2400" dirty="0" smtClean="0"/>
          </a:p>
          <a:p>
            <a:r>
              <a:rPr lang="en-US" sz="2800" dirty="0" smtClean="0"/>
              <a:t>The company is also required to maintain an index of the names of the </a:t>
            </a:r>
            <a:r>
              <a:rPr lang="en-US" sz="2800" dirty="0"/>
              <a:t>debentures </a:t>
            </a:r>
            <a:r>
              <a:rPr lang="en-US" sz="2800" dirty="0" smtClean="0"/>
              <a:t>holders, </a:t>
            </a:r>
          </a:p>
          <a:p>
            <a:pPr lvl="1"/>
            <a:r>
              <a:rPr lang="en-US" sz="2400" dirty="0" smtClean="0"/>
              <a:t>if their number exceeds fifty, unless the register of debenture holders is self indexed.</a:t>
            </a:r>
          </a:p>
          <a:p>
            <a:pPr lvl="1"/>
            <a:r>
              <a:rPr lang="en-US" sz="2400" dirty="0" smtClean="0"/>
              <a:t>Any alteration made in the register of debenture holders must also be entered in the index within 14 days from the date of such alteration. </a:t>
            </a:r>
            <a:endParaRPr lang="en-US" sz="2400" dirty="0"/>
          </a:p>
        </p:txBody>
      </p:sp>
    </p:spTree>
    <p:extLst>
      <p:ext uri="{BB962C8B-B14F-4D97-AF65-F5344CB8AC3E}">
        <p14:creationId xmlns="" xmlns:p14="http://schemas.microsoft.com/office/powerpoint/2010/main" val="25394192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Trust, Trust Deed and Trustees </a:t>
            </a:r>
            <a:endParaRPr lang="en-US" b="1" dirty="0"/>
          </a:p>
        </p:txBody>
      </p:sp>
      <p:sp>
        <p:nvSpPr>
          <p:cNvPr id="3" name="Content Placeholder 2"/>
          <p:cNvSpPr>
            <a:spLocks noGrp="1"/>
          </p:cNvSpPr>
          <p:nvPr>
            <p:ph idx="1"/>
          </p:nvPr>
        </p:nvSpPr>
        <p:spPr>
          <a:xfrm>
            <a:off x="301752" y="1285860"/>
            <a:ext cx="8503920" cy="4929222"/>
          </a:xfrm>
        </p:spPr>
        <p:txBody>
          <a:bodyPr>
            <a:normAutofit/>
          </a:bodyPr>
          <a:lstStyle/>
          <a:p>
            <a:r>
              <a:rPr lang="en-US" sz="2800" dirty="0" smtClean="0"/>
              <a:t>Whenever debentures are issued by the company to ensure security of repayment the company forms a trust and appoints trustees under trust deed. </a:t>
            </a:r>
          </a:p>
          <a:p>
            <a:r>
              <a:rPr lang="en-US" sz="2800" dirty="0" smtClean="0"/>
              <a:t>The purpose and functioning of the trust is stated in the trust deed.</a:t>
            </a:r>
          </a:p>
          <a:p>
            <a:r>
              <a:rPr lang="en-US" sz="2800" dirty="0" smtClean="0"/>
              <a:t>The trustees are responsible for safeguarding the rights of debenture holders and mortgage deed is entered into between the company and trustees. </a:t>
            </a:r>
          </a:p>
          <a:p>
            <a:r>
              <a:rPr lang="en-US" sz="2800" dirty="0" smtClean="0"/>
              <a:t>Certain powers and liabilities of the trustees are stated in Section-119 of the ordinance.</a:t>
            </a:r>
            <a:endParaRPr lang="en-US" sz="2800" dirty="0"/>
          </a:p>
        </p:txBody>
      </p:sp>
    </p:spTree>
    <p:extLst>
      <p:ext uri="{BB962C8B-B14F-4D97-AF65-F5344CB8AC3E}">
        <p14:creationId xmlns="" xmlns:p14="http://schemas.microsoft.com/office/powerpoint/2010/main" val="10571744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Power/Rights of Trustees</a:t>
            </a:r>
            <a:endParaRPr lang="en-US" dirty="0"/>
          </a:p>
        </p:txBody>
      </p:sp>
      <p:sp>
        <p:nvSpPr>
          <p:cNvPr id="3" name="Content Placeholder 2"/>
          <p:cNvSpPr>
            <a:spLocks noGrp="1"/>
          </p:cNvSpPr>
          <p:nvPr>
            <p:ph idx="1"/>
          </p:nvPr>
        </p:nvSpPr>
        <p:spPr>
          <a:xfrm>
            <a:off x="301752" y="1357298"/>
            <a:ext cx="8503920" cy="5143536"/>
          </a:xfrm>
        </p:spPr>
        <p:txBody>
          <a:bodyPr>
            <a:normAutofit/>
          </a:bodyPr>
          <a:lstStyle/>
          <a:p>
            <a:pPr marL="0" indent="0" algn="ctr">
              <a:buNone/>
            </a:pPr>
            <a:r>
              <a:rPr lang="en-US" sz="2800" dirty="0" smtClean="0"/>
              <a:t>The trustee can sue the company for all redemption monies ad interest in the following cases:</a:t>
            </a:r>
          </a:p>
          <a:p>
            <a:pPr marL="0" indent="0" algn="ctr">
              <a:buNone/>
            </a:pPr>
            <a:endParaRPr lang="en-US" sz="2800" dirty="0" smtClean="0"/>
          </a:p>
          <a:p>
            <a:r>
              <a:rPr lang="en-US" sz="2800" dirty="0" smtClean="0"/>
              <a:t>Where the issuer of the debentures as mortgager binds himself to pay the debenture loan and accrued interest thereon, he can be sued on the date if the amount remains unpaid.</a:t>
            </a:r>
          </a:p>
          <a:p>
            <a:endParaRPr lang="en-US" sz="2800" dirty="0" smtClean="0"/>
          </a:p>
          <a:p>
            <a:r>
              <a:rPr lang="en-US" sz="2800" dirty="0"/>
              <a:t>Where trustees are deprived of all or part of security because of wrongful act of the issuer</a:t>
            </a:r>
            <a:r>
              <a:rPr lang="en-US" sz="2800" dirty="0" smtClean="0"/>
              <a:t>. </a:t>
            </a:r>
          </a:p>
        </p:txBody>
      </p:sp>
    </p:spTree>
    <p:extLst>
      <p:ext uri="{BB962C8B-B14F-4D97-AF65-F5344CB8AC3E}">
        <p14:creationId xmlns="" xmlns:p14="http://schemas.microsoft.com/office/powerpoint/2010/main" val="20394014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Power/Rights of Trustees</a:t>
            </a:r>
            <a:endParaRPr lang="en-US" b="1" dirty="0"/>
          </a:p>
        </p:txBody>
      </p:sp>
      <p:sp>
        <p:nvSpPr>
          <p:cNvPr id="3" name="Content Placeholder 2"/>
          <p:cNvSpPr>
            <a:spLocks noGrp="1"/>
          </p:cNvSpPr>
          <p:nvPr>
            <p:ph idx="1"/>
          </p:nvPr>
        </p:nvSpPr>
        <p:spPr/>
        <p:txBody>
          <a:bodyPr>
            <a:normAutofit lnSpcReduction="10000"/>
          </a:bodyPr>
          <a:lstStyle/>
          <a:p>
            <a:r>
              <a:rPr lang="en-US" sz="2800" dirty="0"/>
              <a:t>Where the mortgaged property has become insufficient due to reasons other than wrongful act or default of the issuer, and security is not made up despite the provision of reasonable opportunity by the trustees. </a:t>
            </a:r>
            <a:endParaRPr lang="en-US" sz="2800" dirty="0" smtClean="0"/>
          </a:p>
          <a:p>
            <a:endParaRPr lang="en-US" sz="2800" dirty="0" smtClean="0"/>
          </a:p>
          <a:p>
            <a:r>
              <a:rPr lang="en-US" sz="2800" dirty="0" smtClean="0"/>
              <a:t>Where the trustee is entitled to take possession of the mortgaged property and that possession is not delivered to him by the issuer or any other person claiming the title of that property. </a:t>
            </a:r>
            <a:endParaRPr lang="en-US" sz="2800" dirty="0"/>
          </a:p>
        </p:txBody>
      </p:sp>
    </p:spTree>
    <p:extLst>
      <p:ext uri="{BB962C8B-B14F-4D97-AF65-F5344CB8AC3E}">
        <p14:creationId xmlns="" xmlns:p14="http://schemas.microsoft.com/office/powerpoint/2010/main" val="12826717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Power/Rights of Trustees</a:t>
            </a:r>
            <a:endParaRPr lang="en-US" b="1" dirty="0"/>
          </a:p>
        </p:txBody>
      </p:sp>
      <p:sp>
        <p:nvSpPr>
          <p:cNvPr id="3" name="Content Placeholder 2"/>
          <p:cNvSpPr>
            <a:spLocks noGrp="1"/>
          </p:cNvSpPr>
          <p:nvPr>
            <p:ph idx="1"/>
          </p:nvPr>
        </p:nvSpPr>
        <p:spPr/>
        <p:txBody>
          <a:bodyPr>
            <a:normAutofit/>
          </a:bodyPr>
          <a:lstStyle/>
          <a:p>
            <a:r>
              <a:rPr lang="en-US" sz="2800" dirty="0" smtClean="0"/>
              <a:t>If the trust deed so provides, the trustees can sell the mortgaged property or assets of the company without suing it.</a:t>
            </a:r>
          </a:p>
          <a:p>
            <a:endParaRPr lang="en-US" sz="2800" dirty="0" smtClean="0"/>
          </a:p>
          <a:p>
            <a:r>
              <a:rPr lang="en-US" sz="2800" dirty="0" smtClean="0"/>
              <a:t>The trustees cannot be indemnified against any liability for breach of trust due to lack of care and negligence as a trustee. Any such indemnification in the trust deed would be void. </a:t>
            </a:r>
            <a:endParaRPr lang="en-US" sz="2800" dirty="0"/>
          </a:p>
        </p:txBody>
      </p:sp>
    </p:spTree>
    <p:extLst>
      <p:ext uri="{BB962C8B-B14F-4D97-AF65-F5344CB8AC3E}">
        <p14:creationId xmlns="" xmlns:p14="http://schemas.microsoft.com/office/powerpoint/2010/main" val="6446967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Autofit/>
          </a:bodyPr>
          <a:lstStyle/>
          <a:p>
            <a:r>
              <a:rPr lang="en-US" sz="2800" b="1" dirty="0" smtClean="0">
                <a:solidFill>
                  <a:schemeClr val="tx1"/>
                </a:solidFill>
              </a:rPr>
              <a:t>Issue of Securities and Redeemable Capital not based on Interest[Secton-120]</a:t>
            </a:r>
            <a:endParaRPr lang="en-US" sz="2800" b="1" dirty="0"/>
          </a:p>
        </p:txBody>
      </p:sp>
      <p:sp>
        <p:nvSpPr>
          <p:cNvPr id="3" name="Content Placeholder 2"/>
          <p:cNvSpPr>
            <a:spLocks noGrp="1"/>
          </p:cNvSpPr>
          <p:nvPr>
            <p:ph idx="1"/>
          </p:nvPr>
        </p:nvSpPr>
        <p:spPr/>
        <p:txBody>
          <a:bodyPr>
            <a:normAutofit/>
          </a:bodyPr>
          <a:lstStyle/>
          <a:p>
            <a:r>
              <a:rPr lang="en-US" sz="2800" dirty="0" smtClean="0"/>
              <a:t>A company may by public offer or upon terms and conditions contained in an agreement in writing issue redeemable capital in any or several forms to one or more scheduled banks, financial institutions or persons specified by the Federal Government for this purpose.</a:t>
            </a:r>
          </a:p>
          <a:p>
            <a:r>
              <a:rPr lang="en-US" sz="2800" dirty="0" smtClean="0"/>
              <a:t>Such capital may be issued either through public issue or upon terms and conditions contained in an agreement in writing. </a:t>
            </a:r>
          </a:p>
        </p:txBody>
      </p:sp>
    </p:spTree>
    <p:extLst>
      <p:ext uri="{BB962C8B-B14F-4D97-AF65-F5344CB8AC3E}">
        <p14:creationId xmlns="" xmlns:p14="http://schemas.microsoft.com/office/powerpoint/2010/main" val="33557906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84048"/>
            <a:ext cx="8534400" cy="758952"/>
          </a:xfrm>
        </p:spPr>
        <p:txBody>
          <a:bodyPr>
            <a:noAutofit/>
          </a:bodyPr>
          <a:lstStyle/>
          <a:p>
            <a:r>
              <a:rPr lang="en-US" sz="2800" b="1" dirty="0">
                <a:solidFill>
                  <a:schemeClr val="tx1"/>
                </a:solidFill>
              </a:rPr>
              <a:t>Issue of Securities and Redeemable Capital not based on </a:t>
            </a:r>
            <a:r>
              <a:rPr lang="en-US" sz="2800" b="1" dirty="0" smtClean="0">
                <a:solidFill>
                  <a:schemeClr val="tx1"/>
                </a:solidFill>
              </a:rPr>
              <a:t>Interest[Secton-120]</a:t>
            </a:r>
            <a:endParaRPr lang="en-US" sz="2800" b="1" dirty="0"/>
          </a:p>
        </p:txBody>
      </p:sp>
      <p:sp>
        <p:nvSpPr>
          <p:cNvPr id="3" name="Content Placeholder 2"/>
          <p:cNvSpPr>
            <a:spLocks noGrp="1"/>
          </p:cNvSpPr>
          <p:nvPr>
            <p:ph idx="1"/>
          </p:nvPr>
        </p:nvSpPr>
        <p:spPr/>
        <p:txBody>
          <a:bodyPr/>
          <a:lstStyle/>
          <a:p>
            <a:pPr marL="0" indent="0" algn="ctr">
              <a:buNone/>
            </a:pPr>
            <a:endParaRPr lang="en-US" sz="2800" dirty="0" smtClean="0"/>
          </a:p>
          <a:p>
            <a:pPr marL="0" indent="0" algn="ctr">
              <a:buNone/>
            </a:pPr>
            <a:r>
              <a:rPr lang="en-US" sz="2800" dirty="0" smtClean="0"/>
              <a:t>Such </a:t>
            </a:r>
            <a:r>
              <a:rPr lang="en-US" sz="2800" dirty="0"/>
              <a:t>capital may be issued in consideration of any funds, moneys or accommodation </a:t>
            </a:r>
            <a:r>
              <a:rPr lang="en-US" sz="2800" dirty="0" smtClean="0"/>
              <a:t>received </a:t>
            </a:r>
            <a:r>
              <a:rPr lang="en-US" sz="2800" dirty="0"/>
              <a:t>or to be </a:t>
            </a:r>
            <a:r>
              <a:rPr lang="en-US" sz="2800" dirty="0" smtClean="0"/>
              <a:t>received </a:t>
            </a:r>
            <a:r>
              <a:rPr lang="en-US" sz="2800" dirty="0"/>
              <a:t>by the company, whether in cash or specie or against any promise </a:t>
            </a:r>
            <a:r>
              <a:rPr lang="en-US" sz="2800" dirty="0" smtClean="0"/>
              <a:t>or guarantee, </a:t>
            </a:r>
            <a:r>
              <a:rPr lang="en-US" sz="2800" dirty="0"/>
              <a:t>undertaking or </a:t>
            </a:r>
            <a:r>
              <a:rPr lang="en-US" sz="2800" dirty="0" smtClean="0"/>
              <a:t>indemnity </a:t>
            </a:r>
            <a:r>
              <a:rPr lang="en-US" sz="2800" dirty="0"/>
              <a:t>issued to or in </a:t>
            </a:r>
            <a:r>
              <a:rPr lang="en-US" sz="2800" dirty="0" smtClean="0"/>
              <a:t>favour </a:t>
            </a:r>
            <a:r>
              <a:rPr lang="en-US" sz="2800" dirty="0"/>
              <a:t>of or for the benefit of the company</a:t>
            </a:r>
            <a:r>
              <a:rPr lang="en-US" dirty="0"/>
              <a:t>. </a:t>
            </a:r>
          </a:p>
          <a:p>
            <a:pPr marL="0" indent="0">
              <a:buNone/>
            </a:pPr>
            <a:endParaRPr lang="en-US" dirty="0"/>
          </a:p>
        </p:txBody>
      </p:sp>
    </p:spTree>
    <p:extLst>
      <p:ext uri="{BB962C8B-B14F-4D97-AF65-F5344CB8AC3E}">
        <p14:creationId xmlns="" xmlns:p14="http://schemas.microsoft.com/office/powerpoint/2010/main" val="11595491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chemeClr val="tx1"/>
                </a:solidFill>
              </a:rPr>
              <a:t>[Secton-120]</a:t>
            </a:r>
            <a:endParaRPr lang="en-US" sz="3200" dirty="0"/>
          </a:p>
        </p:txBody>
      </p:sp>
      <p:sp>
        <p:nvSpPr>
          <p:cNvPr id="3" name="Content Placeholder 2"/>
          <p:cNvSpPr>
            <a:spLocks noGrp="1"/>
          </p:cNvSpPr>
          <p:nvPr>
            <p:ph idx="1"/>
          </p:nvPr>
        </p:nvSpPr>
        <p:spPr/>
        <p:txBody>
          <a:bodyPr>
            <a:normAutofit/>
          </a:bodyPr>
          <a:lstStyle/>
          <a:p>
            <a:pPr marL="0" indent="0">
              <a:buNone/>
            </a:pPr>
            <a:r>
              <a:rPr lang="en-US" dirty="0" smtClean="0"/>
              <a:t>The agreement should provide the following </a:t>
            </a:r>
          </a:p>
          <a:p>
            <a:pPr marL="0" indent="0">
              <a:buNone/>
            </a:pPr>
            <a:endParaRPr lang="en-US" dirty="0" smtClean="0"/>
          </a:p>
          <a:p>
            <a:pPr marL="514350" indent="-514350">
              <a:buFont typeface="+mj-lt"/>
              <a:buAutoNum type="alphaLcParenR"/>
            </a:pPr>
            <a:r>
              <a:rPr lang="en-US" sz="3100" dirty="0" smtClean="0"/>
              <a:t>Mode and basis of repayment of redeemable capital within a certain period of time. </a:t>
            </a:r>
          </a:p>
          <a:p>
            <a:pPr marL="514350" indent="-514350">
              <a:buFont typeface="+mj-lt"/>
              <a:buAutoNum type="alphaLcParenR"/>
            </a:pPr>
            <a:r>
              <a:rPr lang="en-US" sz="3100" dirty="0" smtClean="0"/>
              <a:t>Arrangement for sharing of profit or loss.</a:t>
            </a:r>
          </a:p>
          <a:p>
            <a:pPr marL="514350" indent="-514350">
              <a:buFont typeface="+mj-lt"/>
              <a:buAutoNum type="alphaLcParenR"/>
            </a:pPr>
            <a:r>
              <a:rPr lang="en-US" sz="3100" dirty="0" smtClean="0"/>
              <a:t>Creation of special reserve called the “participation reserve” by the company in the manner provided in the agreement</a:t>
            </a:r>
            <a:r>
              <a:rPr lang="en-US" sz="3100" smtClean="0"/>
              <a:t>. </a:t>
            </a:r>
            <a:endParaRPr lang="en-US" sz="3100" dirty="0" smtClean="0"/>
          </a:p>
        </p:txBody>
      </p:sp>
    </p:spTree>
    <p:extLst>
      <p:ext uri="{BB962C8B-B14F-4D97-AF65-F5344CB8AC3E}">
        <p14:creationId xmlns="" xmlns:p14="http://schemas.microsoft.com/office/powerpoint/2010/main" val="26656978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838200"/>
          </a:xfrm>
        </p:spPr>
        <p:txBody>
          <a:bodyPr>
            <a:noAutofit/>
          </a:bodyPr>
          <a:lstStyle/>
          <a:p>
            <a:r>
              <a:rPr lang="en-US" sz="2800" b="1" dirty="0">
                <a:solidFill>
                  <a:schemeClr val="tx1"/>
                </a:solidFill>
              </a:rPr>
              <a:t>Issue of Securities and Redeemable Capital not based on Interest[Secton-120]</a:t>
            </a:r>
            <a:endParaRPr lang="en-US" sz="2800" dirty="0"/>
          </a:p>
        </p:txBody>
      </p:sp>
      <p:sp>
        <p:nvSpPr>
          <p:cNvPr id="3" name="Content Placeholder 2"/>
          <p:cNvSpPr>
            <a:spLocks noGrp="1"/>
          </p:cNvSpPr>
          <p:nvPr>
            <p:ph idx="1"/>
          </p:nvPr>
        </p:nvSpPr>
        <p:spPr/>
        <p:txBody>
          <a:bodyPr>
            <a:normAutofit/>
          </a:bodyPr>
          <a:lstStyle/>
          <a:p>
            <a:r>
              <a:rPr lang="en-US" sz="2800" dirty="0" smtClean="0"/>
              <a:t>The terms and conditions for the issue of certificate of redeemable capital and the rights of their holders shall not be challenged or questioned by the companies or any of its shareholders. </a:t>
            </a:r>
          </a:p>
          <a:p>
            <a:endParaRPr lang="en-US" sz="2800" dirty="0" smtClean="0"/>
          </a:p>
          <a:p>
            <a:r>
              <a:rPr lang="en-US" sz="2800" dirty="0" smtClean="0"/>
              <a:t>The provisions of the Companies Ordinance relating to creation, issue, increase or decrease of the capital shall not apply to the redeemable capital. </a:t>
            </a:r>
            <a:endParaRPr lang="en-US" sz="2800" dirty="0"/>
          </a:p>
        </p:txBody>
      </p:sp>
    </p:spTree>
    <p:extLst>
      <p:ext uri="{BB962C8B-B14F-4D97-AF65-F5344CB8AC3E}">
        <p14:creationId xmlns="" xmlns:p14="http://schemas.microsoft.com/office/powerpoint/2010/main" val="25501522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79712" y="1124744"/>
            <a:ext cx="4824536" cy="38884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07432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1128</TotalTime>
  <Words>1513</Words>
  <Application>Microsoft Office PowerPoint</Application>
  <PresentationFormat>On-screen Show (4:3)</PresentationFormat>
  <Paragraphs>134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Recap</vt:lpstr>
      <vt:lpstr>DEBENTURE  </vt:lpstr>
      <vt:lpstr>Debentures</vt:lpstr>
      <vt:lpstr>Debentures</vt:lpstr>
      <vt:lpstr>Features of Debentures </vt:lpstr>
      <vt:lpstr>Features of Debentures </vt:lpstr>
      <vt:lpstr>Advantages and Disadvantages of Debentures </vt:lpstr>
      <vt:lpstr>The Disadvantages of Debentures</vt:lpstr>
      <vt:lpstr>Difference between Debenture and bond</vt:lpstr>
      <vt:lpstr>Kinds of Debentures</vt:lpstr>
      <vt:lpstr>Secured/Mortgage Debentures:</vt:lpstr>
      <vt:lpstr>Kinds of Debentures</vt:lpstr>
      <vt:lpstr>Irredeemable Debentures</vt:lpstr>
      <vt:lpstr>Characteristics of irredeemable Debentures</vt:lpstr>
      <vt:lpstr>Characteristics of irredeemable Debentures</vt:lpstr>
      <vt:lpstr>Kinds of Debentures</vt:lpstr>
      <vt:lpstr>Kinds of Debentures</vt:lpstr>
      <vt:lpstr>Provisions regarding Debentures</vt:lpstr>
      <vt:lpstr>Power to Re-issue Redeemed Debenture  Sec 116</vt:lpstr>
      <vt:lpstr>Re-issue of redeemed debentures</vt:lpstr>
      <vt:lpstr>Re-issue of redeemed debentures</vt:lpstr>
      <vt:lpstr>Register of Debentures Holders </vt:lpstr>
      <vt:lpstr>Register of Debentures Holders </vt:lpstr>
      <vt:lpstr>Trust, Trust Deed and Trustees </vt:lpstr>
      <vt:lpstr>Power/Rights of Trustees</vt:lpstr>
      <vt:lpstr>Power/Rights of Trustees</vt:lpstr>
      <vt:lpstr>Power/Rights of Trustees</vt:lpstr>
      <vt:lpstr>Issue of Securities and Redeemable Capital not based on Interest[Secton-120]</vt:lpstr>
      <vt:lpstr>Issue of Securities and Redeemable Capital not based on Interest[Secton-120]</vt:lpstr>
      <vt:lpstr>[Secton-120]</vt:lpstr>
      <vt:lpstr>Issue of Securities and Redeemable Capital not based on Interest[Secton-120]</vt:lpstr>
      <vt:lpstr>Slide 32</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dc:title>
  <dc:creator>Sabir Hussain</dc:creator>
  <cp:lastModifiedBy>NTS</cp:lastModifiedBy>
  <cp:revision>161</cp:revision>
  <dcterms:created xsi:type="dcterms:W3CDTF">2014-05-20T11:44:18Z</dcterms:created>
  <dcterms:modified xsi:type="dcterms:W3CDTF">2014-07-21T09:20:51Z</dcterms:modified>
</cp:coreProperties>
</file>