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 id="257" r:id="rId3"/>
    <p:sldId id="288" r:id="rId4"/>
    <p:sldId id="289" r:id="rId5"/>
    <p:sldId id="283" r:id="rId6"/>
    <p:sldId id="287" r:id="rId7"/>
    <p:sldId id="292" r:id="rId8"/>
    <p:sldId id="261" r:id="rId9"/>
    <p:sldId id="290" r:id="rId10"/>
    <p:sldId id="291" r:id="rId11"/>
    <p:sldId id="262" r:id="rId12"/>
    <p:sldId id="263" r:id="rId13"/>
    <p:sldId id="293" r:id="rId14"/>
    <p:sldId id="294" r:id="rId15"/>
    <p:sldId id="295" r:id="rId16"/>
    <p:sldId id="264" r:id="rId17"/>
    <p:sldId id="296" r:id="rId18"/>
    <p:sldId id="275" r:id="rId19"/>
    <p:sldId id="297" r:id="rId20"/>
    <p:sldId id="266" r:id="rId21"/>
    <p:sldId id="298" r:id="rId22"/>
    <p:sldId id="267" r:id="rId23"/>
    <p:sldId id="268" r:id="rId24"/>
    <p:sldId id="269" r:id="rId25"/>
    <p:sldId id="299" r:id="rId26"/>
    <p:sldId id="270" r:id="rId27"/>
    <p:sldId id="304" r:id="rId28"/>
    <p:sldId id="271" r:id="rId29"/>
    <p:sldId id="303" r:id="rId30"/>
    <p:sldId id="272" r:id="rId31"/>
    <p:sldId id="281" r:id="rId32"/>
    <p:sldId id="273" r:id="rId33"/>
    <p:sldId id="274" r:id="rId34"/>
    <p:sldId id="301" r:id="rId35"/>
    <p:sldId id="302" r:id="rId36"/>
    <p:sldId id="277" r:id="rId37"/>
    <p:sldId id="278" r:id="rId38"/>
    <p:sldId id="279" r:id="rId39"/>
    <p:sldId id="280" r:id="rId40"/>
    <p:sldId id="305" r:id="rId41"/>
    <p:sldId id="306" r:id="rId42"/>
    <p:sldId id="307" r:id="rId43"/>
    <p:sldId id="308" r:id="rId44"/>
    <p:sldId id="309" r:id="rId45"/>
    <p:sldId id="310" r:id="rId46"/>
    <p:sldId id="311" r:id="rId47"/>
    <p:sldId id="312" r:id="rId48"/>
    <p:sldId id="284" r:id="rId49"/>
    <p:sldId id="313" r:id="rId5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811" y="-82"/>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E0973B-8B67-42E1-8727-B7FA36682577}"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59939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E0973B-8B67-42E1-8727-B7FA36682577}"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1653941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E0973B-8B67-42E1-8727-B7FA36682577}"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3237527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E0973B-8B67-42E1-8727-B7FA36682577}"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3822246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E0973B-8B67-42E1-8727-B7FA36682577}" type="datetimeFigureOut">
              <a:rPr lang="en-US" smtClean="0"/>
              <a:pPr/>
              <a:t>6/24/2014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3763515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E0973B-8B67-42E1-8727-B7FA36682577}" type="datetimeFigureOut">
              <a:rPr lang="en-US" smtClean="0"/>
              <a:pPr/>
              <a:t>6/24/2014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4158142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E0973B-8B67-42E1-8727-B7FA36682577}" type="datetimeFigureOut">
              <a:rPr lang="en-US" smtClean="0"/>
              <a:pPr/>
              <a:t>6/24/2014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806453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E0973B-8B67-42E1-8727-B7FA36682577}"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2907673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E0973B-8B67-42E1-8727-B7FA36682577}"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2951228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E0973B-8B67-42E1-8727-B7FA36682577}"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392061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E0973B-8B67-42E1-8727-B7FA36682577}"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3731658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7E0973B-8B67-42E1-8727-B7FA36682577}" type="datetimeFigureOut">
              <a:rPr lang="en-US" smtClean="0"/>
              <a:pPr/>
              <a:t>6/24/2014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47F2DCB-9288-46F1-94E4-573D2F151D65}" type="slidenum">
              <a:rPr lang="en-US" smtClean="0"/>
              <a:pPr/>
              <a:t>‹#›</a:t>
            </a:fld>
            <a:endParaRPr lang="en-US"/>
          </a:p>
        </p:txBody>
      </p:sp>
    </p:spTree>
    <p:extLst>
      <p:ext uri="{BB962C8B-B14F-4D97-AF65-F5344CB8AC3E}">
        <p14:creationId xmlns="" xmlns:p14="http://schemas.microsoft.com/office/powerpoint/2010/main" val="10064497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1028699"/>
          </a:xfrm>
        </p:spPr>
        <p:txBody>
          <a:bodyPr>
            <a:normAutofit/>
          </a:bodyPr>
          <a:lstStyle/>
          <a:p>
            <a:pPr algn="ctr"/>
            <a:r>
              <a:rPr lang="en-US" sz="3600" u="sng" dirty="0" smtClean="0">
                <a:latin typeface="Arial" pitchFamily="34" charset="0"/>
                <a:cs typeface="Arial" pitchFamily="34" charset="0"/>
              </a:rPr>
              <a:t>RECAP</a:t>
            </a:r>
            <a:endParaRPr lang="en-US" sz="3600" u="sng" dirty="0">
              <a:solidFill>
                <a:schemeClr val="tx1"/>
              </a:solidFill>
              <a:latin typeface="Arial" pitchFamily="34" charset="0"/>
              <a:cs typeface="Arial" pitchFamily="34" charset="0"/>
            </a:endParaRPr>
          </a:p>
        </p:txBody>
      </p:sp>
      <p:sp>
        <p:nvSpPr>
          <p:cNvPr id="3" name="Subtitle 2"/>
          <p:cNvSpPr>
            <a:spLocks noGrp="1"/>
          </p:cNvSpPr>
          <p:nvPr>
            <p:ph type="subTitle" idx="1"/>
          </p:nvPr>
        </p:nvSpPr>
        <p:spPr>
          <a:xfrm>
            <a:off x="685800" y="1314450"/>
            <a:ext cx="7772400" cy="2514600"/>
          </a:xfrm>
        </p:spPr>
        <p:txBody>
          <a:bodyPr>
            <a:normAutofit fontScale="92500"/>
          </a:bodyPr>
          <a:lstStyle/>
          <a:p>
            <a:pPr lvl="1" algn="l">
              <a:buFont typeface="Arial" pitchFamily="34" charset="0"/>
              <a:buChar char="•"/>
            </a:pPr>
            <a:r>
              <a:rPr lang="en-US" dirty="0" smtClean="0">
                <a:solidFill>
                  <a:schemeClr val="tx1"/>
                </a:solidFill>
                <a:cs typeface="Arial" pitchFamily="34" charset="0"/>
              </a:rPr>
              <a:t>     Transfer of shares</a:t>
            </a:r>
          </a:p>
          <a:p>
            <a:pPr lvl="1" algn="l">
              <a:buFont typeface="Arial" pitchFamily="34" charset="0"/>
              <a:buChar char="•"/>
            </a:pPr>
            <a:r>
              <a:rPr lang="en-US" dirty="0" smtClean="0">
                <a:solidFill>
                  <a:schemeClr val="tx1"/>
                </a:solidFill>
                <a:cs typeface="Arial" pitchFamily="34" charset="0"/>
              </a:rPr>
              <a:t>     Transmission of shares</a:t>
            </a:r>
          </a:p>
          <a:p>
            <a:pPr lvl="1" algn="l">
              <a:buFont typeface="Arial" pitchFamily="34" charset="0"/>
              <a:buChar char="•"/>
            </a:pPr>
            <a:r>
              <a:rPr lang="en-US" dirty="0" smtClean="0">
                <a:solidFill>
                  <a:schemeClr val="tx1"/>
                </a:solidFill>
                <a:cs typeface="Arial" pitchFamily="34" charset="0"/>
              </a:rPr>
              <a:t>     Refusal of transfer of shares</a:t>
            </a:r>
          </a:p>
          <a:p>
            <a:pPr lvl="1" algn="l">
              <a:buFont typeface="Arial" pitchFamily="34" charset="0"/>
              <a:buChar char="•"/>
            </a:pPr>
            <a:r>
              <a:rPr lang="en-US" dirty="0" smtClean="0">
                <a:solidFill>
                  <a:schemeClr val="tx1"/>
                </a:solidFill>
                <a:cs typeface="Arial" pitchFamily="34" charset="0"/>
              </a:rPr>
              <a:t>     Appeal against refusal for registration of transfer</a:t>
            </a:r>
          </a:p>
          <a:p>
            <a:pPr lvl="1" algn="l">
              <a:buFont typeface="Arial" pitchFamily="34" charset="0"/>
              <a:buChar char="•"/>
            </a:pPr>
            <a:r>
              <a:rPr lang="en-US" dirty="0" smtClean="0">
                <a:solidFill>
                  <a:schemeClr val="tx1"/>
                </a:solidFill>
                <a:cs typeface="Arial" pitchFamily="34" charset="0"/>
              </a:rPr>
              <a:t>     Transfer to nominee of a deceased member</a:t>
            </a:r>
            <a:endParaRPr lang="en-US" dirty="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4351"/>
            <a:ext cx="7772400" cy="2628900"/>
          </a:xfrm>
        </p:spPr>
        <p:txBody>
          <a:bodyPr>
            <a:normAutofit/>
          </a:bodyPr>
          <a:lstStyle/>
          <a:p>
            <a:pPr algn="r"/>
            <a:r>
              <a:rPr lang="en-US" dirty="0" smtClean="0">
                <a:solidFill>
                  <a:schemeClr val="tx1"/>
                </a:solidFill>
                <a:latin typeface="Arial" pitchFamily="34" charset="0"/>
                <a:cs typeface="Arial" pitchFamily="34" charset="0"/>
              </a:rPr>
              <a:t/>
            </a:r>
            <a:br>
              <a:rPr lang="en-US" dirty="0" smtClean="0">
                <a:solidFill>
                  <a:schemeClr val="tx1"/>
                </a:solidFill>
                <a:latin typeface="Arial" pitchFamily="34" charset="0"/>
                <a:cs typeface="Arial" pitchFamily="34" charset="0"/>
              </a:rPr>
            </a:br>
            <a:r>
              <a:rPr lang="en-US" b="1" dirty="0" smtClean="0">
                <a:solidFill>
                  <a:schemeClr val="tx1"/>
                </a:solidFill>
                <a:cs typeface="Arial" pitchFamily="34" charset="0"/>
              </a:rPr>
              <a:t>BORROWING POWRES OF A COMPANY</a:t>
            </a:r>
            <a:endParaRPr lang="en-US" b="1" dirty="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4775" y="600075"/>
            <a:ext cx="9039225" cy="526597"/>
          </a:xfrm>
        </p:spPr>
        <p:txBody>
          <a:bodyPr>
            <a:noAutofit/>
          </a:bodyPr>
          <a:lstStyle/>
          <a:p>
            <a:pPr algn="ctr"/>
            <a:r>
              <a:rPr lang="en-US" sz="4000" b="0" dirty="0" smtClean="0"/>
              <a:t>MODES OF BORROWING</a:t>
            </a:r>
            <a:endParaRPr lang="en-US" sz="4000" b="0" dirty="0"/>
          </a:p>
        </p:txBody>
      </p:sp>
      <p:sp>
        <p:nvSpPr>
          <p:cNvPr id="4" name="Content Placeholder 3"/>
          <p:cNvSpPr>
            <a:spLocks noGrp="1"/>
          </p:cNvSpPr>
          <p:nvPr>
            <p:ph sz="half" idx="2"/>
          </p:nvPr>
        </p:nvSpPr>
        <p:spPr>
          <a:xfrm>
            <a:off x="352697" y="1466850"/>
            <a:ext cx="8258991" cy="3049633"/>
          </a:xfrm>
        </p:spPr>
        <p:txBody>
          <a:bodyPr/>
          <a:lstStyle/>
          <a:p>
            <a:pPr algn="just">
              <a:buFont typeface="+mj-lt"/>
              <a:buAutoNum type="alphaUcPeriod"/>
            </a:pPr>
            <a:r>
              <a:rPr lang="en-US" dirty="0" smtClean="0"/>
              <a:t>SHORT TERM BORROWING</a:t>
            </a:r>
          </a:p>
          <a:p>
            <a:pPr algn="just">
              <a:buFont typeface="+mj-lt"/>
              <a:buAutoNum type="alphaUcPeriod"/>
            </a:pPr>
            <a:endParaRPr lang="en-US" dirty="0" smtClean="0"/>
          </a:p>
          <a:p>
            <a:pPr algn="just">
              <a:buFont typeface="+mj-lt"/>
              <a:buAutoNum type="alphaUcPeriod"/>
            </a:pPr>
            <a:endParaRPr lang="en-US" dirty="0" smtClean="0"/>
          </a:p>
          <a:p>
            <a:pPr algn="just">
              <a:buNone/>
            </a:pPr>
            <a:r>
              <a:rPr lang="en-US" dirty="0" smtClean="0"/>
              <a:t>	</a:t>
            </a:r>
          </a:p>
          <a:p>
            <a:pPr algn="just">
              <a:buNone/>
            </a:pPr>
            <a:r>
              <a:rPr lang="en-US" dirty="0" smtClean="0"/>
              <a:t>B. LONG TERM BORROWING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 xmlns:p14="http://schemas.microsoft.com/office/powerpoint/2010/main" val="3265936992"/>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01683" y="155122"/>
            <a:ext cx="8278586" cy="501287"/>
          </a:xfrm>
        </p:spPr>
        <p:txBody>
          <a:bodyPr>
            <a:noAutofit/>
          </a:bodyPr>
          <a:lstStyle/>
          <a:p>
            <a:pPr marL="0" indent="0" algn="ctr">
              <a:buNone/>
            </a:pPr>
            <a:r>
              <a:rPr lang="en-US" sz="3600" dirty="0" smtClean="0"/>
              <a:t>SHORT TERM BORROWING</a:t>
            </a:r>
            <a:endParaRPr lang="en-US" sz="3600" dirty="0"/>
          </a:p>
        </p:txBody>
      </p:sp>
      <p:sp>
        <p:nvSpPr>
          <p:cNvPr id="9" name="Content Placeholder 8"/>
          <p:cNvSpPr>
            <a:spLocks noGrp="1"/>
          </p:cNvSpPr>
          <p:nvPr>
            <p:ph sz="quarter" idx="4"/>
          </p:nvPr>
        </p:nvSpPr>
        <p:spPr>
          <a:xfrm>
            <a:off x="538843" y="866774"/>
            <a:ext cx="8328932" cy="3855448"/>
          </a:xfrm>
        </p:spPr>
        <p:txBody>
          <a:bodyPr/>
          <a:lstStyle/>
          <a:p>
            <a:pPr algn="just">
              <a:buFont typeface="+mj-lt"/>
              <a:buAutoNum type="arabicPeriod"/>
            </a:pPr>
            <a:r>
              <a:rPr lang="en-US" dirty="0" smtClean="0"/>
              <a:t>RUNNING FINANCE</a:t>
            </a:r>
          </a:p>
          <a:p>
            <a:pPr algn="just">
              <a:buFont typeface="+mj-lt"/>
              <a:buAutoNum type="arabicPeriod"/>
            </a:pPr>
            <a:r>
              <a:rPr lang="en-US" dirty="0" smtClean="0"/>
              <a:t>BANK OVERDRAFT</a:t>
            </a:r>
          </a:p>
          <a:p>
            <a:pPr algn="just">
              <a:buFont typeface="+mj-lt"/>
              <a:buAutoNum type="arabicPeriod"/>
            </a:pPr>
            <a:r>
              <a:rPr lang="en-US" dirty="0" smtClean="0"/>
              <a:t>CASH CREDIT</a:t>
            </a:r>
          </a:p>
          <a:p>
            <a:pPr algn="just">
              <a:buFont typeface="+mj-lt"/>
              <a:buAutoNum type="arabicPeriod"/>
            </a:pPr>
            <a:r>
              <a:rPr lang="en-US" dirty="0" smtClean="0"/>
              <a:t>LOAN AGAINST PLEDGE</a:t>
            </a:r>
          </a:p>
          <a:p>
            <a:pPr algn="just">
              <a:buFont typeface="+mj-lt"/>
              <a:buAutoNum type="arabicPeriod"/>
            </a:pPr>
            <a:r>
              <a:rPr lang="en-US" dirty="0" smtClean="0"/>
              <a:t>HYPOTHECATION OR MORTAGE</a:t>
            </a:r>
          </a:p>
          <a:p>
            <a:pPr algn="just">
              <a:buFont typeface="+mj-lt"/>
              <a:buAutoNum type="arabicPeriod"/>
            </a:pPr>
            <a:r>
              <a:rPr lang="en-US" dirty="0" smtClean="0"/>
              <a:t>DISCOUNTING COMMERCIAL P</a:t>
            </a:r>
            <a:r>
              <a:rPr lang="en-US" dirty="0"/>
              <a:t>APERS</a:t>
            </a:r>
            <a:endParaRPr lang="en-US" dirty="0" smtClean="0"/>
          </a:p>
          <a:p>
            <a:pPr algn="just">
              <a:buFont typeface="+mj-lt"/>
              <a:buAutoNum type="arabicPeriod"/>
            </a:pPr>
            <a:r>
              <a:rPr lang="en-US" dirty="0" smtClean="0"/>
              <a:t>PUBLIC DEPOSITS</a:t>
            </a:r>
            <a:endParaRPr lang="en-US" dirty="0"/>
          </a:p>
        </p:txBody>
      </p:sp>
      <p:sp>
        <p:nvSpPr>
          <p:cNvPr id="3" name="Slide Number Placeholder 2"/>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 xmlns:p14="http://schemas.microsoft.com/office/powerpoint/2010/main" val="165091663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1028699"/>
          </a:xfrm>
        </p:spPr>
        <p:txBody>
          <a:bodyPr>
            <a:normAutofit/>
          </a:bodyPr>
          <a:lstStyle/>
          <a:p>
            <a:pPr algn="ctr"/>
            <a:r>
              <a:rPr lang="en-US" sz="3600" u="sng" dirty="0" smtClean="0">
                <a:solidFill>
                  <a:schemeClr val="tx1"/>
                </a:solidFill>
                <a:latin typeface="Arial" pitchFamily="34" charset="0"/>
                <a:cs typeface="Arial" pitchFamily="34" charset="0"/>
              </a:rPr>
              <a:t>MODES OF BORROWING</a:t>
            </a:r>
            <a:endParaRPr lang="en-US" sz="3600" u="sng" dirty="0">
              <a:solidFill>
                <a:schemeClr val="tx1"/>
              </a:solidFill>
              <a:latin typeface="Arial" pitchFamily="34" charset="0"/>
              <a:cs typeface="Arial" pitchFamily="34" charset="0"/>
            </a:endParaRPr>
          </a:p>
        </p:txBody>
      </p:sp>
      <p:sp>
        <p:nvSpPr>
          <p:cNvPr id="3" name="Subtitle 2"/>
          <p:cNvSpPr>
            <a:spLocks noGrp="1"/>
          </p:cNvSpPr>
          <p:nvPr>
            <p:ph type="subTitle" idx="1"/>
          </p:nvPr>
        </p:nvSpPr>
        <p:spPr>
          <a:xfrm>
            <a:off x="685800" y="1314450"/>
            <a:ext cx="7772400" cy="3467100"/>
          </a:xfrm>
        </p:spPr>
        <p:txBody>
          <a:bodyPr>
            <a:normAutofit fontScale="92500" lnSpcReduction="10000"/>
          </a:bodyPr>
          <a:lstStyle/>
          <a:p>
            <a:pPr algn="l"/>
            <a:r>
              <a:rPr lang="en-US" sz="3200" b="1" u="sng" dirty="0" smtClean="0">
                <a:solidFill>
                  <a:schemeClr val="tx1"/>
                </a:solidFill>
                <a:cs typeface="Arial" pitchFamily="34" charset="0"/>
              </a:rPr>
              <a:t>Short Terms</a:t>
            </a:r>
            <a:endParaRPr lang="en-US" sz="3200" dirty="0" smtClean="0">
              <a:solidFill>
                <a:schemeClr val="tx1"/>
              </a:solidFill>
              <a:cs typeface="Arial" pitchFamily="34" charset="0"/>
            </a:endParaRPr>
          </a:p>
          <a:p>
            <a:pPr algn="l"/>
            <a:r>
              <a:rPr lang="en-US" sz="2800" b="1" dirty="0" smtClean="0">
                <a:solidFill>
                  <a:schemeClr val="tx1"/>
                </a:solidFill>
                <a:cs typeface="Arial" pitchFamily="34" charset="0"/>
              </a:rPr>
              <a:t>Running Finance</a:t>
            </a:r>
            <a:r>
              <a:rPr lang="en-US" b="1" dirty="0" smtClean="0">
                <a:solidFill>
                  <a:schemeClr val="tx1"/>
                </a:solidFill>
                <a:cs typeface="Arial" pitchFamily="34" charset="0"/>
              </a:rPr>
              <a:t>:</a:t>
            </a:r>
          </a:p>
          <a:p>
            <a:pPr algn="l">
              <a:buFont typeface="Arial" pitchFamily="34" charset="0"/>
              <a:buChar char="•"/>
            </a:pPr>
            <a:r>
              <a:rPr lang="en-US" sz="2800" dirty="0" smtClean="0">
                <a:solidFill>
                  <a:schemeClr val="tx1"/>
                </a:solidFill>
                <a:cs typeface="Arial" pitchFamily="34" charset="0"/>
              </a:rPr>
              <a:t>It is an unsecured financing product issued by a financial institution to its customers on daily basis in order to meet their daily needs. </a:t>
            </a:r>
          </a:p>
          <a:p>
            <a:pPr algn="l">
              <a:buFont typeface="Arial" pitchFamily="34" charset="0"/>
              <a:buChar char="•"/>
            </a:pPr>
            <a:r>
              <a:rPr lang="en-US" sz="2800" dirty="0" smtClean="0">
                <a:solidFill>
                  <a:schemeClr val="tx1"/>
                </a:solidFill>
                <a:cs typeface="Arial" pitchFamily="34" charset="0"/>
              </a:rPr>
              <a:t>It is a finance offerings by financial institutions against mortgages and a credit facility established for a specific time limit at variable interest rates</a:t>
            </a:r>
            <a:r>
              <a:rPr lang="en-US" dirty="0" smtClean="0">
                <a:solidFill>
                  <a:schemeClr val="tx1"/>
                </a:solidFill>
                <a:cs typeface="Arial" pitchFamily="34" charset="0"/>
              </a:rPr>
              <a:t>.</a:t>
            </a:r>
            <a:endParaRPr lang="en-US" dirty="0">
              <a:solidFill>
                <a:schemeClr val="tx1"/>
              </a:solidFill>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1028699"/>
          </a:xfrm>
        </p:spPr>
        <p:txBody>
          <a:bodyPr>
            <a:normAutofit/>
          </a:bodyPr>
          <a:lstStyle/>
          <a:p>
            <a:pPr algn="ctr"/>
            <a:r>
              <a:rPr lang="en-US" sz="3600" u="sng" dirty="0" smtClean="0">
                <a:solidFill>
                  <a:schemeClr val="tx1"/>
                </a:solidFill>
                <a:latin typeface="Arial" pitchFamily="34" charset="0"/>
                <a:cs typeface="Arial" pitchFamily="34" charset="0"/>
              </a:rPr>
              <a:t>MODES OF BORROWING</a:t>
            </a:r>
            <a:endParaRPr lang="en-US" sz="3600" u="sng" dirty="0">
              <a:solidFill>
                <a:schemeClr val="tx1"/>
              </a:solidFill>
              <a:latin typeface="Arial" pitchFamily="34" charset="0"/>
              <a:cs typeface="Arial" pitchFamily="34" charset="0"/>
            </a:endParaRPr>
          </a:p>
        </p:txBody>
      </p:sp>
      <p:sp>
        <p:nvSpPr>
          <p:cNvPr id="3" name="Subtitle 2"/>
          <p:cNvSpPr>
            <a:spLocks noGrp="1"/>
          </p:cNvSpPr>
          <p:nvPr>
            <p:ph type="subTitle" idx="1"/>
          </p:nvPr>
        </p:nvSpPr>
        <p:spPr>
          <a:xfrm>
            <a:off x="381000" y="1352550"/>
            <a:ext cx="8305800" cy="3543300"/>
          </a:xfrm>
        </p:spPr>
        <p:txBody>
          <a:bodyPr>
            <a:normAutofit fontScale="62500" lnSpcReduction="20000"/>
          </a:bodyPr>
          <a:lstStyle/>
          <a:p>
            <a:pPr algn="l"/>
            <a:r>
              <a:rPr lang="en-US" sz="3200" b="1" u="sng" dirty="0" smtClean="0">
                <a:solidFill>
                  <a:schemeClr val="tx1"/>
                </a:solidFill>
                <a:latin typeface="Arial" pitchFamily="34" charset="0"/>
                <a:cs typeface="Arial" pitchFamily="34" charset="0"/>
              </a:rPr>
              <a:t>Short Terms</a:t>
            </a:r>
            <a:endParaRPr lang="en-US" sz="3200" dirty="0" smtClean="0">
              <a:solidFill>
                <a:schemeClr val="tx1"/>
              </a:solidFill>
              <a:latin typeface="Arial" pitchFamily="34" charset="0"/>
              <a:cs typeface="Arial" pitchFamily="34" charset="0"/>
            </a:endParaRPr>
          </a:p>
          <a:p>
            <a:pPr algn="l"/>
            <a:r>
              <a:rPr lang="en-US" sz="2800" b="1" dirty="0" smtClean="0">
                <a:solidFill>
                  <a:schemeClr val="tx1"/>
                </a:solidFill>
                <a:latin typeface="Arial" pitchFamily="34" charset="0"/>
                <a:cs typeface="Arial" pitchFamily="34" charset="0"/>
              </a:rPr>
              <a:t>Running Finance</a:t>
            </a:r>
            <a:r>
              <a:rPr lang="en-US" b="1" dirty="0" smtClean="0">
                <a:solidFill>
                  <a:schemeClr val="tx1"/>
                </a:solidFill>
                <a:latin typeface="Arial" pitchFamily="34" charset="0"/>
                <a:cs typeface="Arial" pitchFamily="34" charset="0"/>
              </a:rPr>
              <a:t>:</a:t>
            </a:r>
          </a:p>
          <a:p>
            <a:pPr algn="l"/>
            <a:r>
              <a:rPr lang="en-US" sz="3400" dirty="0" smtClean="0">
                <a:solidFill>
                  <a:schemeClr val="tx1"/>
                </a:solidFill>
              </a:rPr>
              <a:t>Running finance is nothing but the finance offerings by financial institutions against mortgages. </a:t>
            </a:r>
          </a:p>
          <a:p>
            <a:pPr algn="l">
              <a:buFont typeface="Arial" pitchFamily="34" charset="0"/>
              <a:buChar char="•"/>
            </a:pPr>
            <a:r>
              <a:rPr lang="en-US" sz="3400" dirty="0" smtClean="0">
                <a:solidFill>
                  <a:schemeClr val="tx1"/>
                </a:solidFill>
              </a:rPr>
              <a:t>It works under the working capital finance. Specifically, the running finance is a credit facility established for a specific time limit at variable interest rates. </a:t>
            </a:r>
          </a:p>
          <a:p>
            <a:pPr algn="l">
              <a:buFont typeface="Arial" pitchFamily="34" charset="0"/>
              <a:buChar char="•"/>
            </a:pPr>
            <a:r>
              <a:rPr lang="en-US" sz="3400" dirty="0" smtClean="0">
                <a:solidFill>
                  <a:schemeClr val="tx1"/>
                </a:solidFill>
              </a:rPr>
              <a:t>Housing Price Index (HPI) is a contributory agent for successful operation of the running finance scheme. The running finance is implemented by means of allowing the over draft facility and the corresponding amount is determined by the repaying capacity of the borrower</a:t>
            </a:r>
            <a:r>
              <a:rPr lang="en-US" sz="2800" dirty="0" smtClean="0"/>
              <a:t>.</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Running finance is more economical….</a:t>
            </a:r>
            <a:endParaRPr lang="en-US" dirty="0"/>
          </a:p>
        </p:txBody>
      </p:sp>
      <p:sp>
        <p:nvSpPr>
          <p:cNvPr id="3" name="Content Placeholder 2"/>
          <p:cNvSpPr>
            <a:spLocks noGrp="1"/>
          </p:cNvSpPr>
          <p:nvPr>
            <p:ph idx="1"/>
          </p:nvPr>
        </p:nvSpPr>
        <p:spPr/>
        <p:txBody>
          <a:bodyPr>
            <a:normAutofit/>
          </a:bodyPr>
          <a:lstStyle/>
          <a:p>
            <a:r>
              <a:rPr lang="en-US" sz="2400" dirty="0" smtClean="0"/>
              <a:t>If an individual requires small amounts of money during different periods of time, a running finance facility is more economical than a personal loan. </a:t>
            </a:r>
          </a:p>
          <a:p>
            <a:r>
              <a:rPr lang="en-US" sz="2400" dirty="0" smtClean="0"/>
              <a:t>It reduces the mark-up burden and gives the option of early repayments. </a:t>
            </a:r>
          </a:p>
          <a:p>
            <a:pPr lvl="1"/>
            <a:r>
              <a:rPr lang="en-US" sz="2000" dirty="0" smtClean="0"/>
              <a:t>Currently three banks are aggressively marketing their running finance facilities for consumers; </a:t>
            </a:r>
          </a:p>
          <a:p>
            <a:pPr lvl="1"/>
            <a:r>
              <a:rPr lang="en-US" sz="2000" dirty="0" err="1" smtClean="0"/>
              <a:t>Faysal</a:t>
            </a:r>
            <a:r>
              <a:rPr lang="en-US" sz="2000" dirty="0" smtClean="0"/>
              <a:t> Bank Balance Transfer Facility, Silk bank </a:t>
            </a:r>
            <a:r>
              <a:rPr lang="en-US" sz="2000" dirty="0" err="1" smtClean="0"/>
              <a:t>ReadyLine</a:t>
            </a:r>
            <a:r>
              <a:rPr lang="en-US" sz="2000" dirty="0" smtClean="0"/>
              <a:t> and Standard Chartered Revolving Credit Facility</a:t>
            </a:r>
            <a:r>
              <a:rPr lang="en-US" sz="2000" dirty="0"/>
              <a:t> </a:t>
            </a:r>
            <a:r>
              <a:rPr lang="en-US" sz="2000" dirty="0" smtClean="0"/>
              <a:t>etc</a:t>
            </a:r>
            <a:endParaRPr lang="en-US" sz="20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7</a:t>
            </a:fld>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28651"/>
            <a:ext cx="8229600" cy="3876818"/>
          </a:xfrm>
        </p:spPr>
        <p:txBody>
          <a:bodyPr>
            <a:normAutofit fontScale="92500" lnSpcReduction="10000"/>
          </a:bodyPr>
          <a:lstStyle/>
          <a:p>
            <a:pPr>
              <a:buNone/>
            </a:pPr>
            <a:endParaRPr lang="en-US" sz="2800" b="1" dirty="0" smtClean="0">
              <a:latin typeface="Arial" pitchFamily="34" charset="0"/>
              <a:cs typeface="Arial" pitchFamily="34" charset="0"/>
            </a:endParaRPr>
          </a:p>
          <a:p>
            <a:r>
              <a:rPr lang="en-US" sz="2600" dirty="0" smtClean="0">
                <a:cs typeface="Arial" pitchFamily="34" charset="0"/>
              </a:rPr>
              <a:t>An overdraft is a loan arrangement between the borrower and the bank whereby the bank extends the credit to a maximum amount against which the customer can write </a:t>
            </a:r>
            <a:r>
              <a:rPr lang="en-US" sz="2600" dirty="0" err="1" smtClean="0">
                <a:cs typeface="Arial" pitchFamily="34" charset="0"/>
              </a:rPr>
              <a:t>cheque</a:t>
            </a:r>
            <a:r>
              <a:rPr lang="en-US" sz="2600" dirty="0" smtClean="0">
                <a:cs typeface="Arial" pitchFamily="34" charset="0"/>
              </a:rPr>
              <a:t> or make withdrawals. </a:t>
            </a:r>
          </a:p>
          <a:p>
            <a:r>
              <a:rPr lang="en-US" sz="2600" dirty="0" smtClean="0">
                <a:cs typeface="Arial" pitchFamily="34" charset="0"/>
              </a:rPr>
              <a:t>It is the amount of money borrowed that exceeds the deposits. </a:t>
            </a:r>
          </a:p>
          <a:p>
            <a:r>
              <a:rPr lang="en-US" sz="2600" dirty="0" smtClean="0">
                <a:cs typeface="Arial" pitchFamily="34" charset="0"/>
              </a:rPr>
              <a:t>An overdraft occurs when money is withdrawn from a bank account and the available balance goes below zero. So, such facility offered by a bank is called bank overdraft.</a:t>
            </a:r>
            <a:endParaRPr lang="en-US" sz="2600" dirty="0"/>
          </a:p>
        </p:txBody>
      </p:sp>
      <p:sp>
        <p:nvSpPr>
          <p:cNvPr id="3" name="Title 9"/>
          <p:cNvSpPr>
            <a:spLocks noGrp="1"/>
          </p:cNvSpPr>
          <p:nvPr>
            <p:ph type="title"/>
          </p:nvPr>
        </p:nvSpPr>
        <p:spPr>
          <a:xfrm>
            <a:off x="304800" y="0"/>
            <a:ext cx="8229600" cy="857250"/>
          </a:xfrm>
        </p:spPr>
        <p:txBody>
          <a:bodyPr/>
          <a:lstStyle/>
          <a:p>
            <a:r>
              <a:rPr lang="en-US" dirty="0" smtClean="0"/>
              <a:t>BANK OVERDRAFT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BANK OVERDRAFT</a:t>
            </a:r>
            <a:endParaRPr lang="en-US" dirty="0"/>
          </a:p>
        </p:txBody>
      </p:sp>
      <p:sp>
        <p:nvSpPr>
          <p:cNvPr id="11" name="Content Placeholder 10"/>
          <p:cNvSpPr>
            <a:spLocks noGrp="1"/>
          </p:cNvSpPr>
          <p:nvPr>
            <p:ph idx="1"/>
          </p:nvPr>
        </p:nvSpPr>
        <p:spPr>
          <a:xfrm>
            <a:off x="457200" y="1200150"/>
            <a:ext cx="8382000" cy="3581399"/>
          </a:xfrm>
        </p:spPr>
        <p:txBody>
          <a:bodyPr>
            <a:noAutofit/>
          </a:bodyPr>
          <a:lstStyle/>
          <a:p>
            <a:r>
              <a:rPr lang="en-US" sz="2000" dirty="0" smtClean="0"/>
              <a:t>Overdraft is one sort of offering credit by the account providers, in that withdrawals are permitted exceeding available balance of the bank account. It is nothing but an over-drawing leading to a negative balance. </a:t>
            </a:r>
          </a:p>
          <a:p>
            <a:pPr lvl="1"/>
            <a:r>
              <a:rPr lang="en-US" sz="2000" dirty="0" smtClean="0"/>
              <a:t>The situation is more common with the credit card offerings by the banks. </a:t>
            </a:r>
          </a:p>
          <a:p>
            <a:r>
              <a:rPr lang="en-US" sz="2000" dirty="0" smtClean="0"/>
              <a:t>For enjoying overdraft facility, there should be some agreement or approval in advance with the account provider. Generally, the over-draft facility is offered by the banks for some maximum amount and the same is required to be returned to them (in the respective account) within some specified time limit. </a:t>
            </a:r>
            <a:endParaRPr lang="en-US" sz="2000"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9</a:t>
            </a:fld>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dirty="0" smtClean="0"/>
              <a:t>PENALTY ON NON COMPIANCE</a:t>
            </a:r>
            <a:endParaRPr lang="en-US" dirty="0"/>
          </a:p>
        </p:txBody>
      </p:sp>
      <p:sp>
        <p:nvSpPr>
          <p:cNvPr id="11" name="Content Placeholder 10"/>
          <p:cNvSpPr>
            <a:spLocks noGrp="1"/>
          </p:cNvSpPr>
          <p:nvPr>
            <p:ph idx="1"/>
          </p:nvPr>
        </p:nvSpPr>
        <p:spPr/>
        <p:txBody>
          <a:bodyPr>
            <a:normAutofit/>
          </a:bodyPr>
          <a:lstStyle/>
          <a:p>
            <a:pPr>
              <a:buNone/>
            </a:pPr>
            <a:r>
              <a:rPr lang="en-US" sz="2400" dirty="0" smtClean="0"/>
              <a:t>Non-compliance of these guidelines may impose heavy penalty on the account holders. </a:t>
            </a:r>
          </a:p>
          <a:p>
            <a:r>
              <a:rPr lang="en-US" sz="2400" dirty="0" smtClean="0"/>
              <a:t>In any case, drawing an overdraft necessitates paying interest.</a:t>
            </a:r>
          </a:p>
          <a:p>
            <a:r>
              <a:rPr lang="en-US" sz="2400" dirty="0" smtClean="0"/>
              <a:t> Fees charged for providing the overdraft facility and in case of going into unauthorized limits may vary from bank to bank, but the principle remains the same.</a:t>
            </a:r>
            <a:endParaRPr lang="en-US" sz="2400"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10</a:t>
            </a:fld>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47750"/>
            <a:ext cx="8229600" cy="3457718"/>
          </a:xfrm>
        </p:spPr>
        <p:txBody>
          <a:bodyPr>
            <a:normAutofit/>
          </a:bodyPr>
          <a:lstStyle/>
          <a:p>
            <a:pPr>
              <a:buNone/>
            </a:pPr>
            <a:r>
              <a:rPr lang="en-US" sz="2400" dirty="0" smtClean="0">
                <a:cs typeface="Arial" pitchFamily="34" charset="0"/>
              </a:rPr>
              <a:t>  </a:t>
            </a:r>
          </a:p>
          <a:p>
            <a:r>
              <a:rPr lang="en-US" sz="2400" dirty="0" smtClean="0">
                <a:cs typeface="Arial" pitchFamily="34" charset="0"/>
              </a:rPr>
              <a:t> It is a short term cash loan to a company. A bank provides this type of funding but only after the required security is given to secure the loan. </a:t>
            </a:r>
          </a:p>
          <a:p>
            <a:r>
              <a:rPr lang="en-US" sz="2400" dirty="0" smtClean="0">
                <a:cs typeface="Arial" pitchFamily="34" charset="0"/>
              </a:rPr>
              <a:t>Once the security has been given, the business that receives the loan can continuously drawn from the bank upto a certain specified amount</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
        <p:nvSpPr>
          <p:cNvPr id="3" name="Title 9"/>
          <p:cNvSpPr>
            <a:spLocks noGrp="1"/>
          </p:cNvSpPr>
          <p:nvPr>
            <p:ph type="title"/>
          </p:nvPr>
        </p:nvSpPr>
        <p:spPr>
          <a:xfrm>
            <a:off x="457200" y="205979"/>
            <a:ext cx="8229600" cy="857250"/>
          </a:xfrm>
        </p:spPr>
        <p:txBody>
          <a:bodyPr/>
          <a:lstStyle/>
          <a:p>
            <a:r>
              <a:rPr lang="en-US" dirty="0" smtClean="0"/>
              <a:t>CASH CREDIT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047750"/>
            <a:ext cx="8153400" cy="3379883"/>
          </a:xfrm>
        </p:spPr>
        <p:txBody>
          <a:bodyPr>
            <a:normAutofit fontScale="92500"/>
          </a:bodyPr>
          <a:lstStyle/>
          <a:p>
            <a:pPr algn="l">
              <a:buFont typeface="Arial" pitchFamily="34" charset="0"/>
              <a:buChar char="•"/>
            </a:pPr>
            <a:r>
              <a:rPr lang="en-US" sz="2600" dirty="0" smtClean="0">
                <a:solidFill>
                  <a:schemeClr val="tx1"/>
                </a:solidFill>
                <a:latin typeface="Arial" pitchFamily="34" charset="0"/>
                <a:cs typeface="Arial" pitchFamily="34" charset="0"/>
              </a:rPr>
              <a:t>A delivery of personal property to a creditor as security for a debt or for the performance of an act. </a:t>
            </a:r>
          </a:p>
          <a:p>
            <a:pPr algn="l">
              <a:buFont typeface="Arial" pitchFamily="34" charset="0"/>
              <a:buChar char="•"/>
            </a:pPr>
            <a:r>
              <a:rPr lang="en-US" sz="2600" dirty="0" smtClean="0">
                <a:solidFill>
                  <a:schemeClr val="tx1"/>
                </a:solidFill>
                <a:latin typeface="Arial" pitchFamily="34" charset="0"/>
                <a:cs typeface="Arial" pitchFamily="34" charset="0"/>
              </a:rPr>
              <a:t>Pledge is also called as pawn or security interest, is a piece of property used to secure financing. </a:t>
            </a:r>
          </a:p>
          <a:p>
            <a:pPr algn="l">
              <a:buFont typeface="Arial" pitchFamily="34" charset="0"/>
              <a:buChar char="•"/>
            </a:pPr>
            <a:r>
              <a:rPr lang="en-US" sz="2600" dirty="0" smtClean="0">
                <a:solidFill>
                  <a:schemeClr val="tx1"/>
                </a:solidFill>
                <a:latin typeface="Arial" pitchFamily="34" charset="0"/>
                <a:cs typeface="Arial" pitchFamily="34" charset="0"/>
              </a:rPr>
              <a:t>It is any physical thing with liquid value. Thus the loan taken against pledge is called as loan against pledge.</a:t>
            </a:r>
          </a:p>
          <a:p>
            <a:pPr algn="l"/>
            <a:r>
              <a:rPr lang="en-US" sz="2600" b="1" dirty="0" smtClean="0">
                <a:solidFill>
                  <a:schemeClr val="tx1"/>
                </a:solidFill>
                <a:latin typeface="Arial" pitchFamily="34" charset="0"/>
                <a:cs typeface="Arial" pitchFamily="34" charset="0"/>
              </a:rPr>
              <a:t>Example: </a:t>
            </a:r>
            <a:r>
              <a:rPr lang="en-US" sz="2600" dirty="0" smtClean="0">
                <a:solidFill>
                  <a:schemeClr val="tx1"/>
                </a:solidFill>
                <a:latin typeface="Arial" pitchFamily="34" charset="0"/>
                <a:cs typeface="Arial" pitchFamily="34" charset="0"/>
              </a:rPr>
              <a:t>A lender extending a loan to a borrower for the purchase of a home will require the home as a pledge.</a:t>
            </a:r>
            <a:endParaRPr lang="en-US" sz="2600" b="1" dirty="0" smtClean="0">
              <a:solidFill>
                <a:schemeClr val="tx1"/>
              </a:solidFill>
              <a:latin typeface="Arial" pitchFamily="34" charset="0"/>
              <a:cs typeface="Arial" pitchFamily="34" charset="0"/>
            </a:endParaRPr>
          </a:p>
          <a:p>
            <a:pPr algn="l"/>
            <a:endParaRPr lang="en-US" dirty="0" smtClean="0">
              <a:latin typeface="Arial" pitchFamily="34" charset="0"/>
              <a:cs typeface="Arial" pitchFamily="34" charset="0"/>
            </a:endParaRPr>
          </a:p>
          <a:p>
            <a:pPr algn="l"/>
            <a:endParaRPr lang="en-US" dirty="0">
              <a:latin typeface="Arial" pitchFamily="34" charset="0"/>
              <a:cs typeface="Arial" pitchFamily="34" charset="0"/>
            </a:endParaRPr>
          </a:p>
        </p:txBody>
      </p:sp>
      <p:sp>
        <p:nvSpPr>
          <p:cNvPr id="4" name="Title 1"/>
          <p:cNvSpPr txBox="1">
            <a:spLocks/>
          </p:cNvSpPr>
          <p:nvPr/>
        </p:nvSpPr>
        <p:spPr>
          <a:xfrm>
            <a:off x="164651" y="186469"/>
            <a:ext cx="8388254" cy="675680"/>
          </a:xfrm>
          <a:prstGeom prst="rect">
            <a:avLst/>
          </a:prstGeom>
        </p:spPr>
        <p:txBody>
          <a:bodyPr vert="horz" lIns="91440" tIns="45720" rIns="91440" bIns="45720" rtlCol="0" anchor="ctr">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LOAN AGAINST PLEDGE</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651" y="186469"/>
            <a:ext cx="8388254" cy="675680"/>
          </a:xfrm>
        </p:spPr>
        <p:txBody>
          <a:bodyPr>
            <a:normAutofit fontScale="90000"/>
          </a:bodyPr>
          <a:lstStyle/>
          <a:p>
            <a:r>
              <a:rPr lang="en-US" dirty="0" smtClean="0"/>
              <a:t>LOAN AGAINST PLEDGE</a:t>
            </a:r>
            <a:endParaRPr lang="en-US" dirty="0"/>
          </a:p>
        </p:txBody>
      </p:sp>
      <p:sp>
        <p:nvSpPr>
          <p:cNvPr id="4" name="Content Placeholder 3"/>
          <p:cNvSpPr>
            <a:spLocks noGrp="1"/>
          </p:cNvSpPr>
          <p:nvPr>
            <p:ph sz="half" idx="2"/>
          </p:nvPr>
        </p:nvSpPr>
        <p:spPr>
          <a:xfrm>
            <a:off x="284118" y="1059561"/>
            <a:ext cx="8583658" cy="3799822"/>
          </a:xfrm>
        </p:spPr>
        <p:txBody>
          <a:bodyPr>
            <a:normAutofit/>
          </a:bodyPr>
          <a:lstStyle/>
          <a:p>
            <a:r>
              <a:rPr lang="en-US" dirty="0" smtClean="0"/>
              <a:t>Cash deposit or placing of owned property by a debtor (the </a:t>
            </a:r>
            <a:r>
              <a:rPr lang="en-US" dirty="0" err="1" smtClean="0"/>
              <a:t>pledger</a:t>
            </a:r>
            <a:r>
              <a:rPr lang="en-US" dirty="0" smtClean="0"/>
              <a:t>) to a creditor (the </a:t>
            </a:r>
            <a:r>
              <a:rPr lang="en-US" dirty="0" err="1" smtClean="0"/>
              <a:t>pledgee</a:t>
            </a:r>
            <a:r>
              <a:rPr lang="en-US" dirty="0" smtClean="0"/>
              <a:t>) as a security for a loan or obligation. </a:t>
            </a:r>
          </a:p>
          <a:p>
            <a:r>
              <a:rPr lang="en-US" dirty="0" smtClean="0"/>
              <a:t>The </a:t>
            </a:r>
            <a:r>
              <a:rPr lang="en-US" dirty="0" err="1" smtClean="0"/>
              <a:t>pledgee</a:t>
            </a:r>
            <a:r>
              <a:rPr lang="en-US" dirty="0" smtClean="0"/>
              <a:t> has an implied right to confiscate and/or sell the pledged property to satisfy his or her claim in case of a default.</a:t>
            </a:r>
          </a:p>
          <a:p>
            <a:pPr>
              <a:buNone/>
            </a:pPr>
            <a:endParaRPr lang="en-US" dirty="0"/>
          </a:p>
          <a:p>
            <a:pPr marL="0" indent="0" algn="just">
              <a:buNone/>
            </a:pPr>
            <a:endParaRPr lang="en-US" dirty="0" smtClean="0"/>
          </a:p>
        </p:txBody>
      </p:sp>
      <p:sp>
        <p:nvSpPr>
          <p:cNvPr id="5" name="Slide Number Placeholder 4"/>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 xmlns:p14="http://schemas.microsoft.com/office/powerpoint/2010/main" val="2626724942"/>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PLEDGE</a:t>
            </a:r>
            <a:endParaRPr lang="en-US" dirty="0"/>
          </a:p>
        </p:txBody>
      </p:sp>
      <p:sp>
        <p:nvSpPr>
          <p:cNvPr id="9" name="Content Placeholder 8"/>
          <p:cNvSpPr>
            <a:spLocks noGrp="1"/>
          </p:cNvSpPr>
          <p:nvPr>
            <p:ph idx="1"/>
          </p:nvPr>
        </p:nvSpPr>
        <p:spPr/>
        <p:txBody>
          <a:bodyPr>
            <a:normAutofit fontScale="77500" lnSpcReduction="20000"/>
          </a:bodyPr>
          <a:lstStyle/>
          <a:p>
            <a:r>
              <a:rPr lang="en-US" i="1" dirty="0" smtClean="0"/>
              <a:t>A</a:t>
            </a:r>
            <a:r>
              <a:rPr lang="en-US" dirty="0" smtClean="0"/>
              <a:t> Bailment </a:t>
            </a:r>
            <a:r>
              <a:rPr lang="en-US" i="1" dirty="0" smtClean="0"/>
              <a:t>or delivery of</a:t>
            </a:r>
            <a:r>
              <a:rPr lang="en-US" dirty="0" smtClean="0"/>
              <a:t> Personal Property </a:t>
            </a:r>
            <a:r>
              <a:rPr lang="en-US" i="1" dirty="0" smtClean="0"/>
              <a:t>to a creditor as security for a debt or for the performance of an act.</a:t>
            </a:r>
            <a:endParaRPr lang="en-US" dirty="0" smtClean="0"/>
          </a:p>
          <a:p>
            <a:r>
              <a:rPr lang="en-US" dirty="0" smtClean="0"/>
              <a:t>Sometimes called </a:t>
            </a:r>
            <a:r>
              <a:rPr lang="en-US" i="1" dirty="0" smtClean="0"/>
              <a:t>bailment</a:t>
            </a:r>
            <a:r>
              <a:rPr lang="en-US" dirty="0" smtClean="0"/>
              <a:t>, pledges are a form of security to assure that a person will repay a debt or perform an act under contract. In a pledge one person temporarily gives possession of property to another party. Pledges are typically used in securing loans, pawning property for cash, and guaranteeing that contracted work will be done.</a:t>
            </a:r>
          </a:p>
          <a:p>
            <a:r>
              <a:rPr lang="en-US" dirty="0" smtClean="0"/>
              <a:t> Every pledge has three parts: two separate parties, a debt or obligation, and a contract of pledge. </a:t>
            </a:r>
          </a:p>
        </p:txBody>
      </p:sp>
      <p:sp>
        <p:nvSpPr>
          <p:cNvPr id="7" name="Slide Number Placeholder 6"/>
          <p:cNvSpPr>
            <a:spLocks noGrp="1"/>
          </p:cNvSpPr>
          <p:nvPr>
            <p:ph type="sldNum" sz="quarter" idx="12"/>
          </p:nvPr>
        </p:nvSpPr>
        <p:spPr/>
        <p:txBody>
          <a:bodyPr/>
          <a:lstStyle/>
          <a:p>
            <a:fld id="{D57F1E4F-1CFF-5643-939E-217C01CDF565}" type="slidenum">
              <a:rPr lang="en-US" smtClean="0"/>
              <a:pPr/>
              <a:t>14</a:t>
            </a:fld>
            <a:endParaRPr lang="en-US"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PLEDGE and SALES</a:t>
            </a:r>
            <a:endParaRPr lang="en-US" dirty="0"/>
          </a:p>
        </p:txBody>
      </p:sp>
      <p:sp>
        <p:nvSpPr>
          <p:cNvPr id="9" name="Content Placeholder 8"/>
          <p:cNvSpPr>
            <a:spLocks noGrp="1"/>
          </p:cNvSpPr>
          <p:nvPr>
            <p:ph idx="1"/>
          </p:nvPr>
        </p:nvSpPr>
        <p:spPr/>
        <p:txBody>
          <a:bodyPr>
            <a:normAutofit fontScale="77500" lnSpcReduction="20000"/>
          </a:bodyPr>
          <a:lstStyle/>
          <a:p>
            <a:r>
              <a:rPr lang="en-US" dirty="0" smtClean="0"/>
              <a:t>Pledges are different from sales. In a sale both possession and ownership of property are permanently transferred to the buyer.</a:t>
            </a:r>
          </a:p>
          <a:p>
            <a:r>
              <a:rPr lang="en-US" dirty="0" smtClean="0"/>
              <a:t> In a pledge only possession passes to a second party. The first party retains ownership of the property in question, while the second party takes possession of the property until the terms of the contract are satisfied. The second party must also have a lien—or legal claim—upon the property in question. If the terms are not met, the second party can sell the property to satisfy </a:t>
            </a:r>
            <a:r>
              <a:rPr lang="en-US" smtClean="0"/>
              <a:t>the debt.</a:t>
            </a:r>
            <a:endParaRPr lang="en-US" dirty="0" smtClean="0"/>
          </a:p>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15</a:t>
            </a:fld>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1352550"/>
            <a:ext cx="7772400" cy="3265583"/>
          </a:xfrm>
        </p:spPr>
        <p:txBody>
          <a:bodyPr>
            <a:normAutofit lnSpcReduction="10000"/>
          </a:bodyPr>
          <a:lstStyle/>
          <a:p>
            <a:pPr algn="l"/>
            <a:r>
              <a:rPr lang="en-US" sz="2600" dirty="0" smtClean="0">
                <a:solidFill>
                  <a:schemeClr val="tx1"/>
                </a:solidFill>
                <a:cs typeface="Arial" pitchFamily="34" charset="0"/>
              </a:rPr>
              <a:t>The established practice of a borrower pledging an asset as collateral for a loan, while retaining ownership of the assets and enjoying the benefits. With hypothecation, the lender has the right to seize the asset, if the borrower cannot service the loan as stipulated by the terms in the loan agreement.</a:t>
            </a:r>
          </a:p>
          <a:p>
            <a:pPr algn="l"/>
            <a:r>
              <a:rPr lang="en-US" sz="2600" b="1" dirty="0" smtClean="0">
                <a:solidFill>
                  <a:schemeClr val="tx1"/>
                </a:solidFill>
                <a:cs typeface="Arial" pitchFamily="34" charset="0"/>
              </a:rPr>
              <a:t>Example:</a:t>
            </a:r>
            <a:r>
              <a:rPr lang="en-US" sz="2600" dirty="0" smtClean="0">
                <a:solidFill>
                  <a:schemeClr val="tx1"/>
                </a:solidFill>
                <a:cs typeface="Arial" pitchFamily="34" charset="0"/>
              </a:rPr>
              <a:t> mortgages are the most  common example of hypothecation.</a:t>
            </a:r>
          </a:p>
          <a:p>
            <a:pPr algn="l"/>
            <a:endParaRPr lang="en-US" sz="2800" b="1" dirty="0" smtClean="0">
              <a:latin typeface="Arial" pitchFamily="34" charset="0"/>
              <a:cs typeface="Arial" pitchFamily="34" charset="0"/>
            </a:endParaRPr>
          </a:p>
        </p:txBody>
      </p:sp>
      <p:sp>
        <p:nvSpPr>
          <p:cNvPr id="4" name="Title 9"/>
          <p:cNvSpPr txBox="1">
            <a:spLocks/>
          </p:cNvSpPr>
          <p:nvPr/>
        </p:nvSpPr>
        <p:spPr>
          <a:xfrm>
            <a:off x="457200" y="205979"/>
            <a:ext cx="8229600" cy="857250"/>
          </a:xfrm>
          <a:prstGeom prst="rect">
            <a:avLst/>
          </a:prstGeom>
        </p:spPr>
        <p:txBody>
          <a:bodyPr vert="horz" lIns="91440" tIns="45720" rIns="91440" bIns="45720" rtlCol="0" anchor="ctr">
            <a:normAutofit/>
          </a:bodyPr>
          <a:lstStyle/>
          <a:p>
            <a:pPr algn="ctr"/>
            <a:r>
              <a:rPr lang="en-US" sz="3600" dirty="0" smtClean="0">
                <a:latin typeface="+mj-lt"/>
                <a:cs typeface="Arial" pitchFamily="34" charset="0"/>
              </a:rPr>
              <a:t>LOAN AGAINST HYPOTHECATION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45" y="156755"/>
            <a:ext cx="8376557" cy="607422"/>
          </a:xfrm>
        </p:spPr>
        <p:txBody>
          <a:bodyPr>
            <a:normAutofit/>
          </a:bodyPr>
          <a:lstStyle/>
          <a:p>
            <a:r>
              <a:rPr lang="en-US" sz="2100" dirty="0" smtClean="0"/>
              <a:t>    </a:t>
            </a:r>
            <a:r>
              <a:rPr lang="en-US" sz="2700" dirty="0" smtClean="0"/>
              <a:t>HYPOTHECATOION</a:t>
            </a:r>
            <a:endParaRPr lang="en-US" sz="2100" dirty="0"/>
          </a:p>
        </p:txBody>
      </p:sp>
      <p:sp>
        <p:nvSpPr>
          <p:cNvPr id="4" name="Content Placeholder 3"/>
          <p:cNvSpPr>
            <a:spLocks noGrp="1"/>
          </p:cNvSpPr>
          <p:nvPr>
            <p:ph sz="half" idx="2"/>
          </p:nvPr>
        </p:nvSpPr>
        <p:spPr>
          <a:xfrm>
            <a:off x="293914" y="891540"/>
            <a:ext cx="8726261" cy="3909060"/>
          </a:xfrm>
        </p:spPr>
        <p:txBody>
          <a:bodyPr/>
          <a:lstStyle/>
          <a:p>
            <a:pPr algn="just"/>
            <a:r>
              <a:rPr lang="en-US" dirty="0" smtClean="0"/>
              <a:t>Hypothecation means the pledge of a property as security or collateral for a debt.</a:t>
            </a:r>
          </a:p>
          <a:p>
            <a:pPr algn="just"/>
            <a:r>
              <a:rPr lang="en-US" dirty="0" smtClean="0"/>
              <a:t>Generally physical transfer or transfer of titles does not take place in hypothecation.</a:t>
            </a:r>
          </a:p>
          <a:p>
            <a:pPr algn="just"/>
            <a:r>
              <a:rPr lang="en-US" dirty="0" smtClean="0"/>
              <a:t>Collateralizing arrangement in which neither the possession nor the title but only the right to sell an asset or property passes on to the creditor or lender (called a grantee). Arrangement where the grantee has the possession and right to sell, but not the title, is called pledging.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17</a:t>
            </a:fld>
            <a:endParaRPr lang="en-US" dirty="0"/>
          </a:p>
        </p:txBody>
      </p:sp>
      <p:sp>
        <p:nvSpPr>
          <p:cNvPr id="6" name="Rectangle 5"/>
          <p:cNvSpPr/>
          <p:nvPr/>
        </p:nvSpPr>
        <p:spPr>
          <a:xfrm>
            <a:off x="-1828800" y="1962150"/>
            <a:ext cx="4572000" cy="900246"/>
          </a:xfrm>
          <a:prstGeom prst="rect">
            <a:avLst/>
          </a:prstGeom>
        </p:spPr>
        <p:txBody>
          <a:bodyPr lIns="68580" tIns="34290" rIns="68580" bIns="34290">
            <a:spAutoFit/>
          </a:bodyPr>
          <a:lstStyle/>
          <a:p>
            <a:r>
              <a:rPr lang="en-US" dirty="0" smtClean="0"/>
              <a:t/>
            </a:r>
            <a:br>
              <a:rPr lang="en-US" dirty="0" smtClean="0"/>
            </a:br>
            <a:r>
              <a:rPr lang="en-US" dirty="0" smtClean="0"/>
              <a:t/>
            </a:r>
            <a:br>
              <a:rPr lang="en-US" dirty="0" smtClean="0"/>
            </a:br>
            <a:endParaRPr lang="en-US" dirty="0"/>
          </a:p>
        </p:txBody>
      </p:sp>
    </p:spTree>
    <p:extLst>
      <p:ext uri="{BB962C8B-B14F-4D97-AF65-F5344CB8AC3E}">
        <p14:creationId xmlns="" xmlns:p14="http://schemas.microsoft.com/office/powerpoint/2010/main" val="146845779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276350"/>
            <a:ext cx="8077200" cy="3208433"/>
          </a:xfrm>
        </p:spPr>
        <p:txBody>
          <a:bodyPr>
            <a:normAutofit/>
          </a:bodyPr>
          <a:lstStyle/>
          <a:p>
            <a:pPr algn="l"/>
            <a:endParaRPr lang="en-US" sz="2400" b="1" dirty="0" smtClean="0">
              <a:solidFill>
                <a:schemeClr val="tx1"/>
              </a:solidFill>
              <a:cs typeface="Arial" pitchFamily="34" charset="0"/>
            </a:endParaRPr>
          </a:p>
          <a:p>
            <a:pPr algn="l">
              <a:buFont typeface="Arial" pitchFamily="34" charset="0"/>
              <a:buChar char="•"/>
            </a:pPr>
            <a:r>
              <a:rPr lang="en-US" sz="2400" dirty="0" smtClean="0">
                <a:solidFill>
                  <a:schemeClr val="tx1"/>
                </a:solidFill>
                <a:cs typeface="Arial" pitchFamily="34" charset="0"/>
              </a:rPr>
              <a:t>It is a transfer of interest in specific immovable property. </a:t>
            </a:r>
          </a:p>
          <a:p>
            <a:pPr algn="l">
              <a:buFont typeface="Arial" pitchFamily="34" charset="0"/>
              <a:buChar char="•"/>
            </a:pPr>
            <a:r>
              <a:rPr lang="en-US" sz="2400" dirty="0" smtClean="0">
                <a:solidFill>
                  <a:schemeClr val="tx1"/>
                </a:solidFill>
                <a:cs typeface="Arial" pitchFamily="34" charset="0"/>
              </a:rPr>
              <a:t>It is a type of charge related to immovable property. </a:t>
            </a:r>
          </a:p>
          <a:p>
            <a:pPr algn="l">
              <a:buFont typeface="Arial" pitchFamily="34" charset="0"/>
              <a:buChar char="•"/>
            </a:pPr>
            <a:r>
              <a:rPr lang="en-US" sz="2400" dirty="0" smtClean="0">
                <a:solidFill>
                  <a:schemeClr val="tx1"/>
                </a:solidFill>
                <a:cs typeface="Arial" pitchFamily="34" charset="0"/>
              </a:rPr>
              <a:t>A security interest in a piece of real property, in exchange for the extension of loan.</a:t>
            </a:r>
          </a:p>
          <a:p>
            <a:endParaRPr lang="en-US" sz="2800" dirty="0"/>
          </a:p>
        </p:txBody>
      </p:sp>
      <p:sp>
        <p:nvSpPr>
          <p:cNvPr id="5" name="Title 1"/>
          <p:cNvSpPr txBox="1">
            <a:spLocks/>
          </p:cNvSpPr>
          <p:nvPr/>
        </p:nvSpPr>
        <p:spPr>
          <a:xfrm>
            <a:off x="227789" y="264847"/>
            <a:ext cx="8364306" cy="597303"/>
          </a:xfrm>
          <a:prstGeom prst="rect">
            <a:avLst/>
          </a:prstGeom>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1"/>
                </a:solidFill>
                <a:effectLst/>
                <a:uLnTx/>
                <a:uFillTx/>
                <a:latin typeface="+mj-lt"/>
                <a:ea typeface="+mj-ea"/>
                <a:cs typeface="+mj-cs"/>
              </a:rPr>
              <a:t>MORTGAGE</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789" y="264847"/>
            <a:ext cx="8364306" cy="597303"/>
          </a:xfrm>
        </p:spPr>
        <p:txBody>
          <a:bodyPr>
            <a:normAutofit fontScale="90000"/>
          </a:bodyPr>
          <a:lstStyle/>
          <a:p>
            <a:r>
              <a:rPr lang="en-US" dirty="0" smtClean="0"/>
              <a:t>MORTGAGE</a:t>
            </a:r>
            <a:endParaRPr lang="en-US" dirty="0"/>
          </a:p>
        </p:txBody>
      </p:sp>
      <p:sp>
        <p:nvSpPr>
          <p:cNvPr id="4" name="Content Placeholder 3"/>
          <p:cNvSpPr>
            <a:spLocks noGrp="1"/>
          </p:cNvSpPr>
          <p:nvPr>
            <p:ph sz="half" idx="2"/>
          </p:nvPr>
        </p:nvSpPr>
        <p:spPr>
          <a:xfrm>
            <a:off x="225334" y="1059561"/>
            <a:ext cx="8680541" cy="3701851"/>
          </a:xfrm>
        </p:spPr>
        <p:txBody>
          <a:bodyPr>
            <a:normAutofit fontScale="92500" lnSpcReduction="20000"/>
          </a:bodyPr>
          <a:lstStyle/>
          <a:p>
            <a:r>
              <a:rPr lang="en-US" dirty="0" smtClean="0"/>
              <a:t>A loan to finance the purchase of real estate, usually with specified payment periods and interest rates. The borrower (mortgagor) gives the lender (mortgagee) a lien on the property as collateral for the loan.</a:t>
            </a:r>
            <a:r>
              <a:rPr lang="en-US" dirty="0"/>
              <a:t/>
            </a:r>
            <a:br>
              <a:rPr lang="en-US" dirty="0"/>
            </a:br>
            <a:endParaRPr lang="en-US" dirty="0"/>
          </a:p>
          <a:p>
            <a:r>
              <a:rPr lang="en-US" dirty="0" smtClean="0"/>
              <a:t>A </a:t>
            </a:r>
            <a:r>
              <a:rPr lang="en-US" dirty="0"/>
              <a:t>debt instrument, secured by the </a:t>
            </a:r>
            <a:r>
              <a:rPr lang="en-US" dirty="0" smtClean="0"/>
              <a:t>security </a:t>
            </a:r>
            <a:r>
              <a:rPr lang="en-US" dirty="0"/>
              <a:t>of specified real estate property, that the borrower is obliged to pay back with a predetermined set of payments. </a:t>
            </a:r>
            <a:endParaRPr lang="en-US" dirty="0" smtClean="0"/>
          </a:p>
          <a:p>
            <a:r>
              <a:rPr lang="en-US" dirty="0"/>
              <a:t>Mortgages are used by individuals and businesses to make large real estate purchases without paying the entire value of the purchase up front. </a:t>
            </a:r>
            <a:endParaRPr lang="en-US" dirty="0" smtClean="0"/>
          </a:p>
          <a:p>
            <a:r>
              <a:rPr lang="en-US" dirty="0" smtClean="0"/>
              <a:t>Over </a:t>
            </a:r>
            <a:r>
              <a:rPr lang="en-US" dirty="0"/>
              <a:t>a period of many years, the borrower repays the loan, plus interest, until he/she eventually owns the property free and clear.</a:t>
            </a:r>
          </a:p>
        </p:txBody>
      </p:sp>
      <p:sp>
        <p:nvSpPr>
          <p:cNvPr id="5" name="Slide Number Placeholder 4"/>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 xmlns:p14="http://schemas.microsoft.com/office/powerpoint/2010/main" val="213109224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1352550"/>
            <a:ext cx="8458200" cy="3094133"/>
          </a:xfrm>
        </p:spPr>
        <p:txBody>
          <a:bodyPr>
            <a:normAutofit/>
          </a:bodyPr>
          <a:lstStyle/>
          <a:p>
            <a:pPr algn="l">
              <a:buFont typeface="Arial" pitchFamily="34" charset="0"/>
              <a:buChar char="•"/>
            </a:pPr>
            <a:r>
              <a:rPr lang="en-US" sz="2400" dirty="0" smtClean="0">
                <a:solidFill>
                  <a:schemeClr val="tx1"/>
                </a:solidFill>
                <a:cs typeface="Arial" pitchFamily="34" charset="0"/>
              </a:rPr>
              <a:t>An unsecured short-term debt instrument issued by a corporation, typically for the financing of account receivable, inventories and meeting short-term liabilities. </a:t>
            </a:r>
          </a:p>
          <a:p>
            <a:pPr algn="l">
              <a:buFont typeface="Arial" pitchFamily="34" charset="0"/>
              <a:buChar char="•"/>
            </a:pPr>
            <a:r>
              <a:rPr lang="en-US" sz="2400" dirty="0" smtClean="0">
                <a:solidFill>
                  <a:schemeClr val="tx1"/>
                </a:solidFill>
                <a:cs typeface="Arial" pitchFamily="34" charset="0"/>
              </a:rPr>
              <a:t>Maturities on commercial paper rarely range any longer than 270 days. The debt is usually issued at  discount, reflecting prevailing market interest rates.</a:t>
            </a:r>
          </a:p>
          <a:p>
            <a:endParaRPr lang="en-US" sz="2800" dirty="0">
              <a:latin typeface="Arial" pitchFamily="34" charset="0"/>
              <a:cs typeface="Arial" pitchFamily="34" charset="0"/>
            </a:endParaRPr>
          </a:p>
        </p:txBody>
      </p:sp>
      <p:sp>
        <p:nvSpPr>
          <p:cNvPr id="4" name="Rectangle 3"/>
          <p:cNvSpPr/>
          <p:nvPr/>
        </p:nvSpPr>
        <p:spPr>
          <a:xfrm>
            <a:off x="381000" y="438150"/>
            <a:ext cx="8229600" cy="646331"/>
          </a:xfrm>
          <a:prstGeom prst="rect">
            <a:avLst/>
          </a:prstGeom>
        </p:spPr>
        <p:txBody>
          <a:bodyPr wrap="square">
            <a:spAutoFit/>
          </a:bodyPr>
          <a:lstStyle/>
          <a:p>
            <a:pPr algn="ctr"/>
            <a:r>
              <a:rPr lang="en-US" sz="3600" dirty="0" smtClean="0">
                <a:latin typeface="+mj-lt"/>
                <a:cs typeface="Arial" pitchFamily="34" charset="0"/>
              </a:rPr>
              <a:t>DISCOUNTING COMMECIAL PAPERS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438150"/>
            <a:ext cx="8229600" cy="646331"/>
          </a:xfrm>
          <a:prstGeom prst="rect">
            <a:avLst/>
          </a:prstGeom>
        </p:spPr>
        <p:txBody>
          <a:bodyPr wrap="square">
            <a:spAutoFit/>
          </a:bodyPr>
          <a:lstStyle/>
          <a:p>
            <a:pPr algn="ctr"/>
            <a:r>
              <a:rPr lang="en-US" sz="3600" dirty="0" smtClean="0">
                <a:latin typeface="+mj-lt"/>
                <a:cs typeface="Arial" pitchFamily="34" charset="0"/>
              </a:rPr>
              <a:t>Discounting Commercial papers</a:t>
            </a:r>
          </a:p>
        </p:txBody>
      </p:sp>
      <p:sp>
        <p:nvSpPr>
          <p:cNvPr id="5" name="Rectangle 4"/>
          <p:cNvSpPr/>
          <p:nvPr/>
        </p:nvSpPr>
        <p:spPr>
          <a:xfrm>
            <a:off x="304800" y="1140588"/>
            <a:ext cx="8305800" cy="2677656"/>
          </a:xfrm>
          <a:prstGeom prst="rect">
            <a:avLst/>
          </a:prstGeom>
        </p:spPr>
        <p:txBody>
          <a:bodyPr wrap="square">
            <a:spAutoFit/>
          </a:bodyPr>
          <a:lstStyle/>
          <a:p>
            <a:r>
              <a:rPr lang="en-US" sz="2400" dirty="0" smtClean="0"/>
              <a:t>A major benefit of commercial paper is that it does not need to be registered with the Securities and Exchange Commission (SEC) as long as it matures before nine months (270 days), making it a very cost-effective means of financing. The proceeds from this type of financing can only be used on current assets (inventories) and are not allowed to be used on fixed assets, such as a new plant, without SEC involvement.</a:t>
            </a:r>
            <a:endParaRPr 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95350"/>
            <a:ext cx="8229600" cy="4048268"/>
          </a:xfrm>
        </p:spPr>
        <p:txBody>
          <a:bodyPr>
            <a:normAutofit/>
          </a:bodyPr>
          <a:lstStyle/>
          <a:p>
            <a:r>
              <a:rPr lang="en-US" sz="2400" dirty="0" smtClean="0">
                <a:cs typeface="Arial" pitchFamily="34" charset="0"/>
              </a:rPr>
              <a:t>It refers to the deposits that are attained by the numerous large and small firms from the public. </a:t>
            </a:r>
          </a:p>
          <a:p>
            <a:r>
              <a:rPr lang="en-US" sz="2400" dirty="0" smtClean="0">
                <a:cs typeface="Arial" pitchFamily="34" charset="0"/>
              </a:rPr>
              <a:t>It is a source of fund for private and non-banking companies. The interest on these deposits is more than the interest given by banks. “Public Deposit” refers to the money received by a company through deposit or loan collected from public, excluding the money received in the form of shares and debentures.</a:t>
            </a:r>
            <a:endParaRPr lang="en-US" sz="2400" dirty="0">
              <a:cs typeface="Arial" pitchFamily="34" charset="0"/>
            </a:endParaRPr>
          </a:p>
        </p:txBody>
      </p:sp>
      <p:sp>
        <p:nvSpPr>
          <p:cNvPr id="3" name="Title 1"/>
          <p:cNvSpPr>
            <a:spLocks noGrp="1"/>
          </p:cNvSpPr>
          <p:nvPr>
            <p:ph type="title"/>
          </p:nvPr>
        </p:nvSpPr>
        <p:spPr>
          <a:xfrm>
            <a:off x="227789" y="264847"/>
            <a:ext cx="8364306" cy="597303"/>
          </a:xfrm>
        </p:spPr>
        <p:txBody>
          <a:bodyPr>
            <a:noAutofit/>
          </a:bodyPr>
          <a:lstStyle/>
          <a:p>
            <a:r>
              <a:rPr lang="en-US" sz="3600" dirty="0" smtClean="0">
                <a:cs typeface="Arial" pitchFamily="34" charset="0"/>
              </a:rPr>
              <a:t>PUBLIC DEPOSITS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42901"/>
            <a:ext cx="7772400" cy="800099"/>
          </a:xfrm>
        </p:spPr>
        <p:txBody>
          <a:bodyPr>
            <a:normAutofit/>
          </a:bodyPr>
          <a:lstStyle/>
          <a:p>
            <a:pPr algn="ctr"/>
            <a:r>
              <a:rPr lang="en-US" sz="3600" dirty="0" smtClean="0">
                <a:solidFill>
                  <a:schemeClr val="tx1"/>
                </a:solidFill>
                <a:cs typeface="Arial" pitchFamily="34" charset="0"/>
              </a:rPr>
              <a:t>LONG TERM AND MEDIUM TERM</a:t>
            </a:r>
            <a:endParaRPr lang="en-US" sz="3600" dirty="0">
              <a:solidFill>
                <a:schemeClr val="tx1"/>
              </a:solidFill>
            </a:endParaRPr>
          </a:p>
        </p:txBody>
      </p:sp>
      <p:sp>
        <p:nvSpPr>
          <p:cNvPr id="3" name="Subtitle 2"/>
          <p:cNvSpPr>
            <a:spLocks noGrp="1"/>
          </p:cNvSpPr>
          <p:nvPr>
            <p:ph type="subTitle" idx="1"/>
          </p:nvPr>
        </p:nvSpPr>
        <p:spPr>
          <a:xfrm>
            <a:off x="685800" y="1314451"/>
            <a:ext cx="7772400" cy="2628899"/>
          </a:xfrm>
        </p:spPr>
        <p:txBody>
          <a:bodyPr>
            <a:normAutofit fontScale="92500"/>
          </a:bodyPr>
          <a:lstStyle/>
          <a:p>
            <a:pPr algn="l"/>
            <a:r>
              <a:rPr lang="en-US" sz="2800" b="1" dirty="0" smtClean="0">
                <a:solidFill>
                  <a:schemeClr val="tx1"/>
                </a:solidFill>
                <a:cs typeface="Arial" pitchFamily="34" charset="0"/>
              </a:rPr>
              <a:t>Loan against Mortgage</a:t>
            </a:r>
          </a:p>
          <a:p>
            <a:pPr algn="l"/>
            <a:r>
              <a:rPr lang="en-US" sz="2800" dirty="0" smtClean="0">
                <a:solidFill>
                  <a:schemeClr val="tx1"/>
                </a:solidFill>
                <a:cs typeface="Arial" pitchFamily="34" charset="0"/>
              </a:rPr>
              <a:t>It is a transfer of interest in specific immovable property. It is a type of charge related to immovable property. A security interest in apiece of real property, in exchange for the extension of loan. Loan against such property is called as loan against mortgage.</a:t>
            </a:r>
          </a:p>
          <a:p>
            <a:endParaRPr lang="en-US" sz="2800" dirty="0" smtClean="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1047750"/>
            <a:ext cx="7772400" cy="3379883"/>
          </a:xfrm>
        </p:spPr>
        <p:txBody>
          <a:bodyPr>
            <a:normAutofit lnSpcReduction="10000"/>
          </a:bodyPr>
          <a:lstStyle/>
          <a:p>
            <a:pPr lvl="1" algn="l"/>
            <a:r>
              <a:rPr lang="en-US" sz="2200" b="1" dirty="0" smtClean="0">
                <a:solidFill>
                  <a:schemeClr val="tx1"/>
                </a:solidFill>
                <a:cs typeface="Arial" pitchFamily="34" charset="0"/>
              </a:rPr>
              <a:t>DFI</a:t>
            </a:r>
            <a:r>
              <a:rPr lang="en-US" sz="2200" dirty="0" smtClean="0">
                <a:solidFill>
                  <a:schemeClr val="tx1"/>
                </a:solidFill>
                <a:cs typeface="Arial" pitchFamily="34" charset="0"/>
              </a:rPr>
              <a:t> stands for </a:t>
            </a:r>
            <a:r>
              <a:rPr lang="en-US" sz="2200" i="1" dirty="0" smtClean="0">
                <a:solidFill>
                  <a:schemeClr val="tx1"/>
                </a:solidFill>
                <a:cs typeface="Arial" pitchFamily="34" charset="0"/>
              </a:rPr>
              <a:t>“Development Finance Institution”</a:t>
            </a:r>
            <a:r>
              <a:rPr lang="en-US" sz="2200" dirty="0" smtClean="0">
                <a:solidFill>
                  <a:schemeClr val="tx1"/>
                </a:solidFill>
                <a:cs typeface="Arial" pitchFamily="34" charset="0"/>
              </a:rPr>
              <a:t>. </a:t>
            </a:r>
          </a:p>
          <a:p>
            <a:pPr algn="l">
              <a:buFont typeface="Arial" pitchFamily="34" charset="0"/>
              <a:buChar char="•"/>
            </a:pPr>
            <a:r>
              <a:rPr lang="en-US" sz="2600" dirty="0" smtClean="0">
                <a:solidFill>
                  <a:schemeClr val="tx1"/>
                </a:solidFill>
                <a:cs typeface="Arial" pitchFamily="34" charset="0"/>
              </a:rPr>
              <a:t>It occupy the space between public and private investment. </a:t>
            </a:r>
          </a:p>
          <a:p>
            <a:pPr algn="l">
              <a:buFont typeface="Arial" pitchFamily="34" charset="0"/>
              <a:buChar char="•"/>
            </a:pPr>
            <a:r>
              <a:rPr lang="en-US" sz="2600" dirty="0" smtClean="0">
                <a:solidFill>
                  <a:schemeClr val="tx1"/>
                </a:solidFill>
                <a:cs typeface="Arial" pitchFamily="34" charset="0"/>
              </a:rPr>
              <a:t>The are financial institution which provide finance to the private sector for investment that promote development. </a:t>
            </a:r>
          </a:p>
          <a:p>
            <a:pPr algn="l">
              <a:buFont typeface="Arial" pitchFamily="34" charset="0"/>
              <a:buChar char="•"/>
            </a:pPr>
            <a:r>
              <a:rPr lang="en-US" sz="2600" dirty="0" smtClean="0">
                <a:solidFill>
                  <a:schemeClr val="tx1"/>
                </a:solidFill>
                <a:cs typeface="Arial" pitchFamily="34" charset="0"/>
              </a:rPr>
              <a:t>They are owned by the Governments of one or more developed countries.</a:t>
            </a:r>
            <a:endParaRPr lang="en-US" sz="2600" b="1" dirty="0" smtClean="0">
              <a:solidFill>
                <a:schemeClr val="tx1"/>
              </a:solidFill>
              <a:cs typeface="Arial" pitchFamily="34" charset="0"/>
            </a:endParaRPr>
          </a:p>
          <a:p>
            <a:endParaRPr lang="en-US" sz="2800" dirty="0">
              <a:latin typeface="Arial" pitchFamily="34" charset="0"/>
              <a:cs typeface="Arial" pitchFamily="34" charset="0"/>
            </a:endParaRPr>
          </a:p>
        </p:txBody>
      </p:sp>
      <p:sp>
        <p:nvSpPr>
          <p:cNvPr id="4" name="Rectangle 3"/>
          <p:cNvSpPr/>
          <p:nvPr/>
        </p:nvSpPr>
        <p:spPr>
          <a:xfrm>
            <a:off x="228600" y="361950"/>
            <a:ext cx="8153400" cy="646331"/>
          </a:xfrm>
          <a:prstGeom prst="rect">
            <a:avLst/>
          </a:prstGeom>
        </p:spPr>
        <p:txBody>
          <a:bodyPr wrap="square">
            <a:spAutoFit/>
          </a:bodyPr>
          <a:lstStyle/>
          <a:p>
            <a:pPr algn="ctr"/>
            <a:r>
              <a:rPr lang="en-US" sz="3600" dirty="0" smtClean="0">
                <a:cs typeface="Arial" pitchFamily="34" charset="0"/>
              </a:rPr>
              <a:t>LOAN FROM DFI</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3171"/>
          </a:xfrm>
        </p:spPr>
        <p:txBody>
          <a:bodyPr>
            <a:normAutofit fontScale="90000"/>
          </a:bodyPr>
          <a:lstStyle/>
          <a:p>
            <a:r>
              <a:rPr lang="en-US" dirty="0" smtClean="0"/>
              <a:t>DFI,s</a:t>
            </a:r>
            <a:endParaRPr lang="en-US" dirty="0"/>
          </a:p>
        </p:txBody>
      </p:sp>
      <p:sp>
        <p:nvSpPr>
          <p:cNvPr id="3" name="Content Placeholder 2"/>
          <p:cNvSpPr>
            <a:spLocks noGrp="1"/>
          </p:cNvSpPr>
          <p:nvPr>
            <p:ph idx="1"/>
          </p:nvPr>
        </p:nvSpPr>
        <p:spPr>
          <a:xfrm>
            <a:off x="457200" y="590550"/>
            <a:ext cx="8229600" cy="4343400"/>
          </a:xfrm>
        </p:spPr>
        <p:txBody>
          <a:bodyPr>
            <a:noAutofit/>
          </a:bodyPr>
          <a:lstStyle/>
          <a:p>
            <a:r>
              <a:rPr lang="en-US" sz="2200" dirty="0" err="1" smtClean="0"/>
              <a:t>Dfi,s</a:t>
            </a:r>
            <a:r>
              <a:rPr lang="en-US" sz="2200" dirty="0" smtClean="0"/>
              <a:t> provide a broad range of financial services  in developing countries, such as loans or guarantees to investors and entrepreneurs, equity participation in firms or investment funds and financing for public infrastructure projects. DFIs will initiate or develop projects in industrial fields or in countries where commercial banks are reticent about investing without some form of official collateral.</a:t>
            </a:r>
          </a:p>
          <a:p>
            <a:r>
              <a:rPr lang="en-US" sz="2200" dirty="0" smtClean="0"/>
              <a:t>DFIs are also active in financing small and medium size enterprises, supporting micro loans to companies, often viewed as too risky by private  sources of financing . A benefit of this approach is that DFIs often find themselves with first mover advantage in markets with strong growth potential. </a:t>
            </a:r>
          </a:p>
          <a:p>
            <a:endParaRPr lang="en-US" sz="2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00150"/>
            <a:ext cx="8229600" cy="3305318"/>
          </a:xfrm>
        </p:spPr>
        <p:txBody>
          <a:bodyPr>
            <a:normAutofit/>
          </a:bodyPr>
          <a:lstStyle/>
          <a:p>
            <a:pPr>
              <a:buNone/>
            </a:pPr>
            <a:r>
              <a:rPr lang="en-US" sz="2400" b="1" dirty="0" smtClean="0">
                <a:cs typeface="Arial" pitchFamily="34" charset="0"/>
              </a:rPr>
              <a:t>NBFC’s</a:t>
            </a:r>
            <a:r>
              <a:rPr lang="en-US" sz="2400" dirty="0" smtClean="0">
                <a:cs typeface="Arial" pitchFamily="34" charset="0"/>
              </a:rPr>
              <a:t> stands for </a:t>
            </a:r>
            <a:r>
              <a:rPr lang="en-US" sz="2400" i="1" dirty="0" smtClean="0">
                <a:cs typeface="Arial" pitchFamily="34" charset="0"/>
              </a:rPr>
              <a:t>“Non-banking Financial Company</a:t>
            </a:r>
            <a:r>
              <a:rPr lang="en-US" sz="2400" dirty="0" smtClean="0">
                <a:cs typeface="Arial" pitchFamily="34" charset="0"/>
              </a:rPr>
              <a:t>”. </a:t>
            </a:r>
          </a:p>
          <a:p>
            <a:r>
              <a:rPr lang="en-US" sz="2400" dirty="0" smtClean="0">
                <a:cs typeface="Arial" pitchFamily="34" charset="0"/>
              </a:rPr>
              <a:t>These are financial institutions that provide banking services, but do not hold a banking license. </a:t>
            </a:r>
          </a:p>
          <a:p>
            <a:r>
              <a:rPr lang="en-US" sz="2400" dirty="0" smtClean="0">
                <a:cs typeface="Arial" pitchFamily="34" charset="0"/>
              </a:rPr>
              <a:t>They are not allowed to take deposits from the public. Nonetheless, all operations of these institutions are still covered under banking regulations</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
        <p:nvSpPr>
          <p:cNvPr id="3" name="Rectangle 2"/>
          <p:cNvSpPr/>
          <p:nvPr/>
        </p:nvSpPr>
        <p:spPr>
          <a:xfrm>
            <a:off x="381000" y="361950"/>
            <a:ext cx="8077200" cy="646331"/>
          </a:xfrm>
          <a:prstGeom prst="rect">
            <a:avLst/>
          </a:prstGeom>
        </p:spPr>
        <p:txBody>
          <a:bodyPr wrap="square">
            <a:spAutoFit/>
          </a:bodyPr>
          <a:lstStyle/>
          <a:p>
            <a:pPr algn="ctr">
              <a:buNone/>
            </a:pPr>
            <a:r>
              <a:rPr lang="en-US" sz="3600" dirty="0" smtClean="0">
                <a:cs typeface="Arial" pitchFamily="34" charset="0"/>
              </a:rPr>
              <a:t>LOAN FROM NBFC’s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352550"/>
            <a:ext cx="8305800" cy="3208433"/>
          </a:xfrm>
        </p:spPr>
        <p:txBody>
          <a:bodyPr>
            <a:normAutofit/>
          </a:bodyPr>
          <a:lstStyle/>
          <a:p>
            <a:pPr>
              <a:buFont typeface="Wingdings" pitchFamily="2" charset="2"/>
              <a:buChar char="v"/>
            </a:pPr>
            <a:endParaRPr lang="en-US" sz="2800" b="1" dirty="0" smtClean="0">
              <a:latin typeface="Arial" pitchFamily="34" charset="0"/>
              <a:cs typeface="Arial" pitchFamily="34" charset="0"/>
            </a:endParaRPr>
          </a:p>
          <a:p>
            <a:pPr algn="l"/>
            <a:endParaRPr lang="en-US" sz="2400" dirty="0" smtClean="0">
              <a:cs typeface="Arial" pitchFamily="34" charset="0"/>
            </a:endParaRPr>
          </a:p>
          <a:p>
            <a:pPr algn="l"/>
            <a:r>
              <a:rPr lang="en-US" sz="2400" dirty="0" smtClean="0">
                <a:solidFill>
                  <a:schemeClr val="tx1"/>
                </a:solidFill>
                <a:cs typeface="Arial" pitchFamily="34" charset="0"/>
              </a:rPr>
              <a:t>Redeemable capital includes “ any other security or obligation not based on the interest other than an ordinary share of the company”.</a:t>
            </a:r>
            <a:endParaRPr lang="en-US" sz="2400" dirty="0">
              <a:solidFill>
                <a:schemeClr val="tx1"/>
              </a:solidFill>
              <a:cs typeface="Arial" pitchFamily="34" charset="0"/>
            </a:endParaRPr>
          </a:p>
        </p:txBody>
      </p:sp>
      <p:sp>
        <p:nvSpPr>
          <p:cNvPr id="4" name="Rectangle 3"/>
          <p:cNvSpPr/>
          <p:nvPr/>
        </p:nvSpPr>
        <p:spPr>
          <a:xfrm>
            <a:off x="304800" y="438150"/>
            <a:ext cx="8458200" cy="646331"/>
          </a:xfrm>
          <a:prstGeom prst="rect">
            <a:avLst/>
          </a:prstGeom>
        </p:spPr>
        <p:txBody>
          <a:bodyPr wrap="square">
            <a:spAutoFit/>
          </a:bodyPr>
          <a:lstStyle/>
          <a:p>
            <a:pPr algn="ctr"/>
            <a:r>
              <a:rPr lang="en-US" sz="3600" dirty="0" smtClean="0">
                <a:cs typeface="Arial" pitchFamily="34" charset="0"/>
              </a:rPr>
              <a:t>REDEEMABLE CAPITAL</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352550"/>
            <a:ext cx="8305800" cy="3208433"/>
          </a:xfrm>
        </p:spPr>
        <p:txBody>
          <a:bodyPr>
            <a:normAutofit/>
          </a:bodyPr>
          <a:lstStyle/>
          <a:p>
            <a:pPr>
              <a:buFont typeface="Wingdings" pitchFamily="2" charset="2"/>
              <a:buChar char="v"/>
            </a:pPr>
            <a:endParaRPr lang="en-US" sz="2800" b="1" dirty="0" smtClean="0">
              <a:latin typeface="Arial" pitchFamily="34" charset="0"/>
              <a:cs typeface="Arial" pitchFamily="34" charset="0"/>
            </a:endParaRPr>
          </a:p>
          <a:p>
            <a:pPr algn="l"/>
            <a:endParaRPr lang="en-US" sz="2400" dirty="0" smtClean="0">
              <a:cs typeface="Arial" pitchFamily="34" charset="0"/>
            </a:endParaRPr>
          </a:p>
        </p:txBody>
      </p:sp>
      <p:sp>
        <p:nvSpPr>
          <p:cNvPr id="4" name="Rectangle 3"/>
          <p:cNvSpPr/>
          <p:nvPr/>
        </p:nvSpPr>
        <p:spPr>
          <a:xfrm>
            <a:off x="304800" y="438150"/>
            <a:ext cx="8458200" cy="646331"/>
          </a:xfrm>
          <a:prstGeom prst="rect">
            <a:avLst/>
          </a:prstGeom>
        </p:spPr>
        <p:txBody>
          <a:bodyPr wrap="square">
            <a:spAutoFit/>
          </a:bodyPr>
          <a:lstStyle/>
          <a:p>
            <a:pPr algn="ctr"/>
            <a:r>
              <a:rPr lang="en-US" sz="3600" dirty="0" smtClean="0">
                <a:cs typeface="Arial" pitchFamily="34" charset="0"/>
              </a:rPr>
              <a:t>REDEEMABLE CAPITAL</a:t>
            </a:r>
          </a:p>
        </p:txBody>
      </p:sp>
      <p:sp>
        <p:nvSpPr>
          <p:cNvPr id="5" name="Rectangle 4"/>
          <p:cNvSpPr/>
          <p:nvPr/>
        </p:nvSpPr>
        <p:spPr>
          <a:xfrm>
            <a:off x="457200" y="988516"/>
            <a:ext cx="7924800" cy="3139321"/>
          </a:xfrm>
          <a:prstGeom prst="rect">
            <a:avLst/>
          </a:prstGeom>
        </p:spPr>
        <p:txBody>
          <a:bodyPr wrap="square">
            <a:spAutoFit/>
          </a:bodyPr>
          <a:lstStyle/>
          <a:p>
            <a:r>
              <a:rPr lang="en-US" sz="2200" dirty="0" smtClean="0"/>
              <a:t>A company may by public offer or upon terms and conditions contained in an agreement in writing,</a:t>
            </a:r>
          </a:p>
          <a:p>
            <a:r>
              <a:rPr lang="en-US" sz="2200" dirty="0" smtClean="0"/>
              <a:t> issue to one or more scheduled banks, financial institutions or such other persons either severally, jointly or through their syndicate, any instrument in the nature of redeemable capital in any or several forms in consideration of any funds, moneys or accommodations received or to be received by the company, whether in cash or against any promise, guarantee, undertaking or indemnity issued to or in </a:t>
            </a:r>
            <a:r>
              <a:rPr lang="en-US" sz="2200" dirty="0" err="1" smtClean="0"/>
              <a:t>favour</a:t>
            </a:r>
            <a:r>
              <a:rPr lang="en-US" sz="2200" dirty="0" smtClean="0"/>
              <a:t> of or for the benefit of the company.</a:t>
            </a:r>
            <a:endParaRPr lang="en-US" sz="2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438150"/>
            <a:ext cx="8458200" cy="646331"/>
          </a:xfrm>
          <a:prstGeom prst="rect">
            <a:avLst/>
          </a:prstGeom>
        </p:spPr>
        <p:txBody>
          <a:bodyPr wrap="square">
            <a:spAutoFit/>
          </a:bodyPr>
          <a:lstStyle/>
          <a:p>
            <a:pPr algn="ctr"/>
            <a:r>
              <a:rPr lang="en-US" sz="3600" dirty="0" smtClean="0">
                <a:cs typeface="Arial" pitchFamily="34" charset="0"/>
              </a:rPr>
              <a:t>REDEEMABLE CAPITAL</a:t>
            </a:r>
          </a:p>
        </p:txBody>
      </p:sp>
      <p:sp>
        <p:nvSpPr>
          <p:cNvPr id="6" name="Rectangle 5"/>
          <p:cNvSpPr/>
          <p:nvPr/>
        </p:nvSpPr>
        <p:spPr>
          <a:xfrm>
            <a:off x="304800" y="1047750"/>
            <a:ext cx="8382000" cy="3785652"/>
          </a:xfrm>
          <a:prstGeom prst="rect">
            <a:avLst/>
          </a:prstGeom>
        </p:spPr>
        <p:txBody>
          <a:bodyPr wrap="square">
            <a:spAutoFit/>
          </a:bodyPr>
          <a:lstStyle/>
          <a:p>
            <a:r>
              <a:rPr lang="en-US" sz="2000" dirty="0" smtClean="0"/>
              <a:t>redeemable capital may provide for adopt or include in addition to others, </a:t>
            </a:r>
          </a:p>
          <a:p>
            <a:r>
              <a:rPr lang="en-US" sz="2000" dirty="0" smtClean="0"/>
              <a:t> </a:t>
            </a:r>
          </a:p>
          <a:p>
            <a:r>
              <a:rPr lang="en-US" sz="2000" dirty="0" smtClean="0"/>
              <a:t>(a)    mode and basis of repayment by the company of the amount invested in redeemable capital within a certain period of time;</a:t>
            </a:r>
          </a:p>
          <a:p>
            <a:r>
              <a:rPr lang="en-US" sz="2000" dirty="0" smtClean="0"/>
              <a:t> </a:t>
            </a:r>
          </a:p>
          <a:p>
            <a:r>
              <a:rPr lang="en-US" sz="2000" dirty="0" smtClean="0"/>
              <a:t>(b)    arrangement for sharing of profit and loss;</a:t>
            </a:r>
          </a:p>
          <a:p>
            <a:r>
              <a:rPr lang="en-US" sz="2000" dirty="0" smtClean="0"/>
              <a:t> </a:t>
            </a:r>
          </a:p>
          <a:p>
            <a:r>
              <a:rPr lang="en-US" sz="2000" dirty="0" smtClean="0"/>
              <a:t>(c)    creation of a special reserve called the "participation reserve by the company in the manner provided in the agreement for the issue of participatory redeemable capital in which all providers of such capital shall participate for interim and final adjustment on the maturity date in accordance with the terms and conditions of such agreement.</a:t>
            </a:r>
            <a:endParaRPr lang="en-US" sz="2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23950"/>
            <a:ext cx="8229600" cy="4334018"/>
          </a:xfrm>
        </p:spPr>
        <p:txBody>
          <a:bodyPr/>
          <a:lstStyle/>
          <a:p>
            <a:pPr algn="r">
              <a:buFont typeface="Wingdings" pitchFamily="2" charset="2"/>
              <a:buChar char="v"/>
            </a:pPr>
            <a:endParaRPr lang="en-US" sz="2800" b="1" dirty="0" smtClean="0">
              <a:latin typeface="Arial" pitchFamily="34" charset="0"/>
              <a:cs typeface="Arial" pitchFamily="34" charset="0"/>
            </a:endParaRPr>
          </a:p>
          <a:p>
            <a:pPr>
              <a:buNone/>
            </a:pPr>
            <a:endParaRPr lang="en-US" sz="2400" dirty="0" smtClean="0">
              <a:cs typeface="Arial" pitchFamily="34" charset="0"/>
            </a:endParaRPr>
          </a:p>
          <a:p>
            <a:pPr>
              <a:buNone/>
            </a:pPr>
            <a:r>
              <a:rPr lang="en-US" sz="2400" dirty="0" smtClean="0">
                <a:cs typeface="Arial" pitchFamily="34" charset="0"/>
              </a:rPr>
              <a:t>   It is a document issued by a company as an evidence of its debt. It is a security issued or allotted to the investor under the seal of the company. It contains a contract for the repayment of a debt and the interest thereon at a specified rate.</a:t>
            </a:r>
            <a:endParaRPr lang="en-US" sz="2400" dirty="0" smtClean="0"/>
          </a:p>
        </p:txBody>
      </p:sp>
      <p:sp>
        <p:nvSpPr>
          <p:cNvPr id="3" name="Rectangle 2"/>
          <p:cNvSpPr/>
          <p:nvPr/>
        </p:nvSpPr>
        <p:spPr>
          <a:xfrm>
            <a:off x="381000" y="514350"/>
            <a:ext cx="8077200" cy="646331"/>
          </a:xfrm>
          <a:prstGeom prst="rect">
            <a:avLst/>
          </a:prstGeom>
        </p:spPr>
        <p:txBody>
          <a:bodyPr wrap="square">
            <a:spAutoFit/>
          </a:bodyPr>
          <a:lstStyle/>
          <a:p>
            <a:pPr algn="ctr">
              <a:buNone/>
            </a:pPr>
            <a:r>
              <a:rPr lang="en-US" sz="3600" dirty="0" smtClean="0">
                <a:cs typeface="Arial" pitchFamily="34" charset="0"/>
              </a:rPr>
              <a:t>DEBENTURE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Waqas\Desktop\Debenture.jpg"/>
          <p:cNvPicPr>
            <a:picLocks noGrp="1" noChangeAspect="1" noChangeArrowheads="1"/>
          </p:cNvPicPr>
          <p:nvPr>
            <p:ph idx="1"/>
          </p:nvPr>
        </p:nvPicPr>
        <p:blipFill>
          <a:blip r:embed="rId2" cstate="print"/>
          <a:srcRect/>
          <a:stretch>
            <a:fillRect/>
          </a:stretch>
        </p:blipFill>
        <p:spPr bwMode="auto">
          <a:xfrm>
            <a:off x="762000" y="514351"/>
            <a:ext cx="7467600" cy="3886199"/>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1276350"/>
            <a:ext cx="7772400" cy="3379883"/>
          </a:xfrm>
        </p:spPr>
        <p:txBody>
          <a:bodyPr>
            <a:normAutofit fontScale="92500"/>
          </a:bodyPr>
          <a:lstStyle/>
          <a:p>
            <a:pPr algn="l"/>
            <a:endParaRPr lang="en-US" sz="2800" b="1" dirty="0" smtClean="0">
              <a:latin typeface="Arial" pitchFamily="34" charset="0"/>
              <a:cs typeface="Arial" pitchFamily="34" charset="0"/>
            </a:endParaRPr>
          </a:p>
          <a:p>
            <a:pPr algn="just"/>
            <a:r>
              <a:rPr lang="en-US" sz="2600" b="1" dirty="0" smtClean="0">
                <a:solidFill>
                  <a:schemeClr val="tx1"/>
                </a:solidFill>
                <a:cs typeface="Arial" pitchFamily="34" charset="0"/>
              </a:rPr>
              <a:t>TFC’s </a:t>
            </a:r>
            <a:r>
              <a:rPr lang="en-US" sz="2600" dirty="0" smtClean="0">
                <a:solidFill>
                  <a:schemeClr val="tx1"/>
                </a:solidFill>
                <a:cs typeface="Arial" pitchFamily="34" charset="0"/>
              </a:rPr>
              <a:t>stands for “</a:t>
            </a:r>
            <a:r>
              <a:rPr lang="en-US" sz="2600" i="1" dirty="0" smtClean="0">
                <a:solidFill>
                  <a:schemeClr val="tx1"/>
                </a:solidFill>
                <a:cs typeface="Arial" pitchFamily="34" charset="0"/>
              </a:rPr>
              <a:t>Term finance Certificate</a:t>
            </a:r>
            <a:r>
              <a:rPr lang="en-US" sz="2600" dirty="0" smtClean="0">
                <a:solidFill>
                  <a:schemeClr val="tx1"/>
                </a:solidFill>
                <a:cs typeface="Arial" pitchFamily="34" charset="0"/>
              </a:rPr>
              <a:t>”. It is a corporate debt instrument issued by companies to generate long and medium terms fund. Corporate TFC’s offer institutional investors, in particular provident funds, pension funds and insurance companies, with a viable high yield alternative to the bank deposits, They are also an essential complement to risk free, lower yielding Government bonds.</a:t>
            </a:r>
            <a:endParaRPr lang="en-US" sz="2600" b="1" dirty="0">
              <a:solidFill>
                <a:schemeClr val="tx1"/>
              </a:solidFill>
              <a:cs typeface="Arial" pitchFamily="34" charset="0"/>
            </a:endParaRPr>
          </a:p>
        </p:txBody>
      </p:sp>
      <p:sp>
        <p:nvSpPr>
          <p:cNvPr id="4" name="Rectangle 3"/>
          <p:cNvSpPr/>
          <p:nvPr/>
        </p:nvSpPr>
        <p:spPr>
          <a:xfrm>
            <a:off x="381000" y="438150"/>
            <a:ext cx="8153400" cy="646331"/>
          </a:xfrm>
          <a:prstGeom prst="rect">
            <a:avLst/>
          </a:prstGeom>
        </p:spPr>
        <p:txBody>
          <a:bodyPr wrap="square">
            <a:spAutoFit/>
          </a:bodyPr>
          <a:lstStyle/>
          <a:p>
            <a:pPr algn="ctr"/>
            <a:r>
              <a:rPr lang="en-US" sz="3600" dirty="0" smtClean="0">
                <a:cs typeface="Arial" pitchFamily="34" charset="0"/>
              </a:rPr>
              <a:t>TFC’s</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05978"/>
            <a:ext cx="8229600" cy="822722"/>
          </a:xfrm>
        </p:spPr>
        <p:txBody>
          <a:bodyPr>
            <a:noAutofit/>
          </a:bodyPr>
          <a:lstStyle/>
          <a:p>
            <a:r>
              <a:rPr lang="en-US" sz="3200" dirty="0" smtClean="0">
                <a:solidFill>
                  <a:schemeClr val="tx1"/>
                </a:solidFill>
                <a:cs typeface="Arial" pitchFamily="34" charset="0"/>
              </a:rPr>
              <a:t>IMPLIED STATUTORY POWERS AND RESTRICTIONS ON BORROWINGS</a:t>
            </a:r>
            <a:endParaRPr lang="en-US" sz="3200" dirty="0">
              <a:solidFill>
                <a:schemeClr val="tx1"/>
              </a:solidFill>
              <a:cs typeface="Arial" pitchFamily="34" charset="0"/>
            </a:endParaRPr>
          </a:p>
        </p:txBody>
      </p:sp>
      <p:sp>
        <p:nvSpPr>
          <p:cNvPr id="2" name="Content Placeholder 1"/>
          <p:cNvSpPr>
            <a:spLocks noGrp="1"/>
          </p:cNvSpPr>
          <p:nvPr>
            <p:ph idx="1"/>
          </p:nvPr>
        </p:nvSpPr>
        <p:spPr/>
        <p:txBody>
          <a:bodyPr>
            <a:normAutofit/>
          </a:bodyPr>
          <a:lstStyle/>
          <a:p>
            <a:pPr>
              <a:buNone/>
            </a:pPr>
            <a:r>
              <a:rPr lang="en-US" sz="2400" b="1" dirty="0" smtClean="0">
                <a:cs typeface="Arial" pitchFamily="34" charset="0"/>
              </a:rPr>
              <a:t>1.	Power to borrow</a:t>
            </a:r>
          </a:p>
          <a:p>
            <a:pPr>
              <a:buNone/>
            </a:pPr>
            <a:r>
              <a:rPr lang="en-US" sz="2400" dirty="0" smtClean="0">
                <a:cs typeface="Arial" pitchFamily="34" charset="0"/>
              </a:rPr>
              <a:t>   Every company has an implied power to borrow irrespective of any contrary provisions contained in the Companies ordinance, MOA, AOA or any other law enforced in Pakistan.</a:t>
            </a:r>
          </a:p>
          <a:p>
            <a:pPr>
              <a:buNone/>
            </a:pPr>
            <a:r>
              <a:rPr lang="en-US" sz="2400" b="1" dirty="0" smtClean="0">
                <a:cs typeface="Arial" pitchFamily="34" charset="0"/>
              </a:rPr>
              <a:t>2.	Articles provide the manner of borrowing power</a:t>
            </a:r>
          </a:p>
          <a:p>
            <a:pPr>
              <a:buNone/>
            </a:pPr>
            <a:r>
              <a:rPr lang="en-US" sz="2400" dirty="0" smtClean="0">
                <a:cs typeface="Arial" pitchFamily="34" charset="0"/>
              </a:rPr>
              <a:t>  Articles usually provide the manner in which a company can exercise its borrowing power i.e. whether in general meeting or it is to be vested to Board of directors.</a:t>
            </a:r>
            <a:endParaRPr lang="en-US" sz="2400" dirty="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52" y="147281"/>
            <a:ext cx="8546096" cy="538520"/>
          </a:xfrm>
        </p:spPr>
        <p:txBody>
          <a:bodyPr>
            <a:normAutofit fontScale="90000"/>
          </a:bodyPr>
          <a:lstStyle/>
          <a:p>
            <a:pPr algn="l"/>
            <a:r>
              <a:rPr lang="en-US" dirty="0" smtClean="0"/>
              <a:t>CONT’D</a:t>
            </a:r>
            <a:endParaRPr lang="en-US" dirty="0"/>
          </a:p>
        </p:txBody>
      </p:sp>
      <p:sp>
        <p:nvSpPr>
          <p:cNvPr id="3" name="Content Placeholder 2"/>
          <p:cNvSpPr>
            <a:spLocks noGrp="1"/>
          </p:cNvSpPr>
          <p:nvPr>
            <p:ph idx="1"/>
          </p:nvPr>
        </p:nvSpPr>
        <p:spPr>
          <a:xfrm>
            <a:off x="264523" y="804836"/>
            <a:ext cx="8554811" cy="4083939"/>
          </a:xfrm>
        </p:spPr>
        <p:txBody>
          <a:bodyPr>
            <a:normAutofit/>
          </a:bodyPr>
          <a:lstStyle/>
          <a:p>
            <a:pPr algn="just">
              <a:buFont typeface="+mj-lt"/>
              <a:buAutoNum type="arabicPeriod" startAt="3"/>
            </a:pPr>
            <a:endParaRPr lang="en-US" sz="2400" dirty="0" smtClean="0"/>
          </a:p>
          <a:p>
            <a:pPr algn="just">
              <a:buFont typeface="+mj-lt"/>
              <a:buAutoNum type="arabicPeriod" startAt="3"/>
            </a:pPr>
            <a:endParaRPr lang="en-US" sz="2400" dirty="0" smtClean="0"/>
          </a:p>
          <a:p>
            <a:pPr algn="just">
              <a:buFont typeface="+mj-lt"/>
              <a:buAutoNum type="arabicPeriod" startAt="3"/>
            </a:pPr>
            <a:r>
              <a:rPr lang="en-US" b="1" dirty="0" smtClean="0"/>
              <a:t>If powers </a:t>
            </a:r>
            <a:r>
              <a:rPr lang="en-US" b="1" dirty="0"/>
              <a:t>are vested </a:t>
            </a:r>
            <a:r>
              <a:rPr lang="en-US" sz="2400" dirty="0"/>
              <a:t>to board of directors then article may fix the limit of </a:t>
            </a:r>
            <a:r>
              <a:rPr lang="en-US" sz="2400" dirty="0" smtClean="0"/>
              <a:t>borrowing</a:t>
            </a:r>
          </a:p>
          <a:p>
            <a:pPr algn="just">
              <a:buFont typeface="+mj-lt"/>
              <a:buAutoNum type="arabicPeriod" startAt="3"/>
            </a:pPr>
            <a:endParaRPr lang="en-US" sz="2400" dirty="0"/>
          </a:p>
          <a:p>
            <a:pPr algn="just">
              <a:buFont typeface="+mj-lt"/>
              <a:buAutoNum type="arabicPeriod" startAt="3"/>
            </a:pPr>
            <a:r>
              <a:rPr lang="en-US" b="1" dirty="0"/>
              <a:t>Director may delegate </a:t>
            </a:r>
            <a:r>
              <a:rPr lang="en-US" sz="2400" dirty="0"/>
              <a:t>their such power to sub committee or to a </a:t>
            </a:r>
            <a:r>
              <a:rPr lang="en-US" sz="2400" dirty="0" smtClean="0"/>
              <a:t>manager</a:t>
            </a:r>
          </a:p>
          <a:p>
            <a:pPr algn="just">
              <a:buNone/>
            </a:pPr>
            <a:endParaRPr lang="en-US" sz="2400" dirty="0"/>
          </a:p>
          <a:p>
            <a:pPr marL="0" indent="0">
              <a:buNone/>
            </a:pP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34</a:t>
            </a:fld>
            <a:endParaRPr lang="en-US" dirty="0"/>
          </a:p>
        </p:txBody>
      </p:sp>
    </p:spTree>
    <p:extLst>
      <p:ext uri="{BB962C8B-B14F-4D97-AF65-F5344CB8AC3E}">
        <p14:creationId xmlns:p14="http://schemas.microsoft.com/office/powerpoint/2010/main" xmlns="" val="1641546665"/>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080" y="247845"/>
            <a:ext cx="8676405" cy="609405"/>
          </a:xfrm>
        </p:spPr>
        <p:txBody>
          <a:bodyPr>
            <a:normAutofit fontScale="90000"/>
          </a:bodyPr>
          <a:lstStyle/>
          <a:p>
            <a:pPr algn="l"/>
            <a:r>
              <a:rPr lang="en-US" dirty="0"/>
              <a:t>CONT’D</a:t>
            </a:r>
          </a:p>
        </p:txBody>
      </p:sp>
      <p:sp>
        <p:nvSpPr>
          <p:cNvPr id="3" name="Content Placeholder 2"/>
          <p:cNvSpPr>
            <a:spLocks noGrp="1"/>
          </p:cNvSpPr>
          <p:nvPr>
            <p:ph idx="1"/>
          </p:nvPr>
        </p:nvSpPr>
        <p:spPr>
          <a:xfrm>
            <a:off x="303424" y="1139061"/>
            <a:ext cx="8447315" cy="3644537"/>
          </a:xfrm>
        </p:spPr>
        <p:txBody>
          <a:bodyPr>
            <a:normAutofit/>
          </a:bodyPr>
          <a:lstStyle/>
          <a:p>
            <a:pPr>
              <a:buNone/>
            </a:pPr>
            <a:r>
              <a:rPr lang="en-US" b="1" dirty="0" smtClean="0"/>
              <a:t>5.Money borrowed </a:t>
            </a:r>
            <a:r>
              <a:rPr lang="en-US" sz="2400" dirty="0" smtClean="0"/>
              <a:t>beyond limits may given under MOA without the approval of the company in general meeting is ultra </a:t>
            </a:r>
            <a:r>
              <a:rPr lang="en-US" sz="2400" dirty="0" err="1" smtClean="0"/>
              <a:t>vires</a:t>
            </a:r>
            <a:r>
              <a:rPr lang="en-US" sz="2400" dirty="0" smtClean="0"/>
              <a:t> (i.e. cant be recovered)</a:t>
            </a:r>
            <a:endParaRPr lang="en-US" sz="2400" b="1" dirty="0" smtClean="0">
              <a:cs typeface="Arial" pitchFamily="34" charset="0"/>
            </a:endParaRPr>
          </a:p>
          <a:p>
            <a:pPr>
              <a:buNone/>
            </a:pPr>
            <a:r>
              <a:rPr lang="en-US" b="1" dirty="0" smtClean="0">
                <a:cs typeface="Arial" pitchFamily="34" charset="0"/>
              </a:rPr>
              <a:t>6. Restriction for a Public Company</a:t>
            </a:r>
          </a:p>
          <a:p>
            <a:pPr algn="just">
              <a:buNone/>
            </a:pPr>
            <a:r>
              <a:rPr lang="en-US" sz="2400" dirty="0" smtClean="0"/>
              <a:t>The amount </a:t>
            </a:r>
            <a:r>
              <a:rPr lang="en-US" sz="2400" dirty="0"/>
              <a:t>of borrowing of </a:t>
            </a:r>
            <a:r>
              <a:rPr lang="en-US" sz="2400" dirty="0" smtClean="0"/>
              <a:t>the </a:t>
            </a:r>
            <a:r>
              <a:rPr lang="en-US" sz="2400" dirty="0"/>
              <a:t>company shall not, at any time, without the sanction of the company in general meeting , exceed the paid-up capital of the company.</a:t>
            </a:r>
          </a:p>
          <a:p>
            <a:pPr marL="0" indent="0">
              <a:buNone/>
            </a:pP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35</a:t>
            </a:fld>
            <a:endParaRPr lang="en-US" dirty="0"/>
          </a:p>
        </p:txBody>
      </p:sp>
    </p:spTree>
    <p:extLst>
      <p:ext uri="{BB962C8B-B14F-4D97-AF65-F5344CB8AC3E}">
        <p14:creationId xmlns:p14="http://schemas.microsoft.com/office/powerpoint/2010/main" xmlns="" val="312362201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47749"/>
            <a:ext cx="8229600" cy="3457719"/>
          </a:xfrm>
        </p:spPr>
        <p:txBody>
          <a:bodyPr>
            <a:normAutofit/>
          </a:bodyPr>
          <a:lstStyle/>
          <a:p>
            <a:pPr>
              <a:buNone/>
            </a:pPr>
            <a:r>
              <a:rPr lang="en-US" sz="2400" b="1" dirty="0" smtClean="0">
                <a:cs typeface="Arial" pitchFamily="34" charset="0"/>
              </a:rPr>
              <a:t>7. Restriction for a Public Company</a:t>
            </a:r>
          </a:p>
          <a:p>
            <a:pPr>
              <a:buNone/>
            </a:pPr>
            <a:r>
              <a:rPr lang="en-US" sz="2400" dirty="0" smtClean="0">
                <a:cs typeface="Arial" pitchFamily="34" charset="0"/>
              </a:rPr>
              <a:t>   A public company cannot borrow money before obtaining the certificate of commencement of business</a:t>
            </a:r>
            <a:r>
              <a:rPr lang="en-US" sz="2800" dirty="0" smtClean="0">
                <a:cs typeface="Arial" pitchFamily="34" charset="0"/>
              </a:rPr>
              <a:t>.</a:t>
            </a:r>
          </a:p>
          <a:p>
            <a:pPr>
              <a:buNone/>
            </a:pPr>
            <a:r>
              <a:rPr lang="en-US" sz="2400" b="1" dirty="0" smtClean="0">
                <a:cs typeface="Arial" pitchFamily="34" charset="0"/>
              </a:rPr>
              <a:t>8.	Penalty</a:t>
            </a:r>
          </a:p>
          <a:p>
            <a:pPr>
              <a:buNone/>
            </a:pPr>
            <a:r>
              <a:rPr lang="en-US" sz="2400" dirty="0" smtClean="0">
                <a:cs typeface="Arial" pitchFamily="34" charset="0"/>
              </a:rPr>
              <a:t>If a company borrows money before obtaining certificate of commencement of business then every officer and person who is responsible shall be liable to a fine of Rs. 1,000/- per day during which the default continues</a:t>
            </a:r>
          </a:p>
          <a:p>
            <a:pPr>
              <a:buNone/>
            </a:pPr>
            <a:endParaRPr lang="en-US" sz="2800" dirty="0">
              <a:latin typeface="Arial" pitchFamily="34" charset="0"/>
              <a:cs typeface="Arial" pitchFamily="34" charset="0"/>
            </a:endParaRPr>
          </a:p>
        </p:txBody>
      </p:sp>
      <p:sp>
        <p:nvSpPr>
          <p:cNvPr id="3" name="Title 1"/>
          <p:cNvSpPr>
            <a:spLocks noGrp="1"/>
          </p:cNvSpPr>
          <p:nvPr>
            <p:ph type="title"/>
          </p:nvPr>
        </p:nvSpPr>
        <p:spPr>
          <a:xfrm>
            <a:off x="249080" y="247845"/>
            <a:ext cx="8676405" cy="609405"/>
          </a:xfrm>
        </p:spPr>
        <p:txBody>
          <a:bodyPr>
            <a:normAutofit fontScale="90000"/>
          </a:bodyPr>
          <a:lstStyle/>
          <a:p>
            <a:pPr algn="l"/>
            <a:r>
              <a:rPr lang="en-US" dirty="0"/>
              <a:t>CONT’D</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428750"/>
            <a:ext cx="7772400" cy="3094133"/>
          </a:xfrm>
        </p:spPr>
        <p:txBody>
          <a:bodyPr>
            <a:normAutofit/>
          </a:bodyPr>
          <a:lstStyle/>
          <a:p>
            <a:pPr algn="l">
              <a:buFont typeface="Wingdings" pitchFamily="2" charset="2"/>
              <a:buChar char="v"/>
            </a:pPr>
            <a:endParaRPr lang="en-US" sz="2800" b="1" dirty="0" smtClean="0">
              <a:latin typeface="Arial" pitchFamily="34" charset="0"/>
              <a:cs typeface="Arial" pitchFamily="34" charset="0"/>
            </a:endParaRPr>
          </a:p>
          <a:p>
            <a:pPr algn="l"/>
            <a:r>
              <a:rPr lang="en-US" sz="2400" dirty="0" smtClean="0">
                <a:solidFill>
                  <a:schemeClr val="tx1"/>
                </a:solidFill>
                <a:cs typeface="Arial" pitchFamily="34" charset="0"/>
              </a:rPr>
              <a:t>If a company borrows money before obtaini8ng certificate of commencement of business then every officer and person who is responsible shall be liable to a fine of Rs 1000 per day during which the default continues.</a:t>
            </a:r>
          </a:p>
          <a:p>
            <a:pPr>
              <a:buFont typeface="Wingdings" pitchFamily="2" charset="2"/>
              <a:buChar char="v"/>
            </a:pPr>
            <a:endParaRPr lang="en-US" sz="2800" b="1" dirty="0">
              <a:latin typeface="Arial" pitchFamily="34" charset="0"/>
              <a:cs typeface="Arial" pitchFamily="34" charset="0"/>
            </a:endParaRPr>
          </a:p>
        </p:txBody>
      </p:sp>
      <p:sp>
        <p:nvSpPr>
          <p:cNvPr id="4" name="Rectangle 3"/>
          <p:cNvSpPr/>
          <p:nvPr/>
        </p:nvSpPr>
        <p:spPr>
          <a:xfrm>
            <a:off x="304800" y="438150"/>
            <a:ext cx="8305800" cy="646331"/>
          </a:xfrm>
          <a:prstGeom prst="rect">
            <a:avLst/>
          </a:prstGeom>
        </p:spPr>
        <p:txBody>
          <a:bodyPr wrap="square">
            <a:spAutoFit/>
          </a:bodyPr>
          <a:lstStyle/>
          <a:p>
            <a:pPr algn="ctr"/>
            <a:r>
              <a:rPr lang="en-US" sz="3600" dirty="0" smtClean="0">
                <a:latin typeface="Arial" pitchFamily="34" charset="0"/>
                <a:cs typeface="Arial" pitchFamily="34" charset="0"/>
              </a:rPr>
              <a:t>FINE ON BORROWING</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5751"/>
            <a:ext cx="7772400" cy="971549"/>
          </a:xfrm>
        </p:spPr>
        <p:txBody>
          <a:bodyPr>
            <a:normAutofit/>
          </a:bodyPr>
          <a:lstStyle/>
          <a:p>
            <a:pPr algn="ctr"/>
            <a:r>
              <a:rPr lang="en-US" sz="3200" u="sng" dirty="0" smtClean="0">
                <a:solidFill>
                  <a:schemeClr val="tx1"/>
                </a:solidFill>
                <a:latin typeface="Arial" pitchFamily="34" charset="0"/>
                <a:cs typeface="Arial" pitchFamily="34" charset="0"/>
              </a:rPr>
              <a:t>ULTRA-VIRES BORROWING</a:t>
            </a:r>
            <a:endParaRPr lang="en-US" sz="3200" u="sng" dirty="0">
              <a:solidFill>
                <a:schemeClr val="tx1"/>
              </a:solidFill>
              <a:latin typeface="Arial" pitchFamily="34" charset="0"/>
              <a:cs typeface="Arial" pitchFamily="34" charset="0"/>
            </a:endParaRPr>
          </a:p>
        </p:txBody>
      </p:sp>
      <p:sp>
        <p:nvSpPr>
          <p:cNvPr id="3" name="Subtitle 2"/>
          <p:cNvSpPr>
            <a:spLocks noGrp="1"/>
          </p:cNvSpPr>
          <p:nvPr>
            <p:ph type="subTitle" idx="1"/>
          </p:nvPr>
        </p:nvSpPr>
        <p:spPr>
          <a:xfrm>
            <a:off x="685800" y="1485901"/>
            <a:ext cx="7772400" cy="2122583"/>
          </a:xfrm>
        </p:spPr>
        <p:txBody>
          <a:bodyPr>
            <a:normAutofit/>
          </a:bodyPr>
          <a:lstStyle/>
          <a:p>
            <a:pPr algn="l"/>
            <a:r>
              <a:rPr lang="en-US" sz="2400" dirty="0" smtClean="0">
                <a:solidFill>
                  <a:schemeClr val="tx1"/>
                </a:solidFill>
                <a:cs typeface="Arial" pitchFamily="34" charset="0"/>
              </a:rPr>
              <a:t>If a company borrows money without or in excess of the powers conferred on it by the memorandum of association, the borrowing is </a:t>
            </a:r>
            <a:r>
              <a:rPr lang="en-US" sz="2400" b="1" dirty="0" smtClean="0">
                <a:solidFill>
                  <a:schemeClr val="tx1"/>
                </a:solidFill>
                <a:cs typeface="Arial" pitchFamily="34" charset="0"/>
              </a:rPr>
              <a:t>Ultra-</a:t>
            </a:r>
            <a:r>
              <a:rPr lang="en-US" sz="2400" b="1" dirty="0" err="1" smtClean="0">
                <a:solidFill>
                  <a:schemeClr val="tx1"/>
                </a:solidFill>
                <a:cs typeface="Arial" pitchFamily="34" charset="0"/>
              </a:rPr>
              <a:t>Vires</a:t>
            </a:r>
            <a:r>
              <a:rPr lang="en-US" sz="2400" i="1" dirty="0" smtClean="0">
                <a:solidFill>
                  <a:schemeClr val="tx1"/>
                </a:solidFill>
                <a:cs typeface="Arial" pitchFamily="34" charset="0"/>
              </a:rPr>
              <a:t> </a:t>
            </a:r>
            <a:r>
              <a:rPr lang="en-US" sz="2400" dirty="0" smtClean="0">
                <a:solidFill>
                  <a:schemeClr val="tx1"/>
                </a:solidFill>
                <a:cs typeface="Arial" pitchFamily="34" charset="0"/>
              </a:rPr>
              <a:t>the company</a:t>
            </a:r>
            <a:r>
              <a:rPr lang="en-US" sz="2800" dirty="0" smtClean="0">
                <a:solidFill>
                  <a:schemeClr val="tx1"/>
                </a:solidFill>
                <a:latin typeface="Arial" pitchFamily="34" charset="0"/>
                <a:cs typeface="Arial" pitchFamily="34" charset="0"/>
              </a:rPr>
              <a:t>.</a:t>
            </a:r>
            <a:endParaRPr lang="en-US" sz="2800"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28750"/>
            <a:ext cx="8229600" cy="2114551"/>
          </a:xfrm>
        </p:spPr>
        <p:txBody>
          <a:bodyPr>
            <a:normAutofit/>
          </a:bodyPr>
          <a:lstStyle/>
          <a:p>
            <a:r>
              <a:rPr lang="en-US" sz="2400" dirty="0" smtClean="0">
                <a:cs typeface="Arial" pitchFamily="34" charset="0"/>
              </a:rPr>
              <a:t>Any borrowing which is intra </a:t>
            </a:r>
            <a:r>
              <a:rPr lang="en-US" sz="2400" dirty="0" err="1" smtClean="0">
                <a:cs typeface="Arial" pitchFamily="34" charset="0"/>
              </a:rPr>
              <a:t>vires</a:t>
            </a:r>
            <a:r>
              <a:rPr lang="en-US" sz="2400" dirty="0" smtClean="0">
                <a:cs typeface="Arial" pitchFamily="34" charset="0"/>
              </a:rPr>
              <a:t> the company but beyond the authority of directors is </a:t>
            </a:r>
            <a:r>
              <a:rPr lang="en-US" sz="2400" b="1" dirty="0" smtClean="0">
                <a:cs typeface="Arial" pitchFamily="34" charset="0"/>
              </a:rPr>
              <a:t>Ultra </a:t>
            </a:r>
            <a:r>
              <a:rPr lang="en-US" sz="2400" b="1" dirty="0" err="1" smtClean="0">
                <a:cs typeface="Arial" pitchFamily="34" charset="0"/>
              </a:rPr>
              <a:t>Vires</a:t>
            </a:r>
            <a:r>
              <a:rPr lang="en-US" sz="2400" b="1" dirty="0" smtClean="0">
                <a:cs typeface="Arial" pitchFamily="34" charset="0"/>
              </a:rPr>
              <a:t> </a:t>
            </a:r>
            <a:r>
              <a:rPr lang="en-US" sz="2400" dirty="0" smtClean="0">
                <a:cs typeface="Arial" pitchFamily="34" charset="0"/>
              </a:rPr>
              <a:t>the directors.</a:t>
            </a:r>
            <a:endParaRPr lang="en-US" sz="2400" dirty="0">
              <a:cs typeface="Arial" pitchFamily="34" charset="0"/>
            </a:endParaRPr>
          </a:p>
        </p:txBody>
      </p:sp>
      <p:sp>
        <p:nvSpPr>
          <p:cNvPr id="3" name="Rectangle 2"/>
          <p:cNvSpPr/>
          <p:nvPr/>
        </p:nvSpPr>
        <p:spPr>
          <a:xfrm>
            <a:off x="304800" y="438150"/>
            <a:ext cx="8382000" cy="646331"/>
          </a:xfrm>
          <a:prstGeom prst="rect">
            <a:avLst/>
          </a:prstGeom>
        </p:spPr>
        <p:txBody>
          <a:bodyPr wrap="square">
            <a:spAutoFit/>
          </a:bodyPr>
          <a:lstStyle/>
          <a:p>
            <a:pPr algn="ctr"/>
            <a:r>
              <a:rPr lang="en-US" sz="3600" dirty="0" smtClean="0">
                <a:cs typeface="Arial" pitchFamily="34" charset="0"/>
              </a:rPr>
              <a:t>BORROWING ULTRA-VIRES THE DIRECTORS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57251"/>
            <a:ext cx="7886700" cy="994172"/>
          </a:xfrm>
        </p:spPr>
        <p:txBody>
          <a:bodyPr>
            <a:noAutofit/>
          </a:bodyPr>
          <a:lstStyle/>
          <a:p>
            <a:pPr algn="ctr"/>
            <a:r>
              <a:rPr lang="en-GB" sz="4800" b="1" dirty="0" smtClean="0"/>
              <a:t>Unlimited liability of members and directors</a:t>
            </a:r>
            <a:endParaRPr lang="en-GB" sz="4800" b="1" dirty="0"/>
          </a:p>
        </p:txBody>
      </p:sp>
    </p:spTree>
    <p:extLst>
      <p:ext uri="{BB962C8B-B14F-4D97-AF65-F5344CB8AC3E}">
        <p14:creationId xmlns="" xmlns:p14="http://schemas.microsoft.com/office/powerpoint/2010/main" val="19027048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305800" cy="1222772"/>
          </a:xfrm>
        </p:spPr>
        <p:txBody>
          <a:bodyPr>
            <a:normAutofit/>
          </a:bodyPr>
          <a:lstStyle/>
          <a:p>
            <a:r>
              <a:rPr lang="en-US" dirty="0" smtClean="0"/>
              <a:t>Unlimited Liability of Members </a:t>
            </a:r>
            <a:endParaRPr lang="en-US" dirty="0"/>
          </a:p>
        </p:txBody>
      </p:sp>
      <p:sp>
        <p:nvSpPr>
          <p:cNvPr id="3" name="Content Placeholder 2"/>
          <p:cNvSpPr>
            <a:spLocks noGrp="1"/>
          </p:cNvSpPr>
          <p:nvPr>
            <p:ph idx="1"/>
          </p:nvPr>
        </p:nvSpPr>
        <p:spPr>
          <a:xfrm>
            <a:off x="533400" y="1771650"/>
            <a:ext cx="8077200" cy="2343150"/>
          </a:xfrm>
        </p:spPr>
        <p:txBody>
          <a:bodyPr/>
          <a:lstStyle/>
          <a:p>
            <a:r>
              <a:rPr lang="en-US" sz="2800" dirty="0" smtClean="0"/>
              <a:t>Section 15(2) of the companies ordinance,1984 allows the incorporation of companies with unlimited liability of its members, such companies may or may not have share capital</a:t>
            </a:r>
          </a:p>
          <a:p>
            <a:endParaRPr lang="en-US" dirty="0"/>
          </a:p>
        </p:txBody>
      </p:sp>
    </p:spTree>
    <p:extLst>
      <p:ext uri="{BB962C8B-B14F-4D97-AF65-F5344CB8AC3E}">
        <p14:creationId xmlns="" xmlns:p14="http://schemas.microsoft.com/office/powerpoint/2010/main" val="34083394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742951"/>
            <a:ext cx="7467600" cy="3851672"/>
          </a:xfrm>
        </p:spPr>
        <p:txBody>
          <a:bodyPr>
            <a:normAutofit fontScale="92500" lnSpcReduction="10000"/>
          </a:bodyPr>
          <a:lstStyle/>
          <a:p>
            <a:r>
              <a:rPr lang="en-US" sz="2800" dirty="0"/>
              <a:t>Section 109 of the ordinance allows the re-registration of a limited liability company into an unlimited liability company and vice versa</a:t>
            </a:r>
            <a:br>
              <a:rPr lang="en-US" sz="2800" dirty="0"/>
            </a:br>
            <a:r>
              <a:rPr lang="en-US" sz="2800" dirty="0"/>
              <a:t/>
            </a:r>
            <a:br>
              <a:rPr lang="en-US" sz="2800" dirty="0"/>
            </a:br>
            <a:endParaRPr lang="en-US" sz="2800" dirty="0" smtClean="0"/>
          </a:p>
          <a:p>
            <a:r>
              <a:rPr lang="en-US" sz="2800" dirty="0" smtClean="0"/>
              <a:t>If </a:t>
            </a:r>
            <a:r>
              <a:rPr lang="en-US" sz="2800" dirty="0"/>
              <a:t>an unlimited company is re-registered into a limited company, the re-registration shall not affect the rights, debts, liabilities, obligations or contracts acquired, incurred or entered into by, to, with or on behalf of the company before registration</a:t>
            </a:r>
            <a:endParaRPr lang="en-US" dirty="0"/>
          </a:p>
        </p:txBody>
      </p:sp>
    </p:spTree>
    <p:extLst>
      <p:ext uri="{BB962C8B-B14F-4D97-AF65-F5344CB8AC3E}">
        <p14:creationId xmlns="" xmlns:p14="http://schemas.microsoft.com/office/powerpoint/2010/main" val="25318339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400051"/>
            <a:ext cx="7467600" cy="4194572"/>
          </a:xfrm>
        </p:spPr>
        <p:txBody>
          <a:bodyPr>
            <a:normAutofit lnSpcReduction="10000"/>
          </a:bodyPr>
          <a:lstStyle/>
          <a:p>
            <a:r>
              <a:rPr lang="en-US" sz="2800" dirty="0" smtClean="0"/>
              <a:t>Section 101 provides that on re-registration of an unlimited company as limited company ,if it has a share capital, it may pass a resolution to increment the nominal amount of the share capital by increasing the nominal amount of each of its shares</a:t>
            </a:r>
          </a:p>
          <a:p>
            <a:endParaRPr lang="en-US" sz="2800" dirty="0"/>
          </a:p>
          <a:p>
            <a:endParaRPr lang="en-US" sz="2800" dirty="0" smtClean="0"/>
          </a:p>
          <a:p>
            <a:r>
              <a:rPr lang="en-US" sz="2800" dirty="0" smtClean="0"/>
              <a:t>The amount so increased can be called up only in the event of winding up of that company</a:t>
            </a:r>
            <a:endParaRPr lang="en-US" sz="2800" dirty="0"/>
          </a:p>
        </p:txBody>
      </p:sp>
    </p:spTree>
    <p:extLst>
      <p:ext uri="{BB962C8B-B14F-4D97-AF65-F5344CB8AC3E}">
        <p14:creationId xmlns="" xmlns:p14="http://schemas.microsoft.com/office/powerpoint/2010/main" val="42904674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800100"/>
          </a:xfrm>
        </p:spPr>
        <p:txBody>
          <a:bodyPr/>
          <a:lstStyle/>
          <a:p>
            <a:r>
              <a:rPr lang="en-US" dirty="0" smtClean="0"/>
              <a:t>Unlimited Liability of Directors</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If provided in the memorandum of a company, the liability of the directors or of any director may be unlimited [section 111(2)]</a:t>
            </a:r>
          </a:p>
          <a:p>
            <a:endParaRPr lang="en-US" sz="2800" dirty="0" smtClean="0"/>
          </a:p>
          <a:p>
            <a:r>
              <a:rPr lang="en-US" sz="2800" dirty="0" smtClean="0"/>
              <a:t>If a person is proposed to be appointed as a director with unlimited liability, then that person should be given a notice of that fact by the directors and members proposing him for election as director</a:t>
            </a:r>
            <a:endParaRPr lang="en-US" sz="2800" dirty="0"/>
          </a:p>
        </p:txBody>
      </p:sp>
    </p:spTree>
    <p:extLst>
      <p:ext uri="{BB962C8B-B14F-4D97-AF65-F5344CB8AC3E}">
        <p14:creationId xmlns="" xmlns:p14="http://schemas.microsoft.com/office/powerpoint/2010/main" val="41373317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42901"/>
            <a:ext cx="7772400" cy="4251722"/>
          </a:xfrm>
        </p:spPr>
        <p:txBody>
          <a:bodyPr>
            <a:normAutofit fontScale="92500" lnSpcReduction="20000"/>
          </a:bodyPr>
          <a:lstStyle/>
          <a:p>
            <a:r>
              <a:rPr lang="en-US" sz="2800" dirty="0" smtClean="0"/>
              <a:t>Selected person should be given a notice in writing of that fact by the promoters and officers of the company, or by any one of them before he accepts the office of director with unlimited liability [section111(2)]</a:t>
            </a:r>
          </a:p>
          <a:p>
            <a:endParaRPr lang="en-US" sz="2800" dirty="0"/>
          </a:p>
          <a:p>
            <a:endParaRPr lang="en-US" sz="2800" dirty="0" smtClean="0"/>
          </a:p>
          <a:p>
            <a:r>
              <a:rPr lang="en-US" sz="2800" dirty="0" smtClean="0"/>
              <a:t>If a company has power, under its articles, to alter its memorandum, it may then, by passing a special resolution, alter its memorandum to make limited liabilities of its directors </a:t>
            </a:r>
          </a:p>
          <a:p>
            <a:endParaRPr lang="en-US" dirty="0"/>
          </a:p>
        </p:txBody>
      </p:sp>
    </p:spTree>
    <p:extLst>
      <p:ext uri="{BB962C8B-B14F-4D97-AF65-F5344CB8AC3E}">
        <p14:creationId xmlns="" xmlns:p14="http://schemas.microsoft.com/office/powerpoint/2010/main" val="24208065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0051"/>
            <a:ext cx="8001000" cy="4308872"/>
          </a:xfrm>
        </p:spPr>
        <p:txBody>
          <a:bodyPr>
            <a:normAutofit/>
          </a:bodyPr>
          <a:lstStyle/>
          <a:p>
            <a:r>
              <a:rPr lang="en-US" sz="2800" dirty="0" smtClean="0"/>
              <a:t>Such alteration would be as valid as if it had been originally contained in the memorandum</a:t>
            </a:r>
          </a:p>
          <a:p>
            <a:endParaRPr lang="en-US" sz="2800" dirty="0" smtClean="0"/>
          </a:p>
          <a:p>
            <a:r>
              <a:rPr lang="en-US" sz="2800" dirty="0" smtClean="0"/>
              <a:t>Liability of any existing director shall not be limited without his consent on passing the resolution </a:t>
            </a:r>
          </a:p>
          <a:p>
            <a:endParaRPr lang="en-US" sz="2800" dirty="0" smtClean="0"/>
          </a:p>
          <a:p>
            <a:r>
              <a:rPr lang="en-US" sz="2800" dirty="0" smtClean="0"/>
              <a:t>It shall remain limited till the expiry of the term of office for which he was elected as director[section112]</a:t>
            </a:r>
            <a:endParaRPr lang="en-US" sz="2800" dirty="0"/>
          </a:p>
        </p:txBody>
      </p:sp>
    </p:spTree>
    <p:extLst>
      <p:ext uri="{BB962C8B-B14F-4D97-AF65-F5344CB8AC3E}">
        <p14:creationId xmlns="" xmlns:p14="http://schemas.microsoft.com/office/powerpoint/2010/main" val="14369732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Limited company may have directors with unlimited </a:t>
            </a:r>
            <a:r>
              <a:rPr lang="en-US" dirty="0" smtClean="0"/>
              <a:t>liability</a:t>
            </a:r>
          </a:p>
          <a:p>
            <a:endParaRPr lang="en-US" dirty="0"/>
          </a:p>
          <a:p>
            <a:r>
              <a:rPr lang="en-US" dirty="0" smtClean="0"/>
              <a:t>112 Special </a:t>
            </a:r>
            <a:r>
              <a:rPr lang="en-US" dirty="0"/>
              <a:t>resolution of limited company making liability </a:t>
            </a:r>
            <a:r>
              <a:rPr lang="en-US" dirty="0" smtClean="0"/>
              <a:t>of directors </a:t>
            </a:r>
            <a:r>
              <a:rPr lang="en-US" dirty="0"/>
              <a:t>unlimited</a:t>
            </a:r>
          </a:p>
        </p:txBody>
      </p:sp>
    </p:spTree>
    <p:extLst>
      <p:ext uri="{BB962C8B-B14F-4D97-AF65-F5344CB8AC3E}">
        <p14:creationId xmlns="" xmlns:p14="http://schemas.microsoft.com/office/powerpoint/2010/main" val="11929881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28750"/>
            <a:ext cx="8229600" cy="2114551"/>
          </a:xfrm>
        </p:spPr>
        <p:txBody>
          <a:bodyPr>
            <a:normAutofit/>
          </a:bodyPr>
          <a:lstStyle/>
          <a:p>
            <a:r>
              <a:rPr lang="en-US" sz="2600" dirty="0" smtClean="0">
                <a:cs typeface="Arial" pitchFamily="34" charset="0"/>
              </a:rPr>
              <a:t>DEBENTURES</a:t>
            </a:r>
          </a:p>
          <a:p>
            <a:r>
              <a:rPr lang="en-US" sz="2600" dirty="0" smtClean="0">
                <a:cs typeface="Arial" pitchFamily="34" charset="0"/>
              </a:rPr>
              <a:t>Kinds of debentures</a:t>
            </a:r>
          </a:p>
          <a:p>
            <a:r>
              <a:rPr lang="en-US" sz="2600" dirty="0" smtClean="0">
                <a:cs typeface="Arial" pitchFamily="34" charset="0"/>
              </a:rPr>
              <a:t>Register of debenture holders</a:t>
            </a:r>
          </a:p>
          <a:p>
            <a:r>
              <a:rPr lang="en-US" sz="2600" dirty="0" smtClean="0">
                <a:cs typeface="Arial" pitchFamily="34" charset="0"/>
              </a:rPr>
              <a:t>Trust, Trust deed and Trustees</a:t>
            </a:r>
            <a:endParaRPr lang="en-US" sz="2600" dirty="0">
              <a:cs typeface="Arial" pitchFamily="34" charset="0"/>
            </a:endParaRPr>
          </a:p>
        </p:txBody>
      </p:sp>
      <p:sp>
        <p:nvSpPr>
          <p:cNvPr id="3" name="Title 1"/>
          <p:cNvSpPr txBox="1">
            <a:spLocks/>
          </p:cNvSpPr>
          <p:nvPr/>
        </p:nvSpPr>
        <p:spPr>
          <a:xfrm>
            <a:off x="685800" y="285751"/>
            <a:ext cx="7772400" cy="971549"/>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sng" strike="noStrike" kern="1200" cap="none" spc="0" normalizeH="0" baseline="0" noProof="0" dirty="0" smtClean="0">
                <a:ln>
                  <a:noFill/>
                </a:ln>
                <a:solidFill>
                  <a:schemeClr val="tx1"/>
                </a:solidFill>
                <a:effectLst/>
                <a:uLnTx/>
                <a:uFillTx/>
                <a:latin typeface="Arial" pitchFamily="34" charset="0"/>
                <a:ea typeface="+mj-ea"/>
                <a:cs typeface="Arial" pitchFamily="34" charset="0"/>
              </a:rPr>
              <a:t>UPCOMING</a:t>
            </a:r>
            <a:endParaRPr kumimoji="0" lang="en-US" sz="3200" b="0" i="0" u="sng"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752600" y="1028700"/>
            <a:ext cx="5334000" cy="3314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246777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405</TotalTime>
  <Words>2528</Words>
  <Application>Microsoft Office PowerPoint</Application>
  <PresentationFormat>On-screen Show (16:9)</PresentationFormat>
  <Paragraphs>201</Paragraphs>
  <Slides>49</Slides>
  <Notes>0</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RECAP</vt:lpstr>
      <vt:lpstr> BORROWING POWRES OF A COMPANY</vt:lpstr>
      <vt:lpstr>Slide 3</vt:lpstr>
      <vt:lpstr>Slide 4</vt:lpstr>
      <vt:lpstr>MODES OF BORROWING</vt:lpstr>
      <vt:lpstr>MODES OF BORROWING</vt:lpstr>
      <vt:lpstr>Running finance is more economical….</vt:lpstr>
      <vt:lpstr>BANK OVERDRAFT</vt:lpstr>
      <vt:lpstr>BANK OVERDRAFT</vt:lpstr>
      <vt:lpstr>PENALTY ON NON COMPIANCE</vt:lpstr>
      <vt:lpstr>CASH CREDIT</vt:lpstr>
      <vt:lpstr>Slide 12</vt:lpstr>
      <vt:lpstr>LOAN AGAINST PLEDGE</vt:lpstr>
      <vt:lpstr>PLEDGE</vt:lpstr>
      <vt:lpstr>PLEDGE and SALES</vt:lpstr>
      <vt:lpstr>Slide 16</vt:lpstr>
      <vt:lpstr>    HYPOTHECATOION</vt:lpstr>
      <vt:lpstr>Slide 18</vt:lpstr>
      <vt:lpstr>MORTGAGE</vt:lpstr>
      <vt:lpstr>Slide 20</vt:lpstr>
      <vt:lpstr>Slide 21</vt:lpstr>
      <vt:lpstr>PUBLIC DEPOSITS</vt:lpstr>
      <vt:lpstr>LONG TERM AND MEDIUM TERM</vt:lpstr>
      <vt:lpstr>Slide 24</vt:lpstr>
      <vt:lpstr>DFI,s</vt:lpstr>
      <vt:lpstr>Slide 26</vt:lpstr>
      <vt:lpstr>Slide 27</vt:lpstr>
      <vt:lpstr>Slide 28</vt:lpstr>
      <vt:lpstr>Slide 29</vt:lpstr>
      <vt:lpstr>Slide 30</vt:lpstr>
      <vt:lpstr>Slide 31</vt:lpstr>
      <vt:lpstr>Slide 32</vt:lpstr>
      <vt:lpstr>IMPLIED STATUTORY POWERS AND RESTRICTIONS ON BORROWINGS</vt:lpstr>
      <vt:lpstr>CONT’D</vt:lpstr>
      <vt:lpstr>CONT’D</vt:lpstr>
      <vt:lpstr>CONT’D</vt:lpstr>
      <vt:lpstr>Slide 37</vt:lpstr>
      <vt:lpstr>ULTRA-VIRES BORROWING</vt:lpstr>
      <vt:lpstr>Slide 39</vt:lpstr>
      <vt:lpstr>Unlimited liability of members and directors</vt:lpstr>
      <vt:lpstr>Unlimited Liability of Members </vt:lpstr>
      <vt:lpstr>Slide 42</vt:lpstr>
      <vt:lpstr>Slide 43</vt:lpstr>
      <vt:lpstr>Unlimited Liability of Directors</vt:lpstr>
      <vt:lpstr>Slide 45</vt:lpstr>
      <vt:lpstr>Slide 46</vt:lpstr>
      <vt:lpstr>Slide 47</vt:lpstr>
      <vt:lpstr>Slide 48</vt:lpstr>
      <vt:lpstr>Slide 49</vt:lpstr>
    </vt:vector>
  </TitlesOfParts>
  <Company>By Garfil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Sonia Nazakat SP12-BBA-093 Assignment Of Corporate Law</dc:title>
  <dc:creator>Win Xp Sp3 UE</dc:creator>
  <cp:lastModifiedBy>stdc_lp</cp:lastModifiedBy>
  <cp:revision>106</cp:revision>
  <dcterms:created xsi:type="dcterms:W3CDTF">2014-05-17T10:37:30Z</dcterms:created>
  <dcterms:modified xsi:type="dcterms:W3CDTF">2014-06-24T22:03:55Z</dcterms:modified>
</cp:coreProperties>
</file>