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2"/>
  </p:notesMasterIdLst>
  <p:sldIdLst>
    <p:sldId id="257" r:id="rId2"/>
    <p:sldId id="269" r:id="rId3"/>
    <p:sldId id="282" r:id="rId4"/>
    <p:sldId id="271" r:id="rId5"/>
    <p:sldId id="272" r:id="rId6"/>
    <p:sldId id="273" r:id="rId7"/>
    <p:sldId id="274" r:id="rId8"/>
    <p:sldId id="275" r:id="rId9"/>
    <p:sldId id="276" r:id="rId10"/>
    <p:sldId id="277" r:id="rId11"/>
    <p:sldId id="278" r:id="rId12"/>
    <p:sldId id="279" r:id="rId13"/>
    <p:sldId id="280" r:id="rId14"/>
    <p:sldId id="281" r:id="rId15"/>
    <p:sldId id="270" r:id="rId16"/>
    <p:sldId id="266" r:id="rId17"/>
    <p:sldId id="258" r:id="rId18"/>
    <p:sldId id="267" r:id="rId19"/>
    <p:sldId id="259" r:id="rId20"/>
    <p:sldId id="268" r:id="rId21"/>
    <p:sldId id="260" r:id="rId22"/>
    <p:sldId id="286" r:id="rId23"/>
    <p:sldId id="261" r:id="rId24"/>
    <p:sldId id="285" r:id="rId25"/>
    <p:sldId id="262" r:id="rId26"/>
    <p:sldId id="263" r:id="rId27"/>
    <p:sldId id="264" r:id="rId28"/>
    <p:sldId id="265" r:id="rId29"/>
    <p:sldId id="283" r:id="rId30"/>
    <p:sldId id="284" r:id="rId3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87" autoAdjust="0"/>
    <p:restoredTop sz="94615" autoAdjust="0"/>
  </p:normalViewPr>
  <p:slideViewPr>
    <p:cSldViewPr>
      <p:cViewPr>
        <p:scale>
          <a:sx n="70" d="100"/>
          <a:sy n="70" d="100"/>
        </p:scale>
        <p:origin x="-1302" y="-33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9933C8-149D-4B28-AFE6-FC0BD43FEB83}" type="datetimeFigureOut">
              <a:rPr lang="en-US" smtClean="0"/>
              <a:pPr/>
              <a:t>23/06/2014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1221E4-D439-43B9-9AEB-B46E3290C0F0}" type="slidenum">
              <a:rPr lang="en-US" smtClean="0"/>
              <a:pPr/>
              <a:t>‹#›</a:t>
            </a:fld>
            <a:endParaRPr lang="en-US"/>
          </a:p>
        </p:txBody>
      </p:sp>
    </p:spTree>
    <p:extLst>
      <p:ext uri="{BB962C8B-B14F-4D97-AF65-F5344CB8AC3E}">
        <p14:creationId xmlns="" xmlns:p14="http://schemas.microsoft.com/office/powerpoint/2010/main" val="2867950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1221E4-D439-43B9-9AEB-B46E3290C0F0}" type="slidenum">
              <a:rPr lang="en-US" smtClean="0"/>
              <a:pPr/>
              <a:t>28</a:t>
            </a:fld>
            <a:endParaRPr lang="en-US"/>
          </a:p>
        </p:txBody>
      </p:sp>
    </p:spTree>
    <p:extLst>
      <p:ext uri="{BB962C8B-B14F-4D97-AF65-F5344CB8AC3E}">
        <p14:creationId xmlns="" xmlns:p14="http://schemas.microsoft.com/office/powerpoint/2010/main" val="538410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095D9E-320F-4CF0-A3C8-6C4E4744699A}" type="datetimeFigureOut">
              <a:rPr lang="en-US" smtClean="0"/>
              <a:pPr/>
              <a:t>23/06/2014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676DCA-2B81-4E96-9332-A467DC3A4091}" type="slidenum">
              <a:rPr lang="en-US" smtClean="0"/>
              <a:pPr/>
              <a:t>‹#›</a:t>
            </a:fld>
            <a:endParaRPr lang="en-US"/>
          </a:p>
        </p:txBody>
      </p:sp>
    </p:spTree>
    <p:extLst>
      <p:ext uri="{BB962C8B-B14F-4D97-AF65-F5344CB8AC3E}">
        <p14:creationId xmlns="" xmlns:p14="http://schemas.microsoft.com/office/powerpoint/2010/main" val="3007465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095D9E-320F-4CF0-A3C8-6C4E4744699A}" type="datetimeFigureOut">
              <a:rPr lang="en-US" smtClean="0"/>
              <a:pPr/>
              <a:t>23/06/2014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676DCA-2B81-4E96-9332-A467DC3A4091}" type="slidenum">
              <a:rPr lang="en-US" smtClean="0"/>
              <a:pPr/>
              <a:t>‹#›</a:t>
            </a:fld>
            <a:endParaRPr lang="en-US"/>
          </a:p>
        </p:txBody>
      </p:sp>
    </p:spTree>
    <p:extLst>
      <p:ext uri="{BB962C8B-B14F-4D97-AF65-F5344CB8AC3E}">
        <p14:creationId xmlns="" xmlns:p14="http://schemas.microsoft.com/office/powerpoint/2010/main" val="1025219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095D9E-320F-4CF0-A3C8-6C4E4744699A}" type="datetimeFigureOut">
              <a:rPr lang="en-US" smtClean="0"/>
              <a:pPr/>
              <a:t>23/06/2014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676DCA-2B81-4E96-9332-A467DC3A4091}" type="slidenum">
              <a:rPr lang="en-US" smtClean="0"/>
              <a:pPr/>
              <a:t>‹#›</a:t>
            </a:fld>
            <a:endParaRPr lang="en-US"/>
          </a:p>
        </p:txBody>
      </p:sp>
    </p:spTree>
    <p:extLst>
      <p:ext uri="{BB962C8B-B14F-4D97-AF65-F5344CB8AC3E}">
        <p14:creationId xmlns="" xmlns:p14="http://schemas.microsoft.com/office/powerpoint/2010/main" val="1236220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095D9E-320F-4CF0-A3C8-6C4E4744699A}" type="datetimeFigureOut">
              <a:rPr lang="en-US" smtClean="0"/>
              <a:pPr/>
              <a:t>23/06/2014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676DCA-2B81-4E96-9332-A467DC3A4091}" type="slidenum">
              <a:rPr lang="en-US" smtClean="0"/>
              <a:pPr/>
              <a:t>‹#›</a:t>
            </a:fld>
            <a:endParaRPr lang="en-US"/>
          </a:p>
        </p:txBody>
      </p:sp>
    </p:spTree>
    <p:extLst>
      <p:ext uri="{BB962C8B-B14F-4D97-AF65-F5344CB8AC3E}">
        <p14:creationId xmlns="" xmlns:p14="http://schemas.microsoft.com/office/powerpoint/2010/main" val="2878768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095D9E-320F-4CF0-A3C8-6C4E4744699A}" type="datetimeFigureOut">
              <a:rPr lang="en-US" smtClean="0"/>
              <a:pPr/>
              <a:t>23/06/2014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676DCA-2B81-4E96-9332-A467DC3A4091}" type="slidenum">
              <a:rPr lang="en-US" smtClean="0"/>
              <a:pPr/>
              <a:t>‹#›</a:t>
            </a:fld>
            <a:endParaRPr lang="en-US"/>
          </a:p>
        </p:txBody>
      </p:sp>
    </p:spTree>
    <p:extLst>
      <p:ext uri="{BB962C8B-B14F-4D97-AF65-F5344CB8AC3E}">
        <p14:creationId xmlns="" xmlns:p14="http://schemas.microsoft.com/office/powerpoint/2010/main" val="1834724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9095D9E-320F-4CF0-A3C8-6C4E4744699A}" type="datetimeFigureOut">
              <a:rPr lang="en-US" smtClean="0"/>
              <a:pPr/>
              <a:t>23/06/2014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676DCA-2B81-4E96-9332-A467DC3A4091}" type="slidenum">
              <a:rPr lang="en-US" smtClean="0"/>
              <a:pPr/>
              <a:t>‹#›</a:t>
            </a:fld>
            <a:endParaRPr lang="en-US"/>
          </a:p>
        </p:txBody>
      </p:sp>
    </p:spTree>
    <p:extLst>
      <p:ext uri="{BB962C8B-B14F-4D97-AF65-F5344CB8AC3E}">
        <p14:creationId xmlns="" xmlns:p14="http://schemas.microsoft.com/office/powerpoint/2010/main" val="1630547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095D9E-320F-4CF0-A3C8-6C4E4744699A}" type="datetimeFigureOut">
              <a:rPr lang="en-US" smtClean="0"/>
              <a:pPr/>
              <a:t>23/06/2014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676DCA-2B81-4E96-9332-A467DC3A4091}" type="slidenum">
              <a:rPr lang="en-US" smtClean="0"/>
              <a:pPr/>
              <a:t>‹#›</a:t>
            </a:fld>
            <a:endParaRPr lang="en-US"/>
          </a:p>
        </p:txBody>
      </p:sp>
    </p:spTree>
    <p:extLst>
      <p:ext uri="{BB962C8B-B14F-4D97-AF65-F5344CB8AC3E}">
        <p14:creationId xmlns="" xmlns:p14="http://schemas.microsoft.com/office/powerpoint/2010/main" val="218405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095D9E-320F-4CF0-A3C8-6C4E4744699A}" type="datetimeFigureOut">
              <a:rPr lang="en-US" smtClean="0"/>
              <a:pPr/>
              <a:t>23/06/2014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676DCA-2B81-4E96-9332-A467DC3A4091}" type="slidenum">
              <a:rPr lang="en-US" smtClean="0"/>
              <a:pPr/>
              <a:t>‹#›</a:t>
            </a:fld>
            <a:endParaRPr lang="en-US"/>
          </a:p>
        </p:txBody>
      </p:sp>
    </p:spTree>
    <p:extLst>
      <p:ext uri="{BB962C8B-B14F-4D97-AF65-F5344CB8AC3E}">
        <p14:creationId xmlns="" xmlns:p14="http://schemas.microsoft.com/office/powerpoint/2010/main" val="371754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095D9E-320F-4CF0-A3C8-6C4E4744699A}" type="datetimeFigureOut">
              <a:rPr lang="en-US" smtClean="0"/>
              <a:pPr/>
              <a:t>23/06/2014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676DCA-2B81-4E96-9332-A467DC3A4091}" type="slidenum">
              <a:rPr lang="en-US" smtClean="0"/>
              <a:pPr/>
              <a:t>‹#›</a:t>
            </a:fld>
            <a:endParaRPr lang="en-US"/>
          </a:p>
        </p:txBody>
      </p:sp>
    </p:spTree>
    <p:extLst>
      <p:ext uri="{BB962C8B-B14F-4D97-AF65-F5344CB8AC3E}">
        <p14:creationId xmlns="" xmlns:p14="http://schemas.microsoft.com/office/powerpoint/2010/main" val="2400360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095D9E-320F-4CF0-A3C8-6C4E4744699A}" type="datetimeFigureOut">
              <a:rPr lang="en-US" smtClean="0"/>
              <a:pPr/>
              <a:t>23/06/2014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676DCA-2B81-4E96-9332-A467DC3A4091}" type="slidenum">
              <a:rPr lang="en-US" smtClean="0"/>
              <a:pPr/>
              <a:t>‹#›</a:t>
            </a:fld>
            <a:endParaRPr lang="en-US"/>
          </a:p>
        </p:txBody>
      </p:sp>
    </p:spTree>
    <p:extLst>
      <p:ext uri="{BB962C8B-B14F-4D97-AF65-F5344CB8AC3E}">
        <p14:creationId xmlns="" xmlns:p14="http://schemas.microsoft.com/office/powerpoint/2010/main" val="2865271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095D9E-320F-4CF0-A3C8-6C4E4744699A}" type="datetimeFigureOut">
              <a:rPr lang="en-US" smtClean="0"/>
              <a:pPr/>
              <a:t>23/06/2014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676DCA-2B81-4E96-9332-A467DC3A4091}" type="slidenum">
              <a:rPr lang="en-US" smtClean="0"/>
              <a:pPr/>
              <a:t>‹#›</a:t>
            </a:fld>
            <a:endParaRPr lang="en-US"/>
          </a:p>
        </p:txBody>
      </p:sp>
    </p:spTree>
    <p:extLst>
      <p:ext uri="{BB962C8B-B14F-4D97-AF65-F5344CB8AC3E}">
        <p14:creationId xmlns="" xmlns:p14="http://schemas.microsoft.com/office/powerpoint/2010/main" val="2651605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9095D9E-320F-4CF0-A3C8-6C4E4744699A}" type="datetimeFigureOut">
              <a:rPr lang="en-US" smtClean="0"/>
              <a:pPr/>
              <a:t>23/06/2014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30676DCA-2B81-4E96-9332-A467DC3A4091}" type="slidenum">
              <a:rPr lang="en-US" smtClean="0"/>
              <a:pPr/>
              <a:t>‹#›</a:t>
            </a:fld>
            <a:endParaRPr lang="en-US"/>
          </a:p>
        </p:txBody>
      </p:sp>
    </p:spTree>
    <p:extLst>
      <p:ext uri="{BB962C8B-B14F-4D97-AF65-F5344CB8AC3E}">
        <p14:creationId xmlns="" xmlns:p14="http://schemas.microsoft.com/office/powerpoint/2010/main" val="39091841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Recap</a:t>
            </a:r>
            <a:endParaRPr lang="en-US" sz="3600" dirty="0"/>
          </a:p>
        </p:txBody>
      </p:sp>
      <p:sp>
        <p:nvSpPr>
          <p:cNvPr id="3" name="Content Placeholder 2"/>
          <p:cNvSpPr>
            <a:spLocks noGrp="1"/>
          </p:cNvSpPr>
          <p:nvPr>
            <p:ph idx="1"/>
          </p:nvPr>
        </p:nvSpPr>
        <p:spPr>
          <a:xfrm>
            <a:off x="457200" y="1200150"/>
            <a:ext cx="8229600" cy="3809999"/>
          </a:xfrm>
        </p:spPr>
        <p:txBody>
          <a:bodyPr>
            <a:normAutofit fontScale="92500"/>
          </a:bodyPr>
          <a:lstStyle/>
          <a:p>
            <a:pPr algn="just"/>
            <a:r>
              <a:rPr lang="en-US" dirty="0" smtClean="0">
                <a:latin typeface="Times New Roman" pitchFamily="18" charset="0"/>
                <a:cs typeface="Times New Roman" pitchFamily="18" charset="0"/>
              </a:rPr>
              <a:t>Reduction of capital</a:t>
            </a:r>
          </a:p>
          <a:p>
            <a:pPr algn="just"/>
            <a:r>
              <a:rPr lang="en-US" dirty="0" smtClean="0">
                <a:latin typeface="Times New Roman" pitchFamily="18" charset="0"/>
                <a:cs typeface="Times New Roman" pitchFamily="18" charset="0"/>
              </a:rPr>
              <a:t>Reduction of capital and objecting creditors.</a:t>
            </a:r>
          </a:p>
          <a:p>
            <a:pPr algn="just"/>
            <a:r>
              <a:rPr lang="en-US" dirty="0" smtClean="0">
                <a:latin typeface="Times New Roman" pitchFamily="18" charset="0"/>
                <a:cs typeface="Times New Roman" pitchFamily="18" charset="0"/>
              </a:rPr>
              <a:t>Liabilities of members in respect of reduced shares.</a:t>
            </a:r>
          </a:p>
          <a:p>
            <a:pPr algn="just"/>
            <a:r>
              <a:rPr lang="en-US" dirty="0" smtClean="0">
                <a:latin typeface="Times New Roman" pitchFamily="18" charset="0"/>
                <a:cs typeface="Times New Roman" pitchFamily="18" charset="0"/>
              </a:rPr>
              <a:t>Prohibition on purchase of shares and its exception.</a:t>
            </a:r>
          </a:p>
          <a:p>
            <a:pPr algn="just"/>
            <a:r>
              <a:rPr lang="en-US" dirty="0" smtClean="0">
                <a:latin typeface="Times New Roman" pitchFamily="18" charset="0"/>
                <a:cs typeface="Times New Roman" pitchFamily="18" charset="0"/>
              </a:rPr>
              <a:t>Purchase of its own shares by listed companies.</a:t>
            </a:r>
          </a:p>
          <a:p>
            <a:pPr algn="just"/>
            <a:endParaRPr lang="en-US"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39823978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US" sz="4000" b="1" dirty="0" smtClean="0">
              <a:latin typeface="Times New Roman" pitchFamily="18" charset="0"/>
              <a:cs typeface="Times New Roman" pitchFamily="18" charset="0"/>
            </a:endParaRPr>
          </a:p>
          <a:p>
            <a:pPr marL="0" indent="0">
              <a:buNone/>
            </a:pPr>
            <a:r>
              <a:rPr lang="en-US" sz="4000" b="1" dirty="0" smtClean="0">
                <a:latin typeface="Times New Roman" pitchFamily="18" charset="0"/>
                <a:cs typeface="Times New Roman" pitchFamily="18" charset="0"/>
              </a:rPr>
              <a:t>Transfer and Transmission of Shares</a:t>
            </a:r>
          </a:p>
          <a:p>
            <a:pPr marL="0" indent="0">
              <a:buNone/>
            </a:pPr>
            <a:r>
              <a:rPr lang="en-US" sz="2800" b="1" dirty="0" smtClean="0">
                <a:latin typeface="Times New Roman" pitchFamily="18" charset="0"/>
                <a:cs typeface="Times New Roman" pitchFamily="18" charset="0"/>
              </a:rPr>
              <a:t>			     </a:t>
            </a:r>
          </a:p>
          <a:p>
            <a:pPr marL="0" indent="0">
              <a:buNone/>
            </a:pPr>
            <a:r>
              <a:rPr lang="en-US" sz="2800" b="1" dirty="0" smtClean="0">
                <a:latin typeface="Times New Roman" pitchFamily="18" charset="0"/>
                <a:cs typeface="Times New Roman" pitchFamily="18" charset="0"/>
              </a:rPr>
              <a:t>			</a:t>
            </a:r>
            <a:endParaRPr lang="en-US" sz="3800" b="1" dirty="0">
              <a:latin typeface="Times New Roman" pitchFamily="18" charset="0"/>
              <a:cs typeface="Times New Roman" pitchFamily="18" charset="0"/>
            </a:endParaRPr>
          </a:p>
        </p:txBody>
      </p:sp>
    </p:spTree>
    <p:extLst>
      <p:ext uri="{BB962C8B-B14F-4D97-AF65-F5344CB8AC3E}">
        <p14:creationId xmlns="" xmlns:p14="http://schemas.microsoft.com/office/powerpoint/2010/main" val="1835669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Concept of Transfer /Transmission of Shares &amp; Debentures:</a:t>
            </a:r>
            <a:endParaRPr lang="en-US" sz="3600" dirty="0"/>
          </a:p>
        </p:txBody>
      </p:sp>
      <p:sp>
        <p:nvSpPr>
          <p:cNvPr id="3" name="Content Placeholder 2"/>
          <p:cNvSpPr>
            <a:spLocks noGrp="1"/>
          </p:cNvSpPr>
          <p:nvPr>
            <p:ph idx="1"/>
          </p:nvPr>
        </p:nvSpPr>
        <p:spPr>
          <a:xfrm>
            <a:off x="457200" y="1200150"/>
            <a:ext cx="8229600" cy="3809999"/>
          </a:xfrm>
        </p:spPr>
        <p:txBody>
          <a:bodyPr>
            <a:normAutofit fontScale="62500" lnSpcReduction="20000"/>
          </a:bodyPr>
          <a:lstStyle/>
          <a:p>
            <a:pPr algn="just"/>
            <a:r>
              <a:rPr lang="en-US" dirty="0"/>
              <a:t>The word “transfer” is an act of the parties by which title to property is transferred from one person to another. (Person also includes legal person e.g. company, body corporate, etc.) </a:t>
            </a:r>
            <a:endParaRPr lang="en-US" dirty="0" smtClean="0"/>
          </a:p>
          <a:p>
            <a:pPr algn="just"/>
            <a:r>
              <a:rPr lang="en-US" dirty="0" smtClean="0"/>
              <a:t>The </a:t>
            </a:r>
            <a:r>
              <a:rPr lang="en-US" dirty="0"/>
              <a:t>word “transmission” is referred to transfer of title to parties by operation of law. </a:t>
            </a:r>
            <a:endParaRPr lang="en-US" dirty="0" smtClean="0"/>
          </a:p>
          <a:p>
            <a:pPr algn="just"/>
            <a:r>
              <a:rPr lang="en-US" dirty="0" smtClean="0"/>
              <a:t>Transfer </a:t>
            </a:r>
            <a:r>
              <a:rPr lang="en-US" dirty="0"/>
              <a:t>of shares means a voluntary passing of property in certain shares from one person to another by presenting to the company a duly stamped and executed instrument of transfer, by or on behalf of the transferor and transferee containing their names, addresses and occupations along with the share certificates relating to the shares to be transferred, </a:t>
            </a:r>
            <a:endParaRPr lang="en-US" dirty="0" smtClean="0"/>
          </a:p>
          <a:p>
            <a:pPr algn="just"/>
            <a:r>
              <a:rPr lang="en-US" dirty="0" smtClean="0"/>
              <a:t>whereas </a:t>
            </a:r>
            <a:r>
              <a:rPr lang="en-US" dirty="0"/>
              <a:t>transmission on the other hand, involves the passing of the property in shares by operation of law on the happening of such events such as death, insolvency or lunacy of a share-holder/debenture-holder, </a:t>
            </a:r>
            <a:r>
              <a:rPr lang="en-US" dirty="0" err="1"/>
              <a:t>etc</a:t>
            </a:r>
            <a:endParaRPr lang="en-US"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19414058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Concept of Transfer /Transmission of Shares &amp; Debentures:</a:t>
            </a:r>
            <a:endParaRPr lang="en-US" sz="3600" dirty="0"/>
          </a:p>
        </p:txBody>
      </p:sp>
      <p:sp>
        <p:nvSpPr>
          <p:cNvPr id="3" name="Content Placeholder 2"/>
          <p:cNvSpPr>
            <a:spLocks noGrp="1"/>
          </p:cNvSpPr>
          <p:nvPr>
            <p:ph idx="1"/>
          </p:nvPr>
        </p:nvSpPr>
        <p:spPr>
          <a:xfrm>
            <a:off x="457200" y="1200150"/>
            <a:ext cx="8229600" cy="3809999"/>
          </a:xfrm>
        </p:spPr>
        <p:txBody>
          <a:bodyPr>
            <a:normAutofit fontScale="85000" lnSpcReduction="20000"/>
          </a:bodyPr>
          <a:lstStyle/>
          <a:p>
            <a:pPr algn="just"/>
            <a:r>
              <a:rPr lang="en-US" dirty="0"/>
              <a:t>A share </a:t>
            </a:r>
            <a:r>
              <a:rPr lang="en-US" dirty="0" smtClean="0"/>
              <a:t> </a:t>
            </a:r>
            <a:r>
              <a:rPr lang="en-US" dirty="0"/>
              <a:t>transfer is a procedure by which an existing </a:t>
            </a:r>
            <a:r>
              <a:rPr lang="en-US" dirty="0" smtClean="0"/>
              <a:t>shareholders transfers </a:t>
            </a:r>
            <a:r>
              <a:rPr lang="en-US" dirty="0"/>
              <a:t>his/her share(s) or/and debenture(s) to an existing shareholder(s), or to any one else depending upon the transaction and circumstances of the case. Under the law anyone has a right to transfer his / her share(s</a:t>
            </a:r>
            <a:r>
              <a:rPr lang="en-US" dirty="0" smtClean="0"/>
              <a:t>) </a:t>
            </a:r>
            <a:r>
              <a:rPr lang="en-US" dirty="0"/>
              <a:t>to any existing one or anyone else; </a:t>
            </a:r>
            <a:endParaRPr lang="en-US" dirty="0" smtClean="0"/>
          </a:p>
          <a:p>
            <a:pPr algn="just"/>
            <a:r>
              <a:rPr lang="en-US" dirty="0" smtClean="0"/>
              <a:t>however </a:t>
            </a:r>
            <a:r>
              <a:rPr lang="en-US" dirty="0"/>
              <a:t>a private company may by its articles of association (AOA) restrict the right to transfer the </a:t>
            </a:r>
            <a:r>
              <a:rPr lang="en-US" dirty="0" smtClean="0"/>
              <a:t> </a:t>
            </a:r>
            <a:r>
              <a:rPr lang="en-US" dirty="0"/>
              <a:t>company’s shares </a:t>
            </a:r>
            <a:r>
              <a:rPr lang="en-US" dirty="0" smtClean="0"/>
              <a:t>. </a:t>
            </a:r>
            <a:endParaRPr lang="en-US"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32018214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5978"/>
            <a:ext cx="8610600" cy="2289572"/>
          </a:xfrm>
        </p:spPr>
        <p:txBody>
          <a:bodyPr>
            <a:noAutofit/>
          </a:bodyPr>
          <a:lstStyle/>
          <a:p>
            <a:r>
              <a:rPr lang="en-US" sz="3600" b="1" dirty="0"/>
              <a:t>Provisions of Law Relating To Transfer &amp; Transmission of Shares or/and Debentures</a:t>
            </a:r>
            <a:r>
              <a:rPr lang="en-US" sz="3600" b="1" dirty="0" smtClean="0"/>
              <a:t>:</a:t>
            </a:r>
            <a:endParaRPr lang="en-US" sz="3600" dirty="0"/>
          </a:p>
        </p:txBody>
      </p:sp>
      <p:sp>
        <p:nvSpPr>
          <p:cNvPr id="3" name="Content Placeholder 2"/>
          <p:cNvSpPr>
            <a:spLocks noGrp="1"/>
          </p:cNvSpPr>
          <p:nvPr>
            <p:ph idx="1"/>
          </p:nvPr>
        </p:nvSpPr>
        <p:spPr>
          <a:xfrm>
            <a:off x="457200" y="1200150"/>
            <a:ext cx="8229600" cy="3809999"/>
          </a:xfrm>
        </p:spPr>
        <p:txBody>
          <a:bodyPr>
            <a:normAutofit/>
          </a:bodyPr>
          <a:lstStyle/>
          <a:p>
            <a:pPr marL="0" indent="0">
              <a:buNone/>
            </a:pPr>
            <a:endParaRPr lang="en-US" dirty="0" smtClean="0"/>
          </a:p>
          <a:p>
            <a:endParaRPr lang="en-US" dirty="0"/>
          </a:p>
          <a:p>
            <a:r>
              <a:rPr lang="en-US" dirty="0" smtClean="0"/>
              <a:t>Sections </a:t>
            </a:r>
            <a:r>
              <a:rPr lang="en-US" dirty="0"/>
              <a:t>74 to 81 of the Ordinance deal with issues governing the transfer and transmission of shares or / and debentures. </a:t>
            </a:r>
          </a:p>
          <a:p>
            <a:pPr marL="0" indent="0" algn="just">
              <a:buNone/>
            </a:pPr>
            <a:endParaRPr lang="en-US"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16277921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5978"/>
            <a:ext cx="8610600" cy="994172"/>
          </a:xfrm>
        </p:spPr>
        <p:txBody>
          <a:bodyPr>
            <a:noAutofit/>
          </a:bodyPr>
          <a:lstStyle/>
          <a:p>
            <a:r>
              <a:rPr lang="en-US" sz="3600" b="1" dirty="0"/>
              <a:t>Limitation on Transfer of Shares and Debentures</a:t>
            </a:r>
            <a:r>
              <a:rPr lang="en-US" sz="3600" dirty="0"/>
              <a:t> </a:t>
            </a:r>
          </a:p>
        </p:txBody>
      </p:sp>
      <p:sp>
        <p:nvSpPr>
          <p:cNvPr id="3" name="Content Placeholder 2"/>
          <p:cNvSpPr>
            <a:spLocks noGrp="1"/>
          </p:cNvSpPr>
          <p:nvPr>
            <p:ph idx="1"/>
          </p:nvPr>
        </p:nvSpPr>
        <p:spPr>
          <a:xfrm>
            <a:off x="457200" y="1200150"/>
            <a:ext cx="8229600" cy="3809999"/>
          </a:xfrm>
        </p:spPr>
        <p:txBody>
          <a:bodyPr>
            <a:normAutofit fontScale="70000" lnSpcReduction="20000"/>
          </a:bodyPr>
          <a:lstStyle/>
          <a:p>
            <a:r>
              <a:rPr lang="en-US" dirty="0" smtClean="0"/>
              <a:t>Every </a:t>
            </a:r>
            <a:r>
              <a:rPr lang="en-US" dirty="0"/>
              <a:t>company has to transfer the </a:t>
            </a:r>
            <a:r>
              <a:rPr lang="en-US" dirty="0" smtClean="0"/>
              <a:t>shares </a:t>
            </a:r>
            <a:r>
              <a:rPr lang="en-US" dirty="0"/>
              <a:t>within forty five days of application. The company shall within 30 days or where the transferee is a central depositary company within five days from the date on which the instrument of transfer is lodged with the company, will notify the defect or invalidity to the transferee who shall after removing the identified defect shall re-lodge the transfer deed with the company.</a:t>
            </a:r>
          </a:p>
          <a:p>
            <a:r>
              <a:rPr lang="en-US" dirty="0"/>
              <a:t>These conditions, in relation to a private limited company shall be subject to such limitations and restrictions as imposed by its AOA, if any. The company shall not register transfer of shares </a:t>
            </a:r>
            <a:r>
              <a:rPr lang="en-US" dirty="0" smtClean="0"/>
              <a:t> </a:t>
            </a:r>
            <a:r>
              <a:rPr lang="en-US" dirty="0"/>
              <a:t>unless proper instrument of </a:t>
            </a:r>
            <a:r>
              <a:rPr lang="en-US" dirty="0" smtClean="0"/>
              <a:t>transfer, </a:t>
            </a:r>
            <a:r>
              <a:rPr lang="en-US" dirty="0"/>
              <a:t>duly stamped and executed by the transferor and the transferee has been delivered to the company. </a:t>
            </a:r>
            <a:endParaRPr lang="en-US"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22620409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5978"/>
            <a:ext cx="8610600" cy="994172"/>
          </a:xfrm>
        </p:spPr>
        <p:txBody>
          <a:bodyPr>
            <a:noAutofit/>
          </a:bodyPr>
          <a:lstStyle/>
          <a:p>
            <a:r>
              <a:rPr lang="en-US" sz="3600" b="1" dirty="0"/>
              <a:t>Stepwise Procedure for Transfer of Shares: </a:t>
            </a:r>
            <a:endParaRPr lang="en-US" sz="3600" dirty="0"/>
          </a:p>
        </p:txBody>
      </p:sp>
      <p:sp>
        <p:nvSpPr>
          <p:cNvPr id="3" name="Content Placeholder 2"/>
          <p:cNvSpPr>
            <a:spLocks noGrp="1"/>
          </p:cNvSpPr>
          <p:nvPr>
            <p:ph idx="1"/>
          </p:nvPr>
        </p:nvSpPr>
        <p:spPr>
          <a:xfrm>
            <a:off x="457200" y="1200150"/>
            <a:ext cx="8229600" cy="3809999"/>
          </a:xfrm>
        </p:spPr>
        <p:txBody>
          <a:bodyPr>
            <a:normAutofit fontScale="77500" lnSpcReduction="20000"/>
          </a:bodyPr>
          <a:lstStyle/>
          <a:p>
            <a:pPr marL="0" indent="0">
              <a:buNone/>
            </a:pPr>
            <a:r>
              <a:rPr lang="en-US" dirty="0" smtClean="0"/>
              <a:t>Following </a:t>
            </a:r>
            <a:r>
              <a:rPr lang="en-US" dirty="0"/>
              <a:t>procedure shall be adopted for transfer of shares:</a:t>
            </a:r>
          </a:p>
          <a:p>
            <a:pPr lvl="0"/>
            <a:r>
              <a:rPr lang="en-US" b="1" dirty="0"/>
              <a:t>Lodgment of Transfer Deed</a:t>
            </a:r>
            <a:r>
              <a:rPr lang="en-US" dirty="0"/>
              <a:t>: </a:t>
            </a:r>
          </a:p>
          <a:p>
            <a:pPr lvl="1"/>
            <a:r>
              <a:rPr lang="en-US" dirty="0" smtClean="0"/>
              <a:t>An </a:t>
            </a:r>
            <a:r>
              <a:rPr lang="en-US" dirty="0"/>
              <a:t>application for transfer of shares along with duly filled in transfer deed and share 	certificate in original is lodged at registered office of the company or the share registrar </a:t>
            </a:r>
            <a:r>
              <a:rPr lang="en-US" dirty="0" smtClean="0"/>
              <a:t>office </a:t>
            </a:r>
            <a:r>
              <a:rPr lang="en-US" dirty="0"/>
              <a:t>by the transferee, or the transferor. Normally, a receipt is issued</a:t>
            </a:r>
            <a:r>
              <a:rPr lang="en-US" dirty="0" smtClean="0"/>
              <a:t>.</a:t>
            </a:r>
          </a:p>
          <a:p>
            <a:pPr marL="457200" lvl="1" indent="0">
              <a:buNone/>
            </a:pPr>
            <a:endParaRPr lang="en-US" dirty="0" smtClean="0"/>
          </a:p>
          <a:p>
            <a:pPr marL="0" indent="0">
              <a:buNone/>
            </a:pPr>
            <a:r>
              <a:rPr lang="en-US" b="1" dirty="0" smtClean="0"/>
              <a:t>Note</a:t>
            </a:r>
            <a:r>
              <a:rPr lang="en-US" dirty="0"/>
              <a:t>:- In case </a:t>
            </a:r>
            <a:r>
              <a:rPr lang="en-US" dirty="0" smtClean="0"/>
              <a:t>transfer </a:t>
            </a:r>
            <a:r>
              <a:rPr lang="en-US" dirty="0"/>
              <a:t>deed or share certificate is lost, necessary affidavit and any other </a:t>
            </a:r>
            <a:r>
              <a:rPr lang="en-US" dirty="0" smtClean="0"/>
              <a:t>evidence </a:t>
            </a:r>
            <a:r>
              <a:rPr lang="en-US" dirty="0"/>
              <a:t>supporting the fact is provided to the company.</a:t>
            </a:r>
          </a:p>
        </p:txBody>
      </p:sp>
    </p:spTree>
    <p:extLst>
      <p:ext uri="{BB962C8B-B14F-4D97-AF65-F5344CB8AC3E}">
        <p14:creationId xmlns="" xmlns:p14="http://schemas.microsoft.com/office/powerpoint/2010/main" val="11407711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5978"/>
            <a:ext cx="8610600" cy="994172"/>
          </a:xfrm>
        </p:spPr>
        <p:txBody>
          <a:bodyPr>
            <a:noAutofit/>
          </a:bodyPr>
          <a:lstStyle/>
          <a:p>
            <a:r>
              <a:rPr lang="en-US" sz="3600" b="1" dirty="0"/>
              <a:t>Stepwise Procedure for Transfer of Shares: </a:t>
            </a:r>
            <a:endParaRPr lang="en-US" sz="3600" dirty="0"/>
          </a:p>
        </p:txBody>
      </p:sp>
      <p:sp>
        <p:nvSpPr>
          <p:cNvPr id="3" name="Content Placeholder 2"/>
          <p:cNvSpPr>
            <a:spLocks noGrp="1"/>
          </p:cNvSpPr>
          <p:nvPr>
            <p:ph idx="1"/>
          </p:nvPr>
        </p:nvSpPr>
        <p:spPr>
          <a:xfrm>
            <a:off x="457200" y="1200150"/>
            <a:ext cx="8229600" cy="3809999"/>
          </a:xfrm>
        </p:spPr>
        <p:txBody>
          <a:bodyPr>
            <a:normAutofit fontScale="77500" lnSpcReduction="20000"/>
          </a:bodyPr>
          <a:lstStyle/>
          <a:p>
            <a:pPr lvl="0"/>
            <a:r>
              <a:rPr lang="en-US" b="1" dirty="0"/>
              <a:t>Checking and Verification: </a:t>
            </a:r>
            <a:endParaRPr lang="en-US" dirty="0"/>
          </a:p>
          <a:p>
            <a:pPr lvl="1"/>
            <a:r>
              <a:rPr lang="en-US" dirty="0" smtClean="0"/>
              <a:t>The </a:t>
            </a:r>
            <a:r>
              <a:rPr lang="en-US" dirty="0"/>
              <a:t>company checks and verifies the transfer deed and share certificate. The company is 	required to register a transfer of shares </a:t>
            </a:r>
            <a:r>
              <a:rPr lang="en-US" dirty="0" smtClean="0"/>
              <a:t> </a:t>
            </a:r>
            <a:r>
              <a:rPr lang="en-US" dirty="0"/>
              <a:t>only in case proper instrument of 	transfer duly stamped in accordance with the Stamp Act, witnessed, executed by the 	transferor and the transferee and is delivered along with the certificate(s). </a:t>
            </a:r>
          </a:p>
          <a:p>
            <a:pPr lvl="0"/>
            <a:r>
              <a:rPr lang="en-US" b="1" dirty="0"/>
              <a:t>Notice:</a:t>
            </a:r>
            <a:r>
              <a:rPr lang="en-US" dirty="0"/>
              <a:t> </a:t>
            </a:r>
            <a:endParaRPr lang="en-US" dirty="0" smtClean="0"/>
          </a:p>
          <a:p>
            <a:pPr lvl="1"/>
            <a:r>
              <a:rPr lang="en-US" dirty="0" smtClean="0"/>
              <a:t>In </a:t>
            </a:r>
            <a:r>
              <a:rPr lang="en-US" dirty="0"/>
              <a:t>case the articles of the company provided any other condition or there are any shortcomings/deficiencies as provided in the law and AOA of the company, the company issues a notice to the presenter regarding such transfer for further verification. </a:t>
            </a:r>
          </a:p>
        </p:txBody>
      </p:sp>
    </p:spTree>
    <p:extLst>
      <p:ext uri="{BB962C8B-B14F-4D97-AF65-F5344CB8AC3E}">
        <p14:creationId xmlns="" xmlns:p14="http://schemas.microsoft.com/office/powerpoint/2010/main" val="42532685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5978"/>
            <a:ext cx="8610600" cy="994172"/>
          </a:xfrm>
        </p:spPr>
        <p:txBody>
          <a:bodyPr>
            <a:noAutofit/>
          </a:bodyPr>
          <a:lstStyle/>
          <a:p>
            <a:r>
              <a:rPr lang="en-US" sz="3600" b="1" dirty="0"/>
              <a:t>Stepwise Procedure for Transfer of Shares: </a:t>
            </a:r>
            <a:endParaRPr lang="en-US" sz="3600" dirty="0"/>
          </a:p>
        </p:txBody>
      </p:sp>
      <p:sp>
        <p:nvSpPr>
          <p:cNvPr id="3" name="Content Placeholder 2"/>
          <p:cNvSpPr>
            <a:spLocks noGrp="1"/>
          </p:cNvSpPr>
          <p:nvPr>
            <p:ph idx="1"/>
          </p:nvPr>
        </p:nvSpPr>
        <p:spPr>
          <a:xfrm>
            <a:off x="457200" y="1200150"/>
            <a:ext cx="8229600" cy="3809999"/>
          </a:xfrm>
        </p:spPr>
        <p:txBody>
          <a:bodyPr>
            <a:normAutofit lnSpcReduction="10000"/>
          </a:bodyPr>
          <a:lstStyle/>
          <a:p>
            <a:pPr lvl="0"/>
            <a:r>
              <a:rPr lang="en-US" b="1" dirty="0"/>
              <a:t>Approval: </a:t>
            </a:r>
            <a:endParaRPr lang="en-US" dirty="0"/>
          </a:p>
          <a:p>
            <a:pPr lvl="1"/>
            <a:r>
              <a:rPr lang="en-US" dirty="0" smtClean="0"/>
              <a:t>Approval </a:t>
            </a:r>
            <a:r>
              <a:rPr lang="en-US" dirty="0"/>
              <a:t>for transfer of shares is sought from the board of directors or committee of directors as the case may be</a:t>
            </a:r>
            <a:r>
              <a:rPr lang="en-US" dirty="0" smtClean="0"/>
              <a:t>.</a:t>
            </a:r>
            <a:r>
              <a:rPr lang="en-US" dirty="0"/>
              <a:t> </a:t>
            </a:r>
          </a:p>
          <a:p>
            <a:pPr lvl="0"/>
            <a:r>
              <a:rPr lang="en-US" b="1" dirty="0"/>
              <a:t>Register of </a:t>
            </a:r>
            <a:r>
              <a:rPr lang="en-US" b="1" dirty="0" smtClean="0"/>
              <a:t>members:</a:t>
            </a:r>
            <a:endParaRPr lang="en-US" dirty="0"/>
          </a:p>
          <a:p>
            <a:pPr lvl="1"/>
            <a:r>
              <a:rPr lang="en-US" dirty="0" smtClean="0"/>
              <a:t>Necessary </a:t>
            </a:r>
            <a:r>
              <a:rPr lang="en-US" dirty="0"/>
              <a:t>entries are made for entering the name of transferor in the register and recording transfer against the name of transferor. </a:t>
            </a:r>
          </a:p>
        </p:txBody>
      </p:sp>
    </p:spTree>
    <p:extLst>
      <p:ext uri="{BB962C8B-B14F-4D97-AF65-F5344CB8AC3E}">
        <p14:creationId xmlns="" xmlns:p14="http://schemas.microsoft.com/office/powerpoint/2010/main" val="36971018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5978"/>
            <a:ext cx="8610600" cy="994172"/>
          </a:xfrm>
        </p:spPr>
        <p:txBody>
          <a:bodyPr>
            <a:noAutofit/>
          </a:bodyPr>
          <a:lstStyle/>
          <a:p>
            <a:r>
              <a:rPr lang="en-US" sz="3600" b="1" dirty="0"/>
              <a:t>Stepwise Procedure for Transfer of Shares: </a:t>
            </a:r>
            <a:endParaRPr lang="en-US" sz="3600" dirty="0"/>
          </a:p>
        </p:txBody>
      </p:sp>
      <p:sp>
        <p:nvSpPr>
          <p:cNvPr id="3" name="Content Placeholder 2"/>
          <p:cNvSpPr>
            <a:spLocks noGrp="1"/>
          </p:cNvSpPr>
          <p:nvPr>
            <p:ph idx="1"/>
          </p:nvPr>
        </p:nvSpPr>
        <p:spPr>
          <a:xfrm>
            <a:off x="457200" y="1200150"/>
            <a:ext cx="8229600" cy="3809999"/>
          </a:xfrm>
        </p:spPr>
        <p:txBody>
          <a:bodyPr>
            <a:normAutofit lnSpcReduction="10000"/>
          </a:bodyPr>
          <a:lstStyle/>
          <a:p>
            <a:pPr lvl="0"/>
            <a:r>
              <a:rPr lang="en-US" b="1" dirty="0"/>
              <a:t>Share </a:t>
            </a:r>
            <a:r>
              <a:rPr lang="en-US" b="1" dirty="0" smtClean="0"/>
              <a:t>Certificate:</a:t>
            </a:r>
            <a:endParaRPr lang="en-US" dirty="0"/>
          </a:p>
          <a:p>
            <a:pPr lvl="1"/>
            <a:r>
              <a:rPr lang="en-US" dirty="0" smtClean="0"/>
              <a:t>Entry </a:t>
            </a:r>
            <a:r>
              <a:rPr lang="en-US" dirty="0"/>
              <a:t>is made in the “Memorandum of Transfer” column on the reverse of the share certificate thereby making the transferee as shareholder.  </a:t>
            </a:r>
          </a:p>
          <a:p>
            <a:pPr lvl="0"/>
            <a:r>
              <a:rPr lang="en-US" b="1" dirty="0"/>
              <a:t>Delivery of Share </a:t>
            </a:r>
            <a:r>
              <a:rPr lang="en-US" b="1" dirty="0" smtClean="0"/>
              <a:t>Certificate:</a:t>
            </a:r>
            <a:endParaRPr lang="en-US" dirty="0"/>
          </a:p>
          <a:p>
            <a:pPr lvl="1"/>
            <a:r>
              <a:rPr lang="en-US" dirty="0" smtClean="0"/>
              <a:t>Share </a:t>
            </a:r>
            <a:r>
              <a:rPr lang="en-US" dirty="0"/>
              <a:t>certificate is sent to the transferee through registered post or well reputed courier service and acknowledgement of receipt is kept on record. </a:t>
            </a:r>
          </a:p>
        </p:txBody>
      </p:sp>
    </p:spTree>
    <p:extLst>
      <p:ext uri="{BB962C8B-B14F-4D97-AF65-F5344CB8AC3E}">
        <p14:creationId xmlns="" xmlns:p14="http://schemas.microsoft.com/office/powerpoint/2010/main" val="10381776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5978"/>
            <a:ext cx="8610600" cy="994172"/>
          </a:xfrm>
        </p:spPr>
        <p:txBody>
          <a:bodyPr>
            <a:noAutofit/>
          </a:bodyPr>
          <a:lstStyle/>
          <a:p>
            <a:r>
              <a:rPr lang="en-US" sz="3600" b="1" dirty="0"/>
              <a:t>Stepwise Procedure for Transmission of Shares:</a:t>
            </a:r>
            <a:endParaRPr lang="en-US" sz="3600" dirty="0"/>
          </a:p>
        </p:txBody>
      </p:sp>
      <p:sp>
        <p:nvSpPr>
          <p:cNvPr id="3" name="Content Placeholder 2"/>
          <p:cNvSpPr>
            <a:spLocks noGrp="1"/>
          </p:cNvSpPr>
          <p:nvPr>
            <p:ph idx="1"/>
          </p:nvPr>
        </p:nvSpPr>
        <p:spPr>
          <a:xfrm>
            <a:off x="457200" y="1200150"/>
            <a:ext cx="8229600" cy="3809999"/>
          </a:xfrm>
        </p:spPr>
        <p:txBody>
          <a:bodyPr>
            <a:normAutofit fontScale="77500" lnSpcReduction="20000"/>
          </a:bodyPr>
          <a:lstStyle/>
          <a:p>
            <a:pPr marL="0" indent="0">
              <a:buNone/>
            </a:pPr>
            <a:r>
              <a:rPr lang="en-US" dirty="0" smtClean="0"/>
              <a:t>Following </a:t>
            </a:r>
            <a:r>
              <a:rPr lang="en-US" dirty="0"/>
              <a:t>procedure shall be adopted for transmission of shares: </a:t>
            </a:r>
          </a:p>
          <a:p>
            <a:pPr lvl="0"/>
            <a:r>
              <a:rPr lang="en-US" b="1" dirty="0"/>
              <a:t>Intimation: </a:t>
            </a:r>
            <a:endParaRPr lang="en-US" dirty="0"/>
          </a:p>
          <a:p>
            <a:pPr lvl="1"/>
            <a:r>
              <a:rPr lang="en-US" dirty="0" smtClean="0"/>
              <a:t>As </a:t>
            </a:r>
            <a:r>
              <a:rPr lang="en-US" dirty="0"/>
              <a:t>soon as intimation of death, lunacy, insolvency of a member or any direction/order of the court is received, the fact is required to be recorded in the relevant register of the company.</a:t>
            </a:r>
          </a:p>
          <a:p>
            <a:pPr marL="0" indent="0">
              <a:buNone/>
            </a:pPr>
            <a:r>
              <a:rPr lang="en-US" dirty="0"/>
              <a:t> </a:t>
            </a:r>
          </a:p>
          <a:p>
            <a:pPr lvl="0"/>
            <a:r>
              <a:rPr lang="en-US" b="1" dirty="0"/>
              <a:t>Death Certificate: </a:t>
            </a:r>
            <a:endParaRPr lang="en-US" dirty="0"/>
          </a:p>
          <a:p>
            <a:pPr lvl="1"/>
            <a:r>
              <a:rPr lang="en-US" dirty="0" smtClean="0"/>
              <a:t>In </a:t>
            </a:r>
            <a:r>
              <a:rPr lang="en-US" dirty="0"/>
              <a:t>case of death, the legal heir(s) is required to produce death certificate issued by relevant authorities. </a:t>
            </a:r>
          </a:p>
        </p:txBody>
      </p:sp>
    </p:spTree>
    <p:extLst>
      <p:ext uri="{BB962C8B-B14F-4D97-AF65-F5344CB8AC3E}">
        <p14:creationId xmlns="" xmlns:p14="http://schemas.microsoft.com/office/powerpoint/2010/main" val="8801972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5978"/>
            <a:ext cx="8610600" cy="994172"/>
          </a:xfrm>
        </p:spPr>
        <p:txBody>
          <a:bodyPr>
            <a:noAutofit/>
          </a:bodyPr>
          <a:lstStyle/>
          <a:p>
            <a:r>
              <a:rPr lang="en-US" sz="3600" b="1" dirty="0"/>
              <a:t>Stepwise Procedure for Transmission of Shares:</a:t>
            </a:r>
            <a:endParaRPr lang="en-US" sz="3600" dirty="0"/>
          </a:p>
        </p:txBody>
      </p:sp>
      <p:sp>
        <p:nvSpPr>
          <p:cNvPr id="3" name="Content Placeholder 2"/>
          <p:cNvSpPr>
            <a:spLocks noGrp="1"/>
          </p:cNvSpPr>
          <p:nvPr>
            <p:ph idx="1"/>
          </p:nvPr>
        </p:nvSpPr>
        <p:spPr>
          <a:xfrm>
            <a:off x="457200" y="1200150"/>
            <a:ext cx="8229600" cy="3809999"/>
          </a:xfrm>
        </p:spPr>
        <p:txBody>
          <a:bodyPr>
            <a:normAutofit fontScale="92500" lnSpcReduction="20000"/>
          </a:bodyPr>
          <a:lstStyle/>
          <a:p>
            <a:pPr lvl="0"/>
            <a:r>
              <a:rPr lang="en-US" b="1" dirty="0"/>
              <a:t>Application for transmission of shares: </a:t>
            </a:r>
            <a:endParaRPr lang="en-US" dirty="0"/>
          </a:p>
          <a:p>
            <a:pPr lvl="1"/>
            <a:r>
              <a:rPr lang="en-US" dirty="0" smtClean="0"/>
              <a:t>The </a:t>
            </a:r>
            <a:r>
              <a:rPr lang="en-US" dirty="0"/>
              <a:t>legal heir(s) or successors are required to make application to the company for transmission of shares duly supported with the documentary evidence showing nomination or lawful award of applied property to him.  	 </a:t>
            </a:r>
          </a:p>
          <a:p>
            <a:pPr lvl="0"/>
            <a:r>
              <a:rPr lang="en-US" b="1" dirty="0" smtClean="0"/>
              <a:t>Approval:</a:t>
            </a:r>
            <a:endParaRPr lang="en-US" dirty="0"/>
          </a:p>
          <a:p>
            <a:pPr lvl="1"/>
            <a:r>
              <a:rPr lang="en-US" dirty="0" smtClean="0"/>
              <a:t>Approval </a:t>
            </a:r>
            <a:r>
              <a:rPr lang="en-US" dirty="0"/>
              <a:t>for transmission of shares is sought from the board of directors or committee of directors as the case may be. </a:t>
            </a:r>
          </a:p>
        </p:txBody>
      </p:sp>
    </p:spTree>
    <p:extLst>
      <p:ext uri="{BB962C8B-B14F-4D97-AF65-F5344CB8AC3E}">
        <p14:creationId xmlns="" xmlns:p14="http://schemas.microsoft.com/office/powerpoint/2010/main" val="8019156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5978"/>
            <a:ext cx="8610600" cy="994172"/>
          </a:xfrm>
        </p:spPr>
        <p:txBody>
          <a:bodyPr>
            <a:noAutofit/>
          </a:bodyPr>
          <a:lstStyle/>
          <a:p>
            <a:r>
              <a:rPr lang="en-US" sz="3600" b="1" dirty="0"/>
              <a:t>Stepwise Procedure for Transmission of Shares:</a:t>
            </a:r>
            <a:endParaRPr lang="en-US" sz="3600" dirty="0"/>
          </a:p>
        </p:txBody>
      </p:sp>
      <p:sp>
        <p:nvSpPr>
          <p:cNvPr id="3" name="Content Placeholder 2"/>
          <p:cNvSpPr>
            <a:spLocks noGrp="1"/>
          </p:cNvSpPr>
          <p:nvPr>
            <p:ph idx="1"/>
          </p:nvPr>
        </p:nvSpPr>
        <p:spPr>
          <a:xfrm>
            <a:off x="457200" y="1200150"/>
            <a:ext cx="8229600" cy="3809999"/>
          </a:xfrm>
        </p:spPr>
        <p:txBody>
          <a:bodyPr>
            <a:normAutofit fontScale="85000" lnSpcReduction="20000"/>
          </a:bodyPr>
          <a:lstStyle/>
          <a:p>
            <a:pPr lvl="0"/>
            <a:r>
              <a:rPr lang="en-US" b="1" dirty="0"/>
              <a:t>Register of </a:t>
            </a:r>
            <a:r>
              <a:rPr lang="en-US" b="1" dirty="0" smtClean="0"/>
              <a:t>Members:</a:t>
            </a:r>
            <a:endParaRPr lang="en-US" dirty="0"/>
          </a:p>
          <a:p>
            <a:pPr lvl="1"/>
            <a:r>
              <a:rPr lang="en-US" dirty="0" smtClean="0"/>
              <a:t>Necessary </a:t>
            </a:r>
            <a:r>
              <a:rPr lang="en-US" dirty="0"/>
              <a:t>entries are made for entering the name of successors in the register and recording transfer against the name of deceased.  </a:t>
            </a:r>
          </a:p>
          <a:p>
            <a:pPr lvl="0"/>
            <a:r>
              <a:rPr lang="en-US" b="1" dirty="0"/>
              <a:t>Share </a:t>
            </a:r>
            <a:r>
              <a:rPr lang="en-US" b="1" dirty="0" smtClean="0"/>
              <a:t>Certificate:</a:t>
            </a:r>
            <a:endParaRPr lang="en-US" dirty="0"/>
          </a:p>
          <a:p>
            <a:pPr lvl="1"/>
            <a:r>
              <a:rPr lang="en-US" dirty="0" smtClean="0"/>
              <a:t>Entry </a:t>
            </a:r>
            <a:r>
              <a:rPr lang="en-US" dirty="0"/>
              <a:t>is made in the “Memorandum of Transfer” column on the reverse of the share certificate thereby making the successor as shareholder. </a:t>
            </a:r>
            <a:endParaRPr lang="en-US" dirty="0" smtClean="0"/>
          </a:p>
          <a:p>
            <a:r>
              <a:rPr lang="en-US" b="1" dirty="0" smtClean="0"/>
              <a:t>Delivery </a:t>
            </a:r>
            <a:r>
              <a:rPr lang="en-US" b="1" dirty="0"/>
              <a:t>of Share </a:t>
            </a:r>
            <a:r>
              <a:rPr lang="en-US" b="1" dirty="0" smtClean="0"/>
              <a:t>Certificate:</a:t>
            </a:r>
            <a:endParaRPr lang="en-US" dirty="0"/>
          </a:p>
          <a:p>
            <a:pPr lvl="1"/>
            <a:r>
              <a:rPr lang="en-US" dirty="0" smtClean="0"/>
              <a:t>Share </a:t>
            </a:r>
            <a:r>
              <a:rPr lang="en-US" dirty="0"/>
              <a:t>Certificate is sent to the successor and acknowledgement of receipt is kept on record. </a:t>
            </a:r>
          </a:p>
        </p:txBody>
      </p:sp>
    </p:spTree>
    <p:extLst>
      <p:ext uri="{BB962C8B-B14F-4D97-AF65-F5344CB8AC3E}">
        <p14:creationId xmlns="" xmlns:p14="http://schemas.microsoft.com/office/powerpoint/2010/main" val="34937510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5978"/>
            <a:ext cx="8610600" cy="994172"/>
          </a:xfrm>
        </p:spPr>
        <p:txBody>
          <a:bodyPr>
            <a:noAutofit/>
          </a:bodyPr>
          <a:lstStyle/>
          <a:p>
            <a:r>
              <a:rPr lang="en-US" sz="3600" b="1" dirty="0"/>
              <a:t>Stepwise Procedure for Transmission of Shares:</a:t>
            </a:r>
            <a:endParaRPr lang="en-US" sz="3600" dirty="0"/>
          </a:p>
        </p:txBody>
      </p:sp>
      <p:sp>
        <p:nvSpPr>
          <p:cNvPr id="3" name="Content Placeholder 2"/>
          <p:cNvSpPr>
            <a:spLocks noGrp="1"/>
          </p:cNvSpPr>
          <p:nvPr>
            <p:ph idx="1"/>
          </p:nvPr>
        </p:nvSpPr>
        <p:spPr>
          <a:xfrm>
            <a:off x="457200" y="1200150"/>
            <a:ext cx="8229600" cy="3809999"/>
          </a:xfrm>
        </p:spPr>
        <p:txBody>
          <a:bodyPr>
            <a:normAutofit fontScale="85000" lnSpcReduction="20000"/>
          </a:bodyPr>
          <a:lstStyle/>
          <a:p>
            <a:pPr lvl="0"/>
            <a:r>
              <a:rPr lang="en-US" b="1" dirty="0"/>
              <a:t>Register of </a:t>
            </a:r>
            <a:r>
              <a:rPr lang="en-US" b="1" dirty="0" smtClean="0"/>
              <a:t>Members:</a:t>
            </a:r>
            <a:endParaRPr lang="en-US" dirty="0"/>
          </a:p>
          <a:p>
            <a:pPr lvl="1"/>
            <a:r>
              <a:rPr lang="en-US" dirty="0" smtClean="0"/>
              <a:t>Necessary </a:t>
            </a:r>
            <a:r>
              <a:rPr lang="en-US" dirty="0"/>
              <a:t>entries are made for entering the name of successors in the register and recording transfer against the name of deceased.  </a:t>
            </a:r>
          </a:p>
          <a:p>
            <a:pPr lvl="0"/>
            <a:r>
              <a:rPr lang="en-US" b="1" dirty="0"/>
              <a:t>Share </a:t>
            </a:r>
            <a:r>
              <a:rPr lang="en-US" b="1" dirty="0" smtClean="0"/>
              <a:t>Certificate:</a:t>
            </a:r>
            <a:endParaRPr lang="en-US" dirty="0"/>
          </a:p>
          <a:p>
            <a:pPr lvl="1"/>
            <a:r>
              <a:rPr lang="en-US" dirty="0" smtClean="0"/>
              <a:t>Entry </a:t>
            </a:r>
            <a:r>
              <a:rPr lang="en-US" dirty="0"/>
              <a:t>is made in the “Memorandum of Transfer” column on the reverse of the share certificate thereby making the successor as shareholder. </a:t>
            </a:r>
            <a:endParaRPr lang="en-US" dirty="0" smtClean="0"/>
          </a:p>
          <a:p>
            <a:r>
              <a:rPr lang="en-US" b="1" dirty="0" smtClean="0"/>
              <a:t>Delivery </a:t>
            </a:r>
            <a:r>
              <a:rPr lang="en-US" b="1" dirty="0"/>
              <a:t>of Share </a:t>
            </a:r>
            <a:r>
              <a:rPr lang="en-US" b="1" dirty="0" smtClean="0"/>
              <a:t>Certificate:</a:t>
            </a:r>
            <a:endParaRPr lang="en-US" dirty="0"/>
          </a:p>
          <a:p>
            <a:pPr lvl="1"/>
            <a:r>
              <a:rPr lang="en-US" dirty="0" smtClean="0"/>
              <a:t>Share </a:t>
            </a:r>
            <a:r>
              <a:rPr lang="en-US" dirty="0"/>
              <a:t>Certificate is sent to the successor and acknowledgement of receipt is kept on record. </a:t>
            </a:r>
          </a:p>
        </p:txBody>
      </p:sp>
    </p:spTree>
    <p:extLst>
      <p:ext uri="{BB962C8B-B14F-4D97-AF65-F5344CB8AC3E}">
        <p14:creationId xmlns="" xmlns:p14="http://schemas.microsoft.com/office/powerpoint/2010/main" val="9915700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Provisions Regarding </a:t>
            </a:r>
            <a:r>
              <a:rPr lang="en-US" b="1" dirty="0"/>
              <a:t>T</a:t>
            </a:r>
            <a:r>
              <a:rPr lang="en-US" b="1" dirty="0" smtClean="0"/>
              <a:t>ransfer of Shares (Section-76)  </a:t>
            </a:r>
            <a:endParaRPr lang="en-US" b="1" dirty="0"/>
          </a:p>
        </p:txBody>
      </p:sp>
      <p:sp>
        <p:nvSpPr>
          <p:cNvPr id="3" name="Content Placeholder 2"/>
          <p:cNvSpPr>
            <a:spLocks noGrp="1"/>
          </p:cNvSpPr>
          <p:nvPr>
            <p:ph idx="1"/>
          </p:nvPr>
        </p:nvSpPr>
        <p:spPr/>
        <p:txBody>
          <a:bodyPr>
            <a:normAutofit fontScale="77500" lnSpcReduction="20000"/>
          </a:bodyPr>
          <a:lstStyle/>
          <a:p>
            <a:pPr algn="just"/>
            <a:r>
              <a:rPr lang="en-US" dirty="0" smtClean="0">
                <a:latin typeface="Times New Roman" pitchFamily="18" charset="0"/>
                <a:cs typeface="Times New Roman" pitchFamily="18" charset="0"/>
              </a:rPr>
              <a:t>The mode of transferring shares provided by articles.</a:t>
            </a:r>
          </a:p>
          <a:p>
            <a:pPr algn="just"/>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 An application for the registration of transfer of shares made by transferor or transferee.</a:t>
            </a:r>
          </a:p>
          <a:p>
            <a:pPr algn="just"/>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Proper instrument of transfer is used.</a:t>
            </a:r>
          </a:p>
          <a:p>
            <a:pPr algn="just"/>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In case of lost of transfer deed the director may register  the transfer with indemnity as they think fit.</a:t>
            </a:r>
          </a:p>
        </p:txBody>
      </p:sp>
    </p:spTree>
    <p:extLst>
      <p:ext uri="{BB962C8B-B14F-4D97-AF65-F5344CB8AC3E}">
        <p14:creationId xmlns="" xmlns:p14="http://schemas.microsoft.com/office/powerpoint/2010/main" val="39674580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gn="just"/>
            <a:r>
              <a:rPr lang="en-US" sz="2700" dirty="0">
                <a:latin typeface="Times New Roman" pitchFamily="18" charset="0"/>
                <a:cs typeface="Times New Roman" pitchFamily="18" charset="0"/>
              </a:rPr>
              <a:t>Shareholder has right to transfer shares unless the article provides </a:t>
            </a:r>
            <a:r>
              <a:rPr lang="en-US" sz="2700" dirty="0" smtClean="0">
                <a:latin typeface="Times New Roman" pitchFamily="18" charset="0"/>
                <a:cs typeface="Times New Roman" pitchFamily="18" charset="0"/>
              </a:rPr>
              <a:t>otherwise.  </a:t>
            </a:r>
          </a:p>
          <a:p>
            <a:pPr algn="just"/>
            <a:endParaRPr lang="en-US" sz="2700" dirty="0">
              <a:latin typeface="Times New Roman" pitchFamily="18" charset="0"/>
              <a:cs typeface="Times New Roman" pitchFamily="18" charset="0"/>
            </a:endParaRPr>
          </a:p>
          <a:p>
            <a:pPr algn="just"/>
            <a:r>
              <a:rPr lang="en-US" sz="2700" dirty="0">
                <a:latin typeface="Times New Roman" pitchFamily="18" charset="0"/>
                <a:cs typeface="Times New Roman" pitchFamily="18" charset="0"/>
              </a:rPr>
              <a:t>In the absence of any restriction in the article, the company has no inherent power to refuse bona-fide transfer of share in the </a:t>
            </a:r>
            <a:r>
              <a:rPr lang="en-US" sz="2700" dirty="0" smtClean="0">
                <a:latin typeface="Times New Roman" pitchFamily="18" charset="0"/>
                <a:cs typeface="Times New Roman" pitchFamily="18" charset="0"/>
              </a:rPr>
              <a:t>company.</a:t>
            </a:r>
          </a:p>
          <a:p>
            <a:pPr algn="just"/>
            <a:endParaRPr lang="en-US" sz="2700" dirty="0">
              <a:latin typeface="Times New Roman" pitchFamily="18" charset="0"/>
              <a:cs typeface="Times New Roman" pitchFamily="18" charset="0"/>
            </a:endParaRPr>
          </a:p>
          <a:p>
            <a:pPr algn="just"/>
            <a:r>
              <a:rPr lang="en-US" sz="2700" dirty="0">
                <a:latin typeface="Times New Roman" pitchFamily="18" charset="0"/>
                <a:cs typeface="Times New Roman" pitchFamily="18" charset="0"/>
              </a:rPr>
              <a:t>Share certificates should be ready for delivery within 45 </a:t>
            </a:r>
            <a:r>
              <a:rPr lang="en-US" sz="2700" dirty="0" smtClean="0">
                <a:latin typeface="Times New Roman" pitchFamily="18" charset="0"/>
                <a:cs typeface="Times New Roman" pitchFamily="18" charset="0"/>
              </a:rPr>
              <a:t>days.</a:t>
            </a:r>
            <a:endParaRPr lang="en-US" sz="2700" dirty="0">
              <a:latin typeface="Times New Roman" pitchFamily="18" charset="0"/>
              <a:cs typeface="Times New Roman" pitchFamily="18" charset="0"/>
            </a:endParaRPr>
          </a:p>
        </p:txBody>
      </p:sp>
    </p:spTree>
    <p:extLst>
      <p:ext uri="{BB962C8B-B14F-4D97-AF65-F5344CB8AC3E}">
        <p14:creationId xmlns="" xmlns:p14="http://schemas.microsoft.com/office/powerpoint/2010/main" val="19831386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Refusal To Transfer (Section-77&amp;78)</a:t>
            </a:r>
            <a:endParaRPr lang="en-US" b="1" dirty="0"/>
          </a:p>
        </p:txBody>
      </p:sp>
      <p:sp>
        <p:nvSpPr>
          <p:cNvPr id="3" name="Content Placeholder 2"/>
          <p:cNvSpPr>
            <a:spLocks noGrp="1"/>
          </p:cNvSpPr>
          <p:nvPr>
            <p:ph idx="1"/>
          </p:nvPr>
        </p:nvSpPr>
        <p:spPr/>
        <p:txBody>
          <a:bodyPr>
            <a:normAutofit lnSpcReduction="10000"/>
          </a:bodyPr>
          <a:lstStyle/>
          <a:p>
            <a:pPr algn="just"/>
            <a:r>
              <a:rPr lang="en-US" sz="2700" dirty="0" smtClean="0">
                <a:latin typeface="Times New Roman" pitchFamily="18" charset="0"/>
                <a:cs typeface="Times New Roman" pitchFamily="18" charset="0"/>
              </a:rPr>
              <a:t>The director can not refuse to transfer the shares unless the transfer deed is invalid.</a:t>
            </a:r>
          </a:p>
          <a:p>
            <a:pPr algn="just"/>
            <a:endParaRPr lang="en-US" sz="2700" dirty="0" smtClean="0">
              <a:latin typeface="Times New Roman" pitchFamily="18" charset="0"/>
              <a:cs typeface="Times New Roman" pitchFamily="18" charset="0"/>
            </a:endParaRPr>
          </a:p>
          <a:p>
            <a:pPr algn="just"/>
            <a:r>
              <a:rPr lang="en-US" sz="2700" dirty="0" smtClean="0">
                <a:latin typeface="Times New Roman" pitchFamily="18" charset="0"/>
                <a:cs typeface="Times New Roman" pitchFamily="18" charset="0"/>
              </a:rPr>
              <a:t>If directors refuse registration, they must notify this fact to the applicant within thirty days or where the transferee is a central depository, within five days from the date on which the instrument of transfer was lodges with company.</a:t>
            </a:r>
          </a:p>
          <a:p>
            <a:pPr marL="137160" indent="0" algn="just">
              <a:buNone/>
            </a:pPr>
            <a:endParaRPr lang="en-US" sz="2700" dirty="0">
              <a:latin typeface="Times New Roman" pitchFamily="18" charset="0"/>
              <a:cs typeface="Times New Roman" pitchFamily="18" charset="0"/>
            </a:endParaRPr>
          </a:p>
        </p:txBody>
      </p:sp>
    </p:spTree>
    <p:extLst>
      <p:ext uri="{BB962C8B-B14F-4D97-AF65-F5344CB8AC3E}">
        <p14:creationId xmlns="" xmlns:p14="http://schemas.microsoft.com/office/powerpoint/2010/main" val="29795725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r>
              <a:rPr lang="en-US" sz="2700" dirty="0">
                <a:latin typeface="Times New Roman" pitchFamily="18" charset="0"/>
                <a:cs typeface="Times New Roman" pitchFamily="18" charset="0"/>
              </a:rPr>
              <a:t>In case of private company, if any restriction is imposed on transfer of share by the article then the transfer of shares shall be subject to those restriction </a:t>
            </a:r>
            <a:r>
              <a:rPr lang="en-US" sz="2700" dirty="0" smtClean="0">
                <a:latin typeface="Times New Roman" pitchFamily="18" charset="0"/>
                <a:cs typeface="Times New Roman" pitchFamily="18" charset="0"/>
              </a:rPr>
              <a:t>.</a:t>
            </a:r>
          </a:p>
          <a:p>
            <a:pPr algn="just"/>
            <a:endParaRPr lang="en-US" sz="2700" dirty="0">
              <a:latin typeface="Times New Roman" pitchFamily="18" charset="0"/>
              <a:cs typeface="Times New Roman" pitchFamily="18" charset="0"/>
            </a:endParaRPr>
          </a:p>
          <a:p>
            <a:pPr algn="just"/>
            <a:r>
              <a:rPr lang="en-US" sz="2700" dirty="0">
                <a:latin typeface="Times New Roman" pitchFamily="18" charset="0"/>
                <a:cs typeface="Times New Roman" pitchFamily="18" charset="0"/>
              </a:rPr>
              <a:t>In case of default, company and officers shall be liable to a fine not exceeding twenty thousand and further fine not exceeding one thousand for everyday for which default </a:t>
            </a:r>
            <a:r>
              <a:rPr lang="en-US" sz="2700" dirty="0" smtClean="0">
                <a:latin typeface="Times New Roman" pitchFamily="18" charset="0"/>
                <a:cs typeface="Times New Roman" pitchFamily="18" charset="0"/>
              </a:rPr>
              <a:t>continues.</a:t>
            </a:r>
            <a:endParaRPr lang="en-US" sz="2700" dirty="0">
              <a:latin typeface="Times New Roman" pitchFamily="18" charset="0"/>
              <a:cs typeface="Times New Roman" pitchFamily="18" charset="0"/>
            </a:endParaRPr>
          </a:p>
        </p:txBody>
      </p:sp>
    </p:spTree>
    <p:extLst>
      <p:ext uri="{BB962C8B-B14F-4D97-AF65-F5344CB8AC3E}">
        <p14:creationId xmlns="" xmlns:p14="http://schemas.microsoft.com/office/powerpoint/2010/main" val="28098585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Appeal Against Refusal For Registration of Transfer </a:t>
            </a:r>
            <a:br>
              <a:rPr lang="en-US" b="1" dirty="0" smtClean="0"/>
            </a:br>
            <a:r>
              <a:rPr lang="en-US" b="1" dirty="0" smtClean="0"/>
              <a:t>(Section-78A)</a:t>
            </a:r>
            <a:endParaRPr lang="en-US" b="1" dirty="0"/>
          </a:p>
        </p:txBody>
      </p:sp>
      <p:sp>
        <p:nvSpPr>
          <p:cNvPr id="3" name="Content Placeholder 2"/>
          <p:cNvSpPr>
            <a:spLocks noGrp="1"/>
          </p:cNvSpPr>
          <p:nvPr>
            <p:ph idx="1"/>
          </p:nvPr>
        </p:nvSpPr>
        <p:spPr/>
        <p:txBody>
          <a:bodyPr>
            <a:normAutofit/>
          </a:bodyPr>
          <a:lstStyle/>
          <a:p>
            <a:pPr algn="just"/>
            <a:endParaRPr lang="en-US" sz="2700" dirty="0" smtClean="0">
              <a:latin typeface="Times New Roman" pitchFamily="18" charset="0"/>
              <a:cs typeface="Times New Roman" pitchFamily="18" charset="0"/>
            </a:endParaRPr>
          </a:p>
          <a:p>
            <a:pPr algn="just"/>
            <a:r>
              <a:rPr lang="en-US" sz="2700" dirty="0" smtClean="0">
                <a:latin typeface="Times New Roman" pitchFamily="18" charset="0"/>
                <a:cs typeface="Times New Roman" pitchFamily="18" charset="0"/>
              </a:rPr>
              <a:t>A person may appeal to the commission against any refusal to register transfer.</a:t>
            </a:r>
          </a:p>
          <a:p>
            <a:pPr algn="just"/>
            <a:endParaRPr lang="en-US" sz="2700" dirty="0" smtClean="0">
              <a:latin typeface="Times New Roman" pitchFamily="18" charset="0"/>
              <a:cs typeface="Times New Roman" pitchFamily="18" charset="0"/>
            </a:endParaRPr>
          </a:p>
          <a:p>
            <a:pPr algn="just"/>
            <a:r>
              <a:rPr lang="en-US" sz="2700" dirty="0" smtClean="0">
                <a:latin typeface="Times New Roman" pitchFamily="18" charset="0"/>
                <a:cs typeface="Times New Roman" pitchFamily="18" charset="0"/>
              </a:rPr>
              <a:t>Appeal shall be made within two months of the receipt of the notice of refusal or expiry of thirty days period for registration.</a:t>
            </a:r>
          </a:p>
        </p:txBody>
      </p:sp>
    </p:spTree>
    <p:extLst>
      <p:ext uri="{BB962C8B-B14F-4D97-AF65-F5344CB8AC3E}">
        <p14:creationId xmlns="" xmlns:p14="http://schemas.microsoft.com/office/powerpoint/2010/main" val="18398210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gn="just"/>
            <a:r>
              <a:rPr lang="en-US" sz="2700" dirty="0">
                <a:latin typeface="Times New Roman" pitchFamily="18" charset="0"/>
                <a:cs typeface="Times New Roman" pitchFamily="18" charset="0"/>
              </a:rPr>
              <a:t>The commission may direct that the transfer and transmission shall be register by the company or it need not be registered. The company shall give effect to the decision within fifteen days of receipt of order</a:t>
            </a:r>
            <a:r>
              <a:rPr lang="en-US" sz="2700" dirty="0" smtClean="0">
                <a:latin typeface="Times New Roman" pitchFamily="18" charset="0"/>
                <a:cs typeface="Times New Roman" pitchFamily="18" charset="0"/>
              </a:rPr>
              <a:t>.</a:t>
            </a:r>
          </a:p>
          <a:p>
            <a:pPr algn="just"/>
            <a:endParaRPr lang="en-US" sz="2700" dirty="0">
              <a:latin typeface="Times New Roman" pitchFamily="18" charset="0"/>
              <a:cs typeface="Times New Roman" pitchFamily="18" charset="0"/>
            </a:endParaRPr>
          </a:p>
          <a:p>
            <a:pPr algn="just"/>
            <a:r>
              <a:rPr lang="en-US" sz="2700" dirty="0" smtClean="0">
                <a:latin typeface="Times New Roman" pitchFamily="18" charset="0"/>
                <a:cs typeface="Times New Roman" pitchFamily="18" charset="0"/>
              </a:rPr>
              <a:t>In </a:t>
            </a:r>
            <a:r>
              <a:rPr lang="en-US" sz="2700" dirty="0">
                <a:latin typeface="Times New Roman" pitchFamily="18" charset="0"/>
                <a:cs typeface="Times New Roman" pitchFamily="18" charset="0"/>
              </a:rPr>
              <a:t>case of default,  every director or officer of the company shall be punishable with fine which may extend to five hundred for every day during which default </a:t>
            </a:r>
            <a:r>
              <a:rPr lang="en-US" sz="2700" dirty="0" smtClean="0">
                <a:latin typeface="Times New Roman" pitchFamily="18" charset="0"/>
                <a:cs typeface="Times New Roman" pitchFamily="18" charset="0"/>
              </a:rPr>
              <a:t>continues.</a:t>
            </a:r>
            <a:endParaRPr lang="en-US" sz="2700" dirty="0">
              <a:latin typeface="Times New Roman" pitchFamily="18" charset="0"/>
              <a:cs typeface="Times New Roman" pitchFamily="18" charset="0"/>
            </a:endParaRPr>
          </a:p>
          <a:p>
            <a:pPr algn="just"/>
            <a:endParaRPr lang="en-US" sz="2700" dirty="0">
              <a:latin typeface="Times New Roman" pitchFamily="18" charset="0"/>
              <a:cs typeface="Times New Roman" pitchFamily="18" charset="0"/>
            </a:endParaRPr>
          </a:p>
        </p:txBody>
      </p:sp>
    </p:spTree>
    <p:extLst>
      <p:ext uri="{BB962C8B-B14F-4D97-AF65-F5344CB8AC3E}">
        <p14:creationId xmlns="" xmlns:p14="http://schemas.microsoft.com/office/powerpoint/2010/main" val="16704251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Transfer of shares to Successor in interest (Section-79)</a:t>
            </a:r>
            <a:endParaRPr lang="en-US" sz="3600" b="1" dirty="0"/>
          </a:p>
        </p:txBody>
      </p:sp>
      <p:sp>
        <p:nvSpPr>
          <p:cNvPr id="3" name="Content Placeholder 2"/>
          <p:cNvSpPr>
            <a:spLocks noGrp="1"/>
          </p:cNvSpPr>
          <p:nvPr>
            <p:ph idx="1"/>
          </p:nvPr>
        </p:nvSpPr>
        <p:spPr/>
        <p:txBody>
          <a:bodyPr>
            <a:normAutofit/>
          </a:bodyPr>
          <a:lstStyle/>
          <a:p>
            <a:pPr algn="just">
              <a:buNone/>
            </a:pPr>
            <a:r>
              <a:rPr lang="en-US" sz="2700" b="1" dirty="0" smtClean="0">
                <a:latin typeface="Times New Roman" pitchFamily="18" charset="0"/>
                <a:cs typeface="Times New Roman" pitchFamily="18" charset="0"/>
              </a:rPr>
              <a:t>The transfer of shares from a deceased member to his lawful nominee or successor in interest shall be made on application by such nominee or successor dully supported by a document evidencing nomination or lawful award of the relevant property to such nominee or successor and the nominee or successor shall be entered as member.</a:t>
            </a:r>
            <a:endParaRPr lang="en-US" sz="2700"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11496091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Transfer to Nominee of a Deceased Member (Section-80)</a:t>
            </a:r>
            <a:endParaRPr lang="en-US" b="1" dirty="0"/>
          </a:p>
        </p:txBody>
      </p:sp>
      <p:sp>
        <p:nvSpPr>
          <p:cNvPr id="3" name="Content Placeholder 2"/>
          <p:cNvSpPr>
            <a:spLocks noGrp="1"/>
          </p:cNvSpPr>
          <p:nvPr>
            <p:ph idx="1"/>
          </p:nvPr>
        </p:nvSpPr>
        <p:spPr/>
        <p:txBody>
          <a:bodyPr>
            <a:normAutofit fontScale="92500" lnSpcReduction="20000"/>
          </a:bodyPr>
          <a:lstStyle/>
          <a:p>
            <a:pPr algn="just">
              <a:buNone/>
            </a:pPr>
            <a:r>
              <a:rPr lang="en-US" sz="2700" b="1" dirty="0" smtClean="0">
                <a:latin typeface="Times New Roman" pitchFamily="18" charset="0"/>
                <a:cs typeface="Times New Roman" pitchFamily="18" charset="0"/>
              </a:rPr>
              <a:t>Deposit nomination </a:t>
            </a:r>
          </a:p>
          <a:p>
            <a:pPr algn="just"/>
            <a:r>
              <a:rPr lang="en-US" sz="2700" dirty="0" smtClean="0">
                <a:latin typeface="Times New Roman" pitchFamily="18" charset="0"/>
                <a:cs typeface="Times New Roman" pitchFamily="18" charset="0"/>
              </a:rPr>
              <a:t>A person may on acquiring interest in  a company as member at any time after acquisition of such interest deposit with the company a nomination conferring on one or more persons the right to acquire the interest in the shares specified in the event of death.</a:t>
            </a:r>
          </a:p>
          <a:p>
            <a:pPr algn="just">
              <a:buNone/>
            </a:pPr>
            <a:r>
              <a:rPr lang="en-US" sz="2700" b="1" dirty="0" smtClean="0">
                <a:latin typeface="Times New Roman" pitchFamily="18" charset="0"/>
                <a:cs typeface="Times New Roman" pitchFamily="18" charset="0"/>
              </a:rPr>
              <a:t>Specify the extent of right</a:t>
            </a:r>
          </a:p>
          <a:p>
            <a:pPr algn="just"/>
            <a:r>
              <a:rPr lang="en-US" sz="2700" dirty="0" smtClean="0">
                <a:latin typeface="Times New Roman" pitchFamily="18" charset="0"/>
                <a:cs typeface="Times New Roman" pitchFamily="18" charset="0"/>
              </a:rPr>
              <a:t> where the member nominates more than one person, he shall specify in the nomination the extent of right to conferred upon each of nominee.</a:t>
            </a:r>
          </a:p>
          <a:p>
            <a:pPr algn="just"/>
            <a:endParaRPr lang="en-US" sz="2700" dirty="0">
              <a:latin typeface="Times New Roman" pitchFamily="18" charset="0"/>
              <a:cs typeface="Times New Roman" pitchFamily="18" charset="0"/>
            </a:endParaRPr>
          </a:p>
        </p:txBody>
      </p:sp>
    </p:spTree>
    <p:extLst>
      <p:ext uri="{BB962C8B-B14F-4D97-AF65-F5344CB8AC3E}">
        <p14:creationId xmlns="" xmlns:p14="http://schemas.microsoft.com/office/powerpoint/2010/main" val="11496091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71550"/>
            <a:ext cx="8229600" cy="3962400"/>
          </a:xfrm>
        </p:spPr>
        <p:txBody>
          <a:bodyPr>
            <a:noAutofit/>
          </a:bodyPr>
          <a:lstStyle/>
          <a:p>
            <a:pPr algn="just"/>
            <a:r>
              <a:rPr lang="en-US" sz="2400" dirty="0" smtClean="0">
                <a:latin typeface="Times New Roman" pitchFamily="18" charset="0"/>
                <a:cs typeface="Times New Roman" pitchFamily="18" charset="0"/>
              </a:rPr>
              <a:t>Where any nomination, duly made and deposited with the company to confer upon any person the right to receive the whole or any divisible part of interest, the said person shall, on the death of member, become entitled to the exclusion of all other persons, to become the holder of shares.</a:t>
            </a:r>
          </a:p>
          <a:p>
            <a:pPr algn="just"/>
            <a:r>
              <a:rPr lang="en-US" sz="2400" dirty="0" smtClean="0">
                <a:latin typeface="Times New Roman" pitchFamily="18" charset="0"/>
                <a:cs typeface="Times New Roman" pitchFamily="18" charset="0"/>
              </a:rPr>
              <a:t>And on receipt of proof of the death of the member, the transmission of the said shares shall be registered in </a:t>
            </a:r>
            <a:r>
              <a:rPr lang="en-US" sz="2400" dirty="0" err="1" smtClean="0">
                <a:latin typeface="Times New Roman" pitchFamily="18" charset="0"/>
                <a:cs typeface="Times New Roman" pitchFamily="18" charset="0"/>
              </a:rPr>
              <a:t>favour</a:t>
            </a:r>
            <a:r>
              <a:rPr lang="en-US" sz="2400" dirty="0" smtClean="0">
                <a:latin typeface="Times New Roman" pitchFamily="18" charset="0"/>
                <a:cs typeface="Times New Roman" pitchFamily="18" charset="0"/>
              </a:rPr>
              <a:t> of the nominee to the extent of his interests unless</a:t>
            </a:r>
          </a:p>
        </p:txBody>
      </p:sp>
      <p:sp>
        <p:nvSpPr>
          <p:cNvPr id="4" name="Rectangle 3"/>
          <p:cNvSpPr/>
          <p:nvPr/>
        </p:nvSpPr>
        <p:spPr>
          <a:xfrm>
            <a:off x="304800" y="285750"/>
            <a:ext cx="8458200" cy="646331"/>
          </a:xfrm>
          <a:prstGeom prst="rect">
            <a:avLst/>
          </a:prstGeom>
        </p:spPr>
        <p:txBody>
          <a:bodyPr wrap="square">
            <a:spAutoFit/>
          </a:bodyPr>
          <a:lstStyle/>
          <a:p>
            <a:r>
              <a:rPr lang="en-US" sz="3600" b="1" dirty="0" smtClean="0"/>
              <a:t>Nominee excludes all others</a:t>
            </a:r>
            <a:endParaRPr lang="en-US" sz="3600" dirty="0"/>
          </a:p>
        </p:txBody>
      </p:sp>
    </p:spTree>
    <p:extLst>
      <p:ext uri="{BB962C8B-B14F-4D97-AF65-F5344CB8AC3E}">
        <p14:creationId xmlns="" xmlns:p14="http://schemas.microsoft.com/office/powerpoint/2010/main" val="12950578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71550"/>
            <a:ext cx="8229600" cy="3962400"/>
          </a:xfrm>
        </p:spPr>
        <p:txBody>
          <a:bodyPr>
            <a:noAutofit/>
          </a:bodyPr>
          <a:lstStyle/>
          <a:p>
            <a:pPr marL="651510" indent="-514350" algn="just">
              <a:buFont typeface="+mj-lt"/>
              <a:buAutoNum type="arabicPeriod"/>
            </a:pPr>
            <a:r>
              <a:rPr lang="en-US" sz="2400" dirty="0" smtClean="0">
                <a:latin typeface="Times New Roman" pitchFamily="18" charset="0"/>
                <a:cs typeface="Times New Roman" pitchFamily="18" charset="0"/>
              </a:rPr>
              <a:t>Such nomination is at any time varied by another nomination made and deposited before the death of the member in like manner  or expressly cancelled by notice in writing to the company</a:t>
            </a:r>
          </a:p>
          <a:p>
            <a:pPr marL="651510" indent="-514350" algn="just">
              <a:buFont typeface="+mj-lt"/>
              <a:buAutoNum type="arabicPeriod"/>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such nomination at any time become invalid by reason of the happening of some contingency specified therein.</a:t>
            </a:r>
          </a:p>
          <a:p>
            <a:pPr marL="651510" indent="-514350" algn="just">
              <a:buNone/>
            </a:pPr>
            <a:r>
              <a:rPr lang="en-US" sz="2400" dirty="0" smtClean="0">
                <a:latin typeface="Times New Roman" pitchFamily="18" charset="0"/>
                <a:cs typeface="Times New Roman" pitchFamily="18" charset="0"/>
              </a:rPr>
              <a:t>If the said person predeceases the member, the nomination shall become void and of no effect.</a:t>
            </a:r>
          </a:p>
        </p:txBody>
      </p:sp>
      <p:sp>
        <p:nvSpPr>
          <p:cNvPr id="4" name="Rectangle 3"/>
          <p:cNvSpPr/>
          <p:nvPr/>
        </p:nvSpPr>
        <p:spPr>
          <a:xfrm>
            <a:off x="304800" y="285750"/>
            <a:ext cx="8458200" cy="646331"/>
          </a:xfrm>
          <a:prstGeom prst="rect">
            <a:avLst/>
          </a:prstGeom>
        </p:spPr>
        <p:txBody>
          <a:bodyPr wrap="square">
            <a:spAutoFit/>
          </a:bodyPr>
          <a:lstStyle/>
          <a:p>
            <a:r>
              <a:rPr lang="en-US" sz="3600" b="1" dirty="0" smtClean="0"/>
              <a:t>Nominee excludes all others</a:t>
            </a:r>
            <a:endParaRPr lang="en-US" sz="3600" dirty="0"/>
          </a:p>
        </p:txBody>
      </p:sp>
    </p:spTree>
    <p:extLst>
      <p:ext uri="{BB962C8B-B14F-4D97-AF65-F5344CB8AC3E}">
        <p14:creationId xmlns="" xmlns:p14="http://schemas.microsoft.com/office/powerpoint/2010/main" val="12950578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Title of Deceased Shareholder is Transferred to:</a:t>
            </a:r>
            <a:endParaRPr lang="en-US" b="1" dirty="0"/>
          </a:p>
        </p:txBody>
      </p:sp>
      <p:sp>
        <p:nvSpPr>
          <p:cNvPr id="3" name="Content Placeholder 2"/>
          <p:cNvSpPr>
            <a:spLocks noGrp="1"/>
          </p:cNvSpPr>
          <p:nvPr>
            <p:ph idx="1"/>
          </p:nvPr>
        </p:nvSpPr>
        <p:spPr/>
        <p:txBody>
          <a:bodyPr>
            <a:normAutofit fontScale="92500" lnSpcReduction="10000"/>
          </a:bodyPr>
          <a:lstStyle/>
          <a:p>
            <a:pPr marL="137160" indent="0" algn="just">
              <a:buNone/>
            </a:pPr>
            <a:r>
              <a:rPr lang="en-US" sz="2700" dirty="0" smtClean="0">
                <a:latin typeface="Times New Roman" pitchFamily="18" charset="0"/>
                <a:cs typeface="Times New Roman" pitchFamily="18" charset="0"/>
              </a:rPr>
              <a:t>The title of share of deceased shareholder is transferred to:</a:t>
            </a:r>
          </a:p>
          <a:p>
            <a:pPr marL="137160" indent="0" algn="just">
              <a:buNone/>
            </a:pPr>
            <a:endParaRPr lang="en-US" sz="2700" dirty="0" smtClean="0">
              <a:latin typeface="Times New Roman" pitchFamily="18" charset="0"/>
              <a:cs typeface="Times New Roman" pitchFamily="18" charset="0"/>
            </a:endParaRPr>
          </a:p>
          <a:p>
            <a:pPr algn="just"/>
            <a:r>
              <a:rPr lang="en-US" sz="2700" dirty="0" smtClean="0">
                <a:latin typeface="Times New Roman" pitchFamily="18" charset="0"/>
                <a:cs typeface="Times New Roman" pitchFamily="18" charset="0"/>
              </a:rPr>
              <a:t>His  lawful successor on application made by successor. </a:t>
            </a:r>
          </a:p>
          <a:p>
            <a:pPr algn="just">
              <a:buFont typeface="Wingdings" pitchFamily="2" charset="2"/>
              <a:buChar char="q"/>
            </a:pPr>
            <a:endParaRPr lang="en-US" sz="2700" dirty="0" smtClean="0">
              <a:latin typeface="Times New Roman" pitchFamily="18" charset="0"/>
              <a:cs typeface="Times New Roman" pitchFamily="18" charset="0"/>
            </a:endParaRPr>
          </a:p>
          <a:p>
            <a:pPr algn="just"/>
            <a:r>
              <a:rPr lang="en-US" sz="2700" dirty="0" smtClean="0">
                <a:latin typeface="Times New Roman" pitchFamily="18" charset="0"/>
                <a:cs typeface="Times New Roman" pitchFamily="18" charset="0"/>
              </a:rPr>
              <a:t>Nominee of deceased member on receipt of proof of death of the member with share certificate. Only the spouse, father, mother, brother, sister and son or daughter( real, step or adopted) can be nominated.</a:t>
            </a:r>
            <a:endParaRPr lang="en-US" sz="2700" dirty="0">
              <a:latin typeface="Times New Roman" pitchFamily="18" charset="0"/>
              <a:cs typeface="Times New Roman" pitchFamily="18" charset="0"/>
            </a:endParaRPr>
          </a:p>
        </p:txBody>
      </p:sp>
    </p:spTree>
    <p:extLst>
      <p:ext uri="{BB962C8B-B14F-4D97-AF65-F5344CB8AC3E}">
        <p14:creationId xmlns="" xmlns:p14="http://schemas.microsoft.com/office/powerpoint/2010/main" val="5400092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Transfer of the Share by Nominee or Legal Representative    (Section-81)</a:t>
            </a:r>
            <a:endParaRPr lang="en-US" b="1" dirty="0"/>
          </a:p>
        </p:txBody>
      </p:sp>
      <p:sp>
        <p:nvSpPr>
          <p:cNvPr id="3" name="Content Placeholder 2"/>
          <p:cNvSpPr>
            <a:spLocks noGrp="1"/>
          </p:cNvSpPr>
          <p:nvPr>
            <p:ph idx="1"/>
          </p:nvPr>
        </p:nvSpPr>
        <p:spPr/>
        <p:txBody>
          <a:bodyPr>
            <a:normAutofit/>
          </a:bodyPr>
          <a:lstStyle/>
          <a:p>
            <a:pPr algn="just"/>
            <a:endParaRPr lang="en-US" sz="2700" dirty="0" smtClean="0">
              <a:latin typeface="Times New Roman" pitchFamily="18" charset="0"/>
              <a:cs typeface="Times New Roman" pitchFamily="18" charset="0"/>
            </a:endParaRPr>
          </a:p>
          <a:p>
            <a:pPr algn="just"/>
            <a:r>
              <a:rPr lang="en-US" sz="2700" dirty="0" smtClean="0">
                <a:latin typeface="Times New Roman" pitchFamily="18" charset="0"/>
                <a:cs typeface="Times New Roman" pitchFamily="18" charset="0"/>
              </a:rPr>
              <a:t>Transfer of the share by nominee or legal representative shall be valid if he had been a member at the time of execution of the instrument of transfer.</a:t>
            </a:r>
            <a:endParaRPr lang="en-US" sz="2700" dirty="0">
              <a:latin typeface="Times New Roman" pitchFamily="18" charset="0"/>
              <a:cs typeface="Times New Roman" pitchFamily="18" charset="0"/>
            </a:endParaRPr>
          </a:p>
        </p:txBody>
      </p:sp>
    </p:spTree>
    <p:extLst>
      <p:ext uri="{BB962C8B-B14F-4D97-AF65-F5344CB8AC3E}">
        <p14:creationId xmlns="" xmlns:p14="http://schemas.microsoft.com/office/powerpoint/2010/main" val="17253809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Transmission of Shares</a:t>
            </a:r>
            <a:endParaRPr lang="en-US" b="1" dirty="0"/>
          </a:p>
        </p:txBody>
      </p:sp>
      <p:sp>
        <p:nvSpPr>
          <p:cNvPr id="3" name="Content Placeholder 2"/>
          <p:cNvSpPr>
            <a:spLocks noGrp="1"/>
          </p:cNvSpPr>
          <p:nvPr>
            <p:ph idx="1"/>
          </p:nvPr>
        </p:nvSpPr>
        <p:spPr/>
        <p:txBody>
          <a:bodyPr>
            <a:normAutofit/>
          </a:bodyPr>
          <a:lstStyle/>
          <a:p>
            <a:pPr algn="just"/>
            <a:endParaRPr lang="en-US" sz="2700" dirty="0" smtClean="0">
              <a:latin typeface="Times New Roman" pitchFamily="18" charset="0"/>
              <a:cs typeface="Times New Roman" pitchFamily="18" charset="0"/>
            </a:endParaRPr>
          </a:p>
          <a:p>
            <a:pPr algn="just"/>
            <a:r>
              <a:rPr lang="en-US" sz="2700" dirty="0" smtClean="0">
                <a:latin typeface="Times New Roman" pitchFamily="18" charset="0"/>
                <a:cs typeface="Times New Roman" pitchFamily="18" charset="0"/>
              </a:rPr>
              <a:t>Transmission is the passing of title or property in shares by operation of law on the happening of such events as death, insolvency or lunacy of shareholder.</a:t>
            </a:r>
            <a:endParaRPr lang="en-US" sz="2700" dirty="0">
              <a:latin typeface="Times New Roman" pitchFamily="18" charset="0"/>
              <a:cs typeface="Times New Roman" pitchFamily="18" charset="0"/>
            </a:endParaRPr>
          </a:p>
        </p:txBody>
      </p:sp>
    </p:spTree>
    <p:extLst>
      <p:ext uri="{BB962C8B-B14F-4D97-AF65-F5344CB8AC3E}">
        <p14:creationId xmlns="" xmlns:p14="http://schemas.microsoft.com/office/powerpoint/2010/main" val="14308926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Differences Between Transfer and Transmission of Shares</a:t>
            </a:r>
            <a:endParaRPr lang="en-US" b="1" dirty="0"/>
          </a:p>
        </p:txBody>
      </p:sp>
      <p:sp>
        <p:nvSpPr>
          <p:cNvPr id="3" name="Content Placeholder 2"/>
          <p:cNvSpPr>
            <a:spLocks noGrp="1"/>
          </p:cNvSpPr>
          <p:nvPr>
            <p:ph idx="1"/>
          </p:nvPr>
        </p:nvSpPr>
        <p:spPr/>
        <p:txBody>
          <a:bodyPr/>
          <a:lstStyle/>
          <a:p>
            <a:endParaRPr lang="en-US" dirty="0"/>
          </a:p>
        </p:txBody>
      </p:sp>
      <p:graphicFrame>
        <p:nvGraphicFramePr>
          <p:cNvPr id="4" name="Table 3"/>
          <p:cNvGraphicFramePr>
            <a:graphicFrameLocks noGrp="1"/>
          </p:cNvGraphicFramePr>
          <p:nvPr>
            <p:extLst>
              <p:ext uri="{D42A27DB-BD31-4B8C-83A1-F6EECF244321}">
                <p14:modId xmlns="" xmlns:p14="http://schemas.microsoft.com/office/powerpoint/2010/main" val="606731577"/>
              </p:ext>
            </p:extLst>
          </p:nvPr>
        </p:nvGraphicFramePr>
        <p:xfrm>
          <a:off x="457200" y="1085849"/>
          <a:ext cx="8305800" cy="4084320"/>
        </p:xfrm>
        <a:graphic>
          <a:graphicData uri="http://schemas.openxmlformats.org/drawingml/2006/table">
            <a:tbl>
              <a:tblPr firstRow="1" bandRow="1">
                <a:tableStyleId>{5C22544A-7EE6-4342-B048-85BDC9FD1C3A}</a:tableStyleId>
              </a:tblPr>
              <a:tblGrid>
                <a:gridCol w="3962400"/>
                <a:gridCol w="4343400"/>
              </a:tblGrid>
              <a:tr h="480060">
                <a:tc>
                  <a:txBody>
                    <a:bodyPr/>
                    <a:lstStyle/>
                    <a:p>
                      <a:r>
                        <a:rPr lang="en-US" sz="1400" dirty="0" smtClean="0"/>
                        <a:t>Transfer</a:t>
                      </a:r>
                      <a:endParaRPr lang="en-US" sz="1400" dirty="0"/>
                    </a:p>
                  </a:txBody>
                  <a:tcPr marT="34290" marB="34290"/>
                </a:tc>
                <a:tc>
                  <a:txBody>
                    <a:bodyPr/>
                    <a:lstStyle/>
                    <a:p>
                      <a:r>
                        <a:rPr lang="en-US" sz="1400" dirty="0" smtClean="0"/>
                        <a:t>Transmission</a:t>
                      </a:r>
                    </a:p>
                    <a:p>
                      <a:endParaRPr lang="en-US" sz="1400" dirty="0"/>
                    </a:p>
                  </a:txBody>
                  <a:tcPr marT="34290" marB="34290"/>
                </a:tc>
              </a:tr>
              <a:tr h="685800">
                <a:tc>
                  <a:txBody>
                    <a:bodyPr/>
                    <a:lstStyle/>
                    <a:p>
                      <a:pPr marL="285750" indent="-285750">
                        <a:buFont typeface="Wingdings" pitchFamily="2" charset="2"/>
                        <a:buChar char="§"/>
                      </a:pPr>
                      <a:r>
                        <a:rPr lang="en-US" sz="1400" dirty="0" smtClean="0"/>
                        <a:t>Passing of title or property and deliberate act of the shareholder.</a:t>
                      </a:r>
                      <a:endParaRPr lang="en-US" sz="1400" dirty="0"/>
                    </a:p>
                  </a:txBody>
                  <a:tcPr marT="34290" marB="34290"/>
                </a:tc>
                <a:tc>
                  <a:txBody>
                    <a:bodyPr/>
                    <a:lstStyle/>
                    <a:p>
                      <a:pPr marL="285750" indent="-285750">
                        <a:buFont typeface="Wingdings" pitchFamily="2" charset="2"/>
                        <a:buChar char="§"/>
                      </a:pPr>
                      <a:r>
                        <a:rPr lang="en-US" sz="1400" dirty="0" smtClean="0"/>
                        <a:t>Passing of title or property in shares by operation of law on the</a:t>
                      </a:r>
                      <a:r>
                        <a:rPr lang="en-US" sz="1400" baseline="0" dirty="0" smtClean="0"/>
                        <a:t> happening of certain events.</a:t>
                      </a:r>
                      <a:endParaRPr lang="en-US" sz="1400" dirty="0"/>
                    </a:p>
                  </a:txBody>
                  <a:tcPr marT="34290" marB="34290"/>
                </a:tc>
              </a:tr>
              <a:tr h="685800">
                <a:tc>
                  <a:txBody>
                    <a:bodyPr/>
                    <a:lstStyle/>
                    <a:p>
                      <a:pPr marL="285750" indent="-285750">
                        <a:buFont typeface="Wingdings" pitchFamily="2" charset="2"/>
                        <a:buChar char="§"/>
                      </a:pPr>
                      <a:r>
                        <a:rPr lang="en-US" sz="1400" dirty="0" smtClean="0"/>
                        <a:t>Takes place when a member transfer his shares to some other person on sale, gift, </a:t>
                      </a:r>
                      <a:r>
                        <a:rPr lang="en-US" sz="1400" baseline="0" dirty="0" smtClean="0"/>
                        <a:t> during his life time.</a:t>
                      </a:r>
                      <a:endParaRPr lang="en-US" sz="1400" dirty="0"/>
                    </a:p>
                  </a:txBody>
                  <a:tcPr marT="34290" marB="34290"/>
                </a:tc>
                <a:tc>
                  <a:txBody>
                    <a:bodyPr/>
                    <a:lstStyle/>
                    <a:p>
                      <a:pPr marL="285750" indent="-285750">
                        <a:buFont typeface="Wingdings" pitchFamily="2" charset="2"/>
                        <a:buChar char="§"/>
                      </a:pPr>
                      <a:r>
                        <a:rPr lang="en-US" sz="1400" dirty="0" smtClean="0"/>
                        <a:t>Takes place on the death, insolvency</a:t>
                      </a:r>
                      <a:r>
                        <a:rPr lang="en-US" sz="1400" baseline="0" dirty="0" smtClean="0"/>
                        <a:t> or lunacy of a shareholder.</a:t>
                      </a:r>
                      <a:endParaRPr lang="en-US" sz="1400" dirty="0"/>
                    </a:p>
                  </a:txBody>
                  <a:tcPr marT="34290" marB="34290"/>
                </a:tc>
              </a:tr>
              <a:tr h="1097280">
                <a:tc>
                  <a:txBody>
                    <a:bodyPr/>
                    <a:lstStyle/>
                    <a:p>
                      <a:pPr marL="285750" indent="-285750">
                        <a:buFont typeface="Wingdings" pitchFamily="2" charset="2"/>
                        <a:buChar char="§"/>
                      </a:pPr>
                      <a:r>
                        <a:rPr lang="en-US" sz="1400" dirty="0" smtClean="0"/>
                        <a:t>In case of transfer the title to holding and the right  to transfer passes to transferee.</a:t>
                      </a:r>
                      <a:endParaRPr lang="en-US" sz="1400" dirty="0"/>
                    </a:p>
                  </a:txBody>
                  <a:tcPr marT="34290" marB="34290"/>
                </a:tc>
                <a:tc>
                  <a:txBody>
                    <a:bodyPr/>
                    <a:lstStyle/>
                    <a:p>
                      <a:pPr marL="285750" indent="-285750">
                        <a:buFont typeface="Wingdings" pitchFamily="2" charset="2"/>
                        <a:buChar char="§"/>
                      </a:pPr>
                      <a:r>
                        <a:rPr lang="en-US" sz="1400" dirty="0" smtClean="0"/>
                        <a:t>The title to shares and the right to transfer them passes to the executors</a:t>
                      </a:r>
                      <a:r>
                        <a:rPr lang="en-US" sz="1400" baseline="0" dirty="0" smtClean="0"/>
                        <a:t> or administrators of  deceased to official assignees of an insolvent or to guardian of a lunatic.</a:t>
                      </a:r>
                      <a:endParaRPr lang="en-US" sz="1400" dirty="0"/>
                    </a:p>
                  </a:txBody>
                  <a:tcPr marT="34290" marB="34290"/>
                </a:tc>
              </a:tr>
              <a:tr h="1097280">
                <a:tc>
                  <a:txBody>
                    <a:bodyPr/>
                    <a:lstStyle/>
                    <a:p>
                      <a:pPr marL="285750" indent="-285750">
                        <a:buFont typeface="Wingdings" pitchFamily="2" charset="2"/>
                        <a:buChar char="§"/>
                      </a:pPr>
                      <a:r>
                        <a:rPr lang="en-US" sz="1400" dirty="0" smtClean="0"/>
                        <a:t>A duly stamped and properly executed instrument  of transfer has to be lodged with company</a:t>
                      </a:r>
                      <a:r>
                        <a:rPr lang="en-US" sz="1400" baseline="0" dirty="0" smtClean="0"/>
                        <a:t> for registration.</a:t>
                      </a:r>
                      <a:endParaRPr lang="en-US" sz="1400" dirty="0"/>
                    </a:p>
                  </a:txBody>
                  <a:tcPr marT="34290" marB="34290"/>
                </a:tc>
                <a:tc>
                  <a:txBody>
                    <a:bodyPr/>
                    <a:lstStyle/>
                    <a:p>
                      <a:pPr marL="285750" indent="-285750">
                        <a:buFont typeface="Wingdings" pitchFamily="2" charset="2"/>
                        <a:buChar char="§"/>
                      </a:pPr>
                      <a:r>
                        <a:rPr lang="en-US" sz="1400" dirty="0" smtClean="0"/>
                        <a:t>No</a:t>
                      </a:r>
                      <a:r>
                        <a:rPr lang="en-US" sz="1400" baseline="0" dirty="0" smtClean="0"/>
                        <a:t> instrument of transfer is needed. Only probate, letter of both administration and succession certificate or court order is to be produced by legal representatives.</a:t>
                      </a:r>
                      <a:endParaRPr lang="en-US" sz="1400" dirty="0"/>
                    </a:p>
                  </a:txBody>
                  <a:tcPr marT="34290" marB="34290"/>
                </a:tc>
              </a:tr>
            </a:tbl>
          </a:graphicData>
        </a:graphic>
      </p:graphicFrame>
    </p:spTree>
    <p:extLst>
      <p:ext uri="{BB962C8B-B14F-4D97-AF65-F5344CB8AC3E}">
        <p14:creationId xmlns="" xmlns:p14="http://schemas.microsoft.com/office/powerpoint/2010/main" val="38621890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Upcoming</a:t>
            </a:r>
            <a:endParaRPr lang="en-US" sz="3600" dirty="0"/>
          </a:p>
        </p:txBody>
      </p:sp>
      <p:sp>
        <p:nvSpPr>
          <p:cNvPr id="3" name="TextBox 2"/>
          <p:cNvSpPr txBox="1"/>
          <p:nvPr/>
        </p:nvSpPr>
        <p:spPr>
          <a:xfrm>
            <a:off x="762000" y="1200150"/>
            <a:ext cx="7620000" cy="3785652"/>
          </a:xfrm>
          <a:prstGeom prst="rect">
            <a:avLst/>
          </a:prstGeom>
          <a:noFill/>
        </p:spPr>
        <p:txBody>
          <a:bodyPr wrap="square" rtlCol="0">
            <a:spAutoFit/>
          </a:bodyPr>
          <a:lstStyle/>
          <a:p>
            <a:r>
              <a:rPr lang="en-US" sz="2400" dirty="0" smtClean="0"/>
              <a:t>Borrowing powers of company</a:t>
            </a:r>
          </a:p>
          <a:p>
            <a:pPr>
              <a:buFont typeface="Arial" pitchFamily="34" charset="0"/>
              <a:buChar char="•"/>
            </a:pPr>
            <a:r>
              <a:rPr lang="en-US" sz="2400" dirty="0" smtClean="0"/>
              <a:t>Short Terms</a:t>
            </a:r>
          </a:p>
          <a:p>
            <a:pPr>
              <a:buFont typeface="Arial" pitchFamily="34" charset="0"/>
              <a:buChar char="•"/>
            </a:pPr>
            <a:r>
              <a:rPr lang="en-US" sz="2400" dirty="0" smtClean="0"/>
              <a:t>Running Finance/Bank Overdraft/Cash Credit</a:t>
            </a:r>
          </a:p>
          <a:p>
            <a:pPr>
              <a:buFont typeface="Arial" pitchFamily="34" charset="0"/>
              <a:buChar char="•"/>
            </a:pPr>
            <a:r>
              <a:rPr lang="en-US" sz="2400" dirty="0" smtClean="0"/>
              <a:t>Discounting Commercial papers</a:t>
            </a:r>
          </a:p>
          <a:p>
            <a:pPr>
              <a:buFont typeface="Arial" pitchFamily="34" charset="0"/>
              <a:buChar char="•"/>
            </a:pPr>
            <a:r>
              <a:rPr lang="en-US" sz="2400" dirty="0" smtClean="0"/>
              <a:t>Public Deposits</a:t>
            </a:r>
          </a:p>
          <a:p>
            <a:pPr>
              <a:buFont typeface="Arial" pitchFamily="34" charset="0"/>
              <a:buChar char="•"/>
            </a:pPr>
            <a:endParaRPr lang="en-US" sz="2400" dirty="0" smtClean="0"/>
          </a:p>
          <a:p>
            <a:pPr>
              <a:buFont typeface="Arial" pitchFamily="34" charset="0"/>
              <a:buChar char="•"/>
            </a:pPr>
            <a:r>
              <a:rPr lang="en-US" sz="2400" dirty="0" smtClean="0"/>
              <a:t>Long Term and Medium Term</a:t>
            </a:r>
          </a:p>
          <a:p>
            <a:pPr>
              <a:buFont typeface="Arial" pitchFamily="34" charset="0"/>
              <a:buChar char="•"/>
            </a:pPr>
            <a:r>
              <a:rPr lang="en-US" sz="2400" dirty="0" smtClean="0"/>
              <a:t>Loan against mortgage</a:t>
            </a:r>
          </a:p>
          <a:p>
            <a:pPr>
              <a:buFont typeface="Arial" pitchFamily="34" charset="0"/>
              <a:buChar char="•"/>
            </a:pPr>
            <a:r>
              <a:rPr lang="en-US" sz="2400" dirty="0" smtClean="0"/>
              <a:t>Loan from DFI, NBFC,s</a:t>
            </a:r>
          </a:p>
          <a:p>
            <a:pPr>
              <a:buFont typeface="Arial" pitchFamily="34" charset="0"/>
              <a:buChar char="•"/>
            </a:pPr>
            <a:r>
              <a:rPr lang="en-US" sz="2400" dirty="0" smtClean="0"/>
              <a:t>Redeemable Capital/debenture/TFC,s</a:t>
            </a:r>
            <a:endParaRPr lang="en-US" sz="2400" dirty="0"/>
          </a:p>
        </p:txBody>
      </p:sp>
    </p:spTree>
    <p:extLst>
      <p:ext uri="{BB962C8B-B14F-4D97-AF65-F5344CB8AC3E}">
        <p14:creationId xmlns="" xmlns:p14="http://schemas.microsoft.com/office/powerpoint/2010/main" val="10141547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 y="2343150"/>
            <a:ext cx="3810000" cy="25604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9536853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emplate>
  <TotalTime>829</TotalTime>
  <Words>1788</Words>
  <Application>Microsoft Office PowerPoint</Application>
  <PresentationFormat>On-screen Show (16:9)</PresentationFormat>
  <Paragraphs>149</Paragraphs>
  <Slides>30</Slides>
  <Notes>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Recap</vt:lpstr>
      <vt:lpstr>Slide 2</vt:lpstr>
      <vt:lpstr>Concept of Transfer /Transmission of Shares &amp; Debentures:</vt:lpstr>
      <vt:lpstr>Concept of Transfer /Transmission of Shares &amp; Debentures:</vt:lpstr>
      <vt:lpstr>Provisions of Law Relating To Transfer &amp; Transmission of Shares or/and Debentures:</vt:lpstr>
      <vt:lpstr>Limitation on Transfer of Shares and Debentures </vt:lpstr>
      <vt:lpstr>Stepwise Procedure for Transfer of Shares: </vt:lpstr>
      <vt:lpstr>Stepwise Procedure for Transfer of Shares: </vt:lpstr>
      <vt:lpstr>Stepwise Procedure for Transfer of Shares: </vt:lpstr>
      <vt:lpstr>Stepwise Procedure for Transfer of Shares: </vt:lpstr>
      <vt:lpstr>Stepwise Procedure for Transmission of Shares:</vt:lpstr>
      <vt:lpstr>Stepwise Procedure for Transmission of Shares:</vt:lpstr>
      <vt:lpstr>Stepwise Procedure for Transmission of Shares:</vt:lpstr>
      <vt:lpstr>Stepwise Procedure for Transmission of Shares:</vt:lpstr>
      <vt:lpstr>Provisions Regarding Transfer of Shares (Section-76)  </vt:lpstr>
      <vt:lpstr>Slide 16</vt:lpstr>
      <vt:lpstr>Refusal To Transfer (Section-77&amp;78)</vt:lpstr>
      <vt:lpstr>Slide 18</vt:lpstr>
      <vt:lpstr>Appeal Against Refusal For Registration of Transfer  (Section-78A)</vt:lpstr>
      <vt:lpstr>Slide 20</vt:lpstr>
      <vt:lpstr>Transfer of shares to Successor in interest (Section-79)</vt:lpstr>
      <vt:lpstr>Transfer to Nominee of a Deceased Member (Section-80)</vt:lpstr>
      <vt:lpstr>Slide 23</vt:lpstr>
      <vt:lpstr>Slide 24</vt:lpstr>
      <vt:lpstr>The Title of Deceased Shareholder is Transferred to:</vt:lpstr>
      <vt:lpstr>Transfer of the Share by Nominee or Legal Representative    (Section-81)</vt:lpstr>
      <vt:lpstr>Transmission of Shares</vt:lpstr>
      <vt:lpstr>Differences Between Transfer and Transmission of Shares</vt:lpstr>
      <vt:lpstr>Upcoming</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MRizwanRafique</dc:creator>
  <cp:lastModifiedBy>NTS</cp:lastModifiedBy>
  <cp:revision>55</cp:revision>
  <dcterms:created xsi:type="dcterms:W3CDTF">2014-05-18T08:47:07Z</dcterms:created>
  <dcterms:modified xsi:type="dcterms:W3CDTF">2014-06-23T09:17:04Z</dcterms:modified>
</cp:coreProperties>
</file>