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58" r:id="rId3"/>
    <p:sldId id="290" r:id="rId4"/>
    <p:sldId id="287" r:id="rId5"/>
    <p:sldId id="292" r:id="rId6"/>
    <p:sldId id="261" r:id="rId7"/>
    <p:sldId id="288" r:id="rId8"/>
    <p:sldId id="293" r:id="rId9"/>
    <p:sldId id="262" r:id="rId10"/>
    <p:sldId id="264" r:id="rId11"/>
    <p:sldId id="265" r:id="rId12"/>
    <p:sldId id="266" r:id="rId13"/>
    <p:sldId id="289" r:id="rId14"/>
    <p:sldId id="268" r:id="rId15"/>
    <p:sldId id="269" r:id="rId16"/>
    <p:sldId id="270" r:id="rId17"/>
    <p:sldId id="272" r:id="rId18"/>
    <p:sldId id="274" r:id="rId19"/>
    <p:sldId id="276" r:id="rId20"/>
    <p:sldId id="277" r:id="rId21"/>
    <p:sldId id="278" r:id="rId22"/>
    <p:sldId id="279" r:id="rId23"/>
    <p:sldId id="280" r:id="rId24"/>
    <p:sldId id="281" r:id="rId25"/>
    <p:sldId id="282" r:id="rId26"/>
    <p:sldId id="283" r:id="rId27"/>
    <p:sldId id="295" r:id="rId28"/>
    <p:sldId id="286" r:id="rId2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797" y="-82"/>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192B10-7A08-4435-9109-44117F22F354}"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192B10-7A08-4435-9109-44117F22F354}"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192B10-7A08-4435-9109-44117F22F354}"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192B10-7A08-4435-9109-44117F22F354}"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192B10-7A08-4435-9109-44117F22F354}" type="datetimeFigureOut">
              <a:rPr lang="en-US" smtClean="0"/>
              <a:pPr/>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192B10-7A08-4435-9109-44117F22F354}" type="datetimeFigureOut">
              <a:rPr lang="en-US" smtClean="0"/>
              <a:pPr/>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192B10-7A08-4435-9109-44117F22F354}" type="datetimeFigureOut">
              <a:rPr lang="en-US" smtClean="0"/>
              <a:pPr/>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192B10-7A08-4435-9109-44117F22F354}"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192B10-7A08-4435-9109-44117F22F354}"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192B10-7A08-4435-9109-44117F22F354}"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192B10-7A08-4435-9109-44117F22F354}"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51E78-175C-4E19-AAC1-DDE7AA573BC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B192B10-7A08-4435-9109-44117F22F354}" type="datetimeFigureOut">
              <a:rPr lang="en-US" smtClean="0"/>
              <a:pPr/>
              <a:t>7/20/2014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9E51E78-175C-4E19-AAC1-DDE7AA573B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914400" indent="-914400" algn="l"/>
            <a:r>
              <a:rPr lang="en-US" b="1" dirty="0" smtClean="0"/>
              <a:t>Recap</a:t>
            </a:r>
            <a:endParaRPr lang="en-US" b="1" dirty="0"/>
          </a:p>
        </p:txBody>
      </p:sp>
      <p:sp>
        <p:nvSpPr>
          <p:cNvPr id="3" name="Content Placeholder 2"/>
          <p:cNvSpPr>
            <a:spLocks noGrp="1"/>
          </p:cNvSpPr>
          <p:nvPr>
            <p:ph idx="1"/>
          </p:nvPr>
        </p:nvSpPr>
        <p:spPr/>
        <p:txBody>
          <a:bodyPr>
            <a:normAutofit fontScale="70000" lnSpcReduction="20000"/>
          </a:bodyPr>
          <a:lstStyle/>
          <a:p>
            <a:r>
              <a:rPr lang="en-US" dirty="0" smtClean="0"/>
              <a:t>Share (Definition)</a:t>
            </a:r>
          </a:p>
          <a:p>
            <a:r>
              <a:rPr lang="en-US" dirty="0" smtClean="0"/>
              <a:t>Classes of Shares</a:t>
            </a:r>
          </a:p>
          <a:p>
            <a:pPr lvl="1"/>
            <a:r>
              <a:rPr lang="en-US" dirty="0" smtClean="0"/>
              <a:t>Ordinary Shares</a:t>
            </a:r>
          </a:p>
          <a:p>
            <a:pPr lvl="1"/>
            <a:r>
              <a:rPr lang="en-US" dirty="0" smtClean="0"/>
              <a:t>Preference Shares</a:t>
            </a:r>
          </a:p>
          <a:p>
            <a:pPr lvl="1"/>
            <a:r>
              <a:rPr lang="en-US" dirty="0" smtClean="0"/>
              <a:t>Redeemable Preference Shares</a:t>
            </a:r>
          </a:p>
          <a:p>
            <a:r>
              <a:rPr lang="en-US" dirty="0" smtClean="0"/>
              <a:t>Share Capital</a:t>
            </a:r>
          </a:p>
          <a:p>
            <a:pPr lvl="1"/>
            <a:r>
              <a:rPr lang="en-US" dirty="0" smtClean="0"/>
              <a:t>Nominal or Authorized Capital</a:t>
            </a:r>
          </a:p>
          <a:p>
            <a:pPr lvl="1"/>
            <a:r>
              <a:rPr lang="en-US" dirty="0" smtClean="0"/>
              <a:t>Issued Capital</a:t>
            </a:r>
          </a:p>
          <a:p>
            <a:pPr lvl="1"/>
            <a:r>
              <a:rPr lang="en-US" dirty="0" smtClean="0"/>
              <a:t>Subscribed Capital</a:t>
            </a:r>
          </a:p>
          <a:p>
            <a:pPr lvl="1"/>
            <a:r>
              <a:rPr lang="en-US" dirty="0" smtClean="0"/>
              <a:t>Paid up Capital</a:t>
            </a:r>
            <a:endParaRPr lang="en-US"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3060" y="2225501"/>
            <a:ext cx="6247479"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11430"/>
                <a:effectLst>
                  <a:outerShdw blurRad="25400" algn="tl" rotWithShape="0">
                    <a:srgbClr val="000000">
                      <a:alpha val="43000"/>
                    </a:srgbClr>
                  </a:outerShdw>
                </a:effectLst>
              </a:rPr>
              <a:t>Allotment of Shares</a:t>
            </a:r>
            <a:endParaRPr lang="en-US" sz="5400" b="1" cap="none" spc="150" dirty="0">
              <a:ln w="11430"/>
              <a:effectLst>
                <a:outerShdw blurRad="25400" algn="tl" rotWithShape="0">
                  <a:srgbClr val="000000">
                    <a:alpha val="43000"/>
                  </a:srgbClr>
                </a:outerShdw>
              </a:effectLst>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914400" indent="-914400" algn="l"/>
            <a:r>
              <a:rPr lang="en-US" b="1" dirty="0" smtClean="0"/>
              <a:t>Definition</a:t>
            </a:r>
            <a:endParaRPr lang="en-US" b="1" dirty="0"/>
          </a:p>
        </p:txBody>
      </p:sp>
      <p:sp>
        <p:nvSpPr>
          <p:cNvPr id="3" name="Content Placeholder 2"/>
          <p:cNvSpPr>
            <a:spLocks noGrp="1"/>
          </p:cNvSpPr>
          <p:nvPr>
            <p:ph idx="1"/>
          </p:nvPr>
        </p:nvSpPr>
        <p:spPr/>
        <p:txBody>
          <a:bodyPr>
            <a:normAutofit/>
          </a:bodyPr>
          <a:lstStyle/>
          <a:p>
            <a:r>
              <a:rPr lang="en-US" sz="2800" dirty="0" smtClean="0"/>
              <a:t>The division of entire share capital into definite shares, </a:t>
            </a:r>
          </a:p>
          <a:p>
            <a:r>
              <a:rPr lang="en-US" sz="2800" dirty="0" smtClean="0"/>
              <a:t>each of a particular value </a:t>
            </a:r>
          </a:p>
          <a:p>
            <a:r>
              <a:rPr lang="en-US" sz="2800" dirty="0" smtClean="0"/>
              <a:t>And of different classes </a:t>
            </a:r>
          </a:p>
          <a:p>
            <a:r>
              <a:rPr lang="en-US" sz="2800" dirty="0" smtClean="0"/>
              <a:t>&amp; assignment of these shares individually or collectively to different persons, is called ‘Allotment of Shares’.</a:t>
            </a:r>
            <a:endParaRPr lang="en-US" sz="2800"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00150"/>
            <a:ext cx="8686800" cy="3394473"/>
          </a:xfrm>
        </p:spPr>
        <p:txBody>
          <a:bodyPr>
            <a:noAutofit/>
          </a:bodyPr>
          <a:lstStyle/>
          <a:p>
            <a:r>
              <a:rPr lang="en-US" sz="2400" dirty="0" smtClean="0"/>
              <a:t>Allotment of shares or issue </a:t>
            </a:r>
            <a:r>
              <a:rPr lang="en-US" sz="2400" smtClean="0"/>
              <a:t>of shares </a:t>
            </a:r>
            <a:r>
              <a:rPr lang="en-US" sz="2400" dirty="0" smtClean="0"/>
              <a:t>is essentially the process by which companies pass on new shares to shareholders, who may themselves be new or existing shareholders. </a:t>
            </a:r>
          </a:p>
          <a:p>
            <a:endParaRPr lang="en-US" sz="2400" dirty="0" smtClean="0"/>
          </a:p>
          <a:p>
            <a:r>
              <a:rPr lang="en-US" sz="2400" dirty="0" smtClean="0"/>
              <a:t>Companies can issue shares to both individuals or corporate bodies. </a:t>
            </a:r>
          </a:p>
          <a:p>
            <a:endParaRPr lang="en-US" sz="2400" dirty="0"/>
          </a:p>
        </p:txBody>
      </p:sp>
      <p:sp>
        <p:nvSpPr>
          <p:cNvPr id="4" name="Title 1"/>
          <p:cNvSpPr>
            <a:spLocks noGrp="1"/>
          </p:cNvSpPr>
          <p:nvPr>
            <p:ph type="title"/>
          </p:nvPr>
        </p:nvSpPr>
        <p:spPr>
          <a:xfrm>
            <a:off x="457200" y="205979"/>
            <a:ext cx="8229600" cy="857250"/>
          </a:xfrm>
        </p:spPr>
        <p:txBody>
          <a:bodyPr/>
          <a:lstStyle/>
          <a:p>
            <a:pPr marL="914400" indent="-914400" algn="l"/>
            <a:r>
              <a:rPr lang="en-US" b="1" dirty="0" smtClean="0"/>
              <a:t>Allotment of shares</a:t>
            </a:r>
            <a:endParaRPr lang="en-US" b="1"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00150"/>
            <a:ext cx="8686800" cy="3394473"/>
          </a:xfrm>
        </p:spPr>
        <p:txBody>
          <a:bodyPr>
            <a:noAutofit/>
          </a:bodyPr>
          <a:lstStyle/>
          <a:p>
            <a:pPr algn="ctr"/>
            <a:endParaRPr lang="en-US" sz="2400" dirty="0" smtClean="0"/>
          </a:p>
          <a:p>
            <a:pPr algn="ctr"/>
            <a:r>
              <a:rPr lang="en-US" sz="2400" dirty="0" smtClean="0"/>
              <a:t>In most companies and in most circumstances </a:t>
            </a:r>
            <a:r>
              <a:rPr lang="en-US" sz="2400" b="1" dirty="0" smtClean="0"/>
              <a:t>issue of shares</a:t>
            </a:r>
            <a:r>
              <a:rPr lang="en-US" sz="2400" dirty="0" smtClean="0"/>
              <a:t>, and  </a:t>
            </a:r>
            <a:r>
              <a:rPr lang="en-US" sz="2400" b="1" dirty="0" smtClean="0"/>
              <a:t>share allotment</a:t>
            </a:r>
            <a:r>
              <a:rPr lang="en-US" sz="2400" dirty="0" smtClean="0"/>
              <a:t> they amount to exactly the same process. So we’ll use both terms to mean the same thing here.</a:t>
            </a:r>
            <a:endParaRPr lang="en-US" sz="2400" dirty="0"/>
          </a:p>
        </p:txBody>
      </p:sp>
      <p:sp>
        <p:nvSpPr>
          <p:cNvPr id="4" name="Title 1"/>
          <p:cNvSpPr>
            <a:spLocks noGrp="1"/>
          </p:cNvSpPr>
          <p:nvPr>
            <p:ph type="title"/>
          </p:nvPr>
        </p:nvSpPr>
        <p:spPr>
          <a:xfrm>
            <a:off x="457200" y="205979"/>
            <a:ext cx="8229600" cy="857250"/>
          </a:xfrm>
        </p:spPr>
        <p:txBody>
          <a:bodyPr/>
          <a:lstStyle/>
          <a:p>
            <a:pPr marL="914400" indent="-914400" algn="l"/>
            <a:r>
              <a:rPr lang="en-US" b="1" dirty="0" smtClean="0"/>
              <a:t>Allotment of shares</a:t>
            </a:r>
            <a:endParaRPr lang="en-US" b="1"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23950"/>
            <a:ext cx="8686800" cy="3810000"/>
          </a:xfrm>
        </p:spPr>
        <p:txBody>
          <a:bodyPr>
            <a:normAutofit/>
          </a:bodyPr>
          <a:lstStyle/>
          <a:p>
            <a:pPr algn="l"/>
            <a:r>
              <a:rPr lang="en-US" sz="2700" b="1" dirty="0" smtClean="0"/>
              <a:t>In share allotment,</a:t>
            </a:r>
            <a:r>
              <a:rPr lang="en-US" sz="2700" dirty="0" smtClean="0"/>
              <a:t/>
            </a:r>
            <a:br>
              <a:rPr lang="en-US" sz="2700" dirty="0" smtClean="0"/>
            </a:br>
            <a:r>
              <a:rPr lang="en-US" sz="2700" dirty="0" smtClean="0"/>
              <a:t> </a:t>
            </a:r>
            <a:r>
              <a:rPr lang="en-US" sz="2400" dirty="0" smtClean="0"/>
              <a:t>The shares are created and issued by the company to the people who become the company’s shareholders. </a:t>
            </a:r>
            <a:br>
              <a:rPr lang="en-US" sz="2400" dirty="0" smtClean="0"/>
            </a:br>
            <a:r>
              <a:rPr lang="en-US" sz="2400" dirty="0" smtClean="0"/>
              <a:t>Shares will generally be issued by the company at the start of its life and some companies will issue more shares later on.</a:t>
            </a:r>
            <a:r>
              <a:rPr lang="en-US" sz="2700" dirty="0" smtClean="0"/>
              <a:t/>
            </a:r>
            <a:br>
              <a:rPr lang="en-US" sz="2700" dirty="0" smtClean="0"/>
            </a:br>
            <a:r>
              <a:rPr lang="en-US" sz="2700" dirty="0" smtClean="0"/>
              <a:t> </a:t>
            </a:r>
            <a:r>
              <a:rPr lang="en-US" sz="2700" b="1" dirty="0" smtClean="0"/>
              <a:t>A share transfer, </a:t>
            </a:r>
            <a:br>
              <a:rPr lang="en-US" sz="2700" b="1" dirty="0" smtClean="0"/>
            </a:br>
            <a:r>
              <a:rPr lang="en-US" sz="2400" dirty="0" smtClean="0"/>
              <a:t>in contrast, involves existing shares being passed from an existing shareholder to someone else. That will always take place after the company has been formed.</a:t>
            </a:r>
            <a:endParaRPr lang="en-US" sz="2400" b="1" dirty="0"/>
          </a:p>
        </p:txBody>
      </p:sp>
      <p:sp>
        <p:nvSpPr>
          <p:cNvPr id="7" name="Title 1"/>
          <p:cNvSpPr txBox="1">
            <a:spLocks/>
          </p:cNvSpPr>
          <p:nvPr/>
        </p:nvSpPr>
        <p:spPr>
          <a:xfrm>
            <a:off x="457200" y="205979"/>
            <a:ext cx="8229600" cy="857250"/>
          </a:xfrm>
          <a:prstGeom prst="rect">
            <a:avLst/>
          </a:prstGeom>
        </p:spPr>
        <p:txBody>
          <a:bodyPr vert="horz" lIns="91440" tIns="45720" rIns="91440" bIns="45720" rtlCol="0" anchor="ctr">
            <a:normAutofit fontScale="70000" lnSpcReduction="20000"/>
          </a:bodyPr>
          <a:lstStyle/>
          <a:p>
            <a:pPr marL="914400" marR="0" lvl="0" indent="-914400" algn="l" defTabSz="914400" rtl="0" eaLnBrk="1" fontAlgn="auto" latinLnBrk="0" hangingPunct="1">
              <a:lnSpc>
                <a:spcPct val="100000"/>
              </a:lnSpc>
              <a:spcBef>
                <a:spcPct val="0"/>
              </a:spcBef>
              <a:spcAft>
                <a:spcPts val="0"/>
              </a:spcAft>
              <a:buClrTx/>
              <a:buSzTx/>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Difference</a:t>
            </a:r>
            <a:r>
              <a:rPr kumimoji="0" lang="en-US" sz="4400" b="1" i="0" u="none" strike="noStrike" kern="1200" cap="none" spc="0" normalizeH="0" noProof="0" dirty="0" smtClean="0">
                <a:ln>
                  <a:noFill/>
                </a:ln>
                <a:solidFill>
                  <a:schemeClr val="tx1"/>
                </a:solidFill>
                <a:effectLst/>
                <a:uLnTx/>
                <a:uFillTx/>
                <a:latin typeface="+mj-lt"/>
                <a:ea typeface="+mj-ea"/>
                <a:cs typeface="+mj-cs"/>
              </a:rPr>
              <a:t> between </a:t>
            </a:r>
          </a:p>
          <a:p>
            <a:pPr marL="914400" marR="0" lvl="0" indent="-914400" algn="l" defTabSz="914400" rtl="0" eaLnBrk="1" fontAlgn="auto" latinLnBrk="0" hangingPunct="1">
              <a:lnSpc>
                <a:spcPct val="100000"/>
              </a:lnSpc>
              <a:spcBef>
                <a:spcPct val="0"/>
              </a:spcBef>
              <a:spcAft>
                <a:spcPts val="0"/>
              </a:spcAft>
              <a:buClrTx/>
              <a:buSzTx/>
              <a:tabLst/>
              <a:defRPr/>
            </a:pPr>
            <a:r>
              <a:rPr kumimoji="0" lang="en-US" sz="4400" b="1" i="0" u="none" strike="noStrike" kern="1200" cap="none" spc="0" normalizeH="0" noProof="0" dirty="0" smtClean="0">
                <a:ln>
                  <a:noFill/>
                </a:ln>
                <a:solidFill>
                  <a:schemeClr val="tx1"/>
                </a:solidFill>
                <a:effectLst/>
                <a:uLnTx/>
                <a:uFillTx/>
                <a:latin typeface="+mj-lt"/>
                <a:ea typeface="+mj-ea"/>
                <a:cs typeface="+mj-cs"/>
              </a:rPr>
              <a:t>                 Share </a:t>
            </a:r>
            <a:r>
              <a:rPr kumimoji="0" lang="en-US" sz="4400" b="1" i="0" u="none" strike="noStrike" kern="1200" cap="none" spc="0" normalizeH="0" baseline="0" noProof="0" dirty="0" smtClean="0">
                <a:ln>
                  <a:noFill/>
                </a:ln>
                <a:solidFill>
                  <a:schemeClr val="tx1"/>
                </a:solidFill>
                <a:effectLst/>
                <a:uLnTx/>
                <a:uFillTx/>
                <a:latin typeface="+mj-lt"/>
                <a:ea typeface="+mj-ea"/>
                <a:cs typeface="+mj-cs"/>
              </a:rPr>
              <a:t>Allotment and Share</a:t>
            </a:r>
            <a:r>
              <a:rPr kumimoji="0" lang="en-US" sz="4400" b="1" i="0" u="none" strike="noStrike" kern="1200" cap="none" spc="0" normalizeH="0" noProof="0" dirty="0" smtClean="0">
                <a:ln>
                  <a:noFill/>
                </a:ln>
                <a:solidFill>
                  <a:schemeClr val="tx1"/>
                </a:solidFill>
                <a:effectLst/>
                <a:uLnTx/>
                <a:uFillTx/>
                <a:latin typeface="+mj-lt"/>
                <a:ea typeface="+mj-ea"/>
                <a:cs typeface="+mj-cs"/>
              </a:rPr>
              <a:t> Transfer</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819150"/>
            <a:ext cx="8686800" cy="3785652"/>
          </a:xfrm>
          <a:prstGeom prst="rect">
            <a:avLst/>
          </a:prstGeom>
        </p:spPr>
        <p:txBody>
          <a:bodyPr wrap="square">
            <a:spAutoFit/>
          </a:bodyPr>
          <a:lstStyle/>
          <a:p>
            <a:r>
              <a:rPr lang="en-US" sz="2400" dirty="0" smtClean="0"/>
              <a:t>The main reason a company will issue new shares is to raise money to finance the business. Some examples will help to show the different scenarios where an allotment of shares may be considered.</a:t>
            </a:r>
          </a:p>
          <a:p>
            <a:r>
              <a:rPr lang="en-US" sz="2400" dirty="0" smtClean="0"/>
              <a:t> </a:t>
            </a:r>
          </a:p>
          <a:p>
            <a:pPr marL="342900" indent="-342900">
              <a:buFont typeface="+mj-lt"/>
              <a:buAutoNum type="arabicPeriod"/>
            </a:pPr>
            <a:r>
              <a:rPr lang="en-US" sz="2400" dirty="0" smtClean="0"/>
              <a:t>When the company is first incorporated, a number of shares will usually be issued. This </a:t>
            </a:r>
            <a:r>
              <a:rPr lang="en-US" sz="2400" b="1" dirty="0" smtClean="0"/>
              <a:t>share issue</a:t>
            </a:r>
            <a:r>
              <a:rPr lang="en-US" sz="2400" dirty="0" smtClean="0"/>
              <a:t>, along with any money that the company </a:t>
            </a:r>
            <a:r>
              <a:rPr lang="en-US" sz="2400" b="1" dirty="0" smtClean="0"/>
              <a:t>may borrow</a:t>
            </a:r>
            <a:r>
              <a:rPr lang="en-US" sz="2400" dirty="0" smtClean="0"/>
              <a:t>, enables the company to </a:t>
            </a:r>
            <a:r>
              <a:rPr lang="en-US" sz="2400" b="1" dirty="0" smtClean="0"/>
              <a:t>trade</a:t>
            </a:r>
            <a:r>
              <a:rPr lang="en-US" sz="2400" dirty="0" smtClean="0"/>
              <a:t>. The initial shareholders are often referred to as ‘subscribers’, because they are said to subscribe to the new company’s Memorandum of Association.</a:t>
            </a:r>
          </a:p>
        </p:txBody>
      </p:sp>
      <p:sp>
        <p:nvSpPr>
          <p:cNvPr id="5" name="Title 1"/>
          <p:cNvSpPr txBox="1">
            <a:spLocks/>
          </p:cNvSpPr>
          <p:nvPr/>
        </p:nvSpPr>
        <p:spPr>
          <a:xfrm>
            <a:off x="457200" y="205979"/>
            <a:ext cx="8229600" cy="857250"/>
          </a:xfrm>
          <a:prstGeom prst="rect">
            <a:avLst/>
          </a:prstGeom>
        </p:spPr>
        <p:txBody>
          <a:bodyPr vert="horz" lIns="91440" tIns="45720" rIns="91440" bIns="45720" rtlCol="0" anchor="ctr">
            <a:normAutofit fontScale="77500" lnSpcReduction="20000"/>
          </a:bodyPr>
          <a:lstStyle/>
          <a:p>
            <a:pPr marL="914400" marR="0" lvl="0" indent="-914400" algn="l" defTabSz="914400" rtl="0" eaLnBrk="1" fontAlgn="auto" latinLnBrk="0" hangingPunct="1">
              <a:lnSpc>
                <a:spcPct val="100000"/>
              </a:lnSpc>
              <a:spcBef>
                <a:spcPct val="0"/>
              </a:spcBef>
              <a:spcAft>
                <a:spcPts val="0"/>
              </a:spcAft>
              <a:buClrTx/>
              <a:buSzTx/>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Scenarios considered</a:t>
            </a:r>
            <a:r>
              <a:rPr kumimoji="0" lang="en-US" sz="4400" b="1" i="0" u="none" strike="noStrike" kern="1200" cap="none" spc="0" normalizeH="0" noProof="0" dirty="0" smtClean="0">
                <a:ln>
                  <a:noFill/>
                </a:ln>
                <a:solidFill>
                  <a:schemeClr val="tx1"/>
                </a:solidFill>
                <a:effectLst/>
                <a:uLnTx/>
                <a:uFillTx/>
                <a:latin typeface="+mj-lt"/>
                <a:ea typeface="+mj-ea"/>
                <a:cs typeface="+mj-cs"/>
              </a:rPr>
              <a:t> for allotment of shares</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819150"/>
            <a:ext cx="8686800" cy="3416320"/>
          </a:xfrm>
          <a:prstGeom prst="rect">
            <a:avLst/>
          </a:prstGeom>
        </p:spPr>
        <p:txBody>
          <a:bodyPr wrap="square">
            <a:spAutoFit/>
          </a:bodyPr>
          <a:lstStyle/>
          <a:p>
            <a:pPr marL="342900" indent="-342900"/>
            <a:r>
              <a:rPr lang="en-US" sz="2400" dirty="0" smtClean="0"/>
              <a:t>2.	Shares may be issued in order to repay some or all of the company’s borrowing.</a:t>
            </a:r>
          </a:p>
          <a:p>
            <a:pPr marL="342900" indent="-342900">
              <a:buFont typeface="+mj-lt"/>
              <a:buAutoNum type="arabicPeriod"/>
            </a:pPr>
            <a:endParaRPr lang="en-US" sz="2400" dirty="0" smtClean="0"/>
          </a:p>
          <a:p>
            <a:pPr marL="342900" indent="-342900"/>
            <a:r>
              <a:rPr lang="en-US" sz="2400" dirty="0" smtClean="0"/>
              <a:t>3. New funds may simply be required to grow the business organically.</a:t>
            </a:r>
          </a:p>
          <a:p>
            <a:pPr marL="342900" indent="-342900">
              <a:buFont typeface="+mj-lt"/>
              <a:buAutoNum type="arabicPeriod"/>
            </a:pPr>
            <a:endParaRPr lang="en-US" sz="2400" dirty="0" smtClean="0"/>
          </a:p>
          <a:p>
            <a:pPr marL="342900" indent="-342900"/>
            <a:r>
              <a:rPr lang="en-US" sz="2400" dirty="0" smtClean="0"/>
              <a:t>4. A share issue could be used to fund the purchase of another company. This may mean raising cash from a share issue and using that cash to buy the other business. </a:t>
            </a:r>
          </a:p>
        </p:txBody>
      </p:sp>
      <p:sp>
        <p:nvSpPr>
          <p:cNvPr id="5" name="Title 1"/>
          <p:cNvSpPr txBox="1">
            <a:spLocks/>
          </p:cNvSpPr>
          <p:nvPr/>
        </p:nvSpPr>
        <p:spPr>
          <a:xfrm>
            <a:off x="457200" y="205979"/>
            <a:ext cx="8229600" cy="857250"/>
          </a:xfrm>
          <a:prstGeom prst="rect">
            <a:avLst/>
          </a:prstGeom>
        </p:spPr>
        <p:txBody>
          <a:bodyPr vert="horz" lIns="91440" tIns="45720" rIns="91440" bIns="45720" rtlCol="0" anchor="ctr">
            <a:normAutofit fontScale="77500" lnSpcReduction="20000"/>
          </a:bodyPr>
          <a:lstStyle/>
          <a:p>
            <a:pPr marL="914400" marR="0" lvl="0" indent="-914400" algn="l" defTabSz="914400" rtl="0" eaLnBrk="1" fontAlgn="auto" latinLnBrk="0" hangingPunct="1">
              <a:lnSpc>
                <a:spcPct val="100000"/>
              </a:lnSpc>
              <a:spcBef>
                <a:spcPct val="0"/>
              </a:spcBef>
              <a:spcAft>
                <a:spcPts val="0"/>
              </a:spcAft>
              <a:buClrTx/>
              <a:buSzTx/>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Scenarios considered</a:t>
            </a:r>
            <a:r>
              <a:rPr kumimoji="0" lang="en-US" sz="4400" b="1" i="0" u="none" strike="noStrike" kern="1200" cap="none" spc="0" normalizeH="0" noProof="0" dirty="0" smtClean="0">
                <a:ln>
                  <a:noFill/>
                </a:ln>
                <a:solidFill>
                  <a:schemeClr val="tx1"/>
                </a:solidFill>
                <a:effectLst/>
                <a:uLnTx/>
                <a:uFillTx/>
                <a:latin typeface="+mj-lt"/>
                <a:ea typeface="+mj-ea"/>
                <a:cs typeface="+mj-cs"/>
              </a:rPr>
              <a:t> for allotment of shares</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914400" indent="-914400" algn="l"/>
            <a:r>
              <a:rPr lang="en-US" sz="3200" b="1" dirty="0" smtClean="0"/>
              <a:t>	Application For ‘Allotment of Shares’ (Section-67)</a:t>
            </a:r>
            <a:endParaRPr lang="en-US" sz="3200" b="1" dirty="0"/>
          </a:p>
        </p:txBody>
      </p:sp>
      <p:sp>
        <p:nvSpPr>
          <p:cNvPr id="3" name="Content Placeholder 2"/>
          <p:cNvSpPr>
            <a:spLocks noGrp="1"/>
          </p:cNvSpPr>
          <p:nvPr>
            <p:ph idx="1"/>
          </p:nvPr>
        </p:nvSpPr>
        <p:spPr/>
        <p:txBody>
          <a:bodyPr>
            <a:noAutofit/>
          </a:bodyPr>
          <a:lstStyle/>
          <a:p>
            <a:pPr marL="550926" indent="-514350">
              <a:buFont typeface="+mj-lt"/>
              <a:buAutoNum type="arabicPeriod"/>
            </a:pPr>
            <a:r>
              <a:rPr lang="en-US" sz="2400" dirty="0" smtClean="0"/>
              <a:t>Application must be made:</a:t>
            </a:r>
          </a:p>
          <a:p>
            <a:pPr marL="950976" lvl="1" indent="-514350">
              <a:buFont typeface="+mj-lt"/>
              <a:buAutoNum type="alphaLcPeriod"/>
            </a:pPr>
            <a:r>
              <a:rPr lang="en-US" sz="2000" dirty="0" smtClean="0"/>
              <a:t>On the form specified by the Commission.</a:t>
            </a:r>
          </a:p>
          <a:p>
            <a:pPr marL="950976" lvl="1" indent="-514350">
              <a:buFont typeface="+mj-lt"/>
              <a:buAutoNum type="alphaLcPeriod"/>
            </a:pPr>
            <a:r>
              <a:rPr lang="en-US" sz="2000" dirty="0" smtClean="0"/>
              <a:t>For such amount as prescribed by the Commission.</a:t>
            </a:r>
          </a:p>
          <a:p>
            <a:pPr marL="550926" indent="-514350">
              <a:buFont typeface="+mj-lt"/>
              <a:buAutoNum type="arabicPeriod"/>
            </a:pPr>
            <a:r>
              <a:rPr lang="en-US" sz="2400" dirty="0" smtClean="0"/>
              <a:t>The amount payable shall be the full nominal amount of the shares applied for.</a:t>
            </a:r>
          </a:p>
          <a:p>
            <a:pPr marL="550926" indent="-514350">
              <a:buFont typeface="+mj-lt"/>
              <a:buAutoNum type="arabicPeriod"/>
            </a:pPr>
            <a:r>
              <a:rPr lang="en-US" sz="2400" dirty="0" smtClean="0"/>
              <a:t>All shares &amp; declarations made by the applicant shall be binding on him.</a:t>
            </a:r>
          </a:p>
          <a:p>
            <a:pPr marL="550926" indent="-514350">
              <a:buFont typeface="+mj-lt"/>
              <a:buAutoNum type="arabicPeriod"/>
            </a:pPr>
            <a:r>
              <a:rPr lang="en-US" sz="2400" dirty="0" smtClean="0"/>
              <a:t>Application shall be irrevocable.</a:t>
            </a:r>
            <a:endParaRPr lang="en-US" sz="2400"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914400" indent="-914400" algn="l"/>
            <a:r>
              <a:rPr lang="en-US" b="1" dirty="0" smtClean="0"/>
              <a:t>	</a:t>
            </a:r>
            <a:r>
              <a:rPr lang="en-US" sz="3600" b="1" dirty="0" smtClean="0"/>
              <a:t>Restrictions As To Allotment (Section-68)</a:t>
            </a:r>
            <a:endParaRPr lang="en-US" sz="3600" b="1" dirty="0"/>
          </a:p>
        </p:txBody>
      </p:sp>
      <p:sp>
        <p:nvSpPr>
          <p:cNvPr id="3" name="Content Placeholder 2"/>
          <p:cNvSpPr>
            <a:spLocks noGrp="1"/>
          </p:cNvSpPr>
          <p:nvPr>
            <p:ph idx="1"/>
          </p:nvPr>
        </p:nvSpPr>
        <p:spPr/>
        <p:txBody>
          <a:bodyPr>
            <a:normAutofit/>
          </a:bodyPr>
          <a:lstStyle/>
          <a:p>
            <a:pPr>
              <a:buNone/>
            </a:pPr>
            <a:r>
              <a:rPr lang="en-US" sz="2800" b="1" dirty="0" smtClean="0"/>
              <a:t>Allotment of shares cannot be offered unless:</a:t>
            </a:r>
          </a:p>
          <a:p>
            <a:pPr marL="608076" indent="-571500">
              <a:buFont typeface="+mj-lt"/>
              <a:buAutoNum type="romanUcPeriod"/>
            </a:pPr>
            <a:r>
              <a:rPr lang="en-US" sz="2400" dirty="0" smtClean="0"/>
              <a:t>Amount of </a:t>
            </a:r>
            <a:r>
              <a:rPr lang="en-US" sz="2400" b="1" dirty="0" smtClean="0"/>
              <a:t>minimum subscription </a:t>
            </a:r>
            <a:r>
              <a:rPr lang="en-US" sz="2400" dirty="0" smtClean="0"/>
              <a:t>stated in the prospectus has been subscribed &amp; paid in cash to the company</a:t>
            </a:r>
          </a:p>
          <a:p>
            <a:pPr marL="608076" indent="-571500">
              <a:buFont typeface="+mj-lt"/>
              <a:buAutoNum type="romanUcPeriod"/>
            </a:pPr>
            <a:r>
              <a:rPr lang="en-US" sz="2400" b="1" dirty="0" smtClean="0"/>
              <a:t>Nominal Value </a:t>
            </a:r>
            <a:r>
              <a:rPr lang="en-US" sz="2400" dirty="0" smtClean="0"/>
              <a:t>of each share is fully paid.</a:t>
            </a:r>
          </a:p>
          <a:p>
            <a:pPr marL="608076" indent="-571500">
              <a:buFont typeface="+mj-lt"/>
              <a:buAutoNum type="romanUcPeriod"/>
            </a:pPr>
            <a:r>
              <a:rPr lang="en-US" sz="2400" dirty="0" smtClean="0"/>
              <a:t>Share money is kept in a separate bank account till certificate of commencement or business has been obtained. </a:t>
            </a:r>
            <a:endParaRPr lang="en-US" sz="2400"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9550"/>
            <a:ext cx="8458200" cy="857250"/>
          </a:xfrm>
        </p:spPr>
        <p:txBody>
          <a:bodyPr>
            <a:normAutofit/>
          </a:bodyPr>
          <a:lstStyle/>
          <a:p>
            <a:pPr algn="l"/>
            <a:r>
              <a:rPr lang="en-US" sz="3600" b="1" dirty="0" smtClean="0"/>
              <a:t>Repayment as to Allotment</a:t>
            </a:r>
            <a:endParaRPr lang="en-US" sz="3600" b="1" dirty="0"/>
          </a:p>
        </p:txBody>
      </p:sp>
      <p:sp>
        <p:nvSpPr>
          <p:cNvPr id="5" name="TextBox 4"/>
          <p:cNvSpPr txBox="1"/>
          <p:nvPr/>
        </p:nvSpPr>
        <p:spPr>
          <a:xfrm>
            <a:off x="457200" y="1428750"/>
            <a:ext cx="8153400" cy="1384995"/>
          </a:xfrm>
          <a:prstGeom prst="rect">
            <a:avLst/>
          </a:prstGeom>
          <a:noFill/>
        </p:spPr>
        <p:txBody>
          <a:bodyPr wrap="square" rtlCol="0">
            <a:spAutoFit/>
          </a:bodyPr>
          <a:lstStyle/>
          <a:p>
            <a:r>
              <a:rPr lang="en-US" sz="2800" dirty="0" smtClean="0"/>
              <a:t>If the application for the allotment of shares is not granted then there are  few ways of repayments of the charged amount for the shares.</a:t>
            </a:r>
            <a:endParaRPr lang="en-US" sz="2800"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t>If the conditions of section 68 are not fulfilled, within the 40 days from first issue of prospectus, all the money received shall be repaid without any surcharge. </a:t>
            </a:r>
          </a:p>
          <a:p>
            <a:endParaRPr lang="en-US" sz="2400" dirty="0" smtClean="0"/>
          </a:p>
          <a:p>
            <a:r>
              <a:rPr lang="en-US" sz="2400" dirty="0" smtClean="0"/>
              <a:t>Where the amount is unpaid within the 50 days of issuance of prospectus, then the directors will be jointly and severally liable to repay the amount with a surcharge at the rate of 1.5%  for a month .</a:t>
            </a:r>
            <a:endParaRPr lang="en-US" sz="2400" dirty="0"/>
          </a:p>
        </p:txBody>
      </p:sp>
      <p:sp>
        <p:nvSpPr>
          <p:cNvPr id="5" name="Title 1"/>
          <p:cNvSpPr>
            <a:spLocks noGrp="1"/>
          </p:cNvSpPr>
          <p:nvPr>
            <p:ph type="title"/>
          </p:nvPr>
        </p:nvSpPr>
        <p:spPr/>
        <p:txBody>
          <a:bodyPr>
            <a:normAutofit/>
          </a:bodyPr>
          <a:lstStyle/>
          <a:p>
            <a:pPr algn="l"/>
            <a:r>
              <a:rPr lang="en-US" sz="3600" b="1" dirty="0" smtClean="0"/>
              <a:t>Repayment as to Allotment</a:t>
            </a:r>
            <a:endParaRPr lang="en-US" sz="3600" b="1"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765571"/>
          </a:xfrm>
        </p:spPr>
        <p:txBody>
          <a:bodyPr/>
          <a:lstStyle/>
          <a:p>
            <a:pPr algn="l"/>
            <a:r>
              <a:rPr lang="en-US" b="1" dirty="0" smtClean="0"/>
              <a:t>Irregular allotment</a:t>
            </a:r>
            <a:endParaRPr lang="en-US" b="1" dirty="0"/>
          </a:p>
        </p:txBody>
      </p:sp>
      <p:sp>
        <p:nvSpPr>
          <p:cNvPr id="4" name="Rectangle 3"/>
          <p:cNvSpPr/>
          <p:nvPr/>
        </p:nvSpPr>
        <p:spPr>
          <a:xfrm>
            <a:off x="304800" y="896182"/>
            <a:ext cx="8534400" cy="4154984"/>
          </a:xfrm>
          <a:prstGeom prst="rect">
            <a:avLst/>
          </a:prstGeom>
        </p:spPr>
        <p:txBody>
          <a:bodyPr wrap="square">
            <a:spAutoFit/>
          </a:bodyPr>
          <a:lstStyle/>
          <a:p>
            <a:r>
              <a:rPr lang="en-US" sz="2400" dirty="0" smtClean="0"/>
              <a:t>An allotment is irregular if it is made without complying with the conditions precedent to a regular allotment as discussed above.</a:t>
            </a:r>
          </a:p>
          <a:p>
            <a:r>
              <a:rPr lang="en-US" sz="2400" dirty="0" smtClean="0"/>
              <a:t>Consequences of irregular allotment depend upon the nature of irregularity involved. These may be noted as irregularities:</a:t>
            </a:r>
          </a:p>
          <a:p>
            <a:pPr marL="457200" indent="-457200">
              <a:buFont typeface="+mj-lt"/>
              <a:buAutoNum type="arabicPeriod"/>
            </a:pPr>
            <a:r>
              <a:rPr lang="en-US" sz="2400" dirty="0" smtClean="0"/>
              <a:t>Failure to deliver a copy of the prospectus to the Registrar before its issue.</a:t>
            </a:r>
          </a:p>
          <a:p>
            <a:pPr marL="457200" indent="-457200">
              <a:buFont typeface="+mj-lt"/>
              <a:buAutoNum type="arabicPeriod"/>
            </a:pPr>
            <a:r>
              <a:rPr lang="en-US" sz="2400" dirty="0" smtClean="0"/>
              <a:t>Allotment without raising minimum subscription or without either collecting application money or collecting less than 5 percent as application money or failure to deliver a copy of statement in lieu of prospectus at least three days before allotment. </a:t>
            </a:r>
            <a:endParaRPr lang="en-US" sz="2400"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Effects of irregular allotment (Section-70)</a:t>
            </a:r>
            <a:endParaRPr lang="en-US" sz="3600" dirty="0"/>
          </a:p>
        </p:txBody>
      </p:sp>
      <p:sp>
        <p:nvSpPr>
          <p:cNvPr id="3" name="Content Placeholder 2"/>
          <p:cNvSpPr>
            <a:spLocks noGrp="1"/>
          </p:cNvSpPr>
          <p:nvPr>
            <p:ph idx="1"/>
          </p:nvPr>
        </p:nvSpPr>
        <p:spPr>
          <a:xfrm>
            <a:off x="304800" y="1047750"/>
            <a:ext cx="8458200" cy="3810000"/>
          </a:xfrm>
        </p:spPr>
        <p:txBody>
          <a:bodyPr>
            <a:noAutofit/>
          </a:bodyPr>
          <a:lstStyle/>
          <a:p>
            <a:r>
              <a:rPr lang="en-US" sz="2400" dirty="0" smtClean="0"/>
              <a:t>Any allotment made contrary to the provisions of the companies ordinance 1984 relating to the allotment are voidable at the instance of applicant. </a:t>
            </a:r>
          </a:p>
          <a:p>
            <a:r>
              <a:rPr lang="en-US" sz="2400" dirty="0" smtClean="0"/>
              <a:t>The applicant can avoid the allotment within 30 days; </a:t>
            </a:r>
          </a:p>
          <a:p>
            <a:pPr lvl="1"/>
            <a:r>
              <a:rPr lang="en-US" sz="2000" dirty="0" smtClean="0"/>
              <a:t>From the date of the holding of the statutory meeting</a:t>
            </a:r>
          </a:p>
          <a:p>
            <a:pPr lvl="1"/>
            <a:r>
              <a:rPr lang="en-US" sz="2000" dirty="0" smtClean="0"/>
              <a:t>From the date of the allotment</a:t>
            </a:r>
          </a:p>
          <a:p>
            <a:pPr marL="342900" lvl="1" indent="-342900">
              <a:buFont typeface="Arial" pitchFamily="34" charset="0"/>
              <a:buChar char="•"/>
            </a:pPr>
            <a:r>
              <a:rPr lang="en-US" sz="2400" dirty="0" smtClean="0"/>
              <a:t>If the company is not required to hold the statutory meeting</a:t>
            </a:r>
          </a:p>
          <a:p>
            <a:pPr marL="342900" lvl="1" indent="-342900">
              <a:buFont typeface="Arial" pitchFamily="34" charset="0"/>
              <a:buChar char="•"/>
            </a:pPr>
            <a:r>
              <a:rPr lang="en-US" sz="2400" dirty="0" smtClean="0"/>
              <a:t>If the allotment is made after the holding of statutory meeting.</a:t>
            </a:r>
          </a:p>
          <a:p>
            <a:pPr marL="550926" indent="-514350">
              <a:buNone/>
            </a:pPr>
            <a:r>
              <a:rPr lang="en-US" sz="2000" dirty="0" smtClean="0"/>
              <a:t>Even if company goes into winding up within this period of 30 days, this right to void  allotment is not lost.</a:t>
            </a: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Contd</a:t>
            </a:r>
            <a:r>
              <a:rPr lang="en-US" dirty="0" smtClean="0"/>
              <a:t>…..</a:t>
            </a:r>
            <a:endParaRPr lang="en-US" dirty="0"/>
          </a:p>
        </p:txBody>
      </p:sp>
      <p:sp>
        <p:nvSpPr>
          <p:cNvPr id="3" name="Content Placeholder 2"/>
          <p:cNvSpPr>
            <a:spLocks noGrp="1"/>
          </p:cNvSpPr>
          <p:nvPr>
            <p:ph idx="1"/>
          </p:nvPr>
        </p:nvSpPr>
        <p:spPr/>
        <p:txBody>
          <a:bodyPr/>
          <a:lstStyle/>
          <a:p>
            <a:r>
              <a:rPr lang="en-US" dirty="0" smtClean="0"/>
              <a:t>It should be noted that it is the applicant who has the right to avoid the allotment. The company can not take the benefit of its own irregularities and can not avoid the allotment after it is once made. </a:t>
            </a:r>
            <a:endParaRPr lang="en-US" dirty="0"/>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Contd</a:t>
            </a:r>
            <a:r>
              <a:rPr lang="en-US" dirty="0" smtClean="0"/>
              <a:t>…..</a:t>
            </a:r>
            <a:endParaRPr lang="en-US" dirty="0"/>
          </a:p>
        </p:txBody>
      </p:sp>
      <p:sp>
        <p:nvSpPr>
          <p:cNvPr id="3" name="Content Placeholder 2"/>
          <p:cNvSpPr>
            <a:spLocks noGrp="1"/>
          </p:cNvSpPr>
          <p:nvPr>
            <p:ph idx="1"/>
          </p:nvPr>
        </p:nvSpPr>
        <p:spPr/>
        <p:txBody>
          <a:bodyPr/>
          <a:lstStyle/>
          <a:p>
            <a:r>
              <a:rPr lang="en-US" dirty="0" smtClean="0"/>
              <a:t>Every officer of the company responsible for irregular allotment of shares shall, besides others liabilities, shall be liable to compensate the company and the allottee for any damages or losses caused due to such allotment. </a:t>
            </a:r>
            <a:endParaRPr lang="en-US" dirty="0"/>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smtClean="0"/>
              <a:t> </a:t>
            </a:r>
            <a:r>
              <a:rPr lang="en-US" sz="3600" b="1" dirty="0" smtClean="0"/>
              <a:t>Repayment of money received for shares not </a:t>
            </a:r>
            <a:r>
              <a:rPr lang="en-US" sz="3600" b="1" dirty="0" err="1" smtClean="0"/>
              <a:t>alloted</a:t>
            </a:r>
            <a:r>
              <a:rPr lang="en-US" sz="3600" b="1" dirty="0" smtClean="0"/>
              <a:t> (section-71).</a:t>
            </a:r>
            <a:endParaRPr lang="en-US" sz="3600" b="1" dirty="0"/>
          </a:p>
        </p:txBody>
      </p:sp>
      <p:sp>
        <p:nvSpPr>
          <p:cNvPr id="3" name="Content Placeholder 2"/>
          <p:cNvSpPr>
            <a:spLocks noGrp="1"/>
          </p:cNvSpPr>
          <p:nvPr>
            <p:ph idx="1"/>
          </p:nvPr>
        </p:nvSpPr>
        <p:spPr/>
        <p:txBody>
          <a:bodyPr/>
          <a:lstStyle/>
          <a:p>
            <a:endParaRPr lang="en-US" dirty="0" smtClean="0"/>
          </a:p>
          <a:p>
            <a:r>
              <a:rPr lang="en-US" sz="2800" dirty="0" smtClean="0"/>
              <a:t>The company within 10 days from shares subscription date shall decide as to whom shares are to be allotted </a:t>
            </a:r>
          </a:p>
          <a:p>
            <a:r>
              <a:rPr lang="en-US" sz="2800" dirty="0" smtClean="0"/>
              <a:t>The amount of unsuccessful applicants shall be refunded with in 10 days from the decision</a:t>
            </a:r>
          </a:p>
          <a:p>
            <a:endParaRPr lang="en-US" sz="2800"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467600" cy="857250"/>
          </a:xfrm>
        </p:spPr>
        <p:txBody>
          <a:bodyPr>
            <a:noAutofit/>
          </a:bodyPr>
          <a:lstStyle/>
          <a:p>
            <a:pPr algn="l"/>
            <a:r>
              <a:rPr lang="en-US" sz="4400" dirty="0" err="1" smtClean="0"/>
              <a:t>Contd</a:t>
            </a:r>
            <a:r>
              <a:rPr lang="en-US" sz="4400" dirty="0" smtClean="0"/>
              <a:t>…</a:t>
            </a:r>
            <a:r>
              <a:rPr lang="en-US" sz="2800" dirty="0" smtClean="0"/>
              <a:t/>
            </a:r>
            <a:br>
              <a:rPr lang="en-US" sz="2800" dirty="0" smtClean="0"/>
            </a:br>
            <a:endParaRPr lang="en-US" sz="2800" dirty="0"/>
          </a:p>
        </p:txBody>
      </p:sp>
      <p:sp>
        <p:nvSpPr>
          <p:cNvPr id="3" name="Content Placeholder 2"/>
          <p:cNvSpPr>
            <a:spLocks noGrp="1"/>
          </p:cNvSpPr>
          <p:nvPr>
            <p:ph idx="1"/>
          </p:nvPr>
        </p:nvSpPr>
        <p:spPr>
          <a:xfrm>
            <a:off x="228600" y="1123950"/>
            <a:ext cx="8534400" cy="3676650"/>
          </a:xfrm>
        </p:spPr>
        <p:txBody>
          <a:bodyPr>
            <a:normAutofit fontScale="85000" lnSpcReduction="20000"/>
          </a:bodyPr>
          <a:lstStyle/>
          <a:p>
            <a:pPr marL="514350" indent="-514350"/>
            <a:r>
              <a:rPr lang="en-US" sz="3300" dirty="0" smtClean="0"/>
              <a:t>If the refund is not made within 15 days, the directors of the company will be jointly and severally liable to repay the amount along with a surcharge at the rate of 1.5% for a </a:t>
            </a:r>
            <a:r>
              <a:rPr lang="en-US" sz="3300" smtClean="0"/>
              <a:t>month .</a:t>
            </a:r>
            <a:endParaRPr lang="en-US" sz="3300" dirty="0" smtClean="0"/>
          </a:p>
          <a:p>
            <a:pPr marL="914400" lvl="1" indent="-514350">
              <a:buFont typeface="Arial" pitchFamily="34" charset="0"/>
              <a:buChar char="•"/>
            </a:pPr>
            <a:r>
              <a:rPr lang="en-US" sz="2900" dirty="0" smtClean="0"/>
              <a:t> </a:t>
            </a:r>
            <a:r>
              <a:rPr lang="en-US" sz="3200" dirty="0" smtClean="0"/>
              <a:t>They are also liable for a fine up to rupees 5000 and further fine of rupees 100 per day in case of continuing offence. </a:t>
            </a:r>
          </a:p>
          <a:p>
            <a:pPr marL="914400" lvl="1" indent="-514350">
              <a:buFont typeface="Arial" pitchFamily="34" charset="0"/>
              <a:buChar char="•"/>
            </a:pPr>
            <a:r>
              <a:rPr lang="en-US" sz="3200" dirty="0" smtClean="0"/>
              <a:t>However, a director shall not be liable if he proves that default in making refund was not due to any misconduct or negligence on his part. </a:t>
            </a:r>
          </a:p>
          <a:p>
            <a:pPr marL="914400" lvl="1" indent="-514350">
              <a:buFont typeface="Arial" pitchFamily="34" charset="0"/>
              <a:buChar char="•"/>
            </a:pPr>
            <a:endParaRPr lang="en-US" sz="3200" dirty="0" smtClean="0"/>
          </a:p>
          <a:p>
            <a:pPr marL="914400" lvl="1" indent="-514350">
              <a:buFont typeface="Arial" pitchFamily="34" charset="0"/>
              <a:buChar char="•"/>
            </a:pPr>
            <a:endParaRPr lang="en-US" sz="2900" dirty="0" smtClean="0"/>
          </a:p>
          <a:p>
            <a:pPr>
              <a:buNone/>
            </a:pPr>
            <a:endParaRPr lang="en-US" sz="3300" dirty="0" smtClean="0"/>
          </a:p>
          <a:p>
            <a:endParaRPr lang="en-US" dirty="0"/>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smtClean="0"/>
              <a:t> Allotment of shares to be dealt on stock exchange (Section 72)</a:t>
            </a:r>
            <a:endParaRPr lang="en-US" sz="3200" dirty="0"/>
          </a:p>
        </p:txBody>
      </p:sp>
      <p:sp>
        <p:nvSpPr>
          <p:cNvPr id="4" name="Content Placeholder 2"/>
          <p:cNvSpPr>
            <a:spLocks noGrp="1"/>
          </p:cNvSpPr>
          <p:nvPr>
            <p:ph idx="1"/>
          </p:nvPr>
        </p:nvSpPr>
        <p:spPr/>
        <p:txBody>
          <a:bodyPr>
            <a:normAutofit fontScale="70000" lnSpcReduction="20000"/>
          </a:bodyPr>
          <a:lstStyle/>
          <a:p>
            <a:pPr marL="550926" indent="-514350">
              <a:buNone/>
            </a:pPr>
            <a:r>
              <a:rPr lang="en-US" dirty="0" smtClean="0"/>
              <a:t>	</a:t>
            </a:r>
            <a:r>
              <a:rPr lang="en-US" sz="3400" dirty="0" smtClean="0"/>
              <a:t>Where prospectus states that an application has been made or will be made for permission of shares to be dealt on any stock exchange, </a:t>
            </a:r>
          </a:p>
          <a:p>
            <a:pPr marL="550926" indent="-514350"/>
            <a:r>
              <a:rPr lang="en-US" sz="3400" dirty="0" smtClean="0"/>
              <a:t>Any allotment of shares shall be void if such application is not made within 7 days from the date of issue of Prospectus or </a:t>
            </a:r>
          </a:p>
          <a:p>
            <a:pPr marL="550926" indent="-514350"/>
            <a:r>
              <a:rPr lang="en-US" sz="3400" dirty="0" smtClean="0"/>
              <a:t>the permission is not granted by stock exchange within 21 days from the date of closing of subscription lists. </a:t>
            </a:r>
          </a:p>
          <a:p>
            <a:pPr marL="550926" indent="-514350"/>
            <a:r>
              <a:rPr lang="en-US" sz="3400" dirty="0" smtClean="0"/>
              <a:t>The stock exchange may extend this period for further 21 days.</a:t>
            </a:r>
            <a:endParaRPr lang="en-US" sz="3400" dirty="0"/>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Contd</a:t>
            </a:r>
            <a:r>
              <a:rPr lang="en-US" dirty="0" smtClean="0"/>
              <a:t>…</a:t>
            </a:r>
            <a:endParaRPr lang="en-US" dirty="0"/>
          </a:p>
        </p:txBody>
      </p:sp>
      <p:sp>
        <p:nvSpPr>
          <p:cNvPr id="3" name="Content Placeholder 2"/>
          <p:cNvSpPr>
            <a:spLocks noGrp="1"/>
          </p:cNvSpPr>
          <p:nvPr>
            <p:ph idx="1"/>
          </p:nvPr>
        </p:nvSpPr>
        <p:spPr/>
        <p:txBody>
          <a:bodyPr/>
          <a:lstStyle/>
          <a:p>
            <a:r>
              <a:rPr lang="en-US" dirty="0" smtClean="0"/>
              <a:t>In case of contravention to the previous, the company shall refund all the moneys received against application within 8 days from such contravention.</a:t>
            </a:r>
            <a:endParaRPr lang="en-US" dirty="0"/>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Contd</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case the money is not repaid within 8 days, then all the directors will be jointly and severally liable to repay the amount with a surcharge at the rate of 1.5% for a month or a part thereof.</a:t>
            </a:r>
          </a:p>
          <a:p>
            <a:r>
              <a:rPr lang="en-US" dirty="0" smtClean="0"/>
              <a:t> They are also liable for a fine up to rupees 5000 and further fine of rupees 100 per day in case of continuing offence. </a:t>
            </a:r>
          </a:p>
          <a:p>
            <a:r>
              <a:rPr lang="en-US" dirty="0" smtClean="0"/>
              <a:t>However, a director shall not be liable if he proves that default in making refund was not due to any misconduct or negligence on his part. </a:t>
            </a:r>
            <a:endParaRPr lang="en-US" dirty="0"/>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5750"/>
            <a:ext cx="8534400" cy="857250"/>
          </a:xfrm>
        </p:spPr>
        <p:txBody>
          <a:bodyPr>
            <a:normAutofit/>
          </a:bodyPr>
          <a:lstStyle/>
          <a:p>
            <a:pPr algn="l"/>
            <a:r>
              <a:rPr lang="en-US" sz="3600" b="1" dirty="0" smtClean="0"/>
              <a:t> Return of Allotment (Sec 73).</a:t>
            </a:r>
            <a:endParaRPr lang="en-US" sz="3600" b="1" dirty="0"/>
          </a:p>
        </p:txBody>
      </p:sp>
      <p:sp>
        <p:nvSpPr>
          <p:cNvPr id="3" name="Content Placeholder 2"/>
          <p:cNvSpPr>
            <a:spLocks noGrp="1"/>
          </p:cNvSpPr>
          <p:nvPr>
            <p:ph idx="1"/>
          </p:nvPr>
        </p:nvSpPr>
        <p:spPr>
          <a:xfrm>
            <a:off x="762000" y="1352550"/>
            <a:ext cx="7467600" cy="3394472"/>
          </a:xfrm>
        </p:spPr>
        <p:txBody>
          <a:bodyPr>
            <a:normAutofit fontScale="70000" lnSpcReduction="20000"/>
          </a:bodyPr>
          <a:lstStyle/>
          <a:p>
            <a:r>
              <a:rPr lang="en-US" sz="2800" dirty="0" smtClean="0"/>
              <a:t>Every company whether public or private and having a share capital </a:t>
            </a:r>
            <a:r>
              <a:rPr lang="en-US" sz="2800" dirty="0" err="1" smtClean="0"/>
              <a:t>ans</a:t>
            </a:r>
            <a:r>
              <a:rPr lang="en-US" sz="2800" dirty="0" smtClean="0"/>
              <a:t> within 30 days of allotment is required to send to the Registrar, a document known as the "Return of Allotment".</a:t>
            </a:r>
          </a:p>
          <a:p>
            <a:r>
              <a:rPr lang="en-US" sz="2800" dirty="0" smtClean="0"/>
              <a:t> The return of allotment contains various details on allotment of shares such as the nominal value of shares allotted, names and addresses of </a:t>
            </a:r>
            <a:r>
              <a:rPr lang="en-US" sz="2800" dirty="0" err="1" smtClean="0"/>
              <a:t>allotees</a:t>
            </a:r>
            <a:r>
              <a:rPr lang="en-US" sz="2800" dirty="0" smtClean="0"/>
              <a:t>, amount paid or payable on each share</a:t>
            </a:r>
          </a:p>
          <a:p>
            <a:r>
              <a:rPr lang="en-US" sz="2800" dirty="0" smtClean="0"/>
              <a:t> Particulars of bonus shares and shares issued at discount. The secretary has to see that these documents are prepared and submitted in time to the Registrar.</a:t>
            </a:r>
            <a:br>
              <a:rPr lang="en-US" sz="2800" dirty="0" smtClean="0"/>
            </a:br>
            <a:r>
              <a:rPr lang="en-US" sz="2800" dirty="0" smtClean="0"/>
              <a:t>The company shall file with a registrar a return of allotment within 30 days from the date of allotment. Return of allotment should state and include; </a:t>
            </a:r>
          </a:p>
          <a:p>
            <a:pPr>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t> In the case of shares issued in cash</a:t>
            </a:r>
            <a:endParaRPr lang="en-US" sz="3200" b="1" dirty="0"/>
          </a:p>
        </p:txBody>
      </p:sp>
      <p:sp>
        <p:nvSpPr>
          <p:cNvPr id="3" name="Content Placeholder 2"/>
          <p:cNvSpPr>
            <a:spLocks noGrp="1"/>
          </p:cNvSpPr>
          <p:nvPr>
            <p:ph idx="1"/>
          </p:nvPr>
        </p:nvSpPr>
        <p:spPr/>
        <p:txBody>
          <a:bodyPr>
            <a:normAutofit lnSpcReduction="10000"/>
          </a:bodyPr>
          <a:lstStyle/>
          <a:p>
            <a:pPr marL="550926" indent="-514350">
              <a:buFont typeface="+mj-lt"/>
              <a:buAutoNum type="arabicPeriod"/>
            </a:pPr>
            <a:r>
              <a:rPr lang="en-US" dirty="0" smtClean="0"/>
              <a:t>The number and nominal amount of shares allotted; </a:t>
            </a:r>
          </a:p>
          <a:p>
            <a:pPr marL="550926" indent="-514350">
              <a:buFont typeface="+mj-lt"/>
              <a:buAutoNum type="arabicPeriod"/>
            </a:pPr>
            <a:endParaRPr lang="en-US" dirty="0" smtClean="0"/>
          </a:p>
          <a:p>
            <a:pPr marL="550926" indent="-514350">
              <a:buFont typeface="+mj-lt"/>
              <a:buAutoNum type="arabicPeriod"/>
            </a:pPr>
            <a:r>
              <a:rPr lang="en-US" dirty="0" smtClean="0"/>
              <a:t>Particulars of each </a:t>
            </a:r>
            <a:r>
              <a:rPr lang="en-US" dirty="0" err="1" smtClean="0"/>
              <a:t>allottee</a:t>
            </a:r>
            <a:endParaRPr lang="en-US" dirty="0" smtClean="0"/>
          </a:p>
          <a:p>
            <a:pPr marL="550926" indent="-514350">
              <a:buFont typeface="+mj-lt"/>
              <a:buAutoNum type="arabicPeriod"/>
            </a:pPr>
            <a:endParaRPr lang="en-US" dirty="0" smtClean="0"/>
          </a:p>
          <a:p>
            <a:pPr marL="550926" indent="-514350">
              <a:buFont typeface="+mj-lt"/>
              <a:buAutoNum type="arabicPeriod"/>
            </a:pPr>
            <a:r>
              <a:rPr lang="en-US" dirty="0" smtClean="0"/>
              <a:t>Amount paid on each share.</a:t>
            </a:r>
            <a:endParaRPr lang="en-US" dirty="0"/>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b="1" dirty="0" smtClean="0"/>
              <a:t> In case of shares allotted other then for cash, a duly verified contract shall be submitted to the registrar, stating the following</a:t>
            </a:r>
            <a:endParaRPr lang="en-US" sz="2800" b="1" dirty="0"/>
          </a:p>
        </p:txBody>
      </p:sp>
      <p:sp>
        <p:nvSpPr>
          <p:cNvPr id="3" name="Content Placeholder 2"/>
          <p:cNvSpPr>
            <a:spLocks noGrp="1"/>
          </p:cNvSpPr>
          <p:nvPr>
            <p:ph idx="1"/>
          </p:nvPr>
        </p:nvSpPr>
        <p:spPr>
          <a:xfrm>
            <a:off x="457200" y="1428749"/>
            <a:ext cx="8229600" cy="3165873"/>
          </a:xfrm>
        </p:spPr>
        <p:txBody>
          <a:bodyPr>
            <a:normAutofit/>
          </a:bodyPr>
          <a:lstStyle/>
          <a:p>
            <a:pPr marL="550926" indent="-514350">
              <a:buFont typeface="+mj-lt"/>
              <a:buAutoNum type="arabicPeriod"/>
            </a:pPr>
            <a:r>
              <a:rPr lang="en-US" sz="2400" dirty="0" smtClean="0"/>
              <a:t>The number and nominal amount of shares allotted;</a:t>
            </a:r>
          </a:p>
          <a:p>
            <a:pPr marL="550926" indent="-514350">
              <a:buFont typeface="+mj-lt"/>
              <a:buAutoNum type="arabicPeriod"/>
            </a:pPr>
            <a:r>
              <a:rPr lang="en-US" sz="2400" dirty="0" smtClean="0"/>
              <a:t>The amount to be treated as paid up;</a:t>
            </a:r>
          </a:p>
          <a:p>
            <a:pPr marL="550926" indent="-514350">
              <a:buFont typeface="+mj-lt"/>
              <a:buAutoNum type="arabicPeriod"/>
            </a:pPr>
            <a:r>
              <a:rPr lang="en-US" sz="2400" dirty="0" smtClean="0"/>
              <a:t>Consideration for which they have been allotted</a:t>
            </a:r>
          </a:p>
          <a:p>
            <a:pPr marL="550926" indent="-514350">
              <a:buFont typeface="+mj-lt"/>
              <a:buAutoNum type="arabicPeriod"/>
            </a:pPr>
            <a:r>
              <a:rPr lang="en-US" sz="2400" dirty="0" smtClean="0"/>
              <a:t>In case of contract is not reduce to writing, the memorandum of contract shall be filed with the registrar. </a:t>
            </a:r>
            <a:endParaRPr lang="en-US" sz="2400" dirty="0"/>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 In case of shares issued at discount</a:t>
            </a:r>
            <a:endParaRPr lang="en-US" sz="3600" b="1" dirty="0"/>
          </a:p>
        </p:txBody>
      </p:sp>
      <p:sp>
        <p:nvSpPr>
          <p:cNvPr id="3" name="Content Placeholder 2"/>
          <p:cNvSpPr>
            <a:spLocks noGrp="1"/>
          </p:cNvSpPr>
          <p:nvPr>
            <p:ph idx="1"/>
          </p:nvPr>
        </p:nvSpPr>
        <p:spPr/>
        <p:txBody>
          <a:bodyPr>
            <a:normAutofit/>
          </a:bodyPr>
          <a:lstStyle/>
          <a:p>
            <a:pPr marL="550926" indent="-514350">
              <a:buFont typeface="+mj-lt"/>
              <a:buAutoNum type="arabicPeriod"/>
            </a:pPr>
            <a:endParaRPr lang="en-US" sz="2800" dirty="0" smtClean="0"/>
          </a:p>
          <a:p>
            <a:pPr marL="550926" indent="-514350">
              <a:buFont typeface="+mj-lt"/>
              <a:buAutoNum type="arabicPeriod"/>
            </a:pPr>
            <a:r>
              <a:rPr lang="en-US" sz="2800" dirty="0" smtClean="0"/>
              <a:t>Copy of resolution authorizing such issue;</a:t>
            </a:r>
          </a:p>
          <a:p>
            <a:pPr marL="550926" indent="-514350">
              <a:buFont typeface="+mj-lt"/>
              <a:buAutoNum type="arabicPeriod"/>
            </a:pPr>
            <a:endParaRPr lang="en-US" sz="2800" dirty="0" smtClean="0"/>
          </a:p>
          <a:p>
            <a:pPr marL="550926" indent="-514350">
              <a:buFont typeface="+mj-lt"/>
              <a:buAutoNum type="arabicPeriod"/>
            </a:pPr>
            <a:r>
              <a:rPr lang="en-US" sz="2800" dirty="0" smtClean="0"/>
              <a:t>Copy of order of commission sanctioning the issue. </a:t>
            </a:r>
            <a:endParaRPr lang="en-US" sz="2800" dirty="0"/>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 In case of bonus shares</a:t>
            </a:r>
            <a:endParaRPr lang="en-US" sz="3600" b="1" dirty="0"/>
          </a:p>
        </p:txBody>
      </p:sp>
      <p:sp>
        <p:nvSpPr>
          <p:cNvPr id="3" name="Content Placeholder 2"/>
          <p:cNvSpPr>
            <a:spLocks noGrp="1"/>
          </p:cNvSpPr>
          <p:nvPr>
            <p:ph idx="1"/>
          </p:nvPr>
        </p:nvSpPr>
        <p:spPr/>
        <p:txBody>
          <a:bodyPr>
            <a:normAutofit/>
          </a:bodyPr>
          <a:lstStyle/>
          <a:p>
            <a:pPr marL="550926" indent="-514350">
              <a:buFont typeface="+mj-lt"/>
              <a:buAutoNum type="arabicPeriod"/>
            </a:pPr>
            <a:r>
              <a:rPr lang="en-US" sz="2800" dirty="0" smtClean="0"/>
              <a:t>The number and nominal amount of shares;</a:t>
            </a:r>
          </a:p>
          <a:p>
            <a:pPr marL="550926" indent="-514350">
              <a:buNone/>
            </a:pPr>
            <a:endParaRPr lang="en-US" sz="2800" dirty="0" smtClean="0"/>
          </a:p>
          <a:p>
            <a:pPr marL="550926" indent="-514350">
              <a:buNone/>
            </a:pPr>
            <a:r>
              <a:rPr lang="en-US" sz="2800" dirty="0" smtClean="0"/>
              <a:t>2.  The particulars of each </a:t>
            </a:r>
            <a:r>
              <a:rPr lang="en-US" sz="2800" dirty="0" err="1" smtClean="0"/>
              <a:t>allottee</a:t>
            </a:r>
            <a:r>
              <a:rPr lang="en-US" sz="2800" dirty="0" smtClean="0"/>
              <a:t>.</a:t>
            </a:r>
          </a:p>
          <a:p>
            <a:pPr marL="550926" indent="-514350">
              <a:buNone/>
            </a:pPr>
            <a:r>
              <a:rPr lang="en-US" sz="2800" dirty="0" smtClean="0"/>
              <a:t> </a:t>
            </a:r>
          </a:p>
          <a:p>
            <a:pPr marL="550926" indent="-514350">
              <a:buNone/>
            </a:pPr>
            <a:r>
              <a:rPr lang="en-US" sz="2800" dirty="0" smtClean="0"/>
              <a:t>3.   A copy of resolution authorizing the issue. </a:t>
            </a:r>
            <a:endParaRPr lang="en-US" sz="2800" dirty="0"/>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914400" indent="-914400" algn="l"/>
            <a:r>
              <a:rPr lang="en-US" b="1" dirty="0" smtClean="0"/>
              <a:t>Coming up</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Issue of share at Premium</a:t>
            </a:r>
          </a:p>
          <a:p>
            <a:r>
              <a:rPr lang="en-US" dirty="0" smtClean="0"/>
              <a:t>Issue of share at Discount</a:t>
            </a:r>
          </a:p>
          <a:p>
            <a:r>
              <a:rPr lang="en-US" dirty="0" smtClean="0"/>
              <a:t>Issue of share in lieu of outstanding balance of loan</a:t>
            </a:r>
          </a:p>
          <a:p>
            <a:r>
              <a:rPr lang="en-US" dirty="0" smtClean="0"/>
              <a:t>Further issue of capital (The right issue)</a:t>
            </a:r>
          </a:p>
          <a:p>
            <a:r>
              <a:rPr lang="en-US" dirty="0" smtClean="0"/>
              <a:t>Share certificate</a:t>
            </a:r>
          </a:p>
          <a:p>
            <a:r>
              <a:rPr lang="en-US" dirty="0" smtClean="0"/>
              <a:t>Commission on sale of share</a:t>
            </a:r>
            <a:endParaRPr lang="en-US" dirty="0"/>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600325"/>
            <a:ext cx="2762250" cy="2543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TotalTime>
  <Words>1353</Words>
  <Application>Microsoft Office PowerPoint</Application>
  <PresentationFormat>On-screen Show (16:9)</PresentationFormat>
  <Paragraphs>126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Recap</vt:lpstr>
      <vt:lpstr>Slide 2</vt:lpstr>
      <vt:lpstr>Definition</vt:lpstr>
      <vt:lpstr>Allotment of shares</vt:lpstr>
      <vt:lpstr>Allotment of shares</vt:lpstr>
      <vt:lpstr>In share allotment,  The shares are created and issued by the company to the people who become the company’s shareholders.  Shares will generally be issued by the company at the start of its life and some companies will issue more shares later on.  A share transfer,  in contrast, involves existing shares being passed from an existing shareholder to someone else. That will always take place after the company has been formed.</vt:lpstr>
      <vt:lpstr>Slide 7</vt:lpstr>
      <vt:lpstr>Slide 8</vt:lpstr>
      <vt:lpstr> Application For ‘Allotment of Shares’ (Section-67)</vt:lpstr>
      <vt:lpstr> Restrictions As To Allotment (Section-68)</vt:lpstr>
      <vt:lpstr>Repayment as to Allotment</vt:lpstr>
      <vt:lpstr>Repayment as to Allotment</vt:lpstr>
      <vt:lpstr>Irregular allotment</vt:lpstr>
      <vt:lpstr>Effects of irregular allotment (Section-70)</vt:lpstr>
      <vt:lpstr>Contd…..</vt:lpstr>
      <vt:lpstr>Contd…..</vt:lpstr>
      <vt:lpstr> Repayment of money received for shares not alloted (section-71).</vt:lpstr>
      <vt:lpstr>Contd… </vt:lpstr>
      <vt:lpstr> Allotment of shares to be dealt on stock exchange (Section 72)</vt:lpstr>
      <vt:lpstr>Contd…</vt:lpstr>
      <vt:lpstr>Contd…</vt:lpstr>
      <vt:lpstr> Return of Allotment (Sec 73).</vt:lpstr>
      <vt:lpstr> In the case of shares issued in cash</vt:lpstr>
      <vt:lpstr> In case of shares allotted other then for cash, a duly verified contract shall be submitted to the registrar, stating the following</vt:lpstr>
      <vt:lpstr> In case of shares issued at discount</vt:lpstr>
      <vt:lpstr> In case of bonus shares</vt:lpstr>
      <vt:lpstr>Coming up</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KHURRAM</dc:creator>
  <cp:lastModifiedBy>stdc_lp</cp:lastModifiedBy>
  <cp:revision>30</cp:revision>
  <dcterms:created xsi:type="dcterms:W3CDTF">2014-06-18T09:52:21Z</dcterms:created>
  <dcterms:modified xsi:type="dcterms:W3CDTF">2014-07-20T21:56:45Z</dcterms:modified>
</cp:coreProperties>
</file>