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6" r:id="rId3"/>
    <p:sldId id="287" r:id="rId4"/>
    <p:sldId id="268" r:id="rId5"/>
    <p:sldId id="269" r:id="rId6"/>
    <p:sldId id="284" r:id="rId7"/>
    <p:sldId id="285" r:id="rId8"/>
    <p:sldId id="260" r:id="rId9"/>
    <p:sldId id="261" r:id="rId10"/>
    <p:sldId id="291" r:id="rId11"/>
    <p:sldId id="272" r:id="rId12"/>
    <p:sldId id="274" r:id="rId13"/>
    <p:sldId id="273" r:id="rId14"/>
    <p:sldId id="283" r:id="rId15"/>
    <p:sldId id="290" r:id="rId16"/>
    <p:sldId id="262" r:id="rId17"/>
    <p:sldId id="275" r:id="rId18"/>
    <p:sldId id="276" r:id="rId19"/>
    <p:sldId id="278" r:id="rId20"/>
    <p:sldId id="279" r:id="rId21"/>
    <p:sldId id="258" r:id="rId22"/>
    <p:sldId id="286" r:id="rId23"/>
    <p:sldId id="280" r:id="rId24"/>
    <p:sldId id="259" r:id="rId25"/>
    <p:sldId id="281" r:id="rId26"/>
    <p:sldId id="282" r:id="rId27"/>
    <p:sldId id="264" r:id="rId28"/>
    <p:sldId id="277" r:id="rId29"/>
    <p:sldId id="292" r:id="rId30"/>
    <p:sldId id="265" r:id="rId31"/>
    <p:sldId id="266" r:id="rId32"/>
    <p:sldId id="26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853" autoAdjust="0"/>
    <p:restoredTop sz="94660"/>
  </p:normalViewPr>
  <p:slideViewPr>
    <p:cSldViewPr>
      <p:cViewPr>
        <p:scale>
          <a:sx n="78" d="100"/>
          <a:sy n="78" d="100"/>
        </p:scale>
        <p:origin x="-1686" y="-1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0922E4-2BDA-4BB0-B58D-051018EA9051}" type="datetimeFigureOut">
              <a:rPr lang="en-SG" smtClean="0"/>
              <a:pPr/>
              <a:t>23/7/2014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3075130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0922E4-2BDA-4BB0-B58D-051018EA9051}" type="datetimeFigureOut">
              <a:rPr lang="en-SG" smtClean="0"/>
              <a:pPr/>
              <a:t>23/7/2014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147979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0922E4-2BDA-4BB0-B58D-051018EA9051}" type="datetimeFigureOut">
              <a:rPr lang="en-SG" smtClean="0"/>
              <a:pPr/>
              <a:t>23/7/2014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2570907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0922E4-2BDA-4BB0-B58D-051018EA9051}" type="datetimeFigureOut">
              <a:rPr lang="en-SG" smtClean="0"/>
              <a:pPr/>
              <a:t>23/7/2014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105479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0922E4-2BDA-4BB0-B58D-051018EA9051}" type="datetimeFigureOut">
              <a:rPr lang="en-SG" smtClean="0"/>
              <a:pPr/>
              <a:t>23/7/2014</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1438660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0922E4-2BDA-4BB0-B58D-051018EA9051}" type="datetimeFigureOut">
              <a:rPr lang="en-SG" smtClean="0"/>
              <a:pPr/>
              <a:t>23/7/2014</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3806257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0922E4-2BDA-4BB0-B58D-051018EA9051}" type="datetimeFigureOut">
              <a:rPr lang="en-SG" smtClean="0"/>
              <a:pPr/>
              <a:t>23/7/2014</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211000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0922E4-2BDA-4BB0-B58D-051018EA9051}" type="datetimeFigureOut">
              <a:rPr lang="en-SG" smtClean="0"/>
              <a:pPr/>
              <a:t>23/7/2014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3053019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0922E4-2BDA-4BB0-B58D-051018EA9051}" type="datetimeFigureOut">
              <a:rPr lang="en-SG" smtClean="0"/>
              <a:pPr/>
              <a:t>23/7/2014</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3902710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0922E4-2BDA-4BB0-B58D-051018EA9051}" type="datetimeFigureOut">
              <a:rPr lang="en-SG" smtClean="0"/>
              <a:pPr/>
              <a:t>23/7/2014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3804945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0922E4-2BDA-4BB0-B58D-051018EA9051}" type="datetimeFigureOut">
              <a:rPr lang="en-SG" smtClean="0"/>
              <a:pPr/>
              <a:t>23/7/2014</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477321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0922E4-2BDA-4BB0-B58D-051018EA9051}" type="datetimeFigureOut">
              <a:rPr lang="en-SG" smtClean="0"/>
              <a:pPr/>
              <a:t>23/7/2014</a:t>
            </a:fld>
            <a:endParaRPr lang="en-S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EB7A14-6472-4F62-8E05-0E5BE826CF2F}" type="slidenum">
              <a:rPr lang="en-SG" smtClean="0"/>
              <a:pPr/>
              <a:t>‹#›</a:t>
            </a:fld>
            <a:endParaRPr lang="en-SG"/>
          </a:p>
        </p:txBody>
      </p:sp>
    </p:spTree>
    <p:extLst>
      <p:ext uri="{BB962C8B-B14F-4D97-AF65-F5344CB8AC3E}">
        <p14:creationId xmlns:p14="http://schemas.microsoft.com/office/powerpoint/2010/main" xmlns="" val="21910653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b="1" dirty="0" smtClean="0"/>
              <a:t>RECAP</a:t>
            </a:r>
            <a:endParaRPr lang="en-SG" sz="3600" b="1" u="sng" dirty="0"/>
          </a:p>
        </p:txBody>
      </p:sp>
      <p:sp>
        <p:nvSpPr>
          <p:cNvPr id="2" name="Content Placeholder 1"/>
          <p:cNvSpPr>
            <a:spLocks noGrp="1"/>
          </p:cNvSpPr>
          <p:nvPr>
            <p:ph idx="1"/>
          </p:nvPr>
        </p:nvSpPr>
        <p:spPr>
          <a:xfrm>
            <a:off x="395536" y="1844824"/>
            <a:ext cx="8229600" cy="4525963"/>
          </a:xfrm>
        </p:spPr>
        <p:txBody>
          <a:bodyPr>
            <a:normAutofit/>
          </a:bodyPr>
          <a:lstStyle/>
          <a:p>
            <a:pPr>
              <a:buNone/>
            </a:pPr>
            <a:r>
              <a:rPr lang="en-US" dirty="0" smtClean="0">
                <a:latin typeface="Comic Sans MS" pitchFamily="66" charset="0"/>
              </a:rPr>
              <a:t> </a:t>
            </a:r>
            <a:r>
              <a:rPr lang="en-US" dirty="0" smtClean="0"/>
              <a:t>Topics covered</a:t>
            </a:r>
            <a:endParaRPr lang="en-US" sz="3400" b="1" dirty="0" smtClean="0"/>
          </a:p>
          <a:p>
            <a:r>
              <a:rPr lang="en-US" sz="2800" dirty="0" smtClean="0"/>
              <a:t>Prospectus (Definition).</a:t>
            </a:r>
          </a:p>
          <a:p>
            <a:r>
              <a:rPr lang="en-US" sz="2800" dirty="0" smtClean="0"/>
              <a:t> </a:t>
            </a:r>
            <a:r>
              <a:rPr lang="en-US" sz="2800" dirty="0"/>
              <a:t>Contents of </a:t>
            </a:r>
            <a:r>
              <a:rPr lang="en-US" sz="2800" dirty="0" smtClean="0"/>
              <a:t>Prospectus.</a:t>
            </a:r>
          </a:p>
          <a:p>
            <a:r>
              <a:rPr lang="en-US" sz="2800" dirty="0" smtClean="0"/>
              <a:t>Requirements relating to the Prospectus</a:t>
            </a:r>
          </a:p>
          <a:p>
            <a:r>
              <a:rPr lang="en-US" sz="2800" dirty="0" smtClean="0"/>
              <a:t>Liabilities arising out of untrue statement in Prospectus</a:t>
            </a:r>
          </a:p>
          <a:p>
            <a:r>
              <a:rPr lang="en-US" sz="2800" dirty="0" smtClean="0"/>
              <a:t>Statement in lieu of Prospectus</a:t>
            </a:r>
          </a:p>
          <a:p>
            <a:endParaRPr lang="en-US" sz="3400" b="1" dirty="0"/>
          </a:p>
        </p:txBody>
      </p:sp>
    </p:spTree>
    <p:extLst>
      <p:ext uri="{BB962C8B-B14F-4D97-AF65-F5344CB8AC3E}">
        <p14:creationId xmlns:p14="http://schemas.microsoft.com/office/powerpoint/2010/main" xmlns="" val="1211369600"/>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116632"/>
            <a:ext cx="7772400" cy="1829761"/>
          </a:xfrm>
        </p:spPr>
        <p:txBody>
          <a:bodyPr/>
          <a:lstStyle/>
          <a:p>
            <a:pPr algn="ctr"/>
            <a:r>
              <a:rPr lang="en-US" b="1" dirty="0" smtClean="0"/>
              <a:t>Chapter-09</a:t>
            </a:r>
            <a:endParaRPr lang="en-SG" b="1" dirty="0"/>
          </a:p>
        </p:txBody>
      </p:sp>
      <p:sp>
        <p:nvSpPr>
          <p:cNvPr id="3" name="Subtitle 2"/>
          <p:cNvSpPr>
            <a:spLocks noGrp="1"/>
          </p:cNvSpPr>
          <p:nvPr>
            <p:ph type="subTitle" idx="1"/>
          </p:nvPr>
        </p:nvSpPr>
        <p:spPr>
          <a:xfrm>
            <a:off x="827584" y="2060848"/>
            <a:ext cx="7772400" cy="1296144"/>
          </a:xfrm>
        </p:spPr>
        <p:txBody>
          <a:bodyPr>
            <a:noAutofit/>
          </a:bodyPr>
          <a:lstStyle/>
          <a:p>
            <a:pPr algn="ctr"/>
            <a:r>
              <a:rPr lang="en-US" sz="4000" b="1" dirty="0" smtClean="0"/>
              <a:t> SHARES, SHARE CAPITAL</a:t>
            </a:r>
          </a:p>
          <a:p>
            <a:pPr algn="ctr"/>
            <a:r>
              <a:rPr lang="en-US" sz="4000" b="1" dirty="0" smtClean="0"/>
              <a:t>AND THEIR CLASSES                          </a:t>
            </a:r>
          </a:p>
        </p:txBody>
      </p:sp>
    </p:spTree>
    <p:extLst>
      <p:ext uri="{BB962C8B-B14F-4D97-AF65-F5344CB8AC3E}">
        <p14:creationId xmlns:p14="http://schemas.microsoft.com/office/powerpoint/2010/main" xmlns="" val="4077893710"/>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400" b="1" dirty="0" smtClean="0"/>
              <a:t>DEFINITION:</a:t>
            </a:r>
            <a:r>
              <a:rPr lang="en-US" b="1" dirty="0" smtClean="0"/>
              <a:t/>
            </a:r>
            <a:br>
              <a:rPr lang="en-US" b="1" dirty="0" smtClean="0"/>
            </a:br>
            <a:r>
              <a:rPr lang="en-US" sz="3600" b="1" u="sng" dirty="0" smtClean="0"/>
              <a:t>Share:</a:t>
            </a:r>
            <a:endParaRPr lang="en-SG" sz="3600" b="1" u="sng" dirty="0"/>
          </a:p>
        </p:txBody>
      </p:sp>
      <p:sp>
        <p:nvSpPr>
          <p:cNvPr id="2" name="Content Placeholder 1"/>
          <p:cNvSpPr>
            <a:spLocks noGrp="1"/>
          </p:cNvSpPr>
          <p:nvPr>
            <p:ph idx="1"/>
          </p:nvPr>
        </p:nvSpPr>
        <p:spPr>
          <a:xfrm>
            <a:off x="395536" y="1844824"/>
            <a:ext cx="8229600" cy="4525963"/>
          </a:xfrm>
        </p:spPr>
        <p:txBody>
          <a:bodyPr>
            <a:normAutofit fontScale="70000" lnSpcReduction="20000"/>
          </a:bodyPr>
          <a:lstStyle/>
          <a:p>
            <a:pPr>
              <a:buNone/>
            </a:pPr>
            <a:r>
              <a:rPr lang="en-US" dirty="0" smtClean="0">
                <a:latin typeface="Comic Sans MS" pitchFamily="66" charset="0"/>
              </a:rPr>
              <a:t> </a:t>
            </a:r>
            <a:r>
              <a:rPr lang="en-US" dirty="0" smtClean="0"/>
              <a:t>THE COMPANIES ORDINACE 1984  defines share as;</a:t>
            </a:r>
          </a:p>
          <a:p>
            <a:pPr>
              <a:buNone/>
            </a:pPr>
            <a:endParaRPr lang="en-US" sz="3400" b="1" dirty="0" smtClean="0"/>
          </a:p>
          <a:p>
            <a:r>
              <a:rPr lang="en-US" sz="3400" b="1" dirty="0" smtClean="0"/>
              <a:t>“A share is a share in the share capital of a Company.”</a:t>
            </a:r>
          </a:p>
          <a:p>
            <a:r>
              <a:rPr lang="en-US" sz="4000" dirty="0" smtClean="0"/>
              <a:t> </a:t>
            </a:r>
            <a:r>
              <a:rPr lang="en-US" dirty="0" err="1" smtClean="0"/>
              <a:t>Boreland</a:t>
            </a:r>
            <a:r>
              <a:rPr lang="en-US" dirty="0" smtClean="0"/>
              <a:t> Trustees v/s Steel Bros. &amp; Co. Ltd.:</a:t>
            </a:r>
          </a:p>
          <a:p>
            <a:pPr>
              <a:buNone/>
            </a:pPr>
            <a:r>
              <a:rPr lang="en-US" dirty="0" smtClean="0"/>
              <a:t>		</a:t>
            </a:r>
          </a:p>
          <a:p>
            <a:pPr>
              <a:buNone/>
            </a:pPr>
            <a:r>
              <a:rPr lang="en-US" dirty="0" smtClean="0"/>
              <a:t>“A share represents the interest of a share holder in the capital of the Company &amp; this interest is measured by the number of shares he is holding &amp; the amount paid by him to the Company on shares.”</a:t>
            </a:r>
          </a:p>
          <a:p>
            <a:endParaRPr lang="en-US" dirty="0" smtClean="0"/>
          </a:p>
          <a:p>
            <a:r>
              <a:rPr lang="en-US" dirty="0" smtClean="0"/>
              <a:t>Thus, the amount of capital to be raised by a Company is always divided into small parts or units of equal value &amp; these units are called SHARES</a:t>
            </a:r>
          </a:p>
          <a:p>
            <a:pPr marL="0" indent="0">
              <a:buNone/>
            </a:pPr>
            <a:endParaRPr lang="en-US" dirty="0" smtClean="0"/>
          </a:p>
        </p:txBody>
      </p:sp>
    </p:spTree>
    <p:extLst>
      <p:ext uri="{BB962C8B-B14F-4D97-AF65-F5344CB8AC3E}">
        <p14:creationId xmlns:p14="http://schemas.microsoft.com/office/powerpoint/2010/main" xmlns="" val="3327172504"/>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400" b="1" dirty="0" smtClean="0"/>
              <a:t>DEFINITION:</a:t>
            </a:r>
            <a:r>
              <a:rPr lang="en-US" b="1" dirty="0" smtClean="0"/>
              <a:t/>
            </a:r>
            <a:br>
              <a:rPr lang="en-US" b="1" dirty="0" smtClean="0"/>
            </a:br>
            <a:r>
              <a:rPr lang="en-US" sz="3600" b="1" u="sng" dirty="0" smtClean="0"/>
              <a:t>Share:</a:t>
            </a:r>
            <a:endParaRPr lang="en-SG" sz="3600" b="1" u="sng" dirty="0"/>
          </a:p>
        </p:txBody>
      </p:sp>
      <p:sp>
        <p:nvSpPr>
          <p:cNvPr id="2" name="Content Placeholder 1"/>
          <p:cNvSpPr>
            <a:spLocks noGrp="1"/>
          </p:cNvSpPr>
          <p:nvPr>
            <p:ph idx="1"/>
          </p:nvPr>
        </p:nvSpPr>
        <p:spPr>
          <a:xfrm>
            <a:off x="395536" y="1844824"/>
            <a:ext cx="8229600" cy="4525963"/>
          </a:xfrm>
        </p:spPr>
        <p:txBody>
          <a:bodyPr>
            <a:normAutofit/>
          </a:bodyPr>
          <a:lstStyle/>
          <a:p>
            <a:pPr marL="0" indent="0" algn="ctr">
              <a:buNone/>
            </a:pPr>
            <a:r>
              <a:rPr lang="en-US" sz="2800" dirty="0" smtClean="0"/>
              <a:t>Right to receive a certain proportion of the profits made by the company while the company is a going concern and of the capital when it is wound up</a:t>
            </a:r>
          </a:p>
          <a:p>
            <a:pPr marL="0" indent="0" algn="ctr">
              <a:buNone/>
            </a:pPr>
            <a:endParaRPr lang="en-US" sz="2800" dirty="0"/>
          </a:p>
          <a:p>
            <a:pPr marL="0" indent="0" algn="ctr">
              <a:buNone/>
            </a:pPr>
            <a:r>
              <a:rPr lang="en-US" sz="2800" dirty="0" smtClean="0"/>
              <a:t>It includes stocks. It is a movable property transferable in a manner provided by the articles of the company  (S-89)</a:t>
            </a:r>
          </a:p>
        </p:txBody>
      </p:sp>
    </p:spTree>
    <p:extLst>
      <p:ext uri="{BB962C8B-B14F-4D97-AF65-F5344CB8AC3E}">
        <p14:creationId xmlns:p14="http://schemas.microsoft.com/office/powerpoint/2010/main" xmlns="" val="1980840433"/>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400" b="1" dirty="0" smtClean="0"/>
              <a:t>DEFINITION:</a:t>
            </a:r>
            <a:r>
              <a:rPr lang="en-US" b="1" dirty="0" smtClean="0"/>
              <a:t/>
            </a:r>
            <a:br>
              <a:rPr lang="en-US" b="1" dirty="0" smtClean="0"/>
            </a:br>
            <a:r>
              <a:rPr lang="en-US" sz="3600" b="1" u="sng" dirty="0" smtClean="0"/>
              <a:t>Share:</a:t>
            </a:r>
            <a:endParaRPr lang="en-SG" sz="3600" b="1" u="sng" dirty="0"/>
          </a:p>
        </p:txBody>
      </p:sp>
      <p:sp>
        <p:nvSpPr>
          <p:cNvPr id="2" name="Content Placeholder 1"/>
          <p:cNvSpPr>
            <a:spLocks noGrp="1"/>
          </p:cNvSpPr>
          <p:nvPr>
            <p:ph idx="1"/>
          </p:nvPr>
        </p:nvSpPr>
        <p:spPr>
          <a:xfrm>
            <a:off x="395536" y="1844824"/>
            <a:ext cx="8229600" cy="4525963"/>
          </a:xfrm>
        </p:spPr>
        <p:txBody>
          <a:bodyPr>
            <a:normAutofit/>
          </a:bodyPr>
          <a:lstStyle/>
          <a:p>
            <a:pPr algn="ctr"/>
            <a:r>
              <a:rPr lang="en-US" sz="2800" dirty="0" smtClean="0"/>
              <a:t>Share Capital of a company is collected by issue of shares</a:t>
            </a:r>
          </a:p>
          <a:p>
            <a:pPr algn="ctr"/>
            <a:endParaRPr lang="en-US" sz="2800" dirty="0" smtClean="0"/>
          </a:p>
          <a:p>
            <a:pPr algn="ctr"/>
            <a:r>
              <a:rPr lang="en-US" sz="2800" dirty="0" smtClean="0"/>
              <a:t>Share is one of the units into which total capital is divided</a:t>
            </a:r>
          </a:p>
          <a:p>
            <a:pPr algn="ctr"/>
            <a:endParaRPr lang="en-US" sz="2800" dirty="0" smtClean="0"/>
          </a:p>
          <a:p>
            <a:pPr algn="ctr"/>
            <a:r>
              <a:rPr lang="en-US" sz="2800" dirty="0" smtClean="0"/>
              <a:t>The person who owns the share is called share holder</a:t>
            </a:r>
          </a:p>
        </p:txBody>
      </p:sp>
    </p:spTree>
    <p:extLst>
      <p:ext uri="{BB962C8B-B14F-4D97-AF65-F5344CB8AC3E}">
        <p14:creationId xmlns:p14="http://schemas.microsoft.com/office/powerpoint/2010/main" xmlns="" val="1704148756"/>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16632"/>
            <a:ext cx="8229600" cy="1143000"/>
          </a:xfrm>
        </p:spPr>
        <p:txBody>
          <a:bodyPr/>
          <a:lstStyle/>
          <a:p>
            <a:r>
              <a:rPr lang="en-US" b="1" dirty="0" smtClean="0"/>
              <a:t>CLASSES OF SHARES</a:t>
            </a:r>
            <a:r>
              <a:rPr lang="en-US" dirty="0" smtClean="0"/>
              <a:t>:</a:t>
            </a:r>
            <a:endParaRPr lang="en-SG" dirty="0"/>
          </a:p>
        </p:txBody>
      </p:sp>
      <p:sp>
        <p:nvSpPr>
          <p:cNvPr id="2" name="Content Placeholder 1"/>
          <p:cNvSpPr>
            <a:spLocks noGrp="1"/>
          </p:cNvSpPr>
          <p:nvPr>
            <p:ph idx="1"/>
          </p:nvPr>
        </p:nvSpPr>
        <p:spPr>
          <a:xfrm>
            <a:off x="457200" y="1124744"/>
            <a:ext cx="8507288" cy="5001419"/>
          </a:xfrm>
        </p:spPr>
        <p:txBody>
          <a:bodyPr>
            <a:normAutofit/>
          </a:bodyPr>
          <a:lstStyle/>
          <a:p>
            <a:pPr marL="109728" indent="0" algn="ctr">
              <a:buNone/>
            </a:pPr>
            <a:r>
              <a:rPr lang="en-US" sz="2800" dirty="0" smtClean="0"/>
              <a:t>Most companies have only one class of shares and that is ordinary shares. </a:t>
            </a:r>
          </a:p>
          <a:p>
            <a:pPr marL="109728" indent="0" algn="ctr">
              <a:buNone/>
            </a:pPr>
            <a:r>
              <a:rPr lang="en-US" sz="2800" dirty="0" smtClean="0"/>
              <a:t>It is increasingly common for even very small private companies to have different share classes. This may be done for various reasons such as to be able to vary the dividends paid to different share holders and to create non voting shares etc</a:t>
            </a:r>
            <a:r>
              <a:rPr lang="en-US" sz="2400" dirty="0" smtClean="0"/>
              <a:t>.</a:t>
            </a:r>
          </a:p>
          <a:p>
            <a:pPr marL="109728" indent="0" algn="ctr">
              <a:buNone/>
            </a:pPr>
            <a:endParaRPr lang="en-US" sz="2400" dirty="0" smtClean="0"/>
          </a:p>
          <a:p>
            <a:pPr marL="109728" indent="0" algn="ctr">
              <a:buNone/>
            </a:pPr>
            <a:r>
              <a:rPr lang="en-US" sz="2400" dirty="0" smtClean="0"/>
              <a:t>(Non voting shares carry no right to vote and usually no right to attend general meeting either)</a:t>
            </a:r>
          </a:p>
        </p:txBody>
      </p:sp>
    </p:spTree>
    <p:extLst>
      <p:ext uri="{BB962C8B-B14F-4D97-AF65-F5344CB8AC3E}">
        <p14:creationId xmlns:p14="http://schemas.microsoft.com/office/powerpoint/2010/main" xmlns="" val="630031409"/>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88640"/>
            <a:ext cx="8229600" cy="1143000"/>
          </a:xfrm>
        </p:spPr>
        <p:txBody>
          <a:bodyPr/>
          <a:lstStyle/>
          <a:p>
            <a:r>
              <a:rPr lang="en-US" b="1" dirty="0" smtClean="0"/>
              <a:t>CLASSES OF SHARES</a:t>
            </a:r>
            <a:r>
              <a:rPr lang="en-US" dirty="0" smtClean="0"/>
              <a:t>:</a:t>
            </a:r>
            <a:endParaRPr lang="en-SG" dirty="0"/>
          </a:p>
        </p:txBody>
      </p:sp>
      <p:sp>
        <p:nvSpPr>
          <p:cNvPr id="2" name="Content Placeholder 1"/>
          <p:cNvSpPr>
            <a:spLocks noGrp="1"/>
          </p:cNvSpPr>
          <p:nvPr>
            <p:ph idx="1"/>
          </p:nvPr>
        </p:nvSpPr>
        <p:spPr>
          <a:xfrm>
            <a:off x="467544" y="1340768"/>
            <a:ext cx="8507288" cy="5001419"/>
          </a:xfrm>
        </p:spPr>
        <p:txBody>
          <a:bodyPr>
            <a:normAutofit/>
          </a:bodyPr>
          <a:lstStyle/>
          <a:p>
            <a:pPr marL="109728" indent="0">
              <a:buNone/>
            </a:pPr>
            <a:r>
              <a:rPr lang="en-US" b="1" dirty="0"/>
              <a:t>CLASSES OF </a:t>
            </a:r>
            <a:r>
              <a:rPr lang="en-US" b="1" dirty="0" smtClean="0"/>
              <a:t>SHARES</a:t>
            </a:r>
          </a:p>
          <a:p>
            <a:pPr marL="109728" indent="0">
              <a:buNone/>
            </a:pPr>
            <a:endParaRPr lang="en-US" b="1" dirty="0" smtClean="0"/>
          </a:p>
          <a:p>
            <a:pPr marL="566928" indent="-457200">
              <a:buFont typeface="+mj-lt"/>
              <a:buAutoNum type="arabicPeriod"/>
            </a:pPr>
            <a:r>
              <a:rPr lang="en-US" sz="2400" b="1" dirty="0" smtClean="0"/>
              <a:t>Ordinary Shares</a:t>
            </a:r>
          </a:p>
          <a:p>
            <a:pPr marL="566928" indent="-457200">
              <a:buFont typeface="+mj-lt"/>
              <a:buAutoNum type="arabicPeriod"/>
            </a:pPr>
            <a:endParaRPr lang="en-US" sz="2400" b="1" dirty="0" smtClean="0"/>
          </a:p>
          <a:p>
            <a:pPr marL="566928" indent="-457200">
              <a:buFont typeface="+mj-lt"/>
              <a:buAutoNum type="arabicPeriod"/>
            </a:pPr>
            <a:r>
              <a:rPr lang="en-US" sz="2400" b="1" dirty="0" smtClean="0"/>
              <a:t>Preference Shares</a:t>
            </a:r>
          </a:p>
          <a:p>
            <a:pPr marL="566928" indent="-457200">
              <a:buFont typeface="+mj-lt"/>
              <a:buAutoNum type="arabicPeriod"/>
            </a:pPr>
            <a:endParaRPr lang="en-US" sz="2400" b="1" dirty="0" smtClean="0"/>
          </a:p>
          <a:p>
            <a:pPr marL="566928" indent="-457200">
              <a:buFont typeface="+mj-lt"/>
              <a:buAutoNum type="arabicPeriod"/>
            </a:pPr>
            <a:r>
              <a:rPr lang="en-US" sz="2400" b="1" dirty="0" smtClean="0"/>
              <a:t>Redeemable Preference Shares</a:t>
            </a:r>
            <a:endParaRPr lang="en-SG" sz="2400" dirty="0"/>
          </a:p>
        </p:txBody>
      </p:sp>
    </p:spTree>
    <p:extLst>
      <p:ext uri="{BB962C8B-B14F-4D97-AF65-F5344CB8AC3E}">
        <p14:creationId xmlns:p14="http://schemas.microsoft.com/office/powerpoint/2010/main" xmlns="" val="1214383302"/>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188640"/>
            <a:ext cx="8229600" cy="1143000"/>
          </a:xfrm>
        </p:spPr>
        <p:txBody>
          <a:bodyPr/>
          <a:lstStyle/>
          <a:p>
            <a:r>
              <a:rPr lang="en-US" b="1" dirty="0" smtClean="0"/>
              <a:t>CLASSES OF SHARES</a:t>
            </a:r>
            <a:r>
              <a:rPr lang="en-US" dirty="0" smtClean="0"/>
              <a:t>:</a:t>
            </a:r>
            <a:endParaRPr lang="en-SG" dirty="0"/>
          </a:p>
        </p:txBody>
      </p:sp>
      <p:sp>
        <p:nvSpPr>
          <p:cNvPr id="2" name="Content Placeholder 1"/>
          <p:cNvSpPr>
            <a:spLocks noGrp="1"/>
          </p:cNvSpPr>
          <p:nvPr>
            <p:ph idx="1"/>
          </p:nvPr>
        </p:nvSpPr>
        <p:spPr>
          <a:xfrm>
            <a:off x="457200" y="1124744"/>
            <a:ext cx="8507288" cy="5001419"/>
          </a:xfrm>
        </p:spPr>
        <p:txBody>
          <a:bodyPr>
            <a:normAutofit fontScale="92500" lnSpcReduction="20000"/>
          </a:bodyPr>
          <a:lstStyle/>
          <a:p>
            <a:pPr marL="624078" indent="-514350">
              <a:buFont typeface="+mj-lt"/>
              <a:buAutoNum type="alphaLcParenR"/>
            </a:pPr>
            <a:r>
              <a:rPr lang="en-US" b="1" u="sng" dirty="0" smtClean="0"/>
              <a:t>Ordinary shares:</a:t>
            </a:r>
          </a:p>
          <a:p>
            <a:pPr marL="566928" indent="-457200"/>
            <a:r>
              <a:rPr lang="en-US" dirty="0" smtClean="0"/>
              <a:t>An ordinary shares represents equity ownership in a company and entitles the owner to a vote in matters put before share holders in proportion to their percentage ownership in the company.</a:t>
            </a:r>
          </a:p>
          <a:p>
            <a:pPr marL="566928" indent="-457200"/>
            <a:r>
              <a:rPr lang="en-US" dirty="0" smtClean="0"/>
              <a:t>Ordinary share holders are entitled to receive dividend if any are available after dividends on preferred shared are paid </a:t>
            </a:r>
            <a:endParaRPr lang="en-US" sz="3000" dirty="0" smtClean="0"/>
          </a:p>
          <a:p>
            <a:pPr marL="109728" indent="0">
              <a:buNone/>
            </a:pPr>
            <a:r>
              <a:rPr lang="en-US" sz="3000" dirty="0" smtClean="0"/>
              <a:t>So in simple words Ordinary shares have:</a:t>
            </a:r>
          </a:p>
          <a:p>
            <a:pPr marL="566928" indent="-457200"/>
            <a:r>
              <a:rPr lang="en-US" sz="3000" dirty="0" smtClean="0"/>
              <a:t>Right </a:t>
            </a:r>
            <a:r>
              <a:rPr lang="en-US" sz="3000" dirty="0"/>
              <a:t>to share in </a:t>
            </a:r>
            <a:r>
              <a:rPr lang="en-US" sz="3000" dirty="0" smtClean="0"/>
              <a:t>profits, if available</a:t>
            </a:r>
            <a:endParaRPr lang="en-US" sz="3000" dirty="0"/>
          </a:p>
          <a:p>
            <a:pPr marL="566928" indent="-457200"/>
            <a:r>
              <a:rPr lang="en-US" sz="3000" dirty="0"/>
              <a:t>Right to share in surplus assets on winding </a:t>
            </a:r>
            <a:r>
              <a:rPr lang="en-US" sz="3000" dirty="0" smtClean="0"/>
              <a:t>up and</a:t>
            </a:r>
            <a:endParaRPr lang="en-US" sz="3000" dirty="0"/>
          </a:p>
          <a:p>
            <a:pPr marL="566928" indent="-457200"/>
            <a:r>
              <a:rPr lang="en-US" sz="3000" dirty="0"/>
              <a:t>Voting rights.</a:t>
            </a:r>
            <a:endParaRPr lang="en-SG" sz="3000" dirty="0"/>
          </a:p>
        </p:txBody>
      </p:sp>
    </p:spTree>
    <p:extLst>
      <p:ext uri="{BB962C8B-B14F-4D97-AF65-F5344CB8AC3E}">
        <p14:creationId xmlns:p14="http://schemas.microsoft.com/office/powerpoint/2010/main" xmlns="" val="4197334515"/>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a:xfrm>
            <a:off x="457200" y="1196752"/>
            <a:ext cx="8229600" cy="5112567"/>
          </a:xfrm>
        </p:spPr>
        <p:txBody>
          <a:bodyPr>
            <a:normAutofit fontScale="77500" lnSpcReduction="20000"/>
          </a:bodyPr>
          <a:lstStyle/>
          <a:p>
            <a:pPr marL="109728" indent="0">
              <a:buNone/>
            </a:pPr>
            <a:r>
              <a:rPr lang="en-US" sz="4000" b="1" dirty="0" smtClean="0"/>
              <a:t>b) </a:t>
            </a:r>
            <a:r>
              <a:rPr lang="en-US" b="1" u="sng" dirty="0" smtClean="0"/>
              <a:t>Preference shares:</a:t>
            </a:r>
            <a:endParaRPr lang="en-US" b="1" dirty="0"/>
          </a:p>
          <a:p>
            <a:pPr marL="566928" indent="-457200"/>
            <a:endParaRPr lang="en-US" dirty="0" smtClean="0">
              <a:effectLst/>
            </a:endParaRPr>
          </a:p>
          <a:p>
            <a:pPr marL="566928" indent="-457200"/>
            <a:r>
              <a:rPr lang="en-US" sz="3400" dirty="0" smtClean="0">
                <a:effectLst/>
              </a:rPr>
              <a:t>Company stock with dividends that are paid to shareholders before common stock dividends are paid out.</a:t>
            </a:r>
          </a:p>
          <a:p>
            <a:pPr marL="566928" indent="-457200"/>
            <a:r>
              <a:rPr lang="en-US" sz="3400" dirty="0" smtClean="0">
                <a:effectLst/>
              </a:rPr>
              <a:t>Preference shares typically pay a fixed dividend, whereas common shares do not.</a:t>
            </a:r>
          </a:p>
          <a:p>
            <a:pPr marL="566928" indent="-457200"/>
            <a:r>
              <a:rPr lang="en-US" sz="3400" dirty="0" smtClean="0">
                <a:effectLst/>
              </a:rPr>
              <a:t> And unlike common shareholders, preference share shareholders usually do not have voting rights. </a:t>
            </a:r>
          </a:p>
          <a:p>
            <a:pPr marL="566928" indent="-457200"/>
            <a:r>
              <a:rPr lang="en-US" sz="3400" dirty="0"/>
              <a:t>The main benefit to owning preference shares are that the investor has a greater claim on the company's assets than common stockholders</a:t>
            </a:r>
            <a:r>
              <a:rPr lang="en-US" sz="3400" dirty="0" smtClean="0"/>
              <a:t>.</a:t>
            </a:r>
          </a:p>
          <a:p>
            <a:pPr marL="109728" indent="0">
              <a:buNone/>
            </a:pPr>
            <a:endParaRPr lang="en-US" dirty="0" smtClean="0"/>
          </a:p>
        </p:txBody>
      </p:sp>
    </p:spTree>
    <p:extLst>
      <p:ext uri="{BB962C8B-B14F-4D97-AF65-F5344CB8AC3E}">
        <p14:creationId xmlns:p14="http://schemas.microsoft.com/office/powerpoint/2010/main" xmlns="" val="3650175884"/>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a:xfrm>
            <a:off x="457200" y="1196752"/>
            <a:ext cx="8229600" cy="5112567"/>
          </a:xfrm>
        </p:spPr>
        <p:txBody>
          <a:bodyPr>
            <a:normAutofit fontScale="92500" lnSpcReduction="10000"/>
          </a:bodyPr>
          <a:lstStyle/>
          <a:p>
            <a:pPr marL="109728" indent="0">
              <a:buNone/>
            </a:pPr>
            <a:r>
              <a:rPr lang="en-US" sz="4000" b="1" dirty="0" smtClean="0"/>
              <a:t>b) </a:t>
            </a:r>
            <a:r>
              <a:rPr lang="en-US" b="1" u="sng" dirty="0" smtClean="0"/>
              <a:t>Preference shares:</a:t>
            </a:r>
            <a:endParaRPr lang="en-US" b="1" dirty="0"/>
          </a:p>
          <a:p>
            <a:pPr marL="566928" indent="-457200"/>
            <a:r>
              <a:rPr lang="en-US" sz="3000" dirty="0" smtClean="0"/>
              <a:t>Preferred </a:t>
            </a:r>
            <a:r>
              <a:rPr lang="en-US" sz="3000" dirty="0"/>
              <a:t>shareholders always receive their dividends first and, in the event the company goes bankrupt, preferred shareholders are paid off before common </a:t>
            </a:r>
            <a:r>
              <a:rPr lang="en-US" sz="3000" dirty="0" smtClean="0"/>
              <a:t>stockholders</a:t>
            </a:r>
          </a:p>
          <a:p>
            <a:pPr marL="109728" indent="0">
              <a:buNone/>
            </a:pPr>
            <a:r>
              <a:rPr lang="en-US" sz="3000" dirty="0"/>
              <a:t/>
            </a:r>
            <a:br>
              <a:rPr lang="en-US" sz="3000" dirty="0"/>
            </a:br>
            <a:r>
              <a:rPr lang="en-US" sz="3000" dirty="0"/>
              <a:t>S</a:t>
            </a:r>
            <a:r>
              <a:rPr lang="en-US" sz="3000" dirty="0" smtClean="0"/>
              <a:t>o in simple words preference shares</a:t>
            </a:r>
          </a:p>
          <a:p>
            <a:r>
              <a:rPr lang="en-US" sz="3000" dirty="0" smtClean="0"/>
              <a:t>Carry the right to a fixed dividend.</a:t>
            </a:r>
          </a:p>
          <a:p>
            <a:r>
              <a:rPr lang="en-US" sz="3000" dirty="0" smtClean="0"/>
              <a:t> have no voting rights</a:t>
            </a:r>
            <a:r>
              <a:rPr lang="en-SG" sz="3000" dirty="0" smtClean="0"/>
              <a:t>.</a:t>
            </a:r>
          </a:p>
          <a:p>
            <a:r>
              <a:rPr lang="en-US" sz="3000" dirty="0" smtClean="0"/>
              <a:t>Dividend may either be cumulative or non-cumulative.</a:t>
            </a:r>
          </a:p>
        </p:txBody>
      </p:sp>
    </p:spTree>
    <p:extLst>
      <p:ext uri="{BB962C8B-B14F-4D97-AF65-F5344CB8AC3E}">
        <p14:creationId xmlns:p14="http://schemas.microsoft.com/office/powerpoint/2010/main" xmlns="" val="2152640035"/>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a:xfrm>
            <a:off x="457200" y="1340768"/>
            <a:ext cx="8229600" cy="5184576"/>
          </a:xfrm>
        </p:spPr>
        <p:txBody>
          <a:bodyPr>
            <a:normAutofit fontScale="85000" lnSpcReduction="20000"/>
          </a:bodyPr>
          <a:lstStyle/>
          <a:p>
            <a:pPr marL="0" indent="0">
              <a:buNone/>
            </a:pPr>
            <a:r>
              <a:rPr lang="en-US" sz="2400" dirty="0" smtClean="0"/>
              <a:t/>
            </a:r>
            <a:br>
              <a:rPr lang="en-US" sz="2400" dirty="0" smtClean="0"/>
            </a:br>
            <a:r>
              <a:rPr lang="en-US" sz="4000" b="1" dirty="0" smtClean="0"/>
              <a:t>b) </a:t>
            </a:r>
            <a:r>
              <a:rPr lang="en-US" b="1" u="sng" dirty="0" smtClean="0"/>
              <a:t>Preference shares:</a:t>
            </a:r>
            <a:endParaRPr lang="en-US" b="1" dirty="0"/>
          </a:p>
          <a:p>
            <a:pPr marL="0" indent="0">
              <a:buNone/>
            </a:pPr>
            <a:endParaRPr lang="en-US" dirty="0"/>
          </a:p>
          <a:p>
            <a:r>
              <a:rPr lang="en-US" b="1" dirty="0" smtClean="0"/>
              <a:t>Meaning </a:t>
            </a:r>
            <a:r>
              <a:rPr lang="en-US" b="1" dirty="0"/>
              <a:t>Of Preference Shares </a:t>
            </a:r>
            <a:r>
              <a:rPr lang="en-US" dirty="0"/>
              <a:t/>
            </a:r>
            <a:br>
              <a:rPr lang="en-US" dirty="0"/>
            </a:br>
            <a:r>
              <a:rPr lang="en-US" sz="2800" dirty="0"/>
              <a:t>Preference shares are those, which enjoy the following two preferential rights</a:t>
            </a:r>
            <a:r>
              <a:rPr lang="en-US" sz="2800" dirty="0" smtClean="0"/>
              <a:t>:</a:t>
            </a:r>
          </a:p>
          <a:p>
            <a:pPr marL="0" indent="0">
              <a:buNone/>
            </a:pPr>
            <a:r>
              <a:rPr lang="en-US" sz="2800" dirty="0"/>
              <a:t/>
            </a:r>
            <a:br>
              <a:rPr lang="en-US" sz="2800" dirty="0"/>
            </a:br>
            <a:r>
              <a:rPr lang="en-US" sz="2800" dirty="0"/>
              <a:t>1. </a:t>
            </a:r>
            <a:r>
              <a:rPr lang="en-US" sz="2800" dirty="0" smtClean="0"/>
              <a:t>	Dividend </a:t>
            </a:r>
            <a:r>
              <a:rPr lang="en-US" sz="2800" dirty="0"/>
              <a:t>at a fixed rate or a fixed amount on these shares </a:t>
            </a:r>
            <a:r>
              <a:rPr lang="en-US" sz="2800" dirty="0" smtClean="0"/>
              <a:t>	before </a:t>
            </a:r>
            <a:r>
              <a:rPr lang="en-US" sz="2800" dirty="0"/>
              <a:t>any dividend on equity shares</a:t>
            </a:r>
            <a:r>
              <a:rPr lang="en-US" sz="2800" dirty="0" smtClean="0"/>
              <a:t>.</a:t>
            </a:r>
          </a:p>
          <a:p>
            <a:pPr marL="0" indent="0">
              <a:buNone/>
            </a:pPr>
            <a:r>
              <a:rPr lang="en-US" sz="2800" dirty="0"/>
              <a:t/>
            </a:r>
            <a:br>
              <a:rPr lang="en-US" sz="2800" dirty="0"/>
            </a:br>
            <a:r>
              <a:rPr lang="en-US" sz="2800" dirty="0"/>
              <a:t>2. </a:t>
            </a:r>
            <a:r>
              <a:rPr lang="en-US" sz="2800" dirty="0" smtClean="0"/>
              <a:t>	Return </a:t>
            </a:r>
            <a:r>
              <a:rPr lang="en-US" sz="2800" dirty="0"/>
              <a:t>of preference share capital before the return of 	</a:t>
            </a:r>
            <a:r>
              <a:rPr lang="en-US" sz="2800" dirty="0" smtClean="0"/>
              <a:t>equity </a:t>
            </a:r>
            <a:r>
              <a:rPr lang="en-US" sz="2800" dirty="0"/>
              <a:t>share capital at the time of winding up of the </a:t>
            </a:r>
            <a:r>
              <a:rPr lang="en-US" sz="2800" dirty="0" smtClean="0"/>
              <a:t>	company</a:t>
            </a:r>
            <a:r>
              <a:rPr lang="en-US" sz="2800" dirty="0"/>
              <a:t>.</a:t>
            </a:r>
            <a:br>
              <a:rPr lang="en-US" sz="2800" dirty="0"/>
            </a:br>
            <a:r>
              <a:rPr lang="en-US" sz="2800" dirty="0"/>
              <a:t/>
            </a:r>
            <a:br>
              <a:rPr lang="en-US" sz="2800" dirty="0"/>
            </a:br>
            <a:endParaRPr lang="en-US" sz="2800" dirty="0"/>
          </a:p>
        </p:txBody>
      </p:sp>
    </p:spTree>
    <p:extLst>
      <p:ext uri="{BB962C8B-B14F-4D97-AF65-F5344CB8AC3E}">
        <p14:creationId xmlns:p14="http://schemas.microsoft.com/office/powerpoint/2010/main" xmlns="" val="2593191567"/>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a:xfrm>
            <a:off x="457200" y="1340768"/>
            <a:ext cx="8229600" cy="5040560"/>
          </a:xfrm>
        </p:spPr>
        <p:txBody>
          <a:bodyPr>
            <a:normAutofit fontScale="77500" lnSpcReduction="20000"/>
          </a:bodyPr>
          <a:lstStyle/>
          <a:p>
            <a:pPr marL="0" indent="0">
              <a:buNone/>
            </a:pPr>
            <a:r>
              <a:rPr lang="en-US" sz="2400" dirty="0" smtClean="0"/>
              <a:t/>
            </a:r>
            <a:br>
              <a:rPr lang="en-US" sz="2400" dirty="0" smtClean="0"/>
            </a:br>
            <a:r>
              <a:rPr lang="en-US" sz="4000" b="1" dirty="0" smtClean="0"/>
              <a:t>Differences b/w Ordinary and Preferences shares</a:t>
            </a:r>
            <a:endParaRPr lang="en-US" b="1" dirty="0"/>
          </a:p>
          <a:p>
            <a:pPr marL="0" indent="0">
              <a:buNone/>
            </a:pPr>
            <a:endParaRPr lang="en-US" dirty="0"/>
          </a:p>
          <a:p>
            <a:r>
              <a:rPr lang="en-US" sz="3600" dirty="0" smtClean="0"/>
              <a:t>Ordinary shares are the most common kind of shares. An ordinary share gives the holder voting rights in the company and entitles the person to all dividend distributions as a part-owner of the company.</a:t>
            </a:r>
          </a:p>
          <a:p>
            <a:r>
              <a:rPr lang="en-US" sz="3600" dirty="0" smtClean="0"/>
              <a:t>Preference shares allow holders to be paid dividends before ordinary shareholders and they also have priority over asset claims if the company goes bust. The downside is that preference shareholders have a fixed dividend and only limited voting rights with respect to company affairs.</a:t>
            </a:r>
          </a:p>
        </p:txBody>
      </p:sp>
    </p:spTree>
    <p:extLst>
      <p:ext uri="{BB962C8B-B14F-4D97-AF65-F5344CB8AC3E}">
        <p14:creationId xmlns:p14="http://schemas.microsoft.com/office/powerpoint/2010/main" xmlns="" val="4234387130"/>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a:xfrm>
            <a:off x="457200" y="1600200"/>
            <a:ext cx="8229600" cy="4781128"/>
          </a:xfrm>
        </p:spPr>
        <p:txBody>
          <a:bodyPr>
            <a:normAutofit/>
          </a:bodyPr>
          <a:lstStyle/>
          <a:p>
            <a:r>
              <a:rPr lang="en-US" sz="2400" dirty="0" smtClean="0"/>
              <a:t>The dividend on ordinary shares is uncertain and variable (high when the company does well, poor or non-existent when it does badly). Preference shareholders get a fixed dividend which, if not paid, usually accrues until it can be.</a:t>
            </a:r>
          </a:p>
          <a:p>
            <a:endParaRPr lang="en-US" sz="2400" dirty="0" smtClean="0"/>
          </a:p>
          <a:p>
            <a:r>
              <a:rPr lang="en-US" sz="2400" dirty="0" smtClean="0"/>
              <a:t>Each ordinary share usually carries a vote. Preference shares do not usually carry a vote unless dividends fall into arrears.</a:t>
            </a:r>
          </a:p>
          <a:p>
            <a:endParaRPr lang="en-US" sz="2400" dirty="0" smtClean="0"/>
          </a:p>
          <a:p>
            <a:r>
              <a:rPr lang="en-US" sz="2400" dirty="0" smtClean="0"/>
              <a:t>Preference shares may be issued with the right of conversion into ordinary shares. These are called convertibles.</a:t>
            </a:r>
          </a:p>
          <a:p>
            <a:pPr marL="0" indent="0">
              <a:buNone/>
            </a:pPr>
            <a:endParaRPr lang="en-US" dirty="0"/>
          </a:p>
        </p:txBody>
      </p:sp>
    </p:spTree>
    <p:extLst>
      <p:ext uri="{BB962C8B-B14F-4D97-AF65-F5344CB8AC3E}">
        <p14:creationId xmlns:p14="http://schemas.microsoft.com/office/powerpoint/2010/main" xmlns="" val="304024048"/>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16632"/>
            <a:ext cx="8229600" cy="1143000"/>
          </a:xfrm>
        </p:spPr>
        <p:txBody>
          <a:bodyPr>
            <a:noAutofit/>
          </a:bodyPr>
          <a:lstStyle/>
          <a:p>
            <a:pPr marL="0" indent="0"/>
            <a:r>
              <a:rPr lang="en-US" sz="3600" b="1" dirty="0"/>
              <a:t>Cumulative and non-cumulative preference shares</a:t>
            </a:r>
          </a:p>
        </p:txBody>
      </p:sp>
      <p:sp>
        <p:nvSpPr>
          <p:cNvPr id="2" name="Content Placeholder 1"/>
          <p:cNvSpPr>
            <a:spLocks noGrp="1"/>
          </p:cNvSpPr>
          <p:nvPr>
            <p:ph idx="1"/>
          </p:nvPr>
        </p:nvSpPr>
        <p:spPr>
          <a:xfrm>
            <a:off x="457200" y="1340768"/>
            <a:ext cx="8229600" cy="5040560"/>
          </a:xfrm>
        </p:spPr>
        <p:txBody>
          <a:bodyPr>
            <a:normAutofit lnSpcReduction="10000"/>
          </a:bodyPr>
          <a:lstStyle/>
          <a:p>
            <a:pPr marL="0" indent="0">
              <a:buNone/>
            </a:pPr>
            <a:r>
              <a:rPr lang="en-US" sz="2800" dirty="0"/>
              <a:t>With regard to the payment of dividend, preference shares may be cumulative or non-cumulative</a:t>
            </a:r>
            <a:endParaRPr lang="en-US" sz="4000" b="1" u="sng" dirty="0" smtClean="0"/>
          </a:p>
          <a:p>
            <a:pPr marL="0" indent="0">
              <a:buNone/>
            </a:pPr>
            <a:r>
              <a:rPr lang="en-US" sz="4000" b="1" u="sng" dirty="0" smtClean="0"/>
              <a:t>Cumulative  </a:t>
            </a:r>
            <a:r>
              <a:rPr lang="en-US" sz="4000" b="1" u="sng" dirty="0"/>
              <a:t>preference shares:</a:t>
            </a:r>
            <a:r>
              <a:rPr lang="en-US" dirty="0"/>
              <a:t/>
            </a:r>
            <a:br>
              <a:rPr lang="en-US" dirty="0"/>
            </a:br>
            <a:r>
              <a:rPr lang="en-US" dirty="0" smtClean="0"/>
              <a:t> </a:t>
            </a:r>
          </a:p>
          <a:p>
            <a:r>
              <a:rPr lang="en-US" sz="2800" dirty="0" smtClean="0"/>
              <a:t>If </a:t>
            </a:r>
            <a:r>
              <a:rPr lang="en-US" sz="2800" dirty="0"/>
              <a:t>the profits of the company in any years are not sufficient to pay the fixed dividend, on the preference shares the deficiency must be made up out of the profits of subsequent years. </a:t>
            </a:r>
            <a:endParaRPr lang="en-US" sz="2800" dirty="0" smtClean="0"/>
          </a:p>
          <a:p>
            <a:r>
              <a:rPr lang="en-US" sz="2800" dirty="0" smtClean="0"/>
              <a:t>The </a:t>
            </a:r>
            <a:r>
              <a:rPr lang="en-US" sz="2800" dirty="0"/>
              <a:t>accumulated arrears of dividend must be paid before anything is paid out of the profits to the holders of any other class of shares. </a:t>
            </a:r>
            <a:endParaRPr lang="en-US" sz="2800" dirty="0" smtClean="0"/>
          </a:p>
        </p:txBody>
      </p:sp>
    </p:spTree>
    <p:extLst>
      <p:ext uri="{BB962C8B-B14F-4D97-AF65-F5344CB8AC3E}">
        <p14:creationId xmlns:p14="http://schemas.microsoft.com/office/powerpoint/2010/main" xmlns="" val="3419683176"/>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7544" y="116632"/>
            <a:ext cx="8229600" cy="1143000"/>
          </a:xfrm>
        </p:spPr>
        <p:txBody>
          <a:bodyPr>
            <a:noAutofit/>
          </a:bodyPr>
          <a:lstStyle/>
          <a:p>
            <a:pPr marL="0" indent="0"/>
            <a:r>
              <a:rPr lang="en-US" sz="3600" b="1" dirty="0"/>
              <a:t>Cumulative and non-cumulative preference shares</a:t>
            </a:r>
          </a:p>
        </p:txBody>
      </p:sp>
      <p:sp>
        <p:nvSpPr>
          <p:cNvPr id="2" name="Content Placeholder 1"/>
          <p:cNvSpPr>
            <a:spLocks noGrp="1"/>
          </p:cNvSpPr>
          <p:nvPr>
            <p:ph idx="1"/>
          </p:nvPr>
        </p:nvSpPr>
        <p:spPr>
          <a:xfrm>
            <a:off x="457200" y="1340768"/>
            <a:ext cx="8229600" cy="5040560"/>
          </a:xfrm>
        </p:spPr>
        <p:txBody>
          <a:bodyPr>
            <a:normAutofit/>
          </a:bodyPr>
          <a:lstStyle/>
          <a:p>
            <a:pPr marL="0" indent="0">
              <a:buNone/>
            </a:pPr>
            <a:r>
              <a:rPr lang="en-US" sz="4000" b="1" u="sng" dirty="0" smtClean="0"/>
              <a:t>Non-cumulative </a:t>
            </a:r>
            <a:r>
              <a:rPr lang="en-US" sz="4000" b="1" u="sng" dirty="0"/>
              <a:t>preference shares</a:t>
            </a:r>
          </a:p>
          <a:p>
            <a:endParaRPr lang="en-US" sz="2800" dirty="0" smtClean="0"/>
          </a:p>
          <a:p>
            <a:r>
              <a:rPr lang="en-US" sz="2800" dirty="0" smtClean="0"/>
              <a:t>The </a:t>
            </a:r>
            <a:r>
              <a:rPr lang="en-US" sz="2800" dirty="0"/>
              <a:t>dividend is only payable out of the net profits of each year. </a:t>
            </a:r>
            <a:endParaRPr lang="en-US" sz="2800" dirty="0" smtClean="0"/>
          </a:p>
          <a:p>
            <a:r>
              <a:rPr lang="en-US" sz="2800" dirty="0" smtClean="0"/>
              <a:t>If </a:t>
            </a:r>
            <a:r>
              <a:rPr lang="en-US" sz="2800" dirty="0"/>
              <a:t>there are no profits in any year, the arrears of dividend cannot be claimed in the subsequent years</a:t>
            </a:r>
            <a:r>
              <a:rPr lang="en-US" sz="2800" dirty="0" smtClean="0"/>
              <a:t>.</a:t>
            </a:r>
          </a:p>
          <a:p>
            <a:r>
              <a:rPr lang="en-US" sz="2800" dirty="0" smtClean="0"/>
              <a:t> </a:t>
            </a:r>
            <a:r>
              <a:rPr lang="en-US" sz="2800" dirty="0"/>
              <a:t>Preference shares are presumed to be cumulative unless expressly described as non-cumulative. Any ambiguous language in the articles will not be enough to make them non-cumulative</a:t>
            </a:r>
            <a:r>
              <a:rPr lang="en-US" sz="2800" dirty="0" smtClean="0"/>
              <a:t>.</a:t>
            </a:r>
            <a:endParaRPr lang="en-US" sz="2800" dirty="0"/>
          </a:p>
        </p:txBody>
      </p:sp>
    </p:spTree>
    <p:extLst>
      <p:ext uri="{BB962C8B-B14F-4D97-AF65-F5344CB8AC3E}">
        <p14:creationId xmlns:p14="http://schemas.microsoft.com/office/powerpoint/2010/main" xmlns="" val="2423408211"/>
      </p:ext>
    </p:extLst>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Cond……..</a:t>
            </a:r>
            <a:br>
              <a:rPr lang="en-US" dirty="0" smtClean="0"/>
            </a:br>
            <a:endParaRPr lang="en-SG" dirty="0"/>
          </a:p>
        </p:txBody>
      </p:sp>
      <p:sp>
        <p:nvSpPr>
          <p:cNvPr id="2" name="Content Placeholder 1"/>
          <p:cNvSpPr>
            <a:spLocks noGrp="1"/>
          </p:cNvSpPr>
          <p:nvPr>
            <p:ph idx="1"/>
          </p:nvPr>
        </p:nvSpPr>
        <p:spPr/>
        <p:txBody>
          <a:bodyPr>
            <a:normAutofit/>
          </a:bodyPr>
          <a:lstStyle/>
          <a:p>
            <a:pPr marL="109728" indent="0">
              <a:buNone/>
            </a:pPr>
            <a:r>
              <a:rPr lang="en-US" sz="2000" b="1" dirty="0" smtClean="0">
                <a:solidFill>
                  <a:schemeClr val="accent1">
                    <a:lumMod val="75000"/>
                  </a:schemeClr>
                </a:solidFill>
              </a:rPr>
              <a:t> </a:t>
            </a:r>
            <a:r>
              <a:rPr lang="en-US" b="1" dirty="0" smtClean="0"/>
              <a:t>c)	</a:t>
            </a:r>
            <a:r>
              <a:rPr lang="en-US" b="1" u="sng" dirty="0" smtClean="0"/>
              <a:t>Redeemable Preference Shares:</a:t>
            </a:r>
          </a:p>
          <a:p>
            <a:pPr marL="109728" indent="0">
              <a:buNone/>
            </a:pPr>
            <a:endParaRPr lang="en-US" sz="2800" dirty="0" smtClean="0"/>
          </a:p>
          <a:p>
            <a:pPr marL="109728" indent="0">
              <a:buNone/>
            </a:pPr>
            <a:r>
              <a:rPr lang="en-US" sz="2800" dirty="0" smtClean="0"/>
              <a:t>A preference share which must be bought back by the company at an agreed date and for an agreed price</a:t>
            </a:r>
          </a:p>
          <a:p>
            <a:r>
              <a:rPr lang="en-US" dirty="0" smtClean="0"/>
              <a:t>Preference shares which are redeemable at the option of the company.</a:t>
            </a:r>
            <a:endParaRPr lang="en-SG" dirty="0"/>
          </a:p>
        </p:txBody>
      </p:sp>
    </p:spTree>
    <p:extLst>
      <p:ext uri="{BB962C8B-B14F-4D97-AF65-F5344CB8AC3E}">
        <p14:creationId xmlns:p14="http://schemas.microsoft.com/office/powerpoint/2010/main" xmlns="" val="3521810684"/>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Cond……..</a:t>
            </a:r>
            <a:br>
              <a:rPr lang="en-US" dirty="0" smtClean="0"/>
            </a:br>
            <a:endParaRPr lang="en-SG" dirty="0"/>
          </a:p>
        </p:txBody>
      </p:sp>
      <p:sp>
        <p:nvSpPr>
          <p:cNvPr id="2" name="Content Placeholder 1"/>
          <p:cNvSpPr>
            <a:spLocks noGrp="1"/>
          </p:cNvSpPr>
          <p:nvPr>
            <p:ph idx="1"/>
          </p:nvPr>
        </p:nvSpPr>
        <p:spPr/>
        <p:txBody>
          <a:bodyPr>
            <a:normAutofit fontScale="85000" lnSpcReduction="20000"/>
          </a:bodyPr>
          <a:lstStyle/>
          <a:p>
            <a:pPr marL="109728" indent="0">
              <a:buNone/>
            </a:pPr>
            <a:r>
              <a:rPr lang="en-US" sz="2000" b="1" dirty="0" smtClean="0">
                <a:solidFill>
                  <a:schemeClr val="accent1">
                    <a:lumMod val="75000"/>
                  </a:schemeClr>
                </a:solidFill>
              </a:rPr>
              <a:t> </a:t>
            </a:r>
            <a:r>
              <a:rPr lang="en-US" b="1" dirty="0" smtClean="0"/>
              <a:t>c)	</a:t>
            </a:r>
            <a:r>
              <a:rPr lang="en-US" b="1" u="sng" dirty="0" smtClean="0"/>
              <a:t>Redeemable Preference Shares:</a:t>
            </a:r>
          </a:p>
          <a:p>
            <a:pPr marL="0" indent="0">
              <a:buNone/>
            </a:pPr>
            <a:endParaRPr lang="en-US" dirty="0"/>
          </a:p>
          <a:p>
            <a:pPr lvl="1"/>
            <a:r>
              <a:rPr lang="en-US" dirty="0"/>
              <a:t>The company issues redeemable preference shares for a specific time period</a:t>
            </a:r>
            <a:r>
              <a:rPr lang="en-US" dirty="0" smtClean="0"/>
              <a:t>.</a:t>
            </a:r>
          </a:p>
          <a:p>
            <a:pPr lvl="1"/>
            <a:r>
              <a:rPr lang="en-US" dirty="0" smtClean="0"/>
              <a:t> </a:t>
            </a:r>
            <a:r>
              <a:rPr lang="en-US" dirty="0"/>
              <a:t>These shares are issued when the company has some growth and expansion plans in mind. </a:t>
            </a:r>
          </a:p>
          <a:p>
            <a:pPr lvl="1"/>
            <a:r>
              <a:rPr lang="en-US" dirty="0"/>
              <a:t>The shareholders can choose the time to maturity on these shares</a:t>
            </a:r>
            <a:r>
              <a:rPr lang="en-US" dirty="0" smtClean="0"/>
              <a:t>.</a:t>
            </a:r>
          </a:p>
          <a:p>
            <a:pPr lvl="1"/>
            <a:r>
              <a:rPr lang="en-US" dirty="0" smtClean="0"/>
              <a:t> </a:t>
            </a:r>
            <a:r>
              <a:rPr lang="en-US" dirty="0"/>
              <a:t>At the end of the stipulated period, they can choose to exchange these shares for either equity shares of the company or for cash</a:t>
            </a:r>
            <a:r>
              <a:rPr lang="en-US" dirty="0" smtClean="0"/>
              <a:t>.</a:t>
            </a:r>
          </a:p>
          <a:p>
            <a:pPr lvl="1"/>
            <a:r>
              <a:rPr lang="en-US" dirty="0" smtClean="0"/>
              <a:t> </a:t>
            </a:r>
            <a:r>
              <a:rPr lang="en-US" dirty="0"/>
              <a:t>The shareholders are repaid the face value of the shares plus the dividends.</a:t>
            </a:r>
          </a:p>
          <a:p>
            <a:pPr marL="0" indent="0">
              <a:buNone/>
            </a:pPr>
            <a:endParaRPr lang="en-SG" dirty="0"/>
          </a:p>
        </p:txBody>
      </p:sp>
    </p:spTree>
    <p:extLst>
      <p:ext uri="{BB962C8B-B14F-4D97-AF65-F5344CB8AC3E}">
        <p14:creationId xmlns:p14="http://schemas.microsoft.com/office/powerpoint/2010/main" xmlns="" val="3447953527"/>
      </p:ext>
    </p:extLst>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Cond……..</a:t>
            </a:r>
            <a:br>
              <a:rPr lang="en-US" dirty="0" smtClean="0"/>
            </a:br>
            <a:endParaRPr lang="en-SG" dirty="0"/>
          </a:p>
        </p:txBody>
      </p:sp>
      <p:sp>
        <p:nvSpPr>
          <p:cNvPr id="2" name="Content Placeholder 1"/>
          <p:cNvSpPr>
            <a:spLocks noGrp="1"/>
          </p:cNvSpPr>
          <p:nvPr>
            <p:ph idx="1"/>
          </p:nvPr>
        </p:nvSpPr>
        <p:spPr/>
        <p:txBody>
          <a:bodyPr>
            <a:normAutofit fontScale="85000" lnSpcReduction="10000"/>
          </a:bodyPr>
          <a:lstStyle/>
          <a:p>
            <a:pPr marL="0" indent="0">
              <a:buNone/>
            </a:pPr>
            <a:r>
              <a:rPr lang="en-US" b="1" u="sng" dirty="0" smtClean="0"/>
              <a:t>Preferential </a:t>
            </a:r>
            <a:r>
              <a:rPr lang="en-US" b="1" u="sng" dirty="0"/>
              <a:t>Payments</a:t>
            </a:r>
          </a:p>
          <a:p>
            <a:pPr lvl="1"/>
            <a:r>
              <a:rPr lang="en-US" dirty="0"/>
              <a:t>These shares are always given preferential treatment over other classes of shares. </a:t>
            </a:r>
            <a:endParaRPr lang="en-US" dirty="0" smtClean="0"/>
          </a:p>
          <a:p>
            <a:pPr lvl="1"/>
            <a:r>
              <a:rPr lang="en-US" dirty="0" smtClean="0"/>
              <a:t>They </a:t>
            </a:r>
            <a:r>
              <a:rPr lang="en-US" dirty="0"/>
              <a:t>get priority in payments over common stockholders. </a:t>
            </a:r>
            <a:endParaRPr lang="en-US" dirty="0" smtClean="0"/>
          </a:p>
          <a:p>
            <a:pPr lvl="1"/>
            <a:r>
              <a:rPr lang="en-US" dirty="0" smtClean="0"/>
              <a:t>These </a:t>
            </a:r>
            <a:r>
              <a:rPr lang="en-US" dirty="0"/>
              <a:t>payments pertain to both quarterly dividend payments, as well as the payments that are made when the company is eventually liquidated. Then the assets are used first to pay the creditors of the company and if money still remains, the redeemable preference shareholders are paid. </a:t>
            </a:r>
            <a:endParaRPr lang="en-US" dirty="0" smtClean="0"/>
          </a:p>
          <a:p>
            <a:pPr lvl="1"/>
            <a:r>
              <a:rPr lang="en-US" dirty="0" smtClean="0"/>
              <a:t>A </a:t>
            </a:r>
            <a:r>
              <a:rPr lang="en-US" dirty="0"/>
              <a:t>majority of the time, redeemable preference shares are favored over other classes of preference shares as well.</a:t>
            </a:r>
          </a:p>
        </p:txBody>
      </p:sp>
    </p:spTree>
    <p:extLst>
      <p:ext uri="{BB962C8B-B14F-4D97-AF65-F5344CB8AC3E}">
        <p14:creationId xmlns:p14="http://schemas.microsoft.com/office/powerpoint/2010/main" xmlns="" val="2128466167"/>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u="sng" dirty="0" smtClean="0"/>
              <a:t>SHARE CAPITAL:</a:t>
            </a:r>
            <a:endParaRPr lang="en-SG" b="1" u="sng" dirty="0"/>
          </a:p>
        </p:txBody>
      </p:sp>
      <p:sp>
        <p:nvSpPr>
          <p:cNvPr id="2" name="Content Placeholder 1"/>
          <p:cNvSpPr>
            <a:spLocks noGrp="1"/>
          </p:cNvSpPr>
          <p:nvPr>
            <p:ph idx="1"/>
          </p:nvPr>
        </p:nvSpPr>
        <p:spPr>
          <a:xfrm>
            <a:off x="611560" y="1772816"/>
            <a:ext cx="8229600" cy="4900000"/>
          </a:xfrm>
        </p:spPr>
        <p:txBody>
          <a:bodyPr>
            <a:normAutofit/>
          </a:bodyPr>
          <a:lstStyle/>
          <a:p>
            <a:r>
              <a:rPr lang="en-US" dirty="0" smtClean="0"/>
              <a:t>Particular amount of money with which a business is started.</a:t>
            </a:r>
          </a:p>
          <a:p>
            <a:endParaRPr lang="en-US" dirty="0" smtClean="0"/>
          </a:p>
          <a:p>
            <a:r>
              <a:rPr lang="en-US" sz="2800" dirty="0"/>
              <a:t>Share capital is the money invested in a company by the shareholders. Share capital is a long-term source of finance</a:t>
            </a:r>
            <a:r>
              <a:rPr lang="en-US" sz="2800" dirty="0" smtClean="0"/>
              <a:t>.</a:t>
            </a:r>
          </a:p>
          <a:p>
            <a:endParaRPr lang="en-US" sz="2800" dirty="0"/>
          </a:p>
          <a:p>
            <a:r>
              <a:rPr lang="en-US" sz="2800" dirty="0"/>
              <a:t>In return for their investment, shareholders gain a share of the ownership of the company.</a:t>
            </a:r>
          </a:p>
          <a:p>
            <a:pPr marL="624078" indent="-514350">
              <a:buFont typeface="+mj-lt"/>
              <a:buAutoNum type="arabicPeriod"/>
            </a:pPr>
            <a:endParaRPr lang="en-US" dirty="0" smtClean="0"/>
          </a:p>
          <a:p>
            <a:pPr marL="109728" indent="0">
              <a:buNone/>
            </a:pPr>
            <a:endParaRPr lang="en-SG" dirty="0"/>
          </a:p>
        </p:txBody>
      </p:sp>
    </p:spTree>
    <p:extLst>
      <p:ext uri="{BB962C8B-B14F-4D97-AF65-F5344CB8AC3E}">
        <p14:creationId xmlns:p14="http://schemas.microsoft.com/office/powerpoint/2010/main" xmlns="" val="2633019510"/>
      </p:ext>
    </p:extLst>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u="sng" dirty="0" smtClean="0"/>
              <a:t>SHARE CAPITAL:</a:t>
            </a:r>
            <a:endParaRPr lang="en-SG" b="1" u="sng" dirty="0"/>
          </a:p>
        </p:txBody>
      </p:sp>
      <p:sp>
        <p:nvSpPr>
          <p:cNvPr id="2" name="Content Placeholder 1"/>
          <p:cNvSpPr>
            <a:spLocks noGrp="1"/>
          </p:cNvSpPr>
          <p:nvPr>
            <p:ph idx="1"/>
          </p:nvPr>
        </p:nvSpPr>
        <p:spPr>
          <a:xfrm>
            <a:off x="683568" y="1412776"/>
            <a:ext cx="8229600" cy="5044016"/>
          </a:xfrm>
        </p:spPr>
        <p:txBody>
          <a:bodyPr>
            <a:normAutofit fontScale="70000" lnSpcReduction="20000"/>
          </a:bodyPr>
          <a:lstStyle/>
          <a:p>
            <a:endParaRPr lang="en-US" dirty="0"/>
          </a:p>
          <a:p>
            <a:r>
              <a:rPr lang="en-US" b="1" dirty="0"/>
              <a:t>Meaning </a:t>
            </a:r>
            <a:r>
              <a:rPr lang="en-US" b="1" dirty="0" smtClean="0"/>
              <a:t>Of </a:t>
            </a:r>
            <a:r>
              <a:rPr lang="en-US" b="1" dirty="0"/>
              <a:t>Share Capital </a:t>
            </a:r>
          </a:p>
          <a:p>
            <a:endParaRPr lang="en-US" dirty="0" smtClean="0"/>
          </a:p>
          <a:p>
            <a:r>
              <a:rPr lang="en-US" dirty="0" smtClean="0"/>
              <a:t>A </a:t>
            </a:r>
            <a:r>
              <a:rPr lang="en-US" dirty="0"/>
              <a:t>joint stock company should have capital in order to finance its activities. It raises its capital by issue of shares</a:t>
            </a:r>
            <a:r>
              <a:rPr lang="en-US" dirty="0" smtClean="0"/>
              <a:t>.</a:t>
            </a:r>
          </a:p>
          <a:p>
            <a:r>
              <a:rPr lang="en-US" dirty="0" smtClean="0"/>
              <a:t> </a:t>
            </a:r>
            <a:r>
              <a:rPr lang="en-US" dirty="0"/>
              <a:t>The Memorandum of Association must state the amount of capital with which the company is desired to be registered and the number of shares into which it is to be divided</a:t>
            </a:r>
            <a:r>
              <a:rPr lang="en-US" dirty="0" smtClean="0"/>
              <a:t>.</a:t>
            </a:r>
          </a:p>
          <a:p>
            <a:r>
              <a:rPr lang="en-US" dirty="0" smtClean="0"/>
              <a:t> </a:t>
            </a:r>
            <a:r>
              <a:rPr lang="en-US" dirty="0"/>
              <a:t>When total capital of a company is divided into shares, then it is called share capital</a:t>
            </a:r>
            <a:r>
              <a:rPr lang="en-US" dirty="0" smtClean="0"/>
              <a:t>.</a:t>
            </a:r>
          </a:p>
          <a:p>
            <a:r>
              <a:rPr lang="en-US" dirty="0" smtClean="0"/>
              <a:t> </a:t>
            </a:r>
            <a:r>
              <a:rPr lang="en-US" dirty="0"/>
              <a:t>It constitutes the basis of the capital structure of a company. </a:t>
            </a:r>
            <a:endParaRPr lang="en-US" dirty="0" smtClean="0"/>
          </a:p>
          <a:p>
            <a:r>
              <a:rPr lang="en-US" dirty="0" smtClean="0"/>
              <a:t>In </a:t>
            </a:r>
            <a:r>
              <a:rPr lang="en-US" dirty="0"/>
              <a:t>other words, the capital collected by a joint stock company for its business operation is known as share capital</a:t>
            </a:r>
            <a:r>
              <a:rPr lang="en-US" dirty="0" smtClean="0"/>
              <a:t>.</a:t>
            </a:r>
          </a:p>
          <a:p>
            <a:r>
              <a:rPr lang="en-US" dirty="0" smtClean="0"/>
              <a:t> </a:t>
            </a:r>
            <a:r>
              <a:rPr lang="en-US" dirty="0"/>
              <a:t>Share capital is the total amount of capital collected from its shareholders for achieving the common goal of the company as stated in Memorandum of Association</a:t>
            </a:r>
            <a:r>
              <a:rPr lang="en-US" dirty="0" smtClean="0"/>
              <a:t>.</a:t>
            </a:r>
          </a:p>
          <a:p>
            <a:pPr marL="109728" indent="0">
              <a:buNone/>
            </a:pPr>
            <a:endParaRPr lang="en-SG" dirty="0"/>
          </a:p>
        </p:txBody>
      </p:sp>
    </p:spTree>
    <p:extLst>
      <p:ext uri="{BB962C8B-B14F-4D97-AF65-F5344CB8AC3E}">
        <p14:creationId xmlns:p14="http://schemas.microsoft.com/office/powerpoint/2010/main" xmlns="" val="3364992879"/>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u="sng" dirty="0" smtClean="0"/>
              <a:t>SHARE CAPITAL:</a:t>
            </a:r>
            <a:endParaRPr lang="en-SG" b="1" u="sng" dirty="0"/>
          </a:p>
        </p:txBody>
      </p:sp>
      <p:sp>
        <p:nvSpPr>
          <p:cNvPr id="2" name="Content Placeholder 1"/>
          <p:cNvSpPr>
            <a:spLocks noGrp="1"/>
          </p:cNvSpPr>
          <p:nvPr>
            <p:ph idx="1"/>
          </p:nvPr>
        </p:nvSpPr>
        <p:spPr>
          <a:xfrm>
            <a:off x="457200" y="1481328"/>
            <a:ext cx="8229600" cy="4900000"/>
          </a:xfrm>
        </p:spPr>
        <p:txBody>
          <a:bodyPr>
            <a:normAutofit lnSpcReduction="10000"/>
          </a:bodyPr>
          <a:lstStyle/>
          <a:p>
            <a:pPr marL="0" indent="0">
              <a:buNone/>
            </a:pPr>
            <a:r>
              <a:rPr lang="en-US" b="1" i="1" dirty="0" smtClean="0"/>
              <a:t>Types </a:t>
            </a:r>
            <a:r>
              <a:rPr lang="en-US" b="1" i="1" dirty="0"/>
              <a:t>Of Share </a:t>
            </a:r>
            <a:r>
              <a:rPr lang="en-US" b="1" i="1" dirty="0" smtClean="0"/>
              <a:t>Capital</a:t>
            </a:r>
          </a:p>
          <a:p>
            <a:pPr marL="0" indent="0">
              <a:buNone/>
            </a:pPr>
            <a:r>
              <a:rPr lang="en-US" dirty="0"/>
              <a:t/>
            </a:r>
            <a:br>
              <a:rPr lang="en-US" dirty="0"/>
            </a:br>
            <a:r>
              <a:rPr lang="en-US" i="1" dirty="0"/>
              <a:t>Share capital of a company can be divided into </a:t>
            </a:r>
            <a:r>
              <a:rPr lang="en-US" i="1" dirty="0" smtClean="0"/>
              <a:t> </a:t>
            </a:r>
            <a:r>
              <a:rPr lang="en-US" i="1" dirty="0"/>
              <a:t>different categories</a:t>
            </a:r>
            <a:r>
              <a:rPr lang="en-US" i="1" dirty="0" smtClean="0"/>
              <a:t>:</a:t>
            </a:r>
          </a:p>
          <a:p>
            <a:pPr marL="0" indent="0">
              <a:buNone/>
            </a:pPr>
            <a:endParaRPr lang="en-US" dirty="0" smtClean="0"/>
          </a:p>
          <a:p>
            <a:pPr marL="624078" indent="-514350">
              <a:buAutoNum type="arabicPeriod"/>
            </a:pPr>
            <a:r>
              <a:rPr lang="en-US" sz="2600" b="1" u="sng" dirty="0" smtClean="0"/>
              <a:t>Authorized</a:t>
            </a:r>
            <a:r>
              <a:rPr lang="en-US" sz="2600" b="1" u="sng" dirty="0"/>
              <a:t>, registered, maximum or normal capital </a:t>
            </a:r>
            <a:endParaRPr lang="en-US" sz="2600" b="1" u="sng" dirty="0" smtClean="0"/>
          </a:p>
          <a:p>
            <a:pPr marL="624078" indent="-514350">
              <a:buFont typeface="Arial" pitchFamily="34" charset="0"/>
              <a:buAutoNum type="arabicPeriod"/>
            </a:pPr>
            <a:r>
              <a:rPr lang="en-US" sz="2600" b="1" u="sng" dirty="0" smtClean="0"/>
              <a:t>Issued </a:t>
            </a:r>
            <a:r>
              <a:rPr lang="en-US" sz="2600" b="1" u="sng" dirty="0"/>
              <a:t>Capital </a:t>
            </a:r>
            <a:endParaRPr lang="en-US" sz="2600" b="1" u="sng" dirty="0" smtClean="0"/>
          </a:p>
          <a:p>
            <a:pPr marL="624078" indent="-514350">
              <a:buFont typeface="Arial" pitchFamily="34" charset="0"/>
              <a:buAutoNum type="arabicPeriod"/>
            </a:pPr>
            <a:r>
              <a:rPr lang="en-US" sz="2600" b="1" u="sng" dirty="0" smtClean="0"/>
              <a:t>Subscribed </a:t>
            </a:r>
            <a:r>
              <a:rPr lang="en-US" sz="2600" b="1" u="sng" dirty="0"/>
              <a:t>Capital </a:t>
            </a:r>
            <a:endParaRPr lang="en-US" sz="2600" b="1" u="sng" dirty="0" smtClean="0"/>
          </a:p>
          <a:p>
            <a:pPr marL="624078" indent="-514350">
              <a:buFont typeface="Arial" pitchFamily="34" charset="0"/>
              <a:buAutoNum type="arabicPeriod"/>
            </a:pPr>
            <a:r>
              <a:rPr lang="en-US" sz="2600" b="1" u="sng" dirty="0" smtClean="0"/>
              <a:t>Called </a:t>
            </a:r>
            <a:r>
              <a:rPr lang="en-US" sz="2600" b="1" u="sng" dirty="0"/>
              <a:t>Up </a:t>
            </a:r>
            <a:r>
              <a:rPr lang="en-US" sz="2600" b="1" u="sng" dirty="0" smtClean="0"/>
              <a:t>Capital</a:t>
            </a:r>
          </a:p>
          <a:p>
            <a:pPr marL="624078" indent="-514350">
              <a:buFont typeface="Arial" pitchFamily="34" charset="0"/>
              <a:buAutoNum type="arabicPeriod"/>
            </a:pPr>
            <a:r>
              <a:rPr lang="en-US" sz="2600" b="1" u="sng" dirty="0" smtClean="0"/>
              <a:t>Paid-up </a:t>
            </a:r>
            <a:r>
              <a:rPr lang="en-US" sz="2600" b="1" u="sng" dirty="0"/>
              <a:t>Capital</a:t>
            </a:r>
            <a:r>
              <a:rPr lang="en-US" b="1" u="sng" dirty="0"/>
              <a:t> </a:t>
            </a:r>
          </a:p>
          <a:p>
            <a:pPr marL="624078" indent="-514350">
              <a:buFont typeface="Arial" pitchFamily="34" charset="0"/>
              <a:buAutoNum type="arabicPeriod"/>
            </a:pPr>
            <a:endParaRPr lang="en-US" b="1" u="sng" dirty="0"/>
          </a:p>
          <a:p>
            <a:pPr marL="624078" indent="-514350">
              <a:buFont typeface="Arial" pitchFamily="34" charset="0"/>
              <a:buAutoNum type="arabicPeriod"/>
            </a:pPr>
            <a:endParaRPr lang="en-US" b="1" u="sng" dirty="0"/>
          </a:p>
          <a:p>
            <a:pPr marL="624078" indent="-514350">
              <a:buAutoNum type="arabicPeriod"/>
            </a:pPr>
            <a:endParaRPr lang="en-US" b="1" u="sng" dirty="0" smtClean="0"/>
          </a:p>
          <a:p>
            <a:pPr marL="109728" indent="0">
              <a:buNone/>
            </a:pPr>
            <a:endParaRPr lang="en-US" b="1" u="sng" dirty="0"/>
          </a:p>
        </p:txBody>
      </p:sp>
    </p:spTree>
    <p:extLst>
      <p:ext uri="{BB962C8B-B14F-4D97-AF65-F5344CB8AC3E}">
        <p14:creationId xmlns:p14="http://schemas.microsoft.com/office/powerpoint/2010/main" xmlns="" val="3125907660"/>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u="sng" dirty="0" smtClean="0"/>
              <a:t>SHARE CAPITAL:</a:t>
            </a:r>
            <a:endParaRPr lang="en-SG" b="1" u="sng" dirty="0"/>
          </a:p>
        </p:txBody>
      </p:sp>
      <p:sp>
        <p:nvSpPr>
          <p:cNvPr id="2" name="Content Placeholder 1"/>
          <p:cNvSpPr>
            <a:spLocks noGrp="1"/>
          </p:cNvSpPr>
          <p:nvPr>
            <p:ph idx="1"/>
          </p:nvPr>
        </p:nvSpPr>
        <p:spPr>
          <a:xfrm>
            <a:off x="457200" y="1481328"/>
            <a:ext cx="8229600" cy="4900000"/>
          </a:xfrm>
        </p:spPr>
        <p:txBody>
          <a:bodyPr>
            <a:normAutofit fontScale="77500" lnSpcReduction="20000"/>
          </a:bodyPr>
          <a:lstStyle/>
          <a:p>
            <a:pPr marL="0" indent="0">
              <a:buNone/>
            </a:pPr>
            <a:r>
              <a:rPr lang="en-US" b="1" i="1" dirty="0" smtClean="0"/>
              <a:t>Types </a:t>
            </a:r>
            <a:r>
              <a:rPr lang="en-US" b="1" i="1" dirty="0"/>
              <a:t>Of Share </a:t>
            </a:r>
            <a:r>
              <a:rPr lang="en-US" b="1" i="1" dirty="0" smtClean="0"/>
              <a:t>Capital</a:t>
            </a:r>
          </a:p>
          <a:p>
            <a:pPr marL="0" indent="0">
              <a:buNone/>
            </a:pPr>
            <a:endParaRPr lang="en-US" dirty="0" smtClean="0"/>
          </a:p>
          <a:p>
            <a:pPr marL="624078" indent="-514350">
              <a:buAutoNum type="arabicPeriod"/>
            </a:pPr>
            <a:r>
              <a:rPr lang="en-US" b="1" u="sng" dirty="0" smtClean="0"/>
              <a:t>Authorized</a:t>
            </a:r>
            <a:r>
              <a:rPr lang="en-US" b="1" u="sng" dirty="0"/>
              <a:t>, registered, maximum or normal capital </a:t>
            </a:r>
            <a:endParaRPr lang="en-US" b="1" u="sng" dirty="0" smtClean="0"/>
          </a:p>
          <a:p>
            <a:pPr marL="109728" indent="0">
              <a:buNone/>
            </a:pPr>
            <a:endParaRPr lang="en-US" b="1" u="sng" dirty="0"/>
          </a:p>
          <a:p>
            <a:pPr marL="566928" indent="-457200"/>
            <a:r>
              <a:rPr lang="en-US" dirty="0" smtClean="0"/>
              <a:t>Maximum amount of capital, a company can issue according to its memorandum.</a:t>
            </a:r>
          </a:p>
          <a:p>
            <a:pPr marL="566928" indent="-457200"/>
            <a:r>
              <a:rPr lang="en-US" dirty="0"/>
              <a:t/>
            </a:r>
            <a:br>
              <a:rPr lang="en-US" dirty="0"/>
            </a:br>
            <a:r>
              <a:rPr lang="en-US" dirty="0"/>
              <a:t>The maximum amount of capital, which a company is authorized to raise from the public by the issue of shares, is known as authorized capital. </a:t>
            </a:r>
            <a:endParaRPr lang="en-US" dirty="0" smtClean="0"/>
          </a:p>
          <a:p>
            <a:pPr marL="566928" indent="-457200"/>
            <a:endParaRPr lang="en-US" dirty="0"/>
          </a:p>
          <a:p>
            <a:pPr marL="566928" indent="-457200"/>
            <a:r>
              <a:rPr lang="en-US" dirty="0" smtClean="0"/>
              <a:t>It </a:t>
            </a:r>
            <a:r>
              <a:rPr lang="en-US" dirty="0"/>
              <a:t>is a capital with which a company is registered, therefore it is also known as registered capital</a:t>
            </a:r>
            <a:r>
              <a:rPr lang="en-US" dirty="0" smtClean="0"/>
              <a:t>.</a:t>
            </a:r>
          </a:p>
        </p:txBody>
      </p:sp>
    </p:spTree>
    <p:extLst>
      <p:ext uri="{BB962C8B-B14F-4D97-AF65-F5344CB8AC3E}">
        <p14:creationId xmlns:p14="http://schemas.microsoft.com/office/powerpoint/2010/main" xmlns="" val="3420233155"/>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Cond…..</a:t>
            </a:r>
            <a:endParaRPr lang="en-SG" b="1" u="sng" dirty="0"/>
          </a:p>
        </p:txBody>
      </p:sp>
      <p:sp>
        <p:nvSpPr>
          <p:cNvPr id="2" name="Content Placeholder 1"/>
          <p:cNvSpPr>
            <a:spLocks noGrp="1"/>
          </p:cNvSpPr>
          <p:nvPr>
            <p:ph idx="1"/>
          </p:nvPr>
        </p:nvSpPr>
        <p:spPr>
          <a:xfrm>
            <a:off x="457200" y="1481328"/>
            <a:ext cx="8229600" cy="4900000"/>
          </a:xfrm>
        </p:spPr>
        <p:txBody>
          <a:bodyPr>
            <a:normAutofit fontScale="77500" lnSpcReduction="20000"/>
          </a:bodyPr>
          <a:lstStyle/>
          <a:p>
            <a:pPr marL="109728" indent="0">
              <a:buNone/>
            </a:pPr>
            <a:r>
              <a:rPr lang="en-US" sz="4100" b="1" u="sng" dirty="0" smtClean="0"/>
              <a:t>2.Issued </a:t>
            </a:r>
            <a:r>
              <a:rPr lang="en-US" sz="4100" b="1" u="sng" dirty="0"/>
              <a:t>Capital </a:t>
            </a:r>
            <a:endParaRPr lang="en-US" sz="4100" b="1" u="sng" dirty="0" smtClean="0"/>
          </a:p>
          <a:p>
            <a:pPr marL="109728" indent="0">
              <a:buNone/>
            </a:pPr>
            <a:endParaRPr lang="en-US" sz="1600" b="1" dirty="0"/>
          </a:p>
          <a:p>
            <a:pPr marL="566928" indent="-457200"/>
            <a:r>
              <a:rPr lang="en-US" dirty="0" smtClean="0"/>
              <a:t>Part of amount of authorised capital, offered by directors and promoters for subscription.</a:t>
            </a:r>
          </a:p>
          <a:p>
            <a:pPr marL="566928" indent="-457200"/>
            <a:r>
              <a:rPr lang="en-US" dirty="0"/>
              <a:t>Generally, a company does not issue its authorized capital to the public for subscription, but issues a part of it. So, issued capital is a part of authorized capital, which is offered to the public for subscription, including shares offered to the vendor for consideration other than cash. </a:t>
            </a:r>
            <a:endParaRPr lang="en-US" dirty="0" smtClean="0"/>
          </a:p>
          <a:p>
            <a:pPr marL="109728" indent="0">
              <a:buNone/>
            </a:pPr>
            <a:endParaRPr lang="en-US" dirty="0" smtClean="0"/>
          </a:p>
          <a:p>
            <a:pPr marL="566928" indent="-457200"/>
            <a:r>
              <a:rPr lang="en-US" dirty="0" smtClean="0"/>
              <a:t>The </a:t>
            </a:r>
            <a:r>
              <a:rPr lang="en-US" dirty="0"/>
              <a:t>part of authorized capital not offered for subscription to the public is known as </a:t>
            </a:r>
            <a:r>
              <a:rPr lang="en-US" b="1" dirty="0"/>
              <a:t>'un-issued capital'. </a:t>
            </a:r>
            <a:r>
              <a:rPr lang="en-US" dirty="0"/>
              <a:t>Such capital can be offered to the public at a later date</a:t>
            </a:r>
            <a:r>
              <a:rPr lang="en-US" dirty="0" smtClean="0"/>
              <a:t>.</a:t>
            </a:r>
            <a:endParaRPr lang="en-US" dirty="0"/>
          </a:p>
        </p:txBody>
      </p:sp>
    </p:spTree>
    <p:extLst>
      <p:ext uri="{BB962C8B-B14F-4D97-AF65-F5344CB8AC3E}">
        <p14:creationId xmlns:p14="http://schemas.microsoft.com/office/powerpoint/2010/main" xmlns="" val="3708359880"/>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p:txBody>
          <a:bodyPr>
            <a:normAutofit fontScale="92500" lnSpcReduction="20000"/>
          </a:bodyPr>
          <a:lstStyle/>
          <a:p>
            <a:pPr marL="109728" indent="0">
              <a:buNone/>
            </a:pPr>
            <a:r>
              <a:rPr lang="en-US" sz="3500" b="1" u="sng" dirty="0" smtClean="0"/>
              <a:t>3.Subscribed </a:t>
            </a:r>
            <a:r>
              <a:rPr lang="en-US" sz="3500" b="1" u="sng" dirty="0"/>
              <a:t>Capital </a:t>
            </a:r>
            <a:endParaRPr lang="en-US" sz="3500" b="1" u="sng" dirty="0" smtClean="0"/>
          </a:p>
          <a:p>
            <a:pPr marL="566928" indent="-457200"/>
            <a:r>
              <a:rPr lang="en-US" dirty="0" smtClean="0"/>
              <a:t>Part </a:t>
            </a:r>
            <a:r>
              <a:rPr lang="en-US" dirty="0"/>
              <a:t>of amount of issued capital, taken by people</a:t>
            </a:r>
            <a:r>
              <a:rPr lang="en-US" dirty="0" smtClean="0"/>
              <a:t>.</a:t>
            </a:r>
          </a:p>
          <a:p>
            <a:pPr marL="109728" indent="0">
              <a:buNone/>
            </a:pPr>
            <a:endParaRPr lang="en-US" dirty="0" smtClean="0"/>
          </a:p>
          <a:p>
            <a:pPr marL="566928" indent="-457200"/>
            <a:r>
              <a:rPr lang="en-US" dirty="0"/>
              <a:t>It can not be said that the entire issued capital will be taken up or subscribed by the public</a:t>
            </a:r>
            <a:r>
              <a:rPr lang="en-US" dirty="0" smtClean="0"/>
              <a:t>.</a:t>
            </a:r>
          </a:p>
          <a:p>
            <a:pPr marL="566928" indent="-457200"/>
            <a:r>
              <a:rPr lang="en-US" dirty="0" smtClean="0"/>
              <a:t> </a:t>
            </a:r>
            <a:r>
              <a:rPr lang="en-US" dirty="0"/>
              <a:t>It may be subscribed in full or in part. </a:t>
            </a:r>
            <a:endParaRPr lang="en-US" dirty="0" smtClean="0"/>
          </a:p>
          <a:p>
            <a:pPr marL="566928" indent="-457200"/>
            <a:r>
              <a:rPr lang="en-US" dirty="0" smtClean="0"/>
              <a:t>The </a:t>
            </a:r>
            <a:r>
              <a:rPr lang="en-US" dirty="0"/>
              <a:t>part of issued capital, which is subscribed by the public, is known as subscribed capital</a:t>
            </a:r>
            <a:br>
              <a:rPr lang="en-US" dirty="0"/>
            </a:br>
            <a:endParaRPr lang="en-US" sz="2000" b="1" u="sng" dirty="0" smtClean="0">
              <a:solidFill>
                <a:schemeClr val="accent1">
                  <a:lumMod val="75000"/>
                </a:schemeClr>
              </a:solidFill>
            </a:endParaRPr>
          </a:p>
          <a:p>
            <a:pPr marL="109728" indent="0">
              <a:buNone/>
            </a:pPr>
            <a:endParaRPr lang="en-US" dirty="0"/>
          </a:p>
          <a:p>
            <a:pPr marL="109728" indent="0">
              <a:buNone/>
            </a:pPr>
            <a:endParaRPr lang="en-US" dirty="0"/>
          </a:p>
          <a:p>
            <a:endParaRPr lang="en-US" dirty="0" smtClean="0"/>
          </a:p>
          <a:p>
            <a:endParaRPr lang="en-SG" dirty="0"/>
          </a:p>
        </p:txBody>
      </p:sp>
    </p:spTree>
    <p:extLst>
      <p:ext uri="{BB962C8B-B14F-4D97-AF65-F5344CB8AC3E}">
        <p14:creationId xmlns:p14="http://schemas.microsoft.com/office/powerpoint/2010/main" xmlns="" val="2622082420"/>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p:txBody>
          <a:bodyPr>
            <a:normAutofit fontScale="85000" lnSpcReduction="10000"/>
          </a:bodyPr>
          <a:lstStyle/>
          <a:p>
            <a:pPr marL="109728" indent="0">
              <a:buNone/>
            </a:pPr>
            <a:r>
              <a:rPr lang="en-US" sz="3500" b="1" u="sng" dirty="0"/>
              <a:t>4.Called Up Capital </a:t>
            </a:r>
            <a:r>
              <a:rPr lang="en-US" sz="3600" dirty="0"/>
              <a:t/>
            </a:r>
            <a:br>
              <a:rPr lang="en-US" sz="3600" dirty="0"/>
            </a:br>
            <a:endParaRPr lang="en-US" sz="3600" dirty="0" smtClean="0"/>
          </a:p>
          <a:p>
            <a:pPr marL="566928" indent="-457200"/>
            <a:r>
              <a:rPr lang="en-US" sz="3500" dirty="0" smtClean="0"/>
              <a:t>It </a:t>
            </a:r>
            <a:r>
              <a:rPr lang="en-US" sz="3500" dirty="0"/>
              <a:t>is that part of subscribed capital, which is called by the company to pay on shares allotted. </a:t>
            </a:r>
            <a:endParaRPr lang="en-US" sz="3500" dirty="0" smtClean="0"/>
          </a:p>
          <a:p>
            <a:pPr marL="566928" indent="-457200"/>
            <a:r>
              <a:rPr lang="en-US" sz="3500" dirty="0" smtClean="0"/>
              <a:t>It </a:t>
            </a:r>
            <a:r>
              <a:rPr lang="en-US" sz="3500" dirty="0"/>
              <a:t>is not necessary for the company to call for the entire amount on shares subscribed for by shareholders. </a:t>
            </a:r>
            <a:endParaRPr lang="en-US" sz="3500" dirty="0" smtClean="0"/>
          </a:p>
          <a:p>
            <a:pPr marL="566928" indent="-457200"/>
            <a:r>
              <a:rPr lang="en-US" sz="3500" dirty="0" smtClean="0"/>
              <a:t>The </a:t>
            </a:r>
            <a:r>
              <a:rPr lang="en-US" sz="3500" dirty="0"/>
              <a:t>amount, which is not called on subscribed shares, is called </a:t>
            </a:r>
            <a:r>
              <a:rPr lang="en-US" sz="3500" b="1" dirty="0"/>
              <a:t>uncalled capital</a:t>
            </a:r>
            <a:r>
              <a:rPr lang="en-US" sz="3500" dirty="0"/>
              <a:t>.</a:t>
            </a:r>
            <a:br>
              <a:rPr lang="en-US" sz="3500" dirty="0"/>
            </a:br>
            <a:endParaRPr lang="en-US" sz="3500" dirty="0"/>
          </a:p>
          <a:p>
            <a:endParaRPr lang="en-US" dirty="0" smtClean="0"/>
          </a:p>
          <a:p>
            <a:endParaRPr lang="en-SG" dirty="0"/>
          </a:p>
        </p:txBody>
      </p:sp>
    </p:spTree>
    <p:extLst>
      <p:ext uri="{BB962C8B-B14F-4D97-AF65-F5344CB8AC3E}">
        <p14:creationId xmlns:p14="http://schemas.microsoft.com/office/powerpoint/2010/main" xmlns="" val="3276566280"/>
      </p:ext>
    </p:extLst>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p:txBody>
          <a:bodyPr>
            <a:normAutofit fontScale="85000" lnSpcReduction="20000"/>
          </a:bodyPr>
          <a:lstStyle/>
          <a:p>
            <a:pPr marL="109728" indent="0">
              <a:buNone/>
            </a:pPr>
            <a:r>
              <a:rPr lang="en-US" sz="4000" b="1" u="sng" dirty="0"/>
              <a:t>5</a:t>
            </a:r>
            <a:r>
              <a:rPr lang="en-US" sz="4000" b="1" u="sng" dirty="0" smtClean="0"/>
              <a:t>. </a:t>
            </a:r>
            <a:r>
              <a:rPr lang="en-US" sz="4000" b="1" u="sng" dirty="0"/>
              <a:t>Paid-up Capital </a:t>
            </a:r>
            <a:endParaRPr lang="en-US" sz="4000" b="1" u="sng" dirty="0" smtClean="0"/>
          </a:p>
          <a:p>
            <a:pPr marL="109728" indent="0">
              <a:buNone/>
            </a:pPr>
            <a:endParaRPr lang="en-US" b="1" dirty="0"/>
          </a:p>
          <a:p>
            <a:pPr marL="566928" indent="-457200"/>
            <a:r>
              <a:rPr lang="en-US" dirty="0" smtClean="0"/>
              <a:t>Part of subscribed capital against which money has been received.</a:t>
            </a:r>
          </a:p>
          <a:p>
            <a:pPr marL="452628"/>
            <a:endParaRPr lang="en-US" sz="2000" b="1" u="sng" dirty="0" smtClean="0">
              <a:solidFill>
                <a:schemeClr val="accent1">
                  <a:lumMod val="75000"/>
                </a:schemeClr>
              </a:solidFill>
            </a:endParaRPr>
          </a:p>
          <a:p>
            <a:pPr marL="566928" indent="-457200"/>
            <a:r>
              <a:rPr lang="en-US" dirty="0"/>
              <a:t>It is that part of called up capital, which actually paid by the shareholders. Therefore it is known as real capital of the company. </a:t>
            </a:r>
            <a:endParaRPr lang="en-US" dirty="0" smtClean="0"/>
          </a:p>
          <a:p>
            <a:pPr marL="566928" indent="-457200"/>
            <a:r>
              <a:rPr lang="en-US" dirty="0" smtClean="0"/>
              <a:t>Whenever </a:t>
            </a:r>
            <a:r>
              <a:rPr lang="en-US" dirty="0"/>
              <a:t>a particular amount is called and a shareholder fails to pay the amount fully or partially, it is known an </a:t>
            </a:r>
            <a:r>
              <a:rPr lang="en-US" b="1" dirty="0"/>
              <a:t>unpaid calls </a:t>
            </a:r>
            <a:r>
              <a:rPr lang="en-US" dirty="0"/>
              <a:t>or calls in arrears.</a:t>
            </a:r>
            <a:br>
              <a:rPr lang="en-US" dirty="0"/>
            </a:br>
            <a:endParaRPr lang="en-US" dirty="0"/>
          </a:p>
          <a:p>
            <a:endParaRPr lang="en-US" dirty="0" smtClean="0"/>
          </a:p>
          <a:p>
            <a:endParaRPr lang="en-SG" dirty="0"/>
          </a:p>
        </p:txBody>
      </p:sp>
    </p:spTree>
    <p:extLst>
      <p:ext uri="{BB962C8B-B14F-4D97-AF65-F5344CB8AC3E}">
        <p14:creationId xmlns:p14="http://schemas.microsoft.com/office/powerpoint/2010/main" xmlns="" val="1580666472"/>
      </p:ext>
    </p:extLst>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CLASSES AND KINDS OF SHARE CAPITAL (SEC.90)</a:t>
            </a:r>
            <a:endParaRPr lang="en-SG" b="1" dirty="0"/>
          </a:p>
        </p:txBody>
      </p:sp>
      <p:sp>
        <p:nvSpPr>
          <p:cNvPr id="2" name="Content Placeholder 1"/>
          <p:cNvSpPr>
            <a:spLocks noGrp="1"/>
          </p:cNvSpPr>
          <p:nvPr>
            <p:ph idx="1"/>
          </p:nvPr>
        </p:nvSpPr>
        <p:spPr/>
        <p:txBody>
          <a:bodyPr>
            <a:normAutofit fontScale="92500" lnSpcReduction="10000"/>
          </a:bodyPr>
          <a:lstStyle/>
          <a:p>
            <a:endParaRPr lang="en-US" dirty="0" smtClean="0"/>
          </a:p>
          <a:p>
            <a:r>
              <a:rPr lang="en-US" dirty="0" smtClean="0"/>
              <a:t>A company limited by shares can have different kinds of share capital and classes.</a:t>
            </a:r>
          </a:p>
          <a:p>
            <a:endParaRPr lang="en-US" dirty="0" smtClean="0"/>
          </a:p>
          <a:p>
            <a:r>
              <a:rPr lang="en-US" dirty="0" smtClean="0"/>
              <a:t>Kinds and classes are in accordance with its MOA and AOA.</a:t>
            </a:r>
          </a:p>
          <a:p>
            <a:pPr marL="109728" indent="0">
              <a:buNone/>
            </a:pPr>
            <a:endParaRPr lang="en-US" dirty="0" smtClean="0"/>
          </a:p>
          <a:p>
            <a:r>
              <a:rPr lang="en-US" dirty="0" smtClean="0"/>
              <a:t>The rights of the classes  only be conferred in manner prescribed in the Rules.</a:t>
            </a:r>
            <a:endParaRPr lang="en-SG" dirty="0"/>
          </a:p>
        </p:txBody>
      </p:sp>
    </p:spTree>
    <p:extLst>
      <p:ext uri="{BB962C8B-B14F-4D97-AF65-F5344CB8AC3E}">
        <p14:creationId xmlns:p14="http://schemas.microsoft.com/office/powerpoint/2010/main" xmlns="" val="3819363210"/>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CLASSES AND KINDS OF SHARE CAPITAL (SEC.90)</a:t>
            </a:r>
            <a:endParaRPr lang="en-SG" b="1" dirty="0"/>
          </a:p>
        </p:txBody>
      </p:sp>
      <p:sp>
        <p:nvSpPr>
          <p:cNvPr id="2" name="Content Placeholder 1"/>
          <p:cNvSpPr>
            <a:spLocks noGrp="1"/>
          </p:cNvSpPr>
          <p:nvPr>
            <p:ph idx="1"/>
          </p:nvPr>
        </p:nvSpPr>
        <p:spPr/>
        <p:txBody>
          <a:bodyPr>
            <a:normAutofit fontScale="92500" lnSpcReduction="10000"/>
          </a:bodyPr>
          <a:lstStyle/>
          <a:p>
            <a:endParaRPr lang="en-US" dirty="0" smtClean="0"/>
          </a:p>
          <a:p>
            <a:r>
              <a:rPr lang="en-US" dirty="0" smtClean="0"/>
              <a:t>A company limited by shares can have different kinds of share capital and classes.</a:t>
            </a:r>
          </a:p>
          <a:p>
            <a:endParaRPr lang="en-US" dirty="0" smtClean="0"/>
          </a:p>
          <a:p>
            <a:r>
              <a:rPr lang="en-US" dirty="0" smtClean="0"/>
              <a:t>Kinds and classes are in accordance with its MOA and AOA.</a:t>
            </a:r>
          </a:p>
          <a:p>
            <a:pPr marL="109728" indent="0">
              <a:buNone/>
            </a:pPr>
            <a:endParaRPr lang="en-US" dirty="0" smtClean="0"/>
          </a:p>
          <a:p>
            <a:r>
              <a:rPr lang="en-US" dirty="0" smtClean="0"/>
              <a:t>The rights of the classes  only be conferred in manner prescribed in the Rules.</a:t>
            </a:r>
            <a:endParaRPr lang="en-SG" dirty="0"/>
          </a:p>
        </p:txBody>
      </p:sp>
    </p:spTree>
    <p:extLst>
      <p:ext uri="{BB962C8B-B14F-4D97-AF65-F5344CB8AC3E}">
        <p14:creationId xmlns:p14="http://schemas.microsoft.com/office/powerpoint/2010/main" xmlns="" val="1157011782"/>
      </p:ext>
    </p:extLst>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TYPES OF SHARES &amp; SHARE CAPITAL:</a:t>
            </a:r>
            <a:endParaRPr lang="en-SG" b="1" dirty="0"/>
          </a:p>
        </p:txBody>
      </p:sp>
      <p:sp>
        <p:nvSpPr>
          <p:cNvPr id="2" name="Content Placeholder 1"/>
          <p:cNvSpPr>
            <a:spLocks noGrp="1"/>
          </p:cNvSpPr>
          <p:nvPr>
            <p:ph idx="1"/>
          </p:nvPr>
        </p:nvSpPr>
        <p:spPr>
          <a:xfrm>
            <a:off x="539552" y="1700808"/>
            <a:ext cx="8229600" cy="4896544"/>
          </a:xfrm>
        </p:spPr>
        <p:txBody>
          <a:bodyPr>
            <a:normAutofit/>
          </a:bodyPr>
          <a:lstStyle/>
          <a:p>
            <a:pPr marL="109728" indent="0">
              <a:buNone/>
            </a:pPr>
            <a:r>
              <a:rPr lang="en-US" dirty="0" smtClean="0"/>
              <a:t>Scrip less trading:</a:t>
            </a:r>
          </a:p>
          <a:p>
            <a:pPr marL="109728" indent="0">
              <a:buNone/>
            </a:pPr>
            <a:r>
              <a:rPr lang="en-US" dirty="0" smtClean="0"/>
              <a:t>It is a term used to describe a procedure of trading in shares, where actual share certificates are not traded but shares are traded in electronic forms, the shares traded being adjusted by accounting by an organization known as depository.</a:t>
            </a:r>
          </a:p>
        </p:txBody>
      </p:sp>
    </p:spTree>
    <p:extLst>
      <p:ext uri="{BB962C8B-B14F-4D97-AF65-F5344CB8AC3E}">
        <p14:creationId xmlns:p14="http://schemas.microsoft.com/office/powerpoint/2010/main" xmlns="" val="3304784920"/>
      </p:ext>
    </p:extLst>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t>TYPES OF SHARES &amp; SHARE CAPITAL:</a:t>
            </a:r>
            <a:endParaRPr lang="en-SG" b="1" dirty="0"/>
          </a:p>
        </p:txBody>
      </p:sp>
      <p:sp>
        <p:nvSpPr>
          <p:cNvPr id="2" name="Content Placeholder 1"/>
          <p:cNvSpPr>
            <a:spLocks noGrp="1"/>
          </p:cNvSpPr>
          <p:nvPr>
            <p:ph idx="1"/>
          </p:nvPr>
        </p:nvSpPr>
        <p:spPr>
          <a:xfrm>
            <a:off x="467544" y="1628800"/>
            <a:ext cx="8229600" cy="4896544"/>
          </a:xfrm>
        </p:spPr>
        <p:txBody>
          <a:bodyPr>
            <a:normAutofit fontScale="77500" lnSpcReduction="20000"/>
          </a:bodyPr>
          <a:lstStyle/>
          <a:p>
            <a:pPr marL="109728" indent="0">
              <a:buNone/>
            </a:pPr>
            <a:r>
              <a:rPr lang="en-US" b="1" u="sng" dirty="0" smtClean="0"/>
              <a:t>SCRIP LESS SHARES:</a:t>
            </a:r>
          </a:p>
          <a:p>
            <a:pPr marL="109728" indent="0">
              <a:buNone/>
            </a:pPr>
            <a:endParaRPr lang="en-US" b="1" u="sng" dirty="0" smtClean="0"/>
          </a:p>
          <a:p>
            <a:r>
              <a:rPr lang="en-US" dirty="0" smtClean="0"/>
              <a:t>Optional for the shareholders of listed companies to keep shares in physical form.</a:t>
            </a:r>
          </a:p>
          <a:p>
            <a:pPr marL="109728" indent="0">
              <a:buNone/>
            </a:pPr>
            <a:endParaRPr lang="en-US" dirty="0" smtClean="0"/>
          </a:p>
          <a:p>
            <a:r>
              <a:rPr lang="en-US" dirty="0" smtClean="0"/>
              <a:t>Or to deposit those shares with Central Depository Company (CDC).</a:t>
            </a:r>
          </a:p>
          <a:p>
            <a:pPr marL="109728" indent="0">
              <a:buNone/>
            </a:pPr>
            <a:endParaRPr lang="en-US" dirty="0"/>
          </a:p>
          <a:p>
            <a:r>
              <a:rPr lang="en-US" dirty="0" smtClean="0"/>
              <a:t>Enjoy the ownership of shares without having script of those shares.</a:t>
            </a:r>
          </a:p>
          <a:p>
            <a:endParaRPr lang="en-US" dirty="0"/>
          </a:p>
          <a:p>
            <a:r>
              <a:rPr lang="en-US" dirty="0" smtClean="0"/>
              <a:t>Shares are kept deposited in an account opened with CDC.</a:t>
            </a:r>
          </a:p>
        </p:txBody>
      </p:sp>
    </p:spTree>
    <p:extLst>
      <p:ext uri="{BB962C8B-B14F-4D97-AF65-F5344CB8AC3E}">
        <p14:creationId xmlns:p14="http://schemas.microsoft.com/office/powerpoint/2010/main" xmlns="" val="3304784920"/>
      </p:ext>
    </p:extLst>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p:txBody>
          <a:bodyPr>
            <a:normAutofit lnSpcReduction="10000"/>
          </a:bodyPr>
          <a:lstStyle/>
          <a:p>
            <a:r>
              <a:rPr lang="en-US" dirty="0" smtClean="0"/>
              <a:t>CDC act just like a bank for securities.</a:t>
            </a:r>
          </a:p>
          <a:p>
            <a:pPr marL="109728" indent="0">
              <a:buNone/>
            </a:pPr>
            <a:endParaRPr lang="en-US" dirty="0" smtClean="0"/>
          </a:p>
          <a:p>
            <a:r>
              <a:rPr lang="en-US" dirty="0" smtClean="0"/>
              <a:t>CDC does not own the shares although</a:t>
            </a:r>
            <a:r>
              <a:rPr lang="en-US" dirty="0"/>
              <a:t> </a:t>
            </a:r>
            <a:r>
              <a:rPr lang="en-US" dirty="0" smtClean="0"/>
              <a:t>securities are registered in the name of CDC</a:t>
            </a:r>
          </a:p>
          <a:p>
            <a:r>
              <a:rPr lang="en-US" dirty="0" smtClean="0"/>
              <a:t>CDC is named as member in the members register</a:t>
            </a:r>
            <a:r>
              <a:rPr lang="en-US" dirty="0"/>
              <a:t> </a:t>
            </a:r>
            <a:r>
              <a:rPr lang="en-US" dirty="0" smtClean="0"/>
              <a:t>but it does not beneficially own the securities.</a:t>
            </a:r>
          </a:p>
          <a:p>
            <a:r>
              <a:rPr lang="en-US" dirty="0" smtClean="0"/>
              <a:t>It is just a trustee , holding the shares in trust on behalf of owners of shares.</a:t>
            </a:r>
            <a:endParaRPr lang="en-SG" dirty="0"/>
          </a:p>
        </p:txBody>
      </p:sp>
    </p:spTree>
    <p:extLst>
      <p:ext uri="{BB962C8B-B14F-4D97-AF65-F5344CB8AC3E}">
        <p14:creationId xmlns:p14="http://schemas.microsoft.com/office/powerpoint/2010/main" xmlns="" val="1267586732"/>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Cond……</a:t>
            </a:r>
            <a:endParaRPr lang="en-SG" dirty="0"/>
          </a:p>
        </p:txBody>
      </p:sp>
      <p:sp>
        <p:nvSpPr>
          <p:cNvPr id="2" name="Content Placeholder 1"/>
          <p:cNvSpPr>
            <a:spLocks noGrp="1"/>
          </p:cNvSpPr>
          <p:nvPr>
            <p:ph idx="1"/>
          </p:nvPr>
        </p:nvSpPr>
        <p:spPr/>
        <p:txBody>
          <a:bodyPr/>
          <a:lstStyle/>
          <a:p>
            <a:pPr marL="109728" indent="0">
              <a:buNone/>
            </a:pPr>
            <a:r>
              <a:rPr lang="en-US" b="1" u="sng" dirty="0" smtClean="0"/>
              <a:t>FULLY PAID SHARES ONLY: (Sec 91)</a:t>
            </a:r>
          </a:p>
          <a:p>
            <a:pPr marL="109728" indent="0">
              <a:buNone/>
            </a:pPr>
            <a:endParaRPr lang="en-US" b="1" u="sng" dirty="0" smtClean="0"/>
          </a:p>
          <a:p>
            <a:r>
              <a:rPr lang="en-US" dirty="0" smtClean="0"/>
              <a:t>No company is allowed to issue partly paid shares.</a:t>
            </a:r>
          </a:p>
          <a:p>
            <a:pPr marL="109728" indent="0">
              <a:buNone/>
            </a:pPr>
            <a:endParaRPr lang="en-US" dirty="0" smtClean="0"/>
          </a:p>
          <a:p>
            <a:r>
              <a:rPr lang="en-US" dirty="0" smtClean="0"/>
              <a:t>Full nominal value of shares should be received by every company.</a:t>
            </a:r>
          </a:p>
          <a:p>
            <a:endParaRPr lang="en-SG" dirty="0"/>
          </a:p>
        </p:txBody>
      </p:sp>
    </p:spTree>
    <p:extLst>
      <p:ext uri="{BB962C8B-B14F-4D97-AF65-F5344CB8AC3E}">
        <p14:creationId xmlns:p14="http://schemas.microsoft.com/office/powerpoint/2010/main" xmlns="" val="4126545118"/>
      </p:ext>
    </p:extLst>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smtClean="0"/>
              <a:t>UP COMING LECTURES</a:t>
            </a:r>
            <a:endParaRPr lang="en-SG" sz="3600" b="1" u="sng" dirty="0"/>
          </a:p>
        </p:txBody>
      </p:sp>
      <p:sp>
        <p:nvSpPr>
          <p:cNvPr id="2" name="Content Placeholder 1"/>
          <p:cNvSpPr>
            <a:spLocks noGrp="1"/>
          </p:cNvSpPr>
          <p:nvPr>
            <p:ph idx="1"/>
          </p:nvPr>
        </p:nvSpPr>
        <p:spPr>
          <a:xfrm>
            <a:off x="395536" y="1844824"/>
            <a:ext cx="8229600" cy="4525963"/>
          </a:xfrm>
        </p:spPr>
        <p:txBody>
          <a:bodyPr>
            <a:normAutofit fontScale="92500"/>
          </a:bodyPr>
          <a:lstStyle/>
          <a:p>
            <a:pPr>
              <a:buNone/>
            </a:pPr>
            <a:r>
              <a:rPr lang="en-US" dirty="0" smtClean="0">
                <a:latin typeface="Comic Sans MS" pitchFamily="66" charset="0"/>
              </a:rPr>
              <a:t> </a:t>
            </a:r>
            <a:r>
              <a:rPr lang="en-US" dirty="0" smtClean="0"/>
              <a:t>Topics to be covered</a:t>
            </a:r>
            <a:endParaRPr lang="en-US" sz="3400" b="1" dirty="0" smtClean="0"/>
          </a:p>
          <a:p>
            <a:r>
              <a:rPr lang="en-US" sz="2800" dirty="0" smtClean="0"/>
              <a:t>Allotment of Shares.</a:t>
            </a:r>
          </a:p>
          <a:p>
            <a:r>
              <a:rPr lang="en-US" sz="2800" dirty="0" smtClean="0"/>
              <a:t>Application for Allotment of Share. (S-67)</a:t>
            </a:r>
          </a:p>
          <a:p>
            <a:r>
              <a:rPr lang="en-US" sz="2800" dirty="0" smtClean="0"/>
              <a:t>Restrictions as to Allotment. (S-68)</a:t>
            </a:r>
          </a:p>
          <a:p>
            <a:r>
              <a:rPr lang="en-US" sz="2800" dirty="0" smtClean="0"/>
              <a:t>Effects of irregular Allotments.(S-70)</a:t>
            </a:r>
          </a:p>
          <a:p>
            <a:r>
              <a:rPr lang="en-US" sz="2800" dirty="0" smtClean="0"/>
              <a:t>Repayment of money received but shares not allotted   (S-71)</a:t>
            </a:r>
          </a:p>
          <a:p>
            <a:r>
              <a:rPr lang="en-US" sz="2800" dirty="0" smtClean="0"/>
              <a:t>Allotment of shares to be dealt on </a:t>
            </a:r>
            <a:r>
              <a:rPr lang="en-US" sz="2800" dirty="0"/>
              <a:t>S</a:t>
            </a:r>
            <a:r>
              <a:rPr lang="en-US" sz="2800" dirty="0" smtClean="0"/>
              <a:t>tock Exchange.(S-72)</a:t>
            </a:r>
          </a:p>
          <a:p>
            <a:r>
              <a:rPr lang="en-US" sz="2800" dirty="0" smtClean="0"/>
              <a:t>Return of Allotments (S-73).</a:t>
            </a:r>
          </a:p>
          <a:p>
            <a:endParaRPr lang="en-US" sz="3400" b="1" dirty="0"/>
          </a:p>
        </p:txBody>
      </p:sp>
    </p:spTree>
    <p:extLst>
      <p:ext uri="{BB962C8B-B14F-4D97-AF65-F5344CB8AC3E}">
        <p14:creationId xmlns:p14="http://schemas.microsoft.com/office/powerpoint/2010/main" xmlns="" val="553885201"/>
      </p:ext>
    </p:extLst>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928095"/>
            <a:ext cx="2520280" cy="29299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12604523"/>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691</TotalTime>
  <Words>1608</Words>
  <Application>Microsoft Office PowerPoint</Application>
  <PresentationFormat>On-screen Show (4:3)</PresentationFormat>
  <Paragraphs>223</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RECAP</vt:lpstr>
      <vt:lpstr>Chapter-09</vt:lpstr>
      <vt:lpstr>DEFINITION: Share:</vt:lpstr>
      <vt:lpstr>DEFINITION: Share:</vt:lpstr>
      <vt:lpstr>DEFINITION: Share:</vt:lpstr>
      <vt:lpstr>CLASSES OF SHARES:</vt:lpstr>
      <vt:lpstr>CLASSES OF SHARES:</vt:lpstr>
      <vt:lpstr>CLASSES OF SHARES:</vt:lpstr>
      <vt:lpstr>Cond…….</vt:lpstr>
      <vt:lpstr>Cond…….</vt:lpstr>
      <vt:lpstr>Cond…….</vt:lpstr>
      <vt:lpstr>Cond…….</vt:lpstr>
      <vt:lpstr>Cond…….</vt:lpstr>
      <vt:lpstr>Cumulative and non-cumulative preference shares</vt:lpstr>
      <vt:lpstr>Cumulative and non-cumulative preference shares</vt:lpstr>
      <vt:lpstr>Cond…….. </vt:lpstr>
      <vt:lpstr>Cond…….. </vt:lpstr>
      <vt:lpstr>Cond…….. </vt:lpstr>
      <vt:lpstr>SHARE CAPITAL:</vt:lpstr>
      <vt:lpstr>SHARE CAPITAL:</vt:lpstr>
      <vt:lpstr>SHARE CAPITAL:</vt:lpstr>
      <vt:lpstr>SHARE CAPITAL:</vt:lpstr>
      <vt:lpstr>Cond…..</vt:lpstr>
      <vt:lpstr>Cond…..</vt:lpstr>
      <vt:lpstr>Cond…..</vt:lpstr>
      <vt:lpstr>Cond…..</vt:lpstr>
      <vt:lpstr>CLASSES AND KINDS OF SHARE CAPITAL (SEC.90)</vt:lpstr>
      <vt:lpstr>CLASSES AND KINDS OF SHARE CAPITAL (SEC.90)</vt:lpstr>
      <vt:lpstr>TYPES OF SHARES &amp; SHARE CAPITAL:</vt:lpstr>
      <vt:lpstr>TYPES OF SHARES &amp; SHARE CAPITAL:</vt:lpstr>
      <vt:lpstr>Cond…….</vt:lpstr>
      <vt:lpstr>Cond……</vt:lpstr>
      <vt:lpstr>UP COMING LECTURES</vt:lpstr>
      <vt:lpstr>Slide 34</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Chapter-10</dc:title>
  <dc:creator>khoula arshad</dc:creator>
  <cp:lastModifiedBy>nts</cp:lastModifiedBy>
  <cp:revision>47</cp:revision>
  <dcterms:created xsi:type="dcterms:W3CDTF">2014-05-18T19:14:41Z</dcterms:created>
  <dcterms:modified xsi:type="dcterms:W3CDTF">2014-07-22T19:04:44Z</dcterms:modified>
</cp:coreProperties>
</file>