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9C3978B-EEE4-43A7-91D0-DA0CC7F35A5E}" type="datetimeFigureOut">
              <a:rPr lang="en-US" smtClean="0"/>
              <a:pPr/>
              <a:t>7/27/2012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08F5477-4C2B-4B2C-970F-A1EE3E30CAF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9C3978B-EEE4-43A7-91D0-DA0CC7F35A5E}" type="datetimeFigureOut">
              <a:rPr lang="en-US" smtClean="0"/>
              <a:pPr/>
              <a:t>7/27/2012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08F5477-4C2B-4B2C-970F-A1EE3E30CAFD}"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9C3978B-EEE4-43A7-91D0-DA0CC7F35A5E}" type="datetimeFigureOut">
              <a:rPr lang="en-US" smtClean="0"/>
              <a:pPr/>
              <a:t>7/27/2012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08F5477-4C2B-4B2C-970F-A1EE3E30CAFD}"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9C3978B-EEE4-43A7-91D0-DA0CC7F35A5E}" type="datetimeFigureOut">
              <a:rPr lang="en-US" smtClean="0"/>
              <a:pPr/>
              <a:t>7/27/2012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08F5477-4C2B-4B2C-970F-A1EE3E30CAFD}"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9C3978B-EEE4-43A7-91D0-DA0CC7F35A5E}" type="datetimeFigureOut">
              <a:rPr lang="en-US" smtClean="0"/>
              <a:pPr/>
              <a:t>7/27/2012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08F5477-4C2B-4B2C-970F-A1EE3E30CAF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9C3978B-EEE4-43A7-91D0-DA0CC7F35A5E}" type="datetimeFigureOut">
              <a:rPr lang="en-US" smtClean="0"/>
              <a:pPr/>
              <a:t>7/27/2012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08F5477-4C2B-4B2C-970F-A1EE3E30CAFD}"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9C3978B-EEE4-43A7-91D0-DA0CC7F35A5E}" type="datetimeFigureOut">
              <a:rPr lang="en-US" smtClean="0"/>
              <a:pPr/>
              <a:t>7/27/2012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08F5477-4C2B-4B2C-970F-A1EE3E30CAF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E9C3978B-EEE4-43A7-91D0-DA0CC7F35A5E}" type="datetimeFigureOut">
              <a:rPr lang="en-US" smtClean="0"/>
              <a:pPr/>
              <a:t>7/27/2012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08F5477-4C2B-4B2C-970F-A1EE3E30CAF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9C3978B-EEE4-43A7-91D0-DA0CC7F35A5E}" type="datetimeFigureOut">
              <a:rPr lang="en-US" smtClean="0"/>
              <a:pPr/>
              <a:t>7/27/2012</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08F5477-4C2B-4B2C-970F-A1EE3E30CAFD}"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9C3978B-EEE4-43A7-91D0-DA0CC7F35A5E}" type="datetimeFigureOut">
              <a:rPr lang="en-US" smtClean="0"/>
              <a:pPr/>
              <a:t>7/27/2012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08F5477-4C2B-4B2C-970F-A1EE3E30CAF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9C3978B-EEE4-43A7-91D0-DA0CC7F35A5E}" type="datetimeFigureOut">
              <a:rPr lang="en-US" smtClean="0"/>
              <a:pPr/>
              <a:t>7/27/2012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08F5477-4C2B-4B2C-970F-A1EE3E30CAF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9C3978B-EEE4-43A7-91D0-DA0CC7F35A5E}" type="datetimeFigureOut">
              <a:rPr lang="en-US" smtClean="0"/>
              <a:pPr/>
              <a:t>7/27/2012</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08F5477-4C2B-4B2C-970F-A1EE3E30CAF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sz="8000" b="1" smtClean="0"/>
              <a:t>LECTURE 0</a:t>
            </a:r>
            <a:r>
              <a:rPr lang="en-US" sz="8000" b="1" smtClean="0"/>
              <a:t>8</a:t>
            </a:r>
            <a:endParaRPr lang="en-US" sz="8000" dirty="0"/>
          </a:p>
        </p:txBody>
      </p:sp>
      <p:sp>
        <p:nvSpPr>
          <p:cNvPr id="5" name="Subtitle 4"/>
          <p:cNvSpPr>
            <a:spLocks noGrp="1"/>
          </p:cNvSpPr>
          <p:nvPr>
            <p:ph type="subTitle" idx="1"/>
          </p:nvPr>
        </p:nvSpPr>
        <p:spPr/>
        <p:txBody>
          <a:bodyPr>
            <a:noAutofit/>
          </a:bodyPr>
          <a:lstStyle/>
          <a:p>
            <a:r>
              <a:rPr lang="en-US" sz="5400" b="1" dirty="0" smtClean="0"/>
              <a:t>Obstacles to Effective Listening</a:t>
            </a:r>
            <a:r>
              <a:rPr lang="en-US" sz="5400" dirty="0" smtClean="0"/>
              <a:t/>
            </a:r>
            <a:br>
              <a:rPr lang="en-US" sz="5400" dirty="0" smtClean="0"/>
            </a:br>
            <a:endParaRPr lang="en-US" sz="4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z="3600" dirty="0"/>
              <a:t>Message overload</a:t>
            </a:r>
          </a:p>
          <a:p>
            <a:pPr lvl="0"/>
            <a:r>
              <a:rPr lang="en-US" sz="3600" dirty="0"/>
              <a:t>Message complexity</a:t>
            </a:r>
          </a:p>
          <a:p>
            <a:pPr lvl="0"/>
            <a:r>
              <a:rPr lang="en-US" sz="3600" dirty="0"/>
              <a:t>Noise</a:t>
            </a:r>
          </a:p>
          <a:p>
            <a:pPr lvl="0"/>
            <a:r>
              <a:rPr lang="en-US" sz="3600" dirty="0"/>
              <a:t>Preoccupation</a:t>
            </a:r>
          </a:p>
          <a:p>
            <a:pPr lvl="0"/>
            <a:r>
              <a:rPr lang="en-US" sz="3600" dirty="0"/>
              <a:t>Prejudgment</a:t>
            </a:r>
          </a:p>
          <a:p>
            <a:pPr lvl="0"/>
            <a:r>
              <a:rPr lang="en-US" sz="3600" dirty="0"/>
              <a:t>Reaction to emotionally loaded language</a:t>
            </a:r>
          </a:p>
          <a:p>
            <a:endParaRPr lang="en-US" dirty="0"/>
          </a:p>
        </p:txBody>
      </p:sp>
      <p:sp>
        <p:nvSpPr>
          <p:cNvPr id="2" name="Title 1"/>
          <p:cNvSpPr>
            <a:spLocks noGrp="1"/>
          </p:cNvSpPr>
          <p:nvPr>
            <p:ph type="title"/>
          </p:nvPr>
        </p:nvSpPr>
        <p:spPr>
          <a:xfrm>
            <a:off x="914400" y="533400"/>
            <a:ext cx="7772400" cy="1143000"/>
          </a:xfrm>
        </p:spPr>
        <p:txBody>
          <a:bodyPr>
            <a:noAutofit/>
          </a:bodyPr>
          <a:lstStyle/>
          <a:p>
            <a:r>
              <a:rPr lang="en-US" sz="4400" b="1" u="sng" dirty="0"/>
              <a:t>Obstacles to Effective Listening</a:t>
            </a:r>
            <a:r>
              <a:rPr lang="en-US" sz="4400" dirty="0"/>
              <a:t/>
            </a:r>
            <a:br>
              <a:rPr lang="en-US" sz="4400" dirty="0"/>
            </a:br>
            <a:endParaRPr lang="en-US" sz="4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en-US" sz="3600" dirty="0"/>
              <a:t>Lack of effort</a:t>
            </a:r>
          </a:p>
          <a:p>
            <a:pPr lvl="0"/>
            <a:r>
              <a:rPr lang="en-US" sz="3600" dirty="0"/>
              <a:t>Not adapting to diverse listening styles (listening for information, to support others, for pleasure)</a:t>
            </a:r>
          </a:p>
          <a:p>
            <a:pPr lvl="0"/>
            <a:r>
              <a:rPr lang="en-US" sz="3600" dirty="0"/>
              <a:t>Psychological/emotional barrier</a:t>
            </a:r>
          </a:p>
          <a:p>
            <a:pPr lvl="0"/>
            <a:r>
              <a:rPr lang="en-US" sz="3600" dirty="0"/>
              <a:t>Inappropriate time</a:t>
            </a:r>
          </a:p>
          <a:p>
            <a:pPr lvl="0"/>
            <a:r>
              <a:rPr lang="en-US" sz="3600" dirty="0"/>
              <a:t>Inappropriate place</a:t>
            </a:r>
          </a:p>
          <a:p>
            <a:endParaRPr lang="en-US" sz="3600" dirty="0"/>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en-US" sz="4000" dirty="0" smtClean="0"/>
              <a:t>Use </a:t>
            </a:r>
            <a:r>
              <a:rPr lang="en-US" sz="4000" dirty="0"/>
              <a:t>of inappropriate words</a:t>
            </a:r>
          </a:p>
          <a:p>
            <a:pPr lvl="0"/>
            <a:r>
              <a:rPr lang="en-US" sz="4000" dirty="0"/>
              <a:t>Personal bias</a:t>
            </a:r>
          </a:p>
          <a:p>
            <a:pPr lvl="0"/>
            <a:r>
              <a:rPr lang="en-US" sz="4000" dirty="0"/>
              <a:t>Unsuitable environment</a:t>
            </a:r>
          </a:p>
          <a:p>
            <a:pPr lvl="0"/>
            <a:r>
              <a:rPr lang="en-US" sz="4000" dirty="0"/>
              <a:t>Inappropriate medium</a:t>
            </a:r>
          </a:p>
          <a:p>
            <a:pPr lvl="0"/>
            <a:r>
              <a:rPr lang="en-US" sz="4000" dirty="0"/>
              <a:t>Audio-Visual handicaps</a:t>
            </a:r>
          </a:p>
          <a:p>
            <a:endParaRPr lang="en-US" sz="4000" dirty="0"/>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en-US" sz="4000" dirty="0"/>
              <a:t>Pseudo listening</a:t>
            </a:r>
          </a:p>
          <a:p>
            <a:pPr lvl="0"/>
            <a:r>
              <a:rPr lang="en-US" sz="4000" dirty="0"/>
              <a:t>Monopolizing</a:t>
            </a:r>
          </a:p>
          <a:p>
            <a:pPr lvl="0"/>
            <a:r>
              <a:rPr lang="en-US" sz="4000" dirty="0"/>
              <a:t>Selective listening</a:t>
            </a:r>
          </a:p>
          <a:p>
            <a:pPr lvl="0"/>
            <a:r>
              <a:rPr lang="en-US" sz="4000" dirty="0"/>
              <a:t>Defensive listening</a:t>
            </a:r>
          </a:p>
          <a:p>
            <a:pPr lvl="0"/>
            <a:r>
              <a:rPr lang="en-US" sz="4000" dirty="0"/>
              <a:t>Ambushing</a:t>
            </a:r>
          </a:p>
          <a:p>
            <a:pPr lvl="0"/>
            <a:r>
              <a:rPr lang="en-US" sz="4000" dirty="0"/>
              <a:t>Literal listening</a:t>
            </a:r>
          </a:p>
          <a:p>
            <a:endParaRPr lang="en-US" sz="4000" dirty="0"/>
          </a:p>
        </p:txBody>
      </p:sp>
      <p:sp>
        <p:nvSpPr>
          <p:cNvPr id="2" name="Title 1"/>
          <p:cNvSpPr>
            <a:spLocks noGrp="1"/>
          </p:cNvSpPr>
          <p:nvPr>
            <p:ph type="title"/>
          </p:nvPr>
        </p:nvSpPr>
        <p:spPr>
          <a:xfrm>
            <a:off x="914400" y="838200"/>
            <a:ext cx="7772400" cy="762000"/>
          </a:xfrm>
        </p:spPr>
        <p:txBody>
          <a:bodyPr>
            <a:noAutofit/>
          </a:bodyPr>
          <a:lstStyle/>
          <a:p>
            <a:r>
              <a:rPr lang="en-US" b="1" u="sng" dirty="0"/>
              <a:t>Forms of </a:t>
            </a:r>
            <a:r>
              <a:rPr lang="en-US" b="1" u="sng" dirty="0" err="1"/>
              <a:t>Nonlistening</a:t>
            </a: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lvl="0"/>
            <a:r>
              <a:rPr lang="en-US" sz="3600" dirty="0"/>
              <a:t>Listen for the  pleasure of listening</a:t>
            </a:r>
          </a:p>
          <a:p>
            <a:pPr lvl="0"/>
            <a:r>
              <a:rPr lang="en-US" sz="3600" dirty="0"/>
              <a:t>Listening for information</a:t>
            </a:r>
          </a:p>
          <a:p>
            <a:pPr lvl="0"/>
            <a:r>
              <a:rPr lang="en-US" sz="3600" dirty="0"/>
              <a:t>Be mindful</a:t>
            </a:r>
          </a:p>
          <a:p>
            <a:pPr lvl="0"/>
            <a:r>
              <a:rPr lang="en-US" sz="3600" dirty="0"/>
              <a:t>Control obstacles</a:t>
            </a:r>
          </a:p>
          <a:p>
            <a:pPr lvl="0"/>
            <a:r>
              <a:rPr lang="en-US" sz="3600" dirty="0"/>
              <a:t>Ask intelligent questions</a:t>
            </a:r>
          </a:p>
          <a:p>
            <a:pPr lvl="0"/>
            <a:r>
              <a:rPr lang="en-US" sz="3600" dirty="0"/>
              <a:t>Use aids to recall</a:t>
            </a:r>
          </a:p>
          <a:p>
            <a:pPr lvl="0"/>
            <a:r>
              <a:rPr lang="en-US" sz="3600" dirty="0"/>
              <a:t>Organize information</a:t>
            </a:r>
          </a:p>
          <a:p>
            <a:endParaRPr lang="en-US" dirty="0"/>
          </a:p>
        </p:txBody>
      </p:sp>
      <p:sp>
        <p:nvSpPr>
          <p:cNvPr id="2" name="Title 1"/>
          <p:cNvSpPr>
            <a:spLocks noGrp="1"/>
          </p:cNvSpPr>
          <p:nvPr>
            <p:ph type="title"/>
          </p:nvPr>
        </p:nvSpPr>
        <p:spPr>
          <a:xfrm>
            <a:off x="533400" y="-274638"/>
            <a:ext cx="8153400" cy="2255838"/>
          </a:xfrm>
        </p:spPr>
        <p:txBody>
          <a:bodyPr>
            <a:normAutofit/>
          </a:bodyPr>
          <a:lstStyle/>
          <a:p>
            <a:r>
              <a:rPr lang="en-US" dirty="0" smtClean="0"/>
              <a:t>Adapting listening to communicative goals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0"/>
            <a:r>
              <a:rPr lang="en-US" sz="3200" dirty="0"/>
              <a:t>Listen to support others</a:t>
            </a:r>
          </a:p>
          <a:p>
            <a:pPr lvl="0"/>
            <a:r>
              <a:rPr lang="en-US" sz="3200" dirty="0"/>
              <a:t>Suspend judgment</a:t>
            </a:r>
          </a:p>
          <a:p>
            <a:pPr lvl="0"/>
            <a:r>
              <a:rPr lang="en-US" sz="3200" dirty="0"/>
              <a:t>Control biases</a:t>
            </a:r>
          </a:p>
          <a:p>
            <a:pPr lvl="0"/>
            <a:r>
              <a:rPr lang="en-US" sz="3200" dirty="0"/>
              <a:t>Understand the other person’s perspective</a:t>
            </a:r>
          </a:p>
          <a:p>
            <a:pPr lvl="0"/>
            <a:r>
              <a:rPr lang="en-US" sz="3200" dirty="0"/>
              <a:t>Express support</a:t>
            </a:r>
          </a:p>
          <a:p>
            <a:pPr lvl="0"/>
            <a:r>
              <a:rPr lang="en-US" sz="3200" dirty="0"/>
              <a:t>Listen actively</a:t>
            </a:r>
          </a:p>
          <a:p>
            <a:pPr lvl="0"/>
            <a:r>
              <a:rPr lang="en-US" sz="3200" dirty="0"/>
              <a:t>Take notes</a:t>
            </a:r>
          </a:p>
          <a:p>
            <a:pPr lvl="0"/>
            <a:r>
              <a:rPr lang="en-US" sz="3200" dirty="0"/>
              <a:t>Be open minded before giving a verdict</a:t>
            </a:r>
          </a:p>
          <a:p>
            <a:endParaRPr lang="en-US" sz="3200" dirty="0"/>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lvl="0"/>
            <a:r>
              <a:rPr lang="en-US" sz="2800" dirty="0"/>
              <a:t>better understand assignments and what is expected of you; </a:t>
            </a:r>
          </a:p>
          <a:p>
            <a:pPr lvl="0"/>
            <a:r>
              <a:rPr lang="en-US" sz="2800" dirty="0"/>
              <a:t>build rapport with co-workers, bosses, and </a:t>
            </a:r>
            <a:r>
              <a:rPr lang="en-US" sz="2800" dirty="0" smtClean="0"/>
              <a:t>clients; </a:t>
            </a:r>
            <a:endParaRPr lang="en-US" sz="2800" dirty="0"/>
          </a:p>
          <a:p>
            <a:pPr lvl="0"/>
            <a:r>
              <a:rPr lang="en-US" sz="2800" dirty="0"/>
              <a:t>show support; </a:t>
            </a:r>
          </a:p>
          <a:p>
            <a:pPr lvl="0"/>
            <a:r>
              <a:rPr lang="en-US" sz="2800" dirty="0"/>
              <a:t>work better in a team-based environment; </a:t>
            </a:r>
          </a:p>
          <a:p>
            <a:pPr lvl="0"/>
            <a:r>
              <a:rPr lang="en-US" sz="2800" dirty="0"/>
              <a:t>resolve problems with customers, co-workers, and bosses; </a:t>
            </a:r>
          </a:p>
          <a:p>
            <a:pPr lvl="0"/>
            <a:r>
              <a:rPr lang="en-US" sz="2800" dirty="0"/>
              <a:t>answer questions; </a:t>
            </a:r>
            <a:r>
              <a:rPr lang="en-US" sz="2800" dirty="0" smtClean="0"/>
              <a:t> </a:t>
            </a:r>
            <a:endParaRPr lang="en-US" sz="2800" dirty="0"/>
          </a:p>
          <a:p>
            <a:pPr lvl="0"/>
            <a:r>
              <a:rPr lang="en-US" sz="2800" dirty="0"/>
              <a:t>find underlying meanings in what others say. </a:t>
            </a:r>
          </a:p>
          <a:p>
            <a:endParaRPr lang="en-US" sz="2800" dirty="0"/>
          </a:p>
        </p:txBody>
      </p:sp>
      <p:sp>
        <p:nvSpPr>
          <p:cNvPr id="2" name="Title 1"/>
          <p:cNvSpPr>
            <a:spLocks noGrp="1"/>
          </p:cNvSpPr>
          <p:nvPr>
            <p:ph type="title"/>
          </p:nvPr>
        </p:nvSpPr>
        <p:spPr>
          <a:xfrm>
            <a:off x="457200" y="533400"/>
            <a:ext cx="8229600" cy="1143000"/>
          </a:xfrm>
        </p:spPr>
        <p:txBody>
          <a:bodyPr>
            <a:normAutofit fontScale="90000"/>
          </a:bodyPr>
          <a:lstStyle/>
          <a:p>
            <a:r>
              <a:rPr lang="en-US" b="1" dirty="0"/>
              <a:t>Why You Need Good Listening Skills</a:t>
            </a: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lvl="0"/>
            <a:r>
              <a:rPr lang="en-US" sz="3600" dirty="0"/>
              <a:t>maintain eye contact; </a:t>
            </a:r>
          </a:p>
          <a:p>
            <a:pPr lvl="0"/>
            <a:r>
              <a:rPr lang="en-US" sz="3600" dirty="0"/>
              <a:t>don't interrupt the speaker; </a:t>
            </a:r>
          </a:p>
          <a:p>
            <a:pPr lvl="0"/>
            <a:r>
              <a:rPr lang="en-US" sz="3600" dirty="0"/>
              <a:t>sit still; </a:t>
            </a:r>
          </a:p>
          <a:p>
            <a:pPr lvl="0"/>
            <a:r>
              <a:rPr lang="en-US" sz="3600" dirty="0"/>
              <a:t>nod your head; </a:t>
            </a:r>
          </a:p>
          <a:p>
            <a:pPr lvl="0"/>
            <a:r>
              <a:rPr lang="en-US" sz="3600" dirty="0"/>
              <a:t>lean toward the speaker; </a:t>
            </a:r>
          </a:p>
          <a:p>
            <a:r>
              <a:rPr lang="en-US" sz="3600" dirty="0"/>
              <a:t>repeat instructions and ask appropriate questions when the speaker has finished</a:t>
            </a:r>
          </a:p>
        </p:txBody>
      </p:sp>
      <p:sp>
        <p:nvSpPr>
          <p:cNvPr id="2" name="Title 1"/>
          <p:cNvSpPr>
            <a:spLocks noGrp="1"/>
          </p:cNvSpPr>
          <p:nvPr>
            <p:ph type="title"/>
          </p:nvPr>
        </p:nvSpPr>
        <p:spPr>
          <a:xfrm>
            <a:off x="914400" y="457200"/>
            <a:ext cx="7772400" cy="1143000"/>
          </a:xfrm>
        </p:spPr>
        <p:txBody>
          <a:bodyPr>
            <a:noAutofit/>
          </a:bodyPr>
          <a:lstStyle/>
          <a:p>
            <a:r>
              <a:rPr lang="en-US" b="1" dirty="0"/>
              <a:t>How to Listen Well</a:t>
            </a: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990600"/>
            <a:ext cx="7772400" cy="4572000"/>
          </a:xfrm>
        </p:spPr>
        <p:txBody>
          <a:bodyPr>
            <a:noAutofit/>
          </a:bodyPr>
          <a:lstStyle/>
          <a:p>
            <a:pPr lvl="0"/>
            <a:r>
              <a:rPr lang="en-US" sz="2400" b="1" dirty="0"/>
              <a:t>Stay Focused:</a:t>
            </a:r>
            <a:r>
              <a:rPr lang="en-US" sz="2400" dirty="0"/>
              <a:t> Sometimes it’s tempting to bring up past seemingly related conflicts when dealing with current ones. Unfortunately, this often clouds the issue and makes finding mutual understanding and a solution to </a:t>
            </a:r>
            <a:r>
              <a:rPr lang="en-US" sz="2400" i="1" dirty="0"/>
              <a:t>the current issue</a:t>
            </a:r>
            <a:r>
              <a:rPr lang="en-US" sz="2400" dirty="0"/>
              <a:t> less likely, and makes the whole discussion more taxing and even confusing. Try not to bring up past hurts or other topics. Stay focused on the present, your feelings, understanding one another and finding a solution. </a:t>
            </a:r>
          </a:p>
          <a:p>
            <a:endParaRPr lang="en-US" sz="2400" dirty="0"/>
          </a:p>
        </p:txBody>
      </p:sp>
      <p:sp>
        <p:nvSpPr>
          <p:cNvPr id="2" name="Title 1"/>
          <p:cNvSpPr>
            <a:spLocks noGrp="1"/>
          </p:cNvSpPr>
          <p:nvPr>
            <p:ph type="title"/>
          </p:nvPr>
        </p:nvSpPr>
        <p:spPr/>
        <p:txBody>
          <a:bodyPr/>
          <a:lstStyle/>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143000"/>
            <a:ext cx="7772400" cy="4572000"/>
          </a:xfrm>
        </p:spPr>
        <p:txBody>
          <a:bodyPr>
            <a:noAutofit/>
          </a:bodyPr>
          <a:lstStyle/>
          <a:p>
            <a:pPr lvl="0"/>
            <a:r>
              <a:rPr lang="en-US" sz="2400" b="1" dirty="0"/>
              <a:t>Listen Carefully:</a:t>
            </a:r>
            <a:r>
              <a:rPr lang="en-US" sz="2400" dirty="0"/>
              <a:t> People often </a:t>
            </a:r>
            <a:r>
              <a:rPr lang="en-US" sz="2400" i="1" dirty="0"/>
              <a:t>think</a:t>
            </a:r>
            <a:r>
              <a:rPr lang="en-US" sz="2400" dirty="0"/>
              <a:t> they’re listening, but are really thinking about what they’re going to say next when the other person stops talking. Truly effective communication goes both ways. While it might be difficult, try really listening to what your partner is saying. Don’t interrupt. Don’t get defensive. Just hear them and reflect back what they’re saying so they know you’ve heard. Then you’ll understand them better and they’ll be more willing to listen to you. </a:t>
            </a:r>
          </a:p>
          <a:p>
            <a:endParaRPr lang="en-US" sz="2400" dirty="0"/>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914400"/>
            <a:ext cx="7772400" cy="4572000"/>
          </a:xfrm>
        </p:spPr>
        <p:txBody>
          <a:bodyPr>
            <a:noAutofit/>
          </a:bodyPr>
          <a:lstStyle/>
          <a:p>
            <a:pPr lvl="0"/>
            <a:r>
              <a:rPr lang="en-US" sz="2400" b="1" dirty="0"/>
              <a:t>Try To See Their Point of View:</a:t>
            </a:r>
            <a:r>
              <a:rPr lang="en-US" sz="2400" dirty="0"/>
              <a:t> In a conflict, most of us primarily want to feel heard and understood. We talk a lot about our point of view to get the other person to see things our way. Ironically, if we all do this all the time, there’s little focus on the other person’s point of view, and nobody feels understood. Try to really see the other side, and then you can better explain yours. (If you don't 'get it', ask more questions until you do.) Others will more likely be willing to listen if they feel heard. </a:t>
            </a:r>
          </a:p>
          <a:p>
            <a:endParaRPr lang="en-US" sz="2400" dirty="0"/>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143000"/>
            <a:ext cx="7772400" cy="4572000"/>
          </a:xfrm>
        </p:spPr>
        <p:txBody>
          <a:bodyPr>
            <a:normAutofit fontScale="92500" lnSpcReduction="20000"/>
          </a:bodyPr>
          <a:lstStyle/>
          <a:p>
            <a:pPr lvl="0"/>
            <a:r>
              <a:rPr lang="en-US" sz="3200" b="1" dirty="0"/>
              <a:t>Respond to Criticism with Empathy:</a:t>
            </a:r>
            <a:r>
              <a:rPr lang="en-US" sz="3200" dirty="0"/>
              <a:t> When someone comes at you with criticism, it’s easy to feel that they’re wrong, and get defensive. While criticism is hard to hear, and often exaggerated or colored by the other person’s emotions, it’s important to listen for the other person’s pain and respond with empathy for their feelings. Also, look for what’s true in what they’re saying; that can be valuable information for you. </a:t>
            </a:r>
          </a:p>
          <a:p>
            <a:endParaRPr lang="en-US" sz="3200" dirty="0"/>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990600"/>
            <a:ext cx="7772400" cy="4572000"/>
          </a:xfrm>
        </p:spPr>
        <p:txBody>
          <a:bodyPr>
            <a:noAutofit/>
          </a:bodyPr>
          <a:lstStyle/>
          <a:p>
            <a:pPr lvl="0"/>
            <a:r>
              <a:rPr lang="en-US" sz="2400" b="1" dirty="0"/>
              <a:t>Own What’s Yours:</a:t>
            </a:r>
            <a:r>
              <a:rPr lang="en-US" sz="2400" dirty="0"/>
              <a:t> Realize that personal responsibility is a strength, not a weakness. Effective communication involves admitting when you’re wrong. If you both share some responsibility in a conflict (which is usually the case), look for and admit to what’s yours. It diffuses the situation, sets a good example, and shows maturity. It also often inspires the other person to respond in kind, leading you both closer to mutual understanding and a solution. </a:t>
            </a:r>
          </a:p>
          <a:p>
            <a:endParaRPr lang="en-US" sz="2400" dirty="0"/>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143000"/>
            <a:ext cx="7772400" cy="4572000"/>
          </a:xfrm>
        </p:spPr>
        <p:txBody>
          <a:bodyPr>
            <a:normAutofit lnSpcReduction="10000"/>
          </a:bodyPr>
          <a:lstStyle/>
          <a:p>
            <a:pPr lvl="0"/>
            <a:r>
              <a:rPr lang="en-US" sz="3200" b="1" dirty="0"/>
              <a:t>Use “I” Messages:</a:t>
            </a:r>
            <a:r>
              <a:rPr lang="en-US" sz="3200" dirty="0"/>
              <a:t> Rather than saying things like, “</a:t>
            </a:r>
            <a:r>
              <a:rPr lang="en-US" sz="3200" i="1" dirty="0"/>
              <a:t>You</a:t>
            </a:r>
            <a:r>
              <a:rPr lang="en-US" sz="3200" dirty="0"/>
              <a:t> really messed up here,” begin statements with “I”, and make them about yourself and your feelings, like, “I feel frustrated when this happens.” It’s less accusatory, sparks less defensiveness, and helps the other person understand your point of view rather than feeling attacked. </a:t>
            </a:r>
          </a:p>
          <a:p>
            <a:endParaRPr lang="en-US" sz="3200" dirty="0"/>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143000"/>
            <a:ext cx="7772400" cy="4572000"/>
          </a:xfrm>
        </p:spPr>
        <p:txBody>
          <a:bodyPr>
            <a:normAutofit fontScale="92500" lnSpcReduction="20000"/>
          </a:bodyPr>
          <a:lstStyle/>
          <a:p>
            <a:pPr lvl="0"/>
            <a:r>
              <a:rPr lang="en-US" sz="3200" b="1" dirty="0"/>
              <a:t>Look for Compromise</a:t>
            </a:r>
            <a:r>
              <a:rPr lang="en-US" sz="3200" dirty="0"/>
              <a:t> Instead of trying to ‘win’ the argument, look for solutions that meet everybody’s needs. Either through compromise, or a new solution that gives you both what you want most, this focus is much more effective than one person getting what they want at the other’s expense. Healthy communication involves finding a resolution that both sides can be happy with. </a:t>
            </a:r>
          </a:p>
          <a:p>
            <a:endParaRPr lang="en-US" sz="3200" dirty="0"/>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219200"/>
            <a:ext cx="7772400" cy="4572000"/>
          </a:xfrm>
        </p:spPr>
        <p:txBody>
          <a:bodyPr>
            <a:normAutofit fontScale="92500" lnSpcReduction="20000"/>
          </a:bodyPr>
          <a:lstStyle/>
          <a:p>
            <a:pPr lvl="0"/>
            <a:r>
              <a:rPr lang="en-US" sz="3200" b="1" dirty="0"/>
              <a:t>Take a Time-Out:</a:t>
            </a:r>
            <a:r>
              <a:rPr lang="en-US" sz="3200" dirty="0"/>
              <a:t> Sometimes tempers get heated and it’s just too difficult to continue a discussion without it becoming an argument or a fight. If you feel yourself or your partner starting to get too angry to be constructive, or showing some destructive communication patterns, it’s okay to take a break from the discussion until you both cool off. Sometimes good communication means knowing when to take a break. </a:t>
            </a:r>
          </a:p>
          <a:p>
            <a:endParaRPr lang="en-US" sz="3200" dirty="0"/>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219200"/>
            <a:ext cx="7772400" cy="4572000"/>
          </a:xfrm>
        </p:spPr>
        <p:txBody>
          <a:bodyPr>
            <a:normAutofit fontScale="92500" lnSpcReduction="20000"/>
          </a:bodyPr>
          <a:lstStyle/>
          <a:p>
            <a:pPr lvl="0"/>
            <a:r>
              <a:rPr lang="en-US" sz="3200" b="1" dirty="0"/>
              <a:t>Don’t Give Up:</a:t>
            </a:r>
            <a:r>
              <a:rPr lang="en-US" sz="3200" dirty="0"/>
              <a:t> While taking a break from the discussion is sometimes a good idea, always come back to it. If you both approach the situation with a constructive attitude, mutual respect, and a willingness to see the other’s point of view or at least find a solution, you can make progress toward the goal of a resolution to the conflict. Unless it’s time to give up on the relationship, don’t give up on communication. </a:t>
            </a:r>
          </a:p>
          <a:p>
            <a:endParaRPr lang="en-US" sz="3200" dirty="0"/>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525963"/>
          </a:xfrm>
        </p:spPr>
        <p:txBody>
          <a:bodyPr>
            <a:normAutofit/>
          </a:bodyPr>
          <a:lstStyle/>
          <a:p>
            <a:r>
              <a:rPr lang="en-US" sz="3200" b="1" dirty="0"/>
              <a:t>Ask For Help If You Need It:</a:t>
            </a:r>
            <a:r>
              <a:rPr lang="en-US" sz="3200" dirty="0"/>
              <a:t> If one or both of you has trouble staying respectful during conflict, or if you’ve tried resolving conflict with your partner on your own and the situation just doesn’t seem to be improving, you might benefit from a few sessions with a therapist. </a:t>
            </a:r>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200" b="1" dirty="0" smtClean="0"/>
              <a:t>"Effective questioning brings insight, which fuels curiosity, which cultivates wisdom.” </a:t>
            </a:r>
          </a:p>
          <a:p>
            <a:endParaRPr lang="en-US" sz="3200" b="1" dirty="0"/>
          </a:p>
          <a:p>
            <a:pPr>
              <a:buNone/>
            </a:pPr>
            <a:r>
              <a:rPr lang="en-US" sz="3200" b="1" dirty="0" smtClean="0"/>
              <a:t>                                                         Chip Bell</a:t>
            </a:r>
            <a:endParaRPr lang="en-US" b="1" dirty="0" smtClean="0"/>
          </a:p>
          <a:p>
            <a:pPr>
              <a:buNone/>
            </a:pPr>
            <a:endParaRPr lang="en-US" b="1" dirty="0"/>
          </a:p>
          <a:p>
            <a:pPr>
              <a:buNone/>
            </a:pPr>
            <a:r>
              <a:rPr lang="en-US" b="1" dirty="0" smtClean="0"/>
              <a:t>      *************************************</a:t>
            </a:r>
            <a:endParaRPr lang="en-US" dirty="0"/>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90</TotalTime>
  <Words>1035</Words>
  <Application>Microsoft Office PowerPoint</Application>
  <PresentationFormat>On-screen Show (4:3)</PresentationFormat>
  <Paragraphs>72</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Concourse</vt:lpstr>
      <vt:lpstr>LECTURE 08</vt:lpstr>
      <vt:lpstr>Obstacles to Effective Listening </vt:lpstr>
      <vt:lpstr>Slide 3</vt:lpstr>
      <vt:lpstr>Slide 4</vt:lpstr>
      <vt:lpstr>Forms of Nonlistening </vt:lpstr>
      <vt:lpstr>Adapting listening to communicative goals</vt:lpstr>
      <vt:lpstr>Slide 7</vt:lpstr>
      <vt:lpstr>Why You Need Good Listening Skills </vt:lpstr>
      <vt:lpstr>How to Listen Well </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07</dc:title>
  <dc:creator>NTS</dc:creator>
  <cp:lastModifiedBy>NTS</cp:lastModifiedBy>
  <cp:revision>4</cp:revision>
  <dcterms:created xsi:type="dcterms:W3CDTF">2012-07-27T05:56:58Z</dcterms:created>
  <dcterms:modified xsi:type="dcterms:W3CDTF">2012-07-27T07:28:54Z</dcterms:modified>
</cp:coreProperties>
</file>