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7" r:id="rId2"/>
    <p:sldId id="27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A2B1EFA-BAAF-469D-BE9F-BCAE6F3A7D8E}" type="datetimeFigureOut">
              <a:rPr lang="en-US" smtClean="0"/>
              <a:t>7/25/2012</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E8BF4B7-BFCD-4578-A87F-661E9D155D7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E8BF4B7-BFCD-4578-A87F-661E9D155D7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E8BF4B7-BFCD-4578-A87F-661E9D155D7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E8BF4B7-BFCD-4578-A87F-661E9D155D7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E8BF4B7-BFCD-4578-A87F-661E9D155D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E8BF4B7-BFCD-4578-A87F-661E9D155D7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E8BF4B7-BFCD-4578-A87F-661E9D155D7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A2B1EFA-BAAF-469D-BE9F-BCAE6F3A7D8E}" type="datetimeFigureOut">
              <a:rPr lang="en-US" smtClean="0"/>
              <a:t>7/25/2012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E8BF4B7-BFCD-4578-A87F-661E9D155D7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A2B1EFA-BAAF-469D-BE9F-BCAE6F3A7D8E}" type="datetimeFigureOut">
              <a:rPr lang="en-US" smtClean="0"/>
              <a:t>7/25/2012</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E8BF4B7-BFCD-4578-A87F-661E9D155D7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E8BF4B7-BFCD-4578-A87F-661E9D155D7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2B1EFA-BAAF-469D-BE9F-BCAE6F3A7D8E}" type="datetimeFigureOut">
              <a:rPr lang="en-US" smtClean="0"/>
              <a:t>7/25/2012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E8BF4B7-BFCD-4578-A87F-661E9D155D7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A2B1EFA-BAAF-469D-BE9F-BCAE6F3A7D8E}" type="datetimeFigureOut">
              <a:rPr lang="en-US" smtClean="0"/>
              <a:t>7/25/2012</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E8BF4B7-BFCD-4578-A87F-661E9D155D7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Linguistics" TargetMode="External"/><Relationship Id="rId2" Type="http://schemas.openxmlformats.org/officeDocument/2006/relationships/hyperlink" Target="http://en.wikipedia.org/wiki/Charles_Darwin" TargetMode="External"/><Relationship Id="rId1" Type="http://schemas.openxmlformats.org/officeDocument/2006/relationships/slideLayout" Target="../slideLayouts/slideLayout2.xml"/><Relationship Id="rId5" Type="http://schemas.openxmlformats.org/officeDocument/2006/relationships/hyperlink" Target="http://en.wikipedia.org/wiki/Social_psychology" TargetMode="External"/><Relationship Id="rId4" Type="http://schemas.openxmlformats.org/officeDocument/2006/relationships/hyperlink" Target="http://en.wikipedia.org/wiki/Semiotic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Paul_Ekman" TargetMode="External"/><Relationship Id="rId2" Type="http://schemas.openxmlformats.org/officeDocument/2006/relationships/hyperlink" Target="http://en.wikipedia.org/wiki/Iconi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Male" TargetMode="External"/><Relationship Id="rId2" Type="http://schemas.openxmlformats.org/officeDocument/2006/relationships/hyperlink" Target="http://en.wikipedia.org/wiki/Uniform" TargetMode="External"/><Relationship Id="rId1" Type="http://schemas.openxmlformats.org/officeDocument/2006/relationships/slideLayout" Target="../slideLayouts/slideLayout2.xml"/><Relationship Id="rId6" Type="http://schemas.openxmlformats.org/officeDocument/2006/relationships/hyperlink" Target="http://en.wikipedia.org/wiki/Shoulder_patch" TargetMode="External"/><Relationship Id="rId5" Type="http://schemas.openxmlformats.org/officeDocument/2006/relationships/hyperlink" Target="http://en.wikipedia.org/wiki/Badge" TargetMode="External"/><Relationship Id="rId4" Type="http://schemas.openxmlformats.org/officeDocument/2006/relationships/hyperlink" Target="http://en.wikipedia.org/wiki/Poli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Interior_decorating" TargetMode="External"/><Relationship Id="rId2" Type="http://schemas.openxmlformats.org/officeDocument/2006/relationships/hyperlink" Target="http://en.wikipedia.org/wiki/Furnitu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en.wikipedia.org/wiki/Proxemic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en.wikipedia.org/wiki/Punctuality" TargetMode="External"/><Relationship Id="rId2" Type="http://schemas.openxmlformats.org/officeDocument/2006/relationships/hyperlink" Target="http://en.wikipedia.org/wiki/Chronemic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Northern_Europe" TargetMode="External"/><Relationship Id="rId2" Type="http://schemas.openxmlformats.org/officeDocument/2006/relationships/hyperlink" Target="http://en.wikipedia.org/wiki/North_America" TargetMode="External"/><Relationship Id="rId1" Type="http://schemas.openxmlformats.org/officeDocument/2006/relationships/slideLayout" Target="../slideLayouts/slideLayout2.xml"/><Relationship Id="rId6" Type="http://schemas.openxmlformats.org/officeDocument/2006/relationships/hyperlink" Target="http://en.wikipedia.org/wiki/Middle_East" TargetMode="External"/><Relationship Id="rId5" Type="http://schemas.openxmlformats.org/officeDocument/2006/relationships/hyperlink" Target="http://en.wikipedia.org/wiki/Latin_America" TargetMode="External"/><Relationship Id="rId4" Type="http://schemas.openxmlformats.org/officeDocument/2006/relationships/hyperlink" Target="http://en.wikipedia.org/wiki/Polychronicity"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en.wikipedia.org/wiki/Ray_L._Birdwhistell" TargetMode="External"/><Relationship Id="rId2" Type="http://schemas.openxmlformats.org/officeDocument/2006/relationships/hyperlink" Target="http://en.wikipedia.org/wiki/Kinesic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Definition of Non-Verbal Communication.</a:t>
            </a:r>
          </a:p>
          <a:p>
            <a:r>
              <a:rPr lang="en-US" dirty="0" smtClean="0"/>
              <a:t>Importance of </a:t>
            </a:r>
            <a:r>
              <a:rPr lang="en-US" dirty="0" smtClean="0"/>
              <a:t>Non-Verbal </a:t>
            </a:r>
            <a:r>
              <a:rPr lang="en-US" dirty="0" smtClean="0"/>
              <a:t>Communication.</a:t>
            </a:r>
          </a:p>
          <a:p>
            <a:r>
              <a:rPr lang="en-US" dirty="0" smtClean="0"/>
              <a:t>Three Principles of </a:t>
            </a:r>
            <a:r>
              <a:rPr lang="en-US" dirty="0" smtClean="0"/>
              <a:t>Non-Verbal Communication.</a:t>
            </a:r>
            <a:endParaRPr lang="en-US" dirty="0" smtClean="0"/>
          </a:p>
          <a:p>
            <a:endParaRPr lang="en-US" dirty="0"/>
          </a:p>
        </p:txBody>
      </p:sp>
      <p:sp>
        <p:nvSpPr>
          <p:cNvPr id="2" name="Title 1"/>
          <p:cNvSpPr>
            <a:spLocks noGrp="1"/>
          </p:cNvSpPr>
          <p:nvPr>
            <p:ph type="title"/>
          </p:nvPr>
        </p:nvSpPr>
        <p:spPr/>
        <p:txBody>
          <a:bodyPr/>
          <a:lstStyle/>
          <a:p>
            <a:r>
              <a:rPr lang="en-US" sz="4000" dirty="0" smtClean="0"/>
              <a:t>REVIEW</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0" dirty="0" smtClean="0"/>
              <a:t>LECTURE 04</a:t>
            </a:r>
            <a:endParaRPr lang="en-US" sz="6600" b="0" dirty="0"/>
          </a:p>
        </p:txBody>
      </p:sp>
      <p:sp>
        <p:nvSpPr>
          <p:cNvPr id="5" name="Subtitle 4"/>
          <p:cNvSpPr>
            <a:spLocks noGrp="1"/>
          </p:cNvSpPr>
          <p:nvPr>
            <p:ph type="subTitle" idx="1"/>
          </p:nvPr>
        </p:nvSpPr>
        <p:spPr/>
        <p:txBody>
          <a:bodyPr>
            <a:normAutofit/>
          </a:bodyPr>
          <a:lstStyle/>
          <a:p>
            <a:r>
              <a:rPr lang="en-US" sz="3600" b="1" dirty="0" smtClean="0">
                <a:solidFill>
                  <a:schemeClr val="tx2">
                    <a:satMod val="130000"/>
                  </a:schemeClr>
                </a:solidFill>
                <a:latin typeface="Tahoma" pitchFamily="34" charset="0"/>
                <a:cs typeface="Tahoma" pitchFamily="34" charset="0"/>
              </a:rPr>
              <a:t>Non Verbal Communication</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p:txBody>
          <a:bodyPr/>
          <a:lstStyle/>
          <a:p>
            <a:pPr eaLnBrk="1" hangingPunct="1">
              <a:lnSpc>
                <a:spcPct val="90000"/>
              </a:lnSpc>
            </a:pPr>
            <a:r>
              <a:rPr lang="en-US" b="1" smtClean="0"/>
              <a:t>History</a:t>
            </a:r>
          </a:p>
          <a:p>
            <a:pPr eaLnBrk="1" hangingPunct="1">
              <a:lnSpc>
                <a:spcPct val="90000"/>
              </a:lnSpc>
            </a:pPr>
            <a:r>
              <a:rPr lang="en-US" smtClean="0"/>
              <a:t>The first scientific study of nonverbal communication was </a:t>
            </a:r>
            <a:r>
              <a:rPr lang="en-US" smtClean="0">
                <a:hlinkClick r:id="rId2" tooltip="Charles Darwin"/>
              </a:rPr>
              <a:t>Charles Darwin</a:t>
            </a:r>
            <a:r>
              <a:rPr lang="en-US" smtClean="0"/>
              <a:t>'s book </a:t>
            </a:r>
            <a:r>
              <a:rPr lang="en-US" i="1" smtClean="0"/>
              <a:t>The Expression of the Emotions in Man and Animals</a:t>
            </a:r>
            <a:r>
              <a:rPr lang="en-US" smtClean="0"/>
              <a:t> (1872). He argued that all mammals show emotion reliably in their faces. Studies now range across a number of fields, including , </a:t>
            </a:r>
            <a:r>
              <a:rPr lang="en-US" smtClean="0">
                <a:hlinkClick r:id="rId3" tooltip="Linguistics"/>
              </a:rPr>
              <a:t>linguistics</a:t>
            </a:r>
            <a:r>
              <a:rPr lang="en-US" smtClean="0"/>
              <a:t>, </a:t>
            </a:r>
            <a:r>
              <a:rPr lang="en-US" smtClean="0">
                <a:hlinkClick r:id="rId4" tooltip="Semiotics"/>
              </a:rPr>
              <a:t>semiotics</a:t>
            </a:r>
            <a:r>
              <a:rPr lang="en-US" smtClean="0"/>
              <a:t> and </a:t>
            </a:r>
            <a:r>
              <a:rPr lang="en-US" smtClean="0">
                <a:hlinkClick r:id="rId5" tooltip="Social psychology"/>
              </a:rPr>
              <a:t>social psychology</a:t>
            </a:r>
            <a:r>
              <a:rPr lang="en-US" smtClean="0"/>
              <a:t>.</a:t>
            </a:r>
          </a:p>
        </p:txBody>
      </p:sp>
      <p:sp>
        <p:nvSpPr>
          <p:cNvPr id="7170"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rtlCol="0">
            <a:normAutofit/>
          </a:bodyPr>
          <a:lstStyle/>
          <a:p>
            <a:pPr eaLnBrk="1" fontAlgn="auto" hangingPunct="1">
              <a:spcAft>
                <a:spcPts val="0"/>
              </a:spcAft>
              <a:buFont typeface="Arial" pitchFamily="34" charset="0"/>
              <a:buChar char="•"/>
              <a:defRPr/>
            </a:pPr>
            <a:r>
              <a:rPr lang="en-US" sz="2800" b="1" dirty="0" smtClean="0"/>
              <a:t>Arbitrariness</a:t>
            </a:r>
          </a:p>
          <a:p>
            <a:pPr eaLnBrk="1" fontAlgn="auto" hangingPunct="1">
              <a:spcAft>
                <a:spcPts val="0"/>
              </a:spcAft>
              <a:buFont typeface="Arial" pitchFamily="34" charset="0"/>
              <a:buChar char="•"/>
              <a:defRPr/>
            </a:pPr>
            <a:r>
              <a:rPr lang="en-US" dirty="0" smtClean="0">
                <a:latin typeface="Tahoma" pitchFamily="34" charset="0"/>
                <a:ea typeface="Tahoma" pitchFamily="34" charset="0"/>
                <a:cs typeface="Tahoma" pitchFamily="34" charset="0"/>
              </a:rPr>
              <a:t>While much nonverbal communication is based on arbitrary symbols, which differ from culture to culture, a large proportion is also to some extent </a:t>
            </a:r>
            <a:r>
              <a:rPr lang="en-US" dirty="0" smtClean="0">
                <a:latin typeface="Tahoma" pitchFamily="34" charset="0"/>
                <a:ea typeface="Tahoma" pitchFamily="34" charset="0"/>
                <a:cs typeface="Tahoma" pitchFamily="34" charset="0"/>
                <a:hlinkClick r:id="rId2" tooltip="Iconic"/>
              </a:rPr>
              <a:t>iconic</a:t>
            </a:r>
            <a:r>
              <a:rPr lang="en-US" dirty="0" smtClean="0">
                <a:latin typeface="Tahoma" pitchFamily="34" charset="0"/>
                <a:ea typeface="Tahoma" pitchFamily="34" charset="0"/>
                <a:cs typeface="Tahoma" pitchFamily="34" charset="0"/>
              </a:rPr>
              <a:t> and may be universally understood. </a:t>
            </a:r>
            <a:r>
              <a:rPr lang="en-US" dirty="0" smtClean="0">
                <a:latin typeface="Tahoma" pitchFamily="34" charset="0"/>
                <a:ea typeface="Tahoma" pitchFamily="34" charset="0"/>
                <a:cs typeface="Tahoma" pitchFamily="34" charset="0"/>
                <a:hlinkClick r:id="rId3" tooltip="Paul Ekman"/>
              </a:rPr>
              <a:t>Paul Ekman</a:t>
            </a:r>
            <a:r>
              <a:rPr lang="en-US" dirty="0" smtClean="0">
                <a:latin typeface="Tahoma" pitchFamily="34" charset="0"/>
                <a:ea typeface="Tahoma" pitchFamily="34" charset="0"/>
                <a:cs typeface="Tahoma" pitchFamily="34" charset="0"/>
              </a:rPr>
              <a:t>'s influential 1960s studies of facial expression determined that expressions of anger, disgust, fear, joy, sadness and surprise are universal.</a:t>
            </a:r>
          </a:p>
        </p:txBody>
      </p:sp>
      <p:sp>
        <p:nvSpPr>
          <p:cNvPr id="8194"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p:txBody>
          <a:bodyPr/>
          <a:lstStyle/>
          <a:p>
            <a:pPr eaLnBrk="1" hangingPunct="1">
              <a:lnSpc>
                <a:spcPct val="80000"/>
              </a:lnSpc>
            </a:pPr>
            <a:r>
              <a:rPr lang="en-US" b="1" smtClean="0">
                <a:latin typeface="Tahoma" pitchFamily="34" charset="0"/>
                <a:cs typeface="Tahoma" pitchFamily="34" charset="0"/>
              </a:rPr>
              <a:t>Clothing,Artefacts and Bodily Characteristics</a:t>
            </a:r>
          </a:p>
          <a:p>
            <a:pPr eaLnBrk="1" hangingPunct="1">
              <a:lnSpc>
                <a:spcPct val="80000"/>
              </a:lnSpc>
            </a:pPr>
            <a:r>
              <a:rPr lang="en-US" smtClean="0">
                <a:latin typeface="Tahoma" pitchFamily="34" charset="0"/>
                <a:cs typeface="Tahoma" pitchFamily="34" charset="0"/>
                <a:hlinkClick r:id="rId2" tooltip="Uniform"/>
              </a:rPr>
              <a:t>Uniforms</a:t>
            </a:r>
            <a:r>
              <a:rPr lang="en-US" smtClean="0">
                <a:latin typeface="Tahoma" pitchFamily="34" charset="0"/>
                <a:cs typeface="Tahoma" pitchFamily="34" charset="0"/>
              </a:rPr>
              <a:t> have both a functional and a communicative purpose. This man's clothes identify him as </a:t>
            </a:r>
            <a:r>
              <a:rPr lang="en-US" smtClean="0">
                <a:latin typeface="Tahoma" pitchFamily="34" charset="0"/>
                <a:cs typeface="Tahoma" pitchFamily="34" charset="0"/>
                <a:hlinkClick r:id="rId3" tooltip="Male"/>
              </a:rPr>
              <a:t>male</a:t>
            </a:r>
            <a:r>
              <a:rPr lang="en-US" smtClean="0">
                <a:latin typeface="Tahoma" pitchFamily="34" charset="0"/>
                <a:cs typeface="Tahoma" pitchFamily="34" charset="0"/>
              </a:rPr>
              <a:t> and a </a:t>
            </a:r>
            <a:r>
              <a:rPr lang="en-US" smtClean="0">
                <a:latin typeface="Tahoma" pitchFamily="34" charset="0"/>
                <a:cs typeface="Tahoma" pitchFamily="34" charset="0"/>
                <a:hlinkClick r:id="rId4" tooltip="Police"/>
              </a:rPr>
              <a:t>police</a:t>
            </a:r>
            <a:r>
              <a:rPr lang="en-US" smtClean="0">
                <a:latin typeface="Tahoma" pitchFamily="34" charset="0"/>
                <a:cs typeface="Tahoma" pitchFamily="34" charset="0"/>
              </a:rPr>
              <a:t> officer; his </a:t>
            </a:r>
            <a:r>
              <a:rPr lang="en-US" smtClean="0">
                <a:latin typeface="Tahoma" pitchFamily="34" charset="0"/>
                <a:cs typeface="Tahoma" pitchFamily="34" charset="0"/>
                <a:hlinkClick r:id="rId5" tooltip="Badge"/>
              </a:rPr>
              <a:t>badges</a:t>
            </a:r>
            <a:r>
              <a:rPr lang="en-US" smtClean="0">
                <a:latin typeface="Tahoma" pitchFamily="34" charset="0"/>
                <a:cs typeface="Tahoma" pitchFamily="34" charset="0"/>
              </a:rPr>
              <a:t> and </a:t>
            </a:r>
            <a:r>
              <a:rPr lang="en-US" smtClean="0">
                <a:latin typeface="Tahoma" pitchFamily="34" charset="0"/>
                <a:cs typeface="Tahoma" pitchFamily="34" charset="0"/>
                <a:hlinkClick r:id="rId6" tooltip="Shoulder patch"/>
              </a:rPr>
              <a:t>shoulder sleeve insignia</a:t>
            </a:r>
            <a:r>
              <a:rPr lang="en-US" smtClean="0">
                <a:latin typeface="Tahoma" pitchFamily="34" charset="0"/>
                <a:cs typeface="Tahoma" pitchFamily="34" charset="0"/>
              </a:rPr>
              <a:t> give information about his job and rank.</a:t>
            </a:r>
          </a:p>
        </p:txBody>
      </p:sp>
      <p:sp>
        <p:nvSpPr>
          <p:cNvPr id="9218"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lstStyle/>
          <a:p>
            <a:pPr eaLnBrk="1" hangingPunct="1"/>
            <a:r>
              <a:rPr lang="en-US" smtClean="0"/>
              <a:t>Head Gears for ladies</a:t>
            </a:r>
          </a:p>
          <a:p>
            <a:pPr eaLnBrk="1" hangingPunct="1"/>
            <a:r>
              <a:rPr lang="en-US" smtClean="0"/>
              <a:t>T-shirts</a:t>
            </a:r>
          </a:p>
          <a:p>
            <a:pPr eaLnBrk="1" hangingPunct="1"/>
            <a:r>
              <a:rPr lang="en-US" smtClean="0"/>
              <a:t>Sneakers</a:t>
            </a:r>
          </a:p>
          <a:p>
            <a:pPr eaLnBrk="1" hangingPunct="1"/>
            <a:r>
              <a:rPr lang="en-US" smtClean="0"/>
              <a:t>Perfumes </a:t>
            </a:r>
          </a:p>
          <a:p>
            <a:pPr eaLnBrk="1" hangingPunct="1"/>
            <a:r>
              <a:rPr lang="en-US" smtClean="0"/>
              <a:t>Make-up</a:t>
            </a:r>
          </a:p>
          <a:p>
            <a:pPr eaLnBrk="1" hangingPunct="1"/>
            <a:r>
              <a:rPr lang="en-US" smtClean="0"/>
              <a:t>Sunglasses</a:t>
            </a:r>
          </a:p>
          <a:p>
            <a:pPr eaLnBrk="1" hangingPunct="1"/>
            <a:r>
              <a:rPr lang="en-US" smtClean="0"/>
              <a:t>Colors</a:t>
            </a:r>
          </a:p>
        </p:txBody>
      </p:sp>
      <p:sp>
        <p:nvSpPr>
          <p:cNvPr id="10242"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Elements such as physique, height, weight, hair, skin color, gender, odors, and clothing send nonverbal messages during interaction. For example, research into height has generally found that taller people are perceived as being more impressive. </a:t>
            </a:r>
            <a:r>
              <a:rPr lang="en-US" dirty="0" err="1" smtClean="0"/>
              <a:t>Melamed</a:t>
            </a:r>
            <a:r>
              <a:rPr lang="en-US" dirty="0" smtClean="0"/>
              <a:t> &amp; </a:t>
            </a:r>
            <a:r>
              <a:rPr lang="en-US" dirty="0" err="1" smtClean="0"/>
              <a:t>Bozionelos</a:t>
            </a:r>
            <a:r>
              <a:rPr lang="en-US" dirty="0" smtClean="0"/>
              <a:t> (1992) studied a sample of managers in the UK and found that height was a key factor affecting who was promoted. Often people try to make themselves taller, for example, standing on a platform, when they want to make more of an impact with their speaking.</a:t>
            </a:r>
          </a:p>
          <a:p>
            <a:pPr eaLnBrk="1" fontAlgn="auto" hangingPunct="1">
              <a:spcAft>
                <a:spcPts val="0"/>
              </a:spcAft>
              <a:buFont typeface="Arial" pitchFamily="34" charset="0"/>
              <a:buChar char="•"/>
              <a:defRPr/>
            </a:pPr>
            <a:endParaRPr lang="en-US" dirty="0" smtClean="0">
              <a:latin typeface="Tahoma" pitchFamily="34" charset="0"/>
              <a:ea typeface="Tahoma" pitchFamily="34" charset="0"/>
              <a:cs typeface="Tahoma" pitchFamily="34" charset="0"/>
            </a:endParaRPr>
          </a:p>
        </p:txBody>
      </p:sp>
      <p:sp>
        <p:nvSpPr>
          <p:cNvPr id="11266"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pPr eaLnBrk="1" hangingPunct="1"/>
            <a:r>
              <a:rPr lang="en-US" b="1" smtClean="0"/>
              <a:t>Physical Environment</a:t>
            </a:r>
          </a:p>
          <a:p>
            <a:pPr eaLnBrk="1" hangingPunct="1"/>
            <a:r>
              <a:rPr lang="en-US" smtClean="0"/>
              <a:t>Environmental factors such as </a:t>
            </a:r>
            <a:r>
              <a:rPr lang="en-US" smtClean="0">
                <a:hlinkClick r:id="rId2" tooltip="Furniture"/>
              </a:rPr>
              <a:t>furniture</a:t>
            </a:r>
            <a:r>
              <a:rPr lang="en-US" smtClean="0"/>
              <a:t>, architectural style, </a:t>
            </a:r>
            <a:r>
              <a:rPr lang="en-US" smtClean="0">
                <a:hlinkClick r:id="rId3" tooltip="Interior decorating"/>
              </a:rPr>
              <a:t>interior decorating</a:t>
            </a:r>
            <a:r>
              <a:rPr lang="en-US" smtClean="0"/>
              <a:t>, lighting conditions, colors, temperature, noise, and music affect the behavior of communicators during interaction. The furniture itself can be seen as a nonverbal message.</a:t>
            </a:r>
          </a:p>
        </p:txBody>
      </p:sp>
      <p:sp>
        <p:nvSpPr>
          <p:cNvPr id="12290"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a:lstStyle/>
          <a:p>
            <a:pPr eaLnBrk="1" hangingPunct="1">
              <a:lnSpc>
                <a:spcPct val="80000"/>
              </a:lnSpc>
            </a:pPr>
            <a:r>
              <a:rPr lang="en-US" smtClean="0">
                <a:latin typeface="Tahoma" pitchFamily="34" charset="0"/>
                <a:cs typeface="Tahoma" pitchFamily="34" charset="0"/>
                <a:hlinkClick r:id="rId2" tooltip="Proxemics"/>
              </a:rPr>
              <a:t>Proxemics</a:t>
            </a:r>
            <a:r>
              <a:rPr lang="en-US" smtClean="0">
                <a:latin typeface="Tahoma" pitchFamily="34" charset="0"/>
                <a:cs typeface="Tahoma" pitchFamily="34" charset="0"/>
              </a:rPr>
              <a:t> is the study of how people use and perceive the physical space around them. The space between the sender and the receiver of a message influences the way the message is interpreted.</a:t>
            </a:r>
          </a:p>
        </p:txBody>
      </p:sp>
      <p:sp>
        <p:nvSpPr>
          <p:cNvPr id="921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latin typeface="Tahoma" pitchFamily="34" charset="0"/>
                <a:ea typeface="Tahoma" pitchFamily="34" charset="0"/>
                <a:cs typeface="Tahoma" pitchFamily="34" charset="0"/>
              </a:rPr>
              <a:t>Proxemics</a:t>
            </a:r>
            <a:br>
              <a:rPr lang="en-US" dirty="0">
                <a:latin typeface="Tahoma" pitchFamily="34" charset="0"/>
                <a:ea typeface="Tahoma" pitchFamily="34" charset="0"/>
                <a:cs typeface="Tahoma" pitchFamily="34" charset="0"/>
              </a:rPr>
            </a:br>
            <a:endParaRPr lang="en-US" dirty="0" smtClean="0">
              <a:latin typeface="Tahoma" pitchFamily="34" charset="0"/>
              <a:ea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2"/>
          <p:cNvSpPr>
            <a:spLocks noGrp="1"/>
          </p:cNvSpPr>
          <p:nvPr>
            <p:ph idx="1"/>
          </p:nvPr>
        </p:nvSpPr>
        <p:spPr/>
        <p:txBody>
          <a:bodyPr/>
          <a:lstStyle/>
          <a:p>
            <a:pPr eaLnBrk="1" hangingPunct="1"/>
            <a:r>
              <a:rPr lang="en-US" smtClean="0"/>
              <a:t>The perception and use of space varies significantly across cultures and different settings within cultures. Space in nonverbal communication may be divided into four main categories: intimate, social, personal, and public space. The distance between communicators will also depend on gender, status, and social role.</a:t>
            </a:r>
          </a:p>
          <a:p>
            <a:pPr eaLnBrk="1" hangingPunct="1"/>
            <a:endParaRPr lang="en-US" smtClean="0"/>
          </a:p>
        </p:txBody>
      </p:sp>
      <p:sp>
        <p:nvSpPr>
          <p:cNvPr id="14338"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p:txBody>
          <a:bodyPr>
            <a:normAutofit/>
          </a:bodyPr>
          <a:lstStyle/>
          <a:p>
            <a:pPr marL="609600" indent="-609600" eaLnBrk="1" hangingPunct="1">
              <a:lnSpc>
                <a:spcPct val="80000"/>
              </a:lnSpc>
            </a:pPr>
            <a:r>
              <a:rPr lang="en-US" b="1" u="sng" smtClean="0">
                <a:latin typeface="Tahoma" pitchFamily="34" charset="0"/>
                <a:cs typeface="Tahoma" pitchFamily="34" charset="0"/>
              </a:rPr>
              <a:t>Primary territory</a:t>
            </a:r>
            <a:r>
              <a:rPr lang="en-US" b="1" smtClean="0">
                <a:latin typeface="Tahoma" pitchFamily="34" charset="0"/>
                <a:cs typeface="Tahoma" pitchFamily="34" charset="0"/>
              </a:rPr>
              <a:t>:</a:t>
            </a:r>
            <a:r>
              <a:rPr lang="en-US" smtClean="0">
                <a:latin typeface="Tahoma" pitchFamily="34" charset="0"/>
                <a:cs typeface="Tahoma" pitchFamily="34" charset="0"/>
              </a:rPr>
              <a:t> this refers to an area that is associated with someone who has exclusive use of it. For example, a house that others cannot enter without the owner’s permission. </a:t>
            </a:r>
            <a:endParaRPr lang="en-US" b="1" smtClean="0">
              <a:latin typeface="Tahoma" pitchFamily="34" charset="0"/>
              <a:cs typeface="Tahoma" pitchFamily="34" charset="0"/>
            </a:endParaRPr>
          </a:p>
          <a:p>
            <a:pPr marL="609600" indent="-609600" eaLnBrk="1" hangingPunct="1">
              <a:lnSpc>
                <a:spcPct val="80000"/>
              </a:lnSpc>
            </a:pPr>
            <a:r>
              <a:rPr lang="en-US" b="1" u="sng" smtClean="0">
                <a:latin typeface="Tahoma" pitchFamily="34" charset="0"/>
                <a:cs typeface="Tahoma" pitchFamily="34" charset="0"/>
              </a:rPr>
              <a:t>Secondary territory</a:t>
            </a:r>
            <a:r>
              <a:rPr lang="en-US" smtClean="0">
                <a:latin typeface="Tahoma" pitchFamily="34" charset="0"/>
                <a:cs typeface="Tahoma" pitchFamily="34" charset="0"/>
              </a:rPr>
              <a:t>: unlike the previous type, there is no “right” to occupancy, but people may still feel some degree of ownership of a particular space. For example, someone may sit in the same seat on train every day and feel aggrieved if someone else sits there. </a:t>
            </a:r>
            <a:endParaRPr lang="en-US" b="1" smtClean="0">
              <a:latin typeface="Tahoma" pitchFamily="34" charset="0"/>
              <a:cs typeface="Tahoma" pitchFamily="34" charset="0"/>
            </a:endParaRPr>
          </a:p>
        </p:txBody>
      </p:sp>
      <p:sp>
        <p:nvSpPr>
          <p:cNvPr id="15362"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b="1" u="sng" dirty="0" smtClean="0"/>
              <a:t>Public territory</a:t>
            </a:r>
            <a:r>
              <a:rPr lang="en-US" dirty="0" smtClean="0"/>
              <a:t>: this refers to an area that is available to all, but only for a set period, such as a parking space or a seat in a library. Although people have only a limited claim over that space, they often exceed that claim. For example, it was found that people take longer to leave a parking space when someone is waiting to take that space. </a:t>
            </a:r>
          </a:p>
          <a:p>
            <a:pPr eaLnBrk="1" fontAlgn="auto" hangingPunct="1">
              <a:spcAft>
                <a:spcPts val="0"/>
              </a:spcAft>
              <a:buFont typeface="Arial" pitchFamily="34" charset="0"/>
              <a:buChar char="•"/>
              <a:defRPr/>
            </a:pPr>
            <a:r>
              <a:rPr lang="en-US" b="1" u="sng" dirty="0" smtClean="0"/>
              <a:t>Interaction territory</a:t>
            </a:r>
            <a:r>
              <a:rPr lang="en-US" dirty="0" smtClean="0"/>
              <a:t>: this is space created by others when they are interacting. For example, when a group is talking to each other on a footpath, others will walk around the group rather than disturb it. </a:t>
            </a:r>
          </a:p>
          <a:p>
            <a:pPr eaLnBrk="1" fontAlgn="auto" hangingPunct="1">
              <a:spcAft>
                <a:spcPts val="0"/>
              </a:spcAft>
              <a:buFont typeface="Arial" pitchFamily="34" charset="0"/>
              <a:buChar char="•"/>
              <a:defRPr/>
            </a:pPr>
            <a:endParaRPr lang="en-US" dirty="0" smtClean="0"/>
          </a:p>
        </p:txBody>
      </p:sp>
      <p:sp>
        <p:nvSpPr>
          <p:cNvPr id="16386"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457200" y="1676400"/>
            <a:ext cx="8229600" cy="4525963"/>
          </a:xfrm>
        </p:spPr>
        <p:txBody>
          <a:bodyPr/>
          <a:lstStyle/>
          <a:p>
            <a:pPr eaLnBrk="1" hangingPunct="1">
              <a:lnSpc>
                <a:spcPct val="90000"/>
              </a:lnSpc>
            </a:pPr>
            <a:r>
              <a:rPr lang="en-US" sz="2400" smtClean="0">
                <a:hlinkClick r:id="rId2" tooltip="Chronemics"/>
              </a:rPr>
              <a:t>Chronemics</a:t>
            </a:r>
            <a:r>
              <a:rPr lang="en-US" sz="2400" smtClean="0"/>
              <a:t> is the study of the use of time in nonverbal communication. The way we perceive time, structure our time and react to time is a powerful communication tool, and helps set the stage for communication. Time perceptions include </a:t>
            </a:r>
            <a:r>
              <a:rPr lang="en-US" sz="2400" smtClean="0">
                <a:hlinkClick r:id="rId3" tooltip="Punctuality"/>
              </a:rPr>
              <a:t>punctuality</a:t>
            </a:r>
            <a:r>
              <a:rPr lang="en-US" sz="2400" smtClean="0"/>
              <a:t> and willingness to wait, the speed of speech and how long people are willing to listen. The timing and frequency of an action as well as the tempo and rhythm of communications within an interaction contributes to the interpretation of nonverbal messages. Gudykunst &amp; Ting-Toomey (1988) identified 2 dominant time patterns:</a:t>
            </a:r>
          </a:p>
        </p:txBody>
      </p:sp>
      <p:sp>
        <p:nvSpPr>
          <p:cNvPr id="1126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Chronemics</a:t>
            </a:r>
            <a:br>
              <a:rPr lang="en-US" dirty="0"/>
            </a:b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p:txBody>
          <a:bodyPr/>
          <a:lstStyle/>
          <a:p>
            <a:pPr eaLnBrk="1" hangingPunct="1">
              <a:lnSpc>
                <a:spcPct val="80000"/>
              </a:lnSpc>
            </a:pPr>
            <a:r>
              <a:rPr lang="en-US" sz="2400" b="1" smtClean="0"/>
              <a:t>Monochronic Time Schedule</a:t>
            </a:r>
            <a:r>
              <a:rPr lang="en-US" sz="2400" smtClean="0"/>
              <a:t> (M-time): Time is seen as being very important and it is characterized by a linear pattern where the emphasis is on the use of time schedules and appointments. Time is viewed as something that can be controlled or wasted by individuals, and people tend to do one thing at a time. The M-pattern is typically found in </a:t>
            </a:r>
            <a:r>
              <a:rPr lang="en-US" sz="2400" smtClean="0">
                <a:hlinkClick r:id="rId2" tooltip="North America"/>
              </a:rPr>
              <a:t>North America</a:t>
            </a:r>
            <a:r>
              <a:rPr lang="en-US" sz="2400" smtClean="0"/>
              <a:t> and </a:t>
            </a:r>
            <a:r>
              <a:rPr lang="en-US" sz="2400" smtClean="0">
                <a:hlinkClick r:id="rId3" tooltip="Northern Europe"/>
              </a:rPr>
              <a:t>Northern Europe</a:t>
            </a:r>
            <a:r>
              <a:rPr lang="en-US" sz="2400" smtClean="0"/>
              <a:t>. </a:t>
            </a:r>
          </a:p>
          <a:p>
            <a:pPr eaLnBrk="1" hangingPunct="1">
              <a:lnSpc>
                <a:spcPct val="80000"/>
              </a:lnSpc>
            </a:pPr>
            <a:r>
              <a:rPr lang="en-US" sz="2400" b="1" smtClean="0">
                <a:hlinkClick r:id="rId4" tooltip="Polychronicity"/>
              </a:rPr>
              <a:t>Polychronic Time Schedule</a:t>
            </a:r>
            <a:r>
              <a:rPr lang="en-US" sz="2400" b="1" smtClean="0"/>
              <a:t> (</a:t>
            </a:r>
            <a:r>
              <a:rPr lang="en-US" sz="2400" smtClean="0"/>
              <a:t>P-time): Personal involvement is more important than schedules where the emphasis lies on personal relationships rather than keeping appointments on time. This is the usual pattern that is typically found in </a:t>
            </a:r>
            <a:r>
              <a:rPr lang="en-US" sz="2400" smtClean="0">
                <a:hlinkClick r:id="rId5" tooltip="Latin America"/>
              </a:rPr>
              <a:t>Latin America</a:t>
            </a:r>
            <a:r>
              <a:rPr lang="en-US" sz="2400" smtClean="0"/>
              <a:t> and the </a:t>
            </a:r>
            <a:r>
              <a:rPr lang="en-US" sz="2400" smtClean="0">
                <a:hlinkClick r:id="rId6" tooltip="Middle East"/>
              </a:rPr>
              <a:t>Middle East</a:t>
            </a:r>
            <a:r>
              <a:rPr lang="en-US" sz="2400" smtClean="0"/>
              <a:t>. </a:t>
            </a:r>
          </a:p>
          <a:p>
            <a:pPr eaLnBrk="1" hangingPunct="1">
              <a:lnSpc>
                <a:spcPct val="80000"/>
              </a:lnSpc>
            </a:pPr>
            <a:endParaRPr lang="en-US" sz="2400" smtClean="0"/>
          </a:p>
        </p:txBody>
      </p:sp>
      <p:sp>
        <p:nvSpPr>
          <p:cNvPr id="18434" name="Rectangle 2"/>
          <p:cNvSpPr>
            <a:spLocks noGrp="1" noChangeArrowheads="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p:txBody>
          <a:bodyPr rtlCol="0">
            <a:normAutofit/>
          </a:bodyPr>
          <a:lstStyle/>
          <a:p>
            <a:pPr marL="0" indent="0" eaLnBrk="1" fontAlgn="auto" hangingPunct="1">
              <a:lnSpc>
                <a:spcPct val="80000"/>
              </a:lnSpc>
              <a:spcAft>
                <a:spcPts val="0"/>
              </a:spcAft>
              <a:buFont typeface="Arial" pitchFamily="34" charset="0"/>
              <a:buNone/>
              <a:defRPr/>
            </a:pPr>
            <a:endParaRPr lang="en-US" sz="2800" b="1" dirty="0" smtClean="0"/>
          </a:p>
          <a:p>
            <a:pPr eaLnBrk="1" fontAlgn="auto" hangingPunct="1">
              <a:lnSpc>
                <a:spcPct val="80000"/>
              </a:lnSpc>
              <a:spcAft>
                <a:spcPts val="0"/>
              </a:spcAft>
              <a:buFont typeface="Arial" pitchFamily="34" charset="0"/>
              <a:buChar char="•"/>
              <a:defRPr/>
            </a:pPr>
            <a:r>
              <a:rPr lang="en-US" sz="2800" dirty="0" smtClean="0">
                <a:latin typeface="Tahoma" pitchFamily="34" charset="0"/>
                <a:ea typeface="Tahoma" pitchFamily="34" charset="0"/>
                <a:cs typeface="Tahoma" pitchFamily="34" charset="0"/>
                <a:hlinkClick r:id="rId2" tooltip="Kinesics"/>
              </a:rPr>
              <a:t>Kinesics</a:t>
            </a:r>
            <a:r>
              <a:rPr lang="en-US" sz="2800" dirty="0" smtClean="0">
                <a:latin typeface="Tahoma" pitchFamily="34" charset="0"/>
                <a:ea typeface="Tahoma" pitchFamily="34" charset="0"/>
                <a:cs typeface="Tahoma" pitchFamily="34" charset="0"/>
              </a:rPr>
              <a:t> is the study of body movements, facial expressions, and gestures. It was developed by anthropologist </a:t>
            </a:r>
            <a:r>
              <a:rPr lang="en-US" sz="2800" dirty="0" smtClean="0">
                <a:latin typeface="Tahoma" pitchFamily="34" charset="0"/>
                <a:ea typeface="Tahoma" pitchFamily="34" charset="0"/>
                <a:cs typeface="Tahoma" pitchFamily="34" charset="0"/>
                <a:hlinkClick r:id="rId3" tooltip="Ray L. Birdwhistell"/>
              </a:rPr>
              <a:t>Ray L. </a:t>
            </a:r>
            <a:r>
              <a:rPr lang="en-US" sz="2800" dirty="0" err="1" smtClean="0">
                <a:latin typeface="Tahoma" pitchFamily="34" charset="0"/>
                <a:ea typeface="Tahoma" pitchFamily="34" charset="0"/>
                <a:cs typeface="Tahoma" pitchFamily="34" charset="0"/>
                <a:hlinkClick r:id="rId3" tooltip="Ray L. Birdwhistell"/>
              </a:rPr>
              <a:t>Birdwhistell</a:t>
            </a:r>
            <a:r>
              <a:rPr lang="en-US" sz="2800" dirty="0" smtClean="0">
                <a:latin typeface="Tahoma" pitchFamily="34" charset="0"/>
                <a:ea typeface="Tahoma" pitchFamily="34" charset="0"/>
                <a:cs typeface="Tahoma" pitchFamily="34" charset="0"/>
              </a:rPr>
              <a:t> in the 1950s.Kinesic behaviors include mutual gaze, smiling, facial warmth or pleasantness, childlike behaviors, direct body orientation. </a:t>
            </a:r>
          </a:p>
        </p:txBody>
      </p:sp>
      <p:sp>
        <p:nvSpPr>
          <p:cNvPr id="1331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Movement and body position</a:t>
            </a:r>
            <a:br>
              <a:rPr lang="en-US" dirty="0"/>
            </a:b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Practice increases your self-confidence and poise.</a:t>
            </a:r>
          </a:p>
          <a:p>
            <a:pPr eaLnBrk="1" fontAlgn="auto" hangingPunct="1">
              <a:spcAft>
                <a:spcPts val="0"/>
              </a:spcAft>
              <a:buFont typeface="Arial" pitchFamily="34" charset="0"/>
              <a:buChar char="•"/>
              <a:defRPr/>
            </a:pPr>
            <a:r>
              <a:rPr lang="en-US" dirty="0" smtClean="0"/>
              <a:t>Improve your wordings so it flows naturally and spontaneously.</a:t>
            </a:r>
          </a:p>
          <a:p>
            <a:pPr eaLnBrk="1" fontAlgn="auto" hangingPunct="1">
              <a:spcAft>
                <a:spcPts val="0"/>
              </a:spcAft>
              <a:buFont typeface="Arial" pitchFamily="34" charset="0"/>
              <a:buChar char="•"/>
              <a:defRPr/>
            </a:pPr>
            <a:r>
              <a:rPr lang="en-US" dirty="0" smtClean="0"/>
              <a:t>Deal with distractions.</a:t>
            </a:r>
          </a:p>
          <a:p>
            <a:pPr eaLnBrk="1" fontAlgn="auto" hangingPunct="1">
              <a:spcAft>
                <a:spcPts val="0"/>
              </a:spcAft>
              <a:buFont typeface="Arial" pitchFamily="34" charset="0"/>
              <a:buChar char="•"/>
              <a:defRPr/>
            </a:pPr>
            <a:r>
              <a:rPr lang="en-US" dirty="0" smtClean="0"/>
              <a:t>Relax ,control anxiety.</a:t>
            </a:r>
          </a:p>
          <a:p>
            <a:pPr eaLnBrk="1" fontAlgn="auto" hangingPunct="1">
              <a:spcAft>
                <a:spcPts val="0"/>
              </a:spcAft>
              <a:buFont typeface="Arial" pitchFamily="34" charset="0"/>
              <a:buChar char="•"/>
              <a:defRPr/>
            </a:pPr>
            <a:r>
              <a:rPr lang="en-US" dirty="0" smtClean="0"/>
              <a:t>Know your topic well.</a:t>
            </a:r>
          </a:p>
          <a:p>
            <a:pPr eaLnBrk="1" fontAlgn="auto" hangingPunct="1">
              <a:spcAft>
                <a:spcPts val="0"/>
              </a:spcAft>
              <a:buFont typeface="Arial" pitchFamily="34" charset="0"/>
              <a:buChar char="•"/>
              <a:defRPr/>
            </a:pPr>
            <a:r>
              <a:rPr lang="en-US" dirty="0" smtClean="0"/>
              <a:t>Check your gestures and posture.</a:t>
            </a:r>
          </a:p>
          <a:p>
            <a:pPr marL="0" indent="0" eaLnBrk="1" fontAlgn="auto" hangingPunct="1">
              <a:spcAft>
                <a:spcPts val="0"/>
              </a:spcAft>
              <a:buFont typeface="Arial" pitchFamily="34" charset="0"/>
              <a:buNone/>
              <a:defRPr/>
            </a:pPr>
            <a:r>
              <a:rPr lang="en-US" dirty="0" smtClean="0"/>
              <a:t> </a:t>
            </a:r>
          </a:p>
        </p:txBody>
      </p:sp>
      <p:sp>
        <p:nvSpPr>
          <p:cNvPr id="20482" name="Title 1"/>
          <p:cNvSpPr>
            <a:spLocks noGrp="1"/>
          </p:cNvSpPr>
          <p:nvPr>
            <p:ph type="title"/>
          </p:nvPr>
        </p:nvSpPr>
        <p:spPr/>
        <p:txBody>
          <a:bodyPr/>
          <a:lstStyle/>
          <a:p>
            <a:pPr eaLnBrk="1" hangingPunct="1"/>
            <a:r>
              <a:rPr lang="en-US" smtClean="0"/>
              <a:t>Improving your non verbal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defRPr/>
            </a:pPr>
            <a:r>
              <a:rPr lang="en-US" dirty="0" smtClean="0"/>
              <a:t>Dress</a:t>
            </a:r>
          </a:p>
          <a:p>
            <a:pPr eaLnBrk="1" hangingPunct="1">
              <a:defRPr/>
            </a:pPr>
            <a:r>
              <a:rPr lang="en-US" dirty="0" smtClean="0"/>
              <a:t>Handshake</a:t>
            </a:r>
          </a:p>
          <a:p>
            <a:pPr eaLnBrk="1" hangingPunct="1">
              <a:defRPr/>
            </a:pPr>
            <a:r>
              <a:rPr lang="en-US" dirty="0" smtClean="0"/>
              <a:t>Smile</a:t>
            </a:r>
          </a:p>
          <a:p>
            <a:pPr eaLnBrk="1" hangingPunct="1">
              <a:defRPr/>
            </a:pPr>
            <a:r>
              <a:rPr lang="en-US" dirty="0" smtClean="0"/>
              <a:t>Food</a:t>
            </a:r>
          </a:p>
          <a:p>
            <a:pPr eaLnBrk="1" hangingPunct="1">
              <a:defRPr/>
            </a:pPr>
            <a:r>
              <a:rPr lang="en-US" dirty="0" smtClean="0"/>
              <a:t>Festivals</a:t>
            </a:r>
          </a:p>
          <a:p>
            <a:pPr eaLnBrk="1" hangingPunct="1">
              <a:defRPr/>
            </a:pPr>
            <a:r>
              <a:rPr lang="en-US" dirty="0" smtClean="0"/>
              <a:t>Months ,Days</a:t>
            </a:r>
          </a:p>
          <a:p>
            <a:pPr eaLnBrk="1" hangingPunct="1">
              <a:defRPr/>
            </a:pPr>
            <a:r>
              <a:rPr lang="en-US" dirty="0" smtClean="0"/>
              <a:t>Bowing</a:t>
            </a:r>
          </a:p>
          <a:p>
            <a:pPr marL="0" indent="0" eaLnBrk="1" hangingPunct="1">
              <a:buFont typeface="Arial" charset="0"/>
              <a:buNone/>
              <a:defRPr/>
            </a:pPr>
            <a:endParaRPr lang="en-US" dirty="0"/>
          </a:p>
        </p:txBody>
      </p:sp>
      <p:sp>
        <p:nvSpPr>
          <p:cNvPr id="21506" name="Title 1"/>
          <p:cNvSpPr>
            <a:spLocks noGrp="1"/>
          </p:cNvSpPr>
          <p:nvPr>
            <p:ph type="title"/>
          </p:nvPr>
        </p:nvSpPr>
        <p:spPr/>
        <p:txBody>
          <a:bodyPr/>
          <a:lstStyle/>
          <a:p>
            <a:pPr eaLnBrk="1" hangingPunct="1"/>
            <a:r>
              <a:rPr lang="en-US" smtClean="0"/>
              <a:t>Cultural differences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lstStyle/>
          <a:p>
            <a:pPr eaLnBrk="1" hangingPunct="1"/>
            <a:r>
              <a:rPr lang="en-US" smtClean="0"/>
              <a:t>Slouching (rude)</a:t>
            </a:r>
          </a:p>
          <a:p>
            <a:pPr eaLnBrk="1" hangingPunct="1"/>
            <a:r>
              <a:rPr lang="en-US" smtClean="0"/>
              <a:t>Hands in pocket (disrespectful in Turkey)</a:t>
            </a:r>
          </a:p>
          <a:p>
            <a:pPr eaLnBrk="1" hangingPunct="1"/>
            <a:r>
              <a:rPr lang="en-US" smtClean="0"/>
              <a:t>Showing soles of feet (disrespectful)</a:t>
            </a:r>
          </a:p>
          <a:p>
            <a:pPr eaLnBrk="1" hangingPunct="1"/>
            <a:r>
              <a:rPr lang="en-US" smtClean="0"/>
              <a:t>Sitting with legs crossed.</a:t>
            </a:r>
          </a:p>
        </p:txBody>
      </p:sp>
      <p:sp>
        <p:nvSpPr>
          <p:cNvPr id="22530"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eaLnBrk="1" hangingPunct="1"/>
            <a:r>
              <a:rPr lang="en-US" smtClean="0"/>
              <a:t>Non verbal communication is no “Magic” perfectly quantified key to success, understanding it can enable us to increase or at least avoiding hindering effective communication by helping us to send appropriate signals and to be more sensitive to what other people really mean.</a:t>
            </a:r>
          </a:p>
        </p:txBody>
      </p:sp>
      <p:sp>
        <p:nvSpPr>
          <p:cNvPr id="23554" name="Title 1"/>
          <p:cNvSpPr>
            <a:spLocks noGrp="1"/>
          </p:cNvSpPr>
          <p:nvPr>
            <p:ph type="title"/>
          </p:nvPr>
        </p:nvSpPr>
        <p:spPr/>
        <p:txBody>
          <a:bodyPr/>
          <a:lstStyle/>
          <a:p>
            <a:pPr eaLnBrk="1" hangingPunct="1"/>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p:txBody>
          <a:bodyPr/>
          <a:lstStyle/>
          <a:p>
            <a:pPr eaLnBrk="1" hangingPunct="1">
              <a:buFont typeface="Wingdings" pitchFamily="2" charset="2"/>
              <a:buNone/>
            </a:pPr>
            <a:r>
              <a:rPr lang="en-US" smtClean="0"/>
              <a:t> </a:t>
            </a:r>
          </a:p>
        </p:txBody>
      </p:sp>
      <p:sp>
        <p:nvSpPr>
          <p:cNvPr id="3277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z="4000" smtClean="0"/>
              <a:t/>
            </a:r>
            <a:br>
              <a:rPr lang="en-US" sz="4000" smtClean="0"/>
            </a:br>
            <a:r>
              <a:rPr lang="en-US" sz="4000" smtClean="0"/>
              <a:t/>
            </a:r>
            <a:br>
              <a:rPr lang="en-US" sz="4000" smtClean="0"/>
            </a:br>
            <a:r>
              <a:rPr lang="en-US" sz="4000" smtClean="0"/>
              <a:t/>
            </a:r>
            <a:br>
              <a:rPr lang="en-US" sz="4000" smtClean="0"/>
            </a:br>
            <a:r>
              <a:rPr lang="en-US" sz="4000" smtClean="0"/>
              <a:t/>
            </a:r>
            <a:br>
              <a:rPr lang="en-US" sz="4000" smtClean="0"/>
            </a:br>
            <a:r>
              <a:rPr lang="en-US" sz="4000" smtClean="0"/>
              <a:t/>
            </a:r>
            <a:br>
              <a:rPr lang="en-US" sz="4000" smtClean="0"/>
            </a:br>
            <a:r>
              <a:rPr lang="en-US" sz="4000" smtClean="0"/>
              <a:t/>
            </a:r>
            <a:br>
              <a:rPr lang="en-US" sz="4000" smtClean="0"/>
            </a:br>
            <a:r>
              <a:rPr lang="en-US" sz="4000" smtClean="0"/>
              <a:t/>
            </a:r>
            <a:br>
              <a:rPr lang="en-US" sz="4000" smtClean="0"/>
            </a:br>
            <a:r>
              <a:rPr lang="en-US" sz="4000" smtClean="0"/>
              <a:t>If you search you will find numerous </a:t>
            </a:r>
            <a:br>
              <a:rPr lang="en-US" sz="4000" smtClean="0"/>
            </a:br>
            <a:r>
              <a:rPr lang="en-US" sz="4000" smtClean="0"/>
              <a:t>non- verbals within you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84</TotalTime>
  <Words>1013</Words>
  <Application>Microsoft Office PowerPoint</Application>
  <PresentationFormat>On-screen Show (4:3)</PresentationFormat>
  <Paragraphs>59</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Concourse</vt:lpstr>
      <vt:lpstr>REVIEW</vt:lpstr>
      <vt:lpstr>LECTURE 04</vt:lpstr>
      <vt:lpstr>Slide 3</vt:lpstr>
      <vt:lpstr>Slide 4</vt:lpstr>
      <vt:lpstr>Slide 5</vt:lpstr>
      <vt:lpstr>Slide 6</vt:lpstr>
      <vt:lpstr>Slide 7</vt:lpstr>
      <vt:lpstr>Slide 8</vt:lpstr>
      <vt:lpstr>Proxemics </vt:lpstr>
      <vt:lpstr>Slide 10</vt:lpstr>
      <vt:lpstr>Slide 11</vt:lpstr>
      <vt:lpstr>Slide 12</vt:lpstr>
      <vt:lpstr>Chronemics </vt:lpstr>
      <vt:lpstr>Slide 14</vt:lpstr>
      <vt:lpstr>Movement and body position </vt:lpstr>
      <vt:lpstr>Improving your non verbal</vt:lpstr>
      <vt:lpstr>Cultural differences</vt:lpstr>
      <vt:lpstr>Slide 18</vt:lpstr>
      <vt:lpstr>Slide 19</vt:lpstr>
      <vt:lpstr>       If you search you will find numerous  non- verbals within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dc:title>
  <dc:creator>NTS</dc:creator>
  <cp:lastModifiedBy>NTS</cp:lastModifiedBy>
  <cp:revision>5</cp:revision>
  <dcterms:created xsi:type="dcterms:W3CDTF">2012-07-25T06:00:59Z</dcterms:created>
  <dcterms:modified xsi:type="dcterms:W3CDTF">2012-07-25T07:25:16Z</dcterms:modified>
</cp:coreProperties>
</file>