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5"/>
  </p:notesMasterIdLst>
  <p:handoutMasterIdLst>
    <p:handoutMasterId r:id="rId46"/>
  </p:handoutMasterIdLst>
  <p:sldIdLst>
    <p:sldId id="257" r:id="rId2"/>
    <p:sldId id="258" r:id="rId3"/>
    <p:sldId id="270" r:id="rId4"/>
    <p:sldId id="271" r:id="rId5"/>
    <p:sldId id="272" r:id="rId6"/>
    <p:sldId id="293" r:id="rId7"/>
    <p:sldId id="275" r:id="rId8"/>
    <p:sldId id="276" r:id="rId9"/>
    <p:sldId id="286" r:id="rId10"/>
    <p:sldId id="297" r:id="rId11"/>
    <p:sldId id="298" r:id="rId12"/>
    <p:sldId id="299" r:id="rId13"/>
    <p:sldId id="306" r:id="rId14"/>
    <p:sldId id="277" r:id="rId15"/>
    <p:sldId id="294" r:id="rId16"/>
    <p:sldId id="295" r:id="rId17"/>
    <p:sldId id="296" r:id="rId18"/>
    <p:sldId id="305" r:id="rId19"/>
    <p:sldId id="278" r:id="rId20"/>
    <p:sldId id="279" r:id="rId21"/>
    <p:sldId id="300" r:id="rId22"/>
    <p:sldId id="301" r:id="rId23"/>
    <p:sldId id="302" r:id="rId24"/>
    <p:sldId id="303" r:id="rId25"/>
    <p:sldId id="304" r:id="rId26"/>
    <p:sldId id="307" r:id="rId27"/>
    <p:sldId id="280" r:id="rId28"/>
    <p:sldId id="281" r:id="rId29"/>
    <p:sldId id="283" r:id="rId30"/>
    <p:sldId id="282" r:id="rId31"/>
    <p:sldId id="284" r:id="rId32"/>
    <p:sldId id="285" r:id="rId33"/>
    <p:sldId id="287" r:id="rId34"/>
    <p:sldId id="288" r:id="rId35"/>
    <p:sldId id="289" r:id="rId36"/>
    <p:sldId id="290" r:id="rId37"/>
    <p:sldId id="291" r:id="rId38"/>
    <p:sldId id="308" r:id="rId39"/>
    <p:sldId id="292" r:id="rId40"/>
    <p:sldId id="309" r:id="rId41"/>
    <p:sldId id="310" r:id="rId42"/>
    <p:sldId id="311" r:id="rId43"/>
    <p:sldId id="312" r:id="rId44"/>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3344" autoAdjust="0"/>
    <p:restoredTop sz="93969" autoAdjust="0"/>
  </p:normalViewPr>
  <p:slideViewPr>
    <p:cSldViewPr>
      <p:cViewPr varScale="1">
        <p:scale>
          <a:sx n="50" d="100"/>
          <a:sy n="50" d="100"/>
        </p:scale>
        <p:origin x="-912"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sz="quarter" idx="1"/>
          </p:nvPr>
        </p:nvSpPr>
        <p:spPr>
          <a:xfrm>
            <a:off x="3884613" y="0"/>
            <a:ext cx="2971800" cy="457200"/>
          </a:xfrm>
          <a:prstGeom prst="rect">
            <a:avLst/>
          </a:prstGeom>
        </p:spPr>
        <p:txBody>
          <a:bodyPr vert="horz" rtlCol="0"/>
          <a:lstStyle>
            <a:lvl1pPr algn="r">
              <a:defRPr sz="1200"/>
            </a:lvl1pPr>
            <a:extLst/>
          </a:lstStyle>
          <a:p>
            <a:fld id="{54D4857D-62A5-486B-9129-468003D7E020}" type="datetimeFigureOut">
              <a:rPr lang="en-US" smtClean="0"/>
              <a:pPr/>
              <a:t>11/13/2014</a:t>
            </a:fld>
            <a:endParaRPr lang="en-US"/>
          </a:p>
        </p:txBody>
      </p:sp>
      <p:sp>
        <p:nvSpPr>
          <p:cNvPr id="4" name="Rectangle 4"/>
          <p:cNvSpPr>
            <a:spLocks noGrp="1"/>
          </p:cNvSpPr>
          <p:nvPr>
            <p:ph type="ftr" sz="quarter" idx="2"/>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5" name="Rectangle 5"/>
          <p:cNvSpPr>
            <a:spLocks noGrp="1"/>
          </p:cNvSpPr>
          <p:nvPr>
            <p:ph type="sldNum" sz="quarter" idx="3"/>
          </p:nvPr>
        </p:nvSpPr>
        <p:spPr>
          <a:xfrm>
            <a:off x="3884613" y="8685213"/>
            <a:ext cx="2971800" cy="457200"/>
          </a:xfrm>
          <a:prstGeom prst="rect">
            <a:avLst/>
          </a:prstGeom>
        </p:spPr>
        <p:txBody>
          <a:bodyPr vert="horz" rtlCol="0" anchor="b"/>
          <a:lstStyle>
            <a:lvl1pPr algn="r">
              <a:defRPr sz="1200"/>
            </a:lvl1pPr>
            <a:extLst/>
          </a:lstStyle>
          <a:p>
            <a:fld id="{2EBE4566-6F3A-4CC1-BD6C-9C510D05F126}" type="slidenum">
              <a:rPr lang="en-US" smtClean="0"/>
              <a:pPr/>
              <a:t>‹#›</a:t>
            </a:fld>
            <a:endParaRPr lang="en-US"/>
          </a:p>
        </p:txBody>
      </p:sp>
    </p:spTree>
    <p:extLst>
      <p:ext uri="{BB962C8B-B14F-4D97-AF65-F5344CB8AC3E}">
        <p14:creationId xmlns:p14="http://schemas.microsoft.com/office/powerpoint/2010/main" xmlns="" val="1118581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Rectangle 3"/>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2D2EF2CE-B28C-4ED4-8FD0-48BB3F48846A}" type="datetimeFigureOut">
              <a:rPr lang="en-US" smtClean="0"/>
              <a:pPr/>
              <a:t>11/13/2014</a:t>
            </a:fld>
            <a:endParaRPr lang="en-US"/>
          </a:p>
        </p:txBody>
      </p:sp>
      <p:sp>
        <p:nvSpPr>
          <p:cNvPr id="4" name="Rectangle 4"/>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extLst/>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Rectangle 7"/>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61807874-5299-41B2-A37A-6AA3547857F4}" type="slidenum">
              <a:rPr lang="en-US" smtClean="0"/>
              <a:pPr/>
              <a:t>‹#›</a:t>
            </a:fld>
            <a:endParaRPr lang="en-US"/>
          </a:p>
        </p:txBody>
      </p:sp>
    </p:spTree>
    <p:extLst>
      <p:ext uri="{BB962C8B-B14F-4D97-AF65-F5344CB8AC3E}">
        <p14:creationId xmlns:p14="http://schemas.microsoft.com/office/powerpoint/2010/main" xmlns="" val="3205307519"/>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dirty="0"/>
          </a:p>
        </p:txBody>
      </p:sp>
      <p:sp>
        <p:nvSpPr>
          <p:cNvPr id="4" name="Rectangle 4"/>
          <p:cNvSpPr>
            <a:spLocks noGrp="1"/>
          </p:cNvSpPr>
          <p:nvPr>
            <p:ph type="sldNum" sz="quarter" idx="10"/>
          </p:nvPr>
        </p:nvSpPr>
        <p:spPr/>
        <p:txBody>
          <a:bodyPr/>
          <a:lstStyle>
            <a:extLst/>
          </a:lstStyle>
          <a:p>
            <a:fld id="{61807874-5299-41B2-A37A-6AA3547857F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19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27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extLst/>
          </a:lstStyle>
          <a:p>
            <a:endParaRPr lang="en-US"/>
          </a:p>
        </p:txBody>
      </p:sp>
      <p:sp>
        <p:nvSpPr>
          <p:cNvPr id="4" name="Rectangle 4"/>
          <p:cNvSpPr>
            <a:spLocks noGrp="1"/>
          </p:cNvSpPr>
          <p:nvPr>
            <p:ph type="sldNum" sz="quarter" idx="10"/>
          </p:nvPr>
        </p:nvSpPr>
        <p:spPr/>
        <p:txBody>
          <a:bodyPr/>
          <a:lstStyle>
            <a:extLst/>
          </a:lstStyle>
          <a:p>
            <a:fld id="{61807874-5299-41B2-A37A-6AA3547857F4}"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Rectangle 3"/>
          <p:cNvSpPr>
            <a:spLocks noGrp="1"/>
          </p:cNvSpPr>
          <p:nvPr>
            <p:ph type="subTitle" idx="1"/>
          </p:nvPr>
        </p:nvSpPr>
        <p:spPr>
          <a:xfrm>
            <a:off x="457200" y="5396132"/>
            <a:ext cx="8098302" cy="762000"/>
          </a:xfrm>
        </p:spPr>
        <p:txBody>
          <a:bodyPr/>
          <a:lstStyle>
            <a:lvl1pPr marL="0" indent="0" algn="r">
              <a:buNone/>
              <a:defRPr sz="14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grpSp>
        <p:nvGrpSpPr>
          <p:cNvPr id="16" name="Group 23"/>
          <p:cNvGrpSpPr/>
          <p:nvPr/>
        </p:nvGrpSpPr>
        <p:grpSpPr>
          <a:xfrm>
            <a:off x="14990" y="1976657"/>
            <a:ext cx="2042410" cy="533400"/>
            <a:chOff x="0" y="2000250"/>
            <a:chExt cx="3733800" cy="533400"/>
          </a:xfrm>
        </p:grpSpPr>
        <p:sp>
          <p:nvSpPr>
            <p:cNvPr id="30"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7"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21"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8"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6"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20"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3"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29" name="Group 35"/>
          <p:cNvGrpSpPr/>
          <p:nvPr/>
        </p:nvGrpSpPr>
        <p:grpSpPr>
          <a:xfrm>
            <a:off x="8584055" y="1976657"/>
            <a:ext cx="552450" cy="542925"/>
            <a:chOff x="8667750" y="2000250"/>
            <a:chExt cx="476250" cy="542925"/>
          </a:xfrm>
        </p:grpSpPr>
        <p:sp>
          <p:nvSpPr>
            <p:cNvPr id="26"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2"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7"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28"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5"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8"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9"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4" name="Oval 28"/>
          <p:cNvSpPr/>
          <p:nvPr userDrawn="1"/>
        </p:nvSpPr>
        <p:spPr>
          <a:xfrm>
            <a:off x="8572500" y="6038850"/>
            <a:ext cx="152400" cy="152400"/>
          </a:xfrm>
          <a:prstGeom prst="ellipse">
            <a:avLst/>
          </a:prstGeom>
          <a:effectLst/>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3" name="Oval 28"/>
          <p:cNvSpPr/>
          <p:nvPr userDrawn="1"/>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5" name="Oval 28"/>
          <p:cNvSpPr/>
          <p:nvPr userDrawn="1"/>
        </p:nvSpPr>
        <p:spPr>
          <a:xfrm>
            <a:off x="8572500" y="5476875"/>
            <a:ext cx="152400" cy="152400"/>
          </a:xfrm>
          <a:prstGeom prst="ellipse">
            <a:avLst/>
          </a:prstGeom>
          <a:effectLst/>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4" name="Oval 28"/>
          <p:cNvSpPr/>
          <p:nvPr userDrawn="1"/>
        </p:nvSpPr>
        <p:spPr>
          <a:xfrm>
            <a:off x="8572500" y="5753100"/>
            <a:ext cx="152400" cy="152400"/>
          </a:xfrm>
          <a:prstGeom prst="ellipse">
            <a:avLst/>
          </a:prstGeom>
          <a:effectLst/>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9" name="Rectangle 34"/>
          <p:cNvSpPr>
            <a:spLocks noGrp="1"/>
          </p:cNvSpPr>
          <p:nvPr>
            <p:ph type="dt" sz="half" idx="10"/>
          </p:nvPr>
        </p:nvSpPr>
        <p:spPr/>
        <p:txBody>
          <a:bodyPr rtlCol="0"/>
          <a:lstStyle>
            <a:extLst/>
          </a:lstStyle>
          <a:p>
            <a:pPr algn="r"/>
            <a:fld id="{8F67D422-08A8-451B-9A67-21962FC4B660}" type="datetimeFigureOut">
              <a:rPr lang="en-US" sz="1100" smtClean="0"/>
              <a:pPr algn="r"/>
              <a:t>11/13/2014</a:t>
            </a:fld>
            <a:endParaRPr lang="en-US"/>
          </a:p>
        </p:txBody>
      </p:sp>
      <p:sp>
        <p:nvSpPr>
          <p:cNvPr id="25" name="Rectangle 35"/>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31" name="Rectangle 36"/>
          <p:cNvSpPr>
            <a:spLocks noGrp="1"/>
          </p:cNvSpPr>
          <p:nvPr>
            <p:ph type="ftr" sz="quarter" idx="12"/>
          </p:nvPr>
        </p:nvSpPr>
        <p:spPr/>
        <p:txBody>
          <a:bodyPr rtlCol="0"/>
          <a:lstStyle>
            <a:extLst/>
          </a:lstStyle>
          <a:p>
            <a:endParaRPr lang="en-US"/>
          </a:p>
        </p:txBody>
      </p:sp>
      <p:sp>
        <p:nvSpPr>
          <p:cNvPr id="33" name="Rectangle 32"/>
          <p:cNvSpPr>
            <a:spLocks noGrp="1"/>
          </p:cNvSpPr>
          <p:nvPr>
            <p:ph type="title" hasCustomPrompt="1"/>
          </p:nvPr>
        </p:nvSpPr>
        <p:spPr>
          <a:xfrm>
            <a:off x="2057400" y="281352"/>
            <a:ext cx="6509239" cy="3886200"/>
          </a:xfrm>
          <a:scene3d>
            <a:camera prst="orthographicFront"/>
            <a:lightRig rig="threePt" dir="t"/>
          </a:scene3d>
          <a:sp3d/>
        </p:spPr>
        <p:txBody>
          <a:bodyPr vert="horz" anchor="ctr">
            <a:normAutofit/>
          </a:bodyPr>
          <a:lstStyle>
            <a:lvl1pPr algn="ctr">
              <a:lnSpc>
                <a:spcPct val="100000"/>
              </a:lnSpc>
              <a:defRPr kumimoji="0" lang="en-US" sz="7200" b="1" i="0" u="none" strike="noStrike" kern="0" cap="none" spc="0" normalizeH="0" baseline="0" noProof="0" dirty="0" smtClean="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r>
              <a:rPr lang="en-US" dirty="0" smtClean="0"/>
              <a:t>Show Title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Rectangle 3"/>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10"/>
          <p:cNvSpPr>
            <a:spLocks noGrp="1"/>
          </p:cNvSpPr>
          <p:nvPr>
            <p:ph type="dt" sz="half" idx="10"/>
          </p:nvPr>
        </p:nvSpPr>
        <p:spPr/>
        <p:txBody>
          <a:bodyPr rtlCol="0"/>
          <a:lstStyle>
            <a:extLst/>
          </a:lstStyle>
          <a:p>
            <a:pPr algn="r"/>
            <a:fld id="{8F67D422-08A8-451B-9A67-21962FC4B660}" type="datetimeFigureOut">
              <a:rPr lang="en-US" sz="1100" smtClean="0"/>
              <a:pPr algn="r"/>
              <a:t>11/13/2014</a:t>
            </a:fld>
            <a:endParaRPr lang="en-US"/>
          </a:p>
        </p:txBody>
      </p:sp>
      <p:sp>
        <p:nvSpPr>
          <p:cNvPr id="27" name="Rectangle 11"/>
          <p:cNvSpPr>
            <a:spLocks noGrp="1"/>
          </p:cNvSpPr>
          <p:nvPr>
            <p:ph type="sldNum" sz="quarter" idx="11"/>
          </p:nvPr>
        </p:nvSpPr>
        <p:spPr/>
        <p:txBody>
          <a:bodyPr rtlCol="0"/>
          <a:lstStyle>
            <a:extLst/>
          </a:lstStyle>
          <a:p>
            <a:fld id="{169B2101-2E9F-420A-91A3-890890D84497}" type="slidenum">
              <a:rPr lang="en-US" sz="1200" smtClean="0"/>
              <a:pPr/>
              <a:t>‹#›</a:t>
            </a:fld>
            <a:endParaRPr lang="en-US"/>
          </a:p>
        </p:txBody>
      </p:sp>
      <p:sp>
        <p:nvSpPr>
          <p:cNvPr id="4" name="Rectangle 12"/>
          <p:cNvSpPr>
            <a:spLocks noGrp="1"/>
          </p:cNvSpPr>
          <p:nvPr>
            <p:ph type="ftr" sz="quarter" idx="12"/>
          </p:nvPr>
        </p:nvSpPr>
        <p:spPr/>
        <p:txBody>
          <a:bodyPr rtlCol="0"/>
          <a:lstStyle>
            <a:extLst/>
          </a:lstStyle>
          <a:p>
            <a:endParaRPr lang="en-US"/>
          </a:p>
        </p:txBody>
      </p:sp>
      <p:sp>
        <p:nvSpPr>
          <p:cNvPr id="28" name="Rectangle 14"/>
          <p:cNvSpPr>
            <a:spLocks noGrp="1"/>
          </p:cNvSpPr>
          <p:nvPr>
            <p:ph type="title"/>
          </p:nvPr>
        </p:nvSpPr>
        <p:spPr/>
        <p:txBody>
          <a:bodyPr rtlCol="0" anchor="b"/>
          <a:lstStyle>
            <a:extLst/>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9" name="Rectangle 3"/>
          <p:cNvSpPr>
            <a:spLocks noGrp="1"/>
          </p:cNvSpPr>
          <p:nvPr>
            <p:ph type="dt" sz="half" idx="10"/>
          </p:nvPr>
        </p:nvSpPr>
        <p:spPr/>
        <p:txBody>
          <a:bodyPr rtlCol="0"/>
          <a:lstStyle>
            <a:extLst/>
          </a:lstStyle>
          <a:p>
            <a:pPr algn="r"/>
            <a:fld id="{8F67D422-08A8-451B-9A67-21962FC4B660}" type="datetimeFigureOut">
              <a:rPr lang="en-US" sz="1100" smtClean="0"/>
              <a:pPr algn="r"/>
              <a:t>11/13/2014</a:t>
            </a:fld>
            <a:endParaRPr lang="en-US"/>
          </a:p>
        </p:txBody>
      </p:sp>
      <p:sp>
        <p:nvSpPr>
          <p:cNvPr id="26" name="Rectangle 4"/>
          <p:cNvSpPr>
            <a:spLocks noGrp="1"/>
          </p:cNvSpPr>
          <p:nvPr>
            <p:ph type="ftr" sz="quarter" idx="11"/>
          </p:nvPr>
        </p:nvSpPr>
        <p:spPr/>
        <p:txBody>
          <a:bodyPr rtlCol="0"/>
          <a:lstStyle>
            <a:extLst/>
          </a:lstStyle>
          <a:p>
            <a:endParaRPr lang="en-US"/>
          </a:p>
        </p:txBody>
      </p:sp>
      <p:sp>
        <p:nvSpPr>
          <p:cNvPr id="12" name="Rectangle 5"/>
          <p:cNvSpPr>
            <a:spLocks noGrp="1"/>
          </p:cNvSpPr>
          <p:nvPr>
            <p:ph type="sldNum" sz="quarter" idx="12"/>
          </p:nvPr>
        </p:nvSpPr>
        <p:spPr/>
        <p:txBody>
          <a:bodyPr rtlCol="0"/>
          <a:lstStyle>
            <a:extLst/>
          </a:lstStyle>
          <a:p>
            <a:fld id="{169B2101-2E9F-420A-91A3-890890D84497}" type="slidenum">
              <a:rPr lang="en-US" sz="1200" smtClean="0"/>
              <a:pPr/>
              <a:t>‹#›</a:t>
            </a:fld>
            <a:endParaRPr lang="en-US"/>
          </a:p>
        </p:txBody>
      </p:sp>
      <p:sp>
        <p:nvSpPr>
          <p:cNvPr id="27" name="Rectangle 6"/>
          <p:cNvSpPr>
            <a:spLocks noGrp="1"/>
          </p:cNvSpPr>
          <p:nvPr>
            <p:ph type="title" hasCustomPrompt="1"/>
          </p:nvPr>
        </p:nvSpPr>
        <p:spPr>
          <a:xfrm>
            <a:off x="228600" y="1676400"/>
            <a:ext cx="8229600" cy="1143000"/>
          </a:xfrm>
        </p:spPr>
        <p:txBody>
          <a:bodyPr rtlCol="0" anchor="ctr">
            <a:normAutofit/>
          </a:bodyPr>
          <a:lstStyle>
            <a:lvl1pPr>
              <a:defRPr kumimoji="0" sz="4800" b="1" i="0" u="none" strike="noStrike" kern="0" cap="none" spc="0" normalizeH="0" baseline="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Trebuchet MS"/>
                <a:ea typeface="+mj-ea"/>
                <a:cs typeface="+mj-cs"/>
              </a:defRPr>
            </a:lvl1pPr>
            <a:extLst/>
          </a:lstStyle>
          <a:p>
            <a:r>
              <a:rPr lang="en-US" dirty="0" smtClean="0"/>
              <a:t>Click to add section title</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mple Question &amp; Answer">
    <p:spTree>
      <p:nvGrpSpPr>
        <p:cNvPr id="1" name=""/>
        <p:cNvGrpSpPr/>
        <p:nvPr/>
      </p:nvGrpSpPr>
      <p:grpSpPr>
        <a:xfrm>
          <a:off x="0" y="0"/>
          <a:ext cx="0" cy="0"/>
          <a:chOff x="0" y="0"/>
          <a:chExt cx="0" cy="0"/>
        </a:xfrm>
      </p:grpSpPr>
      <p:sp>
        <p:nvSpPr>
          <p:cNvPr id="25"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11/13/2014</a:t>
            </a:fld>
            <a:endParaRPr lang="en-US"/>
          </a:p>
        </p:txBody>
      </p:sp>
      <p:sp>
        <p:nvSpPr>
          <p:cNvPr id="22" name="Rectangle 4"/>
          <p:cNvSpPr>
            <a:spLocks noGrp="1"/>
          </p:cNvSpPr>
          <p:nvPr>
            <p:ph type="ftr" sz="quarter" idx="11"/>
          </p:nvPr>
        </p:nvSpPr>
        <p:spPr/>
        <p:txBody>
          <a:bodyPr vert="horz"/>
          <a:lstStyle>
            <a:extLst/>
          </a:lstStyle>
          <a:p>
            <a:endParaRPr lang="en-US"/>
          </a:p>
        </p:txBody>
      </p:sp>
      <p:sp>
        <p:nvSpPr>
          <p:cNvPr id="31"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4"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13"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4"/>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1000"/>
                                        <p:tgtEl>
                                          <p:spTgt spid="13">
                                            <p:txEl>
                                              <p:pRg st="0" end="0"/>
                                            </p:txEl>
                                          </p:spTgt>
                                        </p:tgtEl>
                                      </p:cBhvr>
                                    </p:animEffect>
                                    <p:anim calcmode="lin" valueType="num">
                                      <p:cBhvr>
                                        <p:cTn id="11" dur="1000" fill="hold"/>
                                        <p:tgtEl>
                                          <p:spTgt spid="13">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1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build="p">
        <p:tmplLst>
          <p:tmpl lvl="1">
            <p:tnLst>
              <p:par>
                <p:cTn presetID="45" presetClass="entr" presetSubtype="0" fill="hold" nodeType="afterEffect">
                  <p:stCondLst>
                    <p:cond delay="0"/>
                  </p:stCondLst>
                  <p:iterate type="lt">
                    <p:tmPct val="10000"/>
                  </p:iterate>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ppt_w</p:attrName>
                        </p:attrNameLst>
                      </p:cBhvr>
                      <p:tavLst>
                        <p:tav tm="0" fmla="#ppt_w*sin(2.5*pi*$)">
                          <p:val>
                            <p:fltVal val="0"/>
                          </p:val>
                        </p:tav>
                        <p:tav tm="100000">
                          <p:val>
                            <p:fltVal val="1"/>
                          </p:val>
                        </p:tav>
                      </p:tavLst>
                    </p:anim>
                    <p:anim calcmode="lin" valueType="num">
                      <p:cBhvr>
                        <p:cTn dur="1000" fill="hold"/>
                        <p:tgtEl>
                          <p:spTgt spid="13"/>
                        </p:tgtEl>
                        <p:attrNameLst>
                          <p:attrName>ppt_h</p:attrName>
                        </p:attrNameLst>
                      </p:cBhvr>
                      <p:tavLst>
                        <p:tav tm="0">
                          <p:val>
                            <p:strVal val="#ppt_h"/>
                          </p:val>
                        </p:tav>
                        <p:tav tm="100000">
                          <p:val>
                            <p:strVal val="#ppt_h"/>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tailed Question &amp; Answer">
    <p:spTree>
      <p:nvGrpSpPr>
        <p:cNvPr id="1" name=""/>
        <p:cNvGrpSpPr/>
        <p:nvPr/>
      </p:nvGrpSpPr>
      <p:grpSpPr>
        <a:xfrm>
          <a:off x="0" y="0"/>
          <a:ext cx="0" cy="0"/>
          <a:chOff x="0" y="0"/>
          <a:chExt cx="0" cy="0"/>
        </a:xfrm>
      </p:grpSpPr>
      <p:sp>
        <p:nvSpPr>
          <p:cNvPr id="27"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11/13/2014</a:t>
            </a:fld>
            <a:endParaRPr lang="en-US"/>
          </a:p>
        </p:txBody>
      </p:sp>
      <p:sp>
        <p:nvSpPr>
          <p:cNvPr id="28"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31" name="Rectangle 8"/>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5" name="Rectangle 13"/>
          <p:cNvSpPr>
            <a:spLocks noGrp="1"/>
          </p:cNvSpPr>
          <p:nvPr>
            <p:ph type="body" sz="quarter" idx="14" hasCustomPrompt="1"/>
          </p:nvPr>
        </p:nvSpPr>
        <p:spPr>
          <a:xfrm>
            <a:off x="228600" y="1676400"/>
            <a:ext cx="8229600" cy="1143000"/>
          </a:xfrm>
        </p:spPr>
        <p:txBody>
          <a:bodyPr rtlCol="0" anchor="ctr"/>
          <a:lstStyle>
            <a:lvl1pPr algn="ctr">
              <a:buFontTx/>
              <a:buNone/>
              <a:defRPr kumimoji="0" sz="4800" b="1" i="0" u="none" strike="noStrike" kern="0" cap="none" spc="0" normalizeH="0" baseline="0">
                <a:ln w="0">
                  <a:solidFill>
                    <a:srgbClr val="FFFFFF"/>
                  </a:solidFill>
                  <a:prstDash val="solid"/>
                </a:ln>
                <a:gradFill flip="none">
                  <a:gsLst>
                    <a:gs pos="40000">
                      <a:schemeClr val="accent6">
                        <a:shade val="80000"/>
                      </a:schemeClr>
                    </a:gs>
                    <a:gs pos="45000">
                      <a:schemeClr val="accent6">
                        <a:shade val="100000"/>
                      </a:schemeClr>
                    </a:gs>
                  </a:gsLst>
                  <a:lin ang="16200000"/>
                </a:gradFill>
                <a:effectLst>
                  <a:outerShdw blurRad="23036" dist="23036" dir="5400000" algn="tl">
                    <a:srgbClr val="656565">
                      <a:alpha val="65000"/>
                    </a:srgbClr>
                  </a:outerShdw>
                  <a:reflection blurRad="12700" stA="25000" endPos="55000" dist="5000" dir="5400000" sy="-100000" algn="bl" rotWithShape="0"/>
                </a:effectLst>
                <a:uLnTx/>
                <a:uFillTx/>
                <a:latin typeface="+mj-lt"/>
                <a:ea typeface="+mj-ea"/>
                <a:cs typeface="+mj-cs"/>
              </a:defRPr>
            </a:lvl1pPr>
            <a:extLst/>
          </a:lstStyle>
          <a:p>
            <a:pPr lvl="0"/>
            <a:r>
              <a:rPr lang="en-US" dirty="0" smtClean="0"/>
              <a:t>Click to add answer</a:t>
            </a:r>
            <a:endParaRPr lang="en-US" dirty="0"/>
          </a:p>
        </p:txBody>
      </p:sp>
      <p:sp>
        <p:nvSpPr>
          <p:cNvPr id="22" name="Rectangle 9"/>
          <p:cNvSpPr>
            <a:spLocks noGrp="1"/>
          </p:cNvSpPr>
          <p:nvPr>
            <p:ph type="body" sz="quarter" idx="15" hasCustomPrompt="1"/>
          </p:nvPr>
        </p:nvSpPr>
        <p:spPr>
          <a:xfrm>
            <a:off x="1828800" y="3124200"/>
            <a:ext cx="5105400" cy="1981200"/>
          </a:xfrm>
        </p:spPr>
        <p:txBody>
          <a:bodyPr vert="horz"/>
          <a:lstStyle>
            <a:lvl1pPr algn="ctr">
              <a:buFontTx/>
              <a:buNone/>
              <a:defRPr i="1" baseline="0"/>
            </a:lvl1pPr>
            <a:extLst/>
          </a:lstStyle>
          <a:p>
            <a:pPr lvl="0"/>
            <a:r>
              <a:rPr lang="en-US" dirty="0" smtClean="0"/>
              <a:t>Click to add detail to the answer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1"/>
                                        </p:tgtEl>
                                        <p:attrNameLst>
                                          <p:attrName>style.color</p:attrName>
                                        </p:attrNameLst>
                                      </p:cBhvr>
                                      <p:to>
                                        <a:srgbClr val="969696"/>
                                      </p:to>
                                    </p:animClr>
                                  </p:childTnLst>
                                </p:cTn>
                              </p:par>
                            </p:childTnLst>
                          </p:cTn>
                        </p:par>
                        <p:par>
                          <p:cTn id="7" fill="hold">
                            <p:stCondLst>
                              <p:cond delay="50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25">
                                            <p:txEl>
                                              <p:pRg st="0" end="0"/>
                                            </p:txEl>
                                          </p:spTgt>
                                        </p:tgtEl>
                                        <p:attrNameLst>
                                          <p:attrName>style.visibility</p:attrName>
                                        </p:attrNameLst>
                                      </p:cBhvr>
                                      <p:to>
                                        <p:strVal val="visible"/>
                                      </p:to>
                                    </p:set>
                                    <p:animEffect transition="in" filter="fade">
                                      <p:cBhvr>
                                        <p:cTn id="10" dur="1000"/>
                                        <p:tgtEl>
                                          <p:spTgt spid="25">
                                            <p:txEl>
                                              <p:pRg st="0" end="0"/>
                                            </p:txEl>
                                          </p:spTgt>
                                        </p:tgtEl>
                                      </p:cBhvr>
                                    </p:animEffect>
                                    <p:anim calcmode="lin" valueType="num">
                                      <p:cBhvr>
                                        <p:cTn id="11" dur="1000" fill="hold"/>
                                        <p:tgtEl>
                                          <p:spTgt spid="25">
                                            <p:txEl>
                                              <p:pRg st="0" end="0"/>
                                            </p:txEl>
                                          </p:spTgt>
                                        </p:tgtEl>
                                        <p:attrNameLst>
                                          <p:attrName>ppt_w</p:attrName>
                                        </p:attrNameLst>
                                      </p:cBhvr>
                                      <p:tavLst>
                                        <p:tav tm="0" fmla="#ppt_w*sin(2.5*pi*$)">
                                          <p:val>
                                            <p:fltVal val="0"/>
                                          </p:val>
                                        </p:tav>
                                        <p:tav tm="100000">
                                          <p:val>
                                            <p:fltVal val="1"/>
                                          </p:val>
                                        </p:tav>
                                      </p:tavLst>
                                    </p:anim>
                                    <p:anim calcmode="lin" valueType="num">
                                      <p:cBhvr>
                                        <p:cTn id="12" dur="1000" fill="hold"/>
                                        <p:tgtEl>
                                          <p:spTgt spid="25">
                                            <p:txEl>
                                              <p:pRg st="0" end="0"/>
                                            </p:txEl>
                                          </p:spTgt>
                                        </p:tgtEl>
                                        <p:attrNameLst>
                                          <p:attrName>ppt_h</p:attrName>
                                        </p:attrNameLst>
                                      </p:cBhvr>
                                      <p:tavLst>
                                        <p:tav tm="0">
                                          <p:val>
                                            <p:strVal val="#ppt_h"/>
                                          </p:val>
                                        </p:tav>
                                        <p:tav tm="100000">
                                          <p:val>
                                            <p:strVal val="#ppt_h"/>
                                          </p:val>
                                        </p:tav>
                                      </p:tavLst>
                                    </p:anim>
                                  </p:childTnLst>
                                </p:cTn>
                              </p:par>
                            </p:childTnLst>
                          </p:cTn>
                        </p:par>
                        <p:par>
                          <p:cTn id="13" fill="hold">
                            <p:stCondLst>
                              <p:cond delay="3000"/>
                            </p:stCondLst>
                            <p:childTnLst>
                              <p:par>
                                <p:cTn id="14" presetID="10" presetClass="entr" presetSubtype="0" fill="hold" grpId="0" nodeType="afterEffect">
                                  <p:stCondLst>
                                    <p:cond delay="0"/>
                                  </p:stCondLst>
                                  <p:childTnLst>
                                    <p:set>
                                      <p:cBhvr>
                                        <p:cTn id="15" dur="1" fill="hold">
                                          <p:stCondLst>
                                            <p:cond delay="0"/>
                                          </p:stCondLst>
                                        </p:cTn>
                                        <p:tgtEl>
                                          <p:spTgt spid="22">
                                            <p:txEl>
                                              <p:pRg st="0" end="0"/>
                                            </p:txEl>
                                          </p:spTgt>
                                        </p:tgtEl>
                                        <p:attrNameLst>
                                          <p:attrName>style.visibility</p:attrName>
                                        </p:attrNameLst>
                                      </p:cBhvr>
                                      <p:to>
                                        <p:strVal val="visible"/>
                                      </p:to>
                                    </p:set>
                                    <p:animEffect transition="in" filter="fade">
                                      <p:cBhvr>
                                        <p:cTn id="16"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5" grpId="0" build="p">
        <p:tmplLst>
          <p:tmpl lvl="1">
            <p:tnLst>
              <p:par>
                <p:cTn presetID="45" presetClass="entr" presetSubtype="0" fill="hold" nodeType="afterEffect">
                  <p:stCondLst>
                    <p:cond delay="0"/>
                  </p:stCondLst>
                  <p:iterate type="lt">
                    <p:tmPct val="10000"/>
                  </p:iterate>
                  <p:childTnLst>
                    <p:set>
                      <p:cBhvr>
                        <p:cTn dur="1" fill="hold">
                          <p:stCondLst>
                            <p:cond delay="0"/>
                          </p:stCondLst>
                        </p:cTn>
                        <p:tgtEl>
                          <p:spTgt spid="25"/>
                        </p:tgtEl>
                        <p:attrNameLst>
                          <p:attrName>style.visibility</p:attrName>
                        </p:attrNameLst>
                      </p:cBhvr>
                      <p:to>
                        <p:strVal val="visible"/>
                      </p:to>
                    </p:set>
                    <p:animEffect transition="in" filter="fade">
                      <p:cBhvr>
                        <p:cTn dur="1000"/>
                        <p:tgtEl>
                          <p:spTgt spid="25"/>
                        </p:tgtEl>
                      </p:cBhvr>
                    </p:animEffect>
                    <p:anim calcmode="lin" valueType="num">
                      <p:cBhvr>
                        <p:cTn dur="1000" fill="hold"/>
                        <p:tgtEl>
                          <p:spTgt spid="25"/>
                        </p:tgtEl>
                        <p:attrNameLst>
                          <p:attrName>ppt_w</p:attrName>
                        </p:attrNameLst>
                      </p:cBhvr>
                      <p:tavLst>
                        <p:tav tm="0" fmla="#ppt_w*sin(2.5*pi*$)">
                          <p:val>
                            <p:fltVal val="0"/>
                          </p:val>
                        </p:tav>
                        <p:tav tm="100000">
                          <p:val>
                            <p:fltVal val="1"/>
                          </p:val>
                        </p:tav>
                      </p:tavLst>
                    </p:anim>
                    <p:anim calcmode="lin" valueType="num">
                      <p:cBhvr>
                        <p:cTn dur="1000" fill="hold"/>
                        <p:tgtEl>
                          <p:spTgt spid="25"/>
                        </p:tgtEl>
                        <p:attrNameLst>
                          <p:attrName>ppt_h</p:attrName>
                        </p:attrNameLst>
                      </p:cBhvr>
                      <p:tavLst>
                        <p:tav tm="0">
                          <p:val>
                            <p:strVal val="#ppt_h"/>
                          </p:val>
                        </p:tav>
                        <p:tav tm="100000">
                          <p:val>
                            <p:strVal val="#ppt_h"/>
                          </p:val>
                        </p:tav>
                      </p:tavLst>
                    </p:anim>
                  </p:childTnLst>
                </p:cTn>
              </p:par>
            </p:tnLst>
          </p:tmpl>
        </p:tmplLst>
      </p:bldP>
      <p:bldP spid="22" grpId="0" build="p">
        <p:tmplLst>
          <p:tmpl lvl="1">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000"/>
                        <p:tgtEl>
                          <p:spTgt spid="22"/>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ue or False Question (Answer: True)">
    <p:spTree>
      <p:nvGrpSpPr>
        <p:cNvPr id="1" name=""/>
        <p:cNvGrpSpPr/>
        <p:nvPr/>
      </p:nvGrpSpPr>
      <p:grpSpPr>
        <a:xfrm>
          <a:off x="0" y="0"/>
          <a:ext cx="0" cy="0"/>
          <a:chOff x="0" y="0"/>
          <a:chExt cx="0" cy="0"/>
        </a:xfrm>
      </p:grpSpPr>
      <p:sp>
        <p:nvSpPr>
          <p:cNvPr id="22"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11/13/2014</a:t>
            </a:fld>
            <a:endParaRPr lang="en-US"/>
          </a:p>
        </p:txBody>
      </p:sp>
      <p:sp>
        <p:nvSpPr>
          <p:cNvPr id="11" name="Rectangle 4"/>
          <p:cNvSpPr>
            <a:spLocks noGrp="1"/>
          </p:cNvSpPr>
          <p:nvPr>
            <p:ph type="ftr" sz="quarter" idx="11"/>
          </p:nvPr>
        </p:nvSpPr>
        <p:spPr/>
        <p:txBody>
          <a:bodyPr vert="horz"/>
          <a:lstStyle>
            <a:extLst/>
          </a:lstStyle>
          <a:p>
            <a:endParaRPr lang="en-US"/>
          </a:p>
        </p:txBody>
      </p:sp>
      <p:sp>
        <p:nvSpPr>
          <p:cNvPr id="10"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27"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8" name="Answer Base"/>
          <p:cNvSpPr txBox="1"/>
          <p:nvPr userDrawn="1"/>
        </p:nvSpPr>
        <p:spPr>
          <a:xfrm>
            <a:off x="182880" y="1676400"/>
            <a:ext cx="8321040" cy="1828800"/>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182880" y="1676400"/>
            <a:ext cx="8321040" cy="1200329"/>
          </a:xfrm>
          <a:prstGeom prst="rect">
            <a:avLst/>
          </a:prstGeom>
        </p:spPr>
        <p:txBody>
          <a:bodyPr wrap="square">
            <a:spAutoFit/>
          </a:bodyPr>
          <a:lstStyle>
            <a:extLst/>
          </a:lstStyle>
          <a:p>
            <a:pPr indent="0" algn="ctr" latinLnBrk="0">
              <a:spcBef>
                <a:spcPct val="20000"/>
              </a:spcBef>
              <a:buNone/>
            </a:pP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TRUE </a:t>
            </a:r>
            <a:r>
              <a:rPr lang="en-US" sz="7200" dirty="0" smtClean="0">
                <a:solidFill>
                  <a:prstClr val="white">
                    <a:alpha val="40000"/>
                  </a:prstClr>
                </a:solidFill>
                <a:ea typeface="+mn-ea"/>
                <a:cs typeface="+mn-cs"/>
              </a:rPr>
              <a:t>or FALSE?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ue or False Question (Answer: False)">
    <p:spTree>
      <p:nvGrpSpPr>
        <p:cNvPr id="1" name=""/>
        <p:cNvGrpSpPr/>
        <p:nvPr/>
      </p:nvGrpSpPr>
      <p:grpSpPr>
        <a:xfrm>
          <a:off x="0" y="0"/>
          <a:ext cx="0" cy="0"/>
          <a:chOff x="0" y="0"/>
          <a:chExt cx="0" cy="0"/>
        </a:xfrm>
      </p:grpSpPr>
      <p:sp>
        <p:nvSpPr>
          <p:cNvPr id="31"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11/13/2014</a:t>
            </a:fld>
            <a:endParaRPr lang="en-US"/>
          </a:p>
        </p:txBody>
      </p:sp>
      <p:sp>
        <p:nvSpPr>
          <p:cNvPr id="2" name="Rectangle 4"/>
          <p:cNvSpPr>
            <a:spLocks noGrp="1"/>
          </p:cNvSpPr>
          <p:nvPr>
            <p:ph type="ftr" sz="quarter" idx="11"/>
          </p:nvPr>
        </p:nvSpPr>
        <p:spPr/>
        <p:txBody>
          <a:bodyPr vert="horz"/>
          <a:lstStyle>
            <a:extLst/>
          </a:lstStyle>
          <a:p>
            <a:endParaRPr lang="en-US"/>
          </a:p>
        </p:txBody>
      </p:sp>
      <p:sp>
        <p:nvSpPr>
          <p:cNvPr id="28"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sp>
        <p:nvSpPr>
          <p:cNvPr id="6" name="Question"/>
          <p:cNvSpPr>
            <a:spLocks noGrp="1"/>
          </p:cNvSpPr>
          <p:nvPr>
            <p:ph type="title" hasCustomPrompt="1"/>
          </p:nvPr>
        </p:nvSpPr>
        <p:spPr>
          <a:xfrm>
            <a:off x="228600" y="457200"/>
            <a:ext cx="8229600" cy="1143000"/>
          </a:xfrm>
        </p:spPr>
        <p:txBody>
          <a:bodyPr rtlCol="0" anchor="ctr"/>
          <a:lstStyle>
            <a:lvl1pPr algn="l">
              <a:defRPr i="1">
                <a:solidFill>
                  <a:schemeClr val="tx1">
                    <a:shade val="75000"/>
                  </a:schemeClr>
                </a:solidFill>
              </a:defRPr>
            </a:lvl1pPr>
            <a:extLst/>
          </a:lstStyle>
          <a:p>
            <a:r>
              <a:rPr lang="en-US" dirty="0" smtClean="0"/>
              <a:t>Click to add question</a:t>
            </a:r>
            <a:endParaRPr lang="en-US" dirty="0"/>
          </a:p>
        </p:txBody>
      </p:sp>
      <p:sp>
        <p:nvSpPr>
          <p:cNvPr id="29" name="Answer Base"/>
          <p:cNvSpPr txBox="1"/>
          <p:nvPr userDrawn="1"/>
        </p:nvSpPr>
        <p:spPr>
          <a:xfrm>
            <a:off x="228600" y="1600200"/>
            <a:ext cx="8229600" cy="1293926"/>
          </a:xfrm>
          <a:prstGeom prst="rect">
            <a:avLst/>
          </a:prstGeom>
          <a:noFill/>
        </p:spPr>
        <p:txBody>
          <a:bodyPr wrap="square">
            <a:noAutofit/>
          </a:bodyPr>
          <a:lstStyle>
            <a:extLst/>
          </a:lstStyle>
          <a:p>
            <a:pPr marL="0" indent="0" algn="ctr" rtl="0" latinLnBrk="0">
              <a:spcBef>
                <a:spcPct val="20000"/>
              </a:spcBef>
              <a:buNone/>
            </a:pPr>
            <a:r>
              <a:rPr lang="en-US" sz="7200" dirty="0" smtClean="0">
                <a:solidFill>
                  <a:schemeClr val="tx1">
                    <a:alpha val="40000"/>
                  </a:schemeClr>
                </a:solidFill>
              </a:rPr>
              <a:t>TRUE</a:t>
            </a:r>
            <a:r>
              <a:rPr lang="en-US" sz="7200" baseline="0" dirty="0" smtClean="0">
                <a:solidFill>
                  <a:schemeClr val="tx1">
                    <a:alpha val="40000"/>
                  </a:schemeClr>
                </a:solidFill>
              </a:rPr>
              <a:t> </a:t>
            </a:r>
            <a:r>
              <a:rPr lang="en-US" sz="7200" dirty="0" smtClean="0">
                <a:solidFill>
                  <a:schemeClr val="tx1">
                    <a:alpha val="40000"/>
                  </a:schemeClr>
                </a:solidFill>
              </a:rPr>
              <a:t>or FALSE?</a:t>
            </a:r>
            <a:endParaRPr lang="en-US" sz="7200" dirty="0">
              <a:solidFill>
                <a:schemeClr val="tx1">
                  <a:alpha val="40000"/>
                </a:schemeClr>
              </a:solidFill>
            </a:endParaRPr>
          </a:p>
        </p:txBody>
      </p:sp>
      <p:sp>
        <p:nvSpPr>
          <p:cNvPr id="7" name="Answer"/>
          <p:cNvSpPr/>
          <p:nvPr userDrawn="1"/>
        </p:nvSpPr>
        <p:spPr>
          <a:xfrm>
            <a:off x="228600" y="1600200"/>
            <a:ext cx="8229600" cy="1200329"/>
          </a:xfrm>
          <a:prstGeom prst="rect">
            <a:avLst/>
          </a:prstGeom>
        </p:spPr>
        <p:txBody>
          <a:bodyPr wrap="square">
            <a:spAutoFit/>
          </a:bodyPr>
          <a:lstStyle>
            <a:extLst/>
          </a:lstStyle>
          <a:p>
            <a:pPr algn="ctr"/>
            <a:r>
              <a:rPr lang="en-US" sz="7200" dirty="0" smtClean="0">
                <a:solidFill>
                  <a:prstClr val="white">
                    <a:alpha val="40000"/>
                  </a:prstClr>
                </a:solidFill>
                <a:ea typeface="+mn-ea"/>
                <a:cs typeface="+mn-cs"/>
              </a:rPr>
              <a:t>TRUE or </a:t>
            </a:r>
            <a:r>
              <a:rPr lang="en-US" sz="7200" dirty="0" smtClean="0">
                <a:ln w="0">
                  <a:solidFill>
                    <a:srgbClr val="FFFFFF"/>
                  </a:solidFill>
                  <a:prstDash val="solid"/>
                </a:ln>
                <a:gradFill flip="none">
                  <a:gsLst>
                    <a:gs pos="40000">
                      <a:srgbClr val="FA8D3D">
                        <a:shade val="80000"/>
                      </a:srgbClr>
                    </a:gs>
                    <a:gs pos="45000">
                      <a:srgbClr val="FA8D3D">
                        <a:shade val="100000"/>
                      </a:srgbClr>
                    </a:gs>
                  </a:gsLst>
                  <a:lin ang="16200000"/>
                </a:gradFill>
                <a:effectLst>
                  <a:outerShdw blurRad="23036" dist="23036" dir="5400000" algn="tl">
                    <a:srgbClr val="656565">
                      <a:alpha val="65000"/>
                    </a:srgbClr>
                  </a:outerShdw>
                  <a:reflection blurRad="12700" stA="25000" endPos="55000" dist="5000" dir="5400000" sy="-100000" algn="bl" rotWithShape="0"/>
                </a:effectLst>
                <a:ea typeface="+mn-ea"/>
                <a:cs typeface="+mn-cs"/>
              </a:rPr>
              <a:t>FALSE</a:t>
            </a:r>
            <a:r>
              <a:rPr lang="en-US" sz="7200" dirty="0" smtClean="0">
                <a:solidFill>
                  <a:prstClr val="white">
                    <a:alpha val="40000"/>
                  </a:prstClr>
                </a:solidFill>
                <a:ea typeface="+mn-ea"/>
                <a:cs typeface="+mn-cs"/>
              </a:rPr>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3000"/>
                                        <p:tgtEl>
                                          <p:spTgt spid="29"/>
                                        </p:tgtEl>
                                      </p:cBhvr>
                                    </p:animEffect>
                                    <p:set>
                                      <p:cBhvr>
                                        <p:cTn id="7" dur="1" fill="hold">
                                          <p:stCondLst>
                                            <p:cond delay="2999"/>
                                          </p:stCondLst>
                                        </p:cTn>
                                        <p:tgtEl>
                                          <p:spTgt spid="29"/>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tem Match Up">
    <p:spTree>
      <p:nvGrpSpPr>
        <p:cNvPr id="1" name=""/>
        <p:cNvGrpSpPr/>
        <p:nvPr/>
      </p:nvGrpSpPr>
      <p:grpSpPr>
        <a:xfrm>
          <a:off x="0" y="0"/>
          <a:ext cx="0" cy="0"/>
          <a:chOff x="0" y="0"/>
          <a:chExt cx="0" cy="0"/>
        </a:xfrm>
      </p:grpSpPr>
      <p:sp>
        <p:nvSpPr>
          <p:cNvPr id="25" name="Rectangle 4"/>
          <p:cNvSpPr>
            <a:spLocks noGrp="1"/>
          </p:cNvSpPr>
          <p:nvPr>
            <p:ph type="ftr" sz="quarter" idx="11"/>
          </p:nvPr>
        </p:nvSpPr>
        <p:spPr/>
        <p:txBody>
          <a:bodyPr vert="horz"/>
          <a:lstStyle>
            <a:extLst/>
          </a:lstStyle>
          <a:p>
            <a:endParaRPr lang="en-US"/>
          </a:p>
        </p:txBody>
      </p:sp>
      <p:sp>
        <p:nvSpPr>
          <p:cNvPr id="16" name="Rectangle 7"/>
          <p:cNvSpPr>
            <a:spLocks noGrp="1"/>
          </p:cNvSpPr>
          <p:nvPr>
            <p:ph type="body" sz="quarter" idx="13" hasCustomPrompt="1"/>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1</a:t>
            </a:r>
            <a:endParaRPr lang="en-US" dirty="0"/>
          </a:p>
        </p:txBody>
      </p:sp>
      <p:sp>
        <p:nvSpPr>
          <p:cNvPr id="12" name="Rectangle 7"/>
          <p:cNvSpPr>
            <a:spLocks noGrp="1"/>
          </p:cNvSpPr>
          <p:nvPr>
            <p:ph type="body" sz="quarter" idx="14" hasCustomPrompt="1"/>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2</a:t>
            </a:r>
            <a:endParaRPr lang="en-US" dirty="0"/>
          </a:p>
        </p:txBody>
      </p:sp>
      <p:sp>
        <p:nvSpPr>
          <p:cNvPr id="13" name="Rectangle 7"/>
          <p:cNvSpPr>
            <a:spLocks noGrp="1"/>
          </p:cNvSpPr>
          <p:nvPr>
            <p:ph type="body" sz="quarter" idx="15" hasCustomPrompt="1"/>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3</a:t>
            </a:r>
            <a:endParaRPr lang="en-US" dirty="0"/>
          </a:p>
        </p:txBody>
      </p:sp>
      <p:sp>
        <p:nvSpPr>
          <p:cNvPr id="14" name="Rectangle 7"/>
          <p:cNvSpPr>
            <a:spLocks noGrp="1"/>
          </p:cNvSpPr>
          <p:nvPr>
            <p:ph type="body" sz="quarter" idx="16" hasCustomPrompt="1"/>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4</a:t>
            </a:r>
            <a:endParaRPr lang="en-US" dirty="0"/>
          </a:p>
        </p:txBody>
      </p:sp>
      <p:sp>
        <p:nvSpPr>
          <p:cNvPr id="10" name="Rectangle 7"/>
          <p:cNvSpPr>
            <a:spLocks noGrp="1"/>
          </p:cNvSpPr>
          <p:nvPr>
            <p:ph type="body" sz="quarter" idx="17" hasCustomPrompt="1"/>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item 5</a:t>
            </a:r>
            <a:endParaRPr lang="en-US" dirty="0"/>
          </a:p>
        </p:txBody>
      </p:sp>
      <p:sp>
        <p:nvSpPr>
          <p:cNvPr id="20" name="Rectangle 3"/>
          <p:cNvSpPr>
            <a:spLocks noGrp="1"/>
          </p:cNvSpPr>
          <p:nvPr>
            <p:ph type="dt" sz="half" idx="10"/>
          </p:nvPr>
        </p:nvSpPr>
        <p:spPr/>
        <p:txBody>
          <a:bodyPr vert="horz"/>
          <a:lstStyle>
            <a:lvl1pPr algn="r">
              <a:defRPr/>
            </a:lvl1pPr>
            <a:extLst/>
          </a:lstStyle>
          <a:p>
            <a:fld id="{1BEBB2CB-903D-46EF-8227-E770ED8FF514}" type="datetimeFigureOut">
              <a:rPr lang="en-US" smtClean="0"/>
              <a:pPr/>
              <a:t>11/13/2014</a:t>
            </a:fld>
            <a:endParaRPr lang="en-US"/>
          </a:p>
        </p:txBody>
      </p:sp>
      <p:sp>
        <p:nvSpPr>
          <p:cNvPr id="15" name="Rectangle 7"/>
          <p:cNvSpPr>
            <a:spLocks noGrp="1"/>
          </p:cNvSpPr>
          <p:nvPr>
            <p:ph type="body" sz="quarter" idx="18" hasCustomPrompt="1"/>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5</a:t>
            </a:r>
            <a:endParaRPr lang="en-US" dirty="0"/>
          </a:p>
        </p:txBody>
      </p:sp>
      <p:sp>
        <p:nvSpPr>
          <p:cNvPr id="17" name="Rectangle 7"/>
          <p:cNvSpPr>
            <a:spLocks noGrp="1"/>
          </p:cNvSpPr>
          <p:nvPr>
            <p:ph type="body" sz="quarter" idx="19" hasCustomPrompt="1"/>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3</a:t>
            </a:r>
            <a:endParaRPr lang="en-US" dirty="0"/>
          </a:p>
        </p:txBody>
      </p:sp>
      <p:sp>
        <p:nvSpPr>
          <p:cNvPr id="18" name="Rectangle 7"/>
          <p:cNvSpPr>
            <a:spLocks noGrp="1"/>
          </p:cNvSpPr>
          <p:nvPr>
            <p:ph type="body" sz="quarter" idx="20" hasCustomPrompt="1"/>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1</a:t>
            </a:r>
            <a:endParaRPr lang="en-US" dirty="0"/>
          </a:p>
        </p:txBody>
      </p:sp>
      <p:sp>
        <p:nvSpPr>
          <p:cNvPr id="19" name="Rectangle 7"/>
          <p:cNvSpPr>
            <a:spLocks noGrp="1"/>
          </p:cNvSpPr>
          <p:nvPr>
            <p:ph type="body" sz="quarter" idx="21" hasCustomPrompt="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2</a:t>
            </a:r>
            <a:endParaRPr lang="en-US" dirty="0"/>
          </a:p>
        </p:txBody>
      </p:sp>
      <p:sp>
        <p:nvSpPr>
          <p:cNvPr id="21" name="Rectangle 7"/>
          <p:cNvSpPr>
            <a:spLocks noGrp="1"/>
          </p:cNvSpPr>
          <p:nvPr>
            <p:ph type="body" sz="quarter" idx="22" hasCustomPrompt="1"/>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vert="horz" anchor="ctr"/>
          <a:lstStyle>
            <a:lvl1pPr algn="ctr">
              <a:buFontTx/>
              <a:buNone/>
              <a:defRPr/>
            </a:lvl1pPr>
            <a:lvl2pPr>
              <a:buFontTx/>
              <a:buChar char="•"/>
              <a:defRPr/>
            </a:lvl2pPr>
            <a:lvl3pPr>
              <a:buFontTx/>
              <a:buChar char="•"/>
              <a:defRPr/>
            </a:lvl3pPr>
            <a:lvl4pPr>
              <a:buFontTx/>
              <a:buChar char="•"/>
              <a:defRPr/>
            </a:lvl4pPr>
            <a:lvl5pPr>
              <a:buFontTx/>
              <a:buChar char="•"/>
              <a:defRPr/>
            </a:lvl5pPr>
            <a:extLst/>
          </a:lstStyle>
          <a:p>
            <a:pPr lvl="0"/>
            <a:r>
              <a:rPr lang="en-US" dirty="0" smtClean="0"/>
              <a:t>Click to add match 4</a:t>
            </a:r>
            <a:endParaRPr lang="en-US" dirty="0"/>
          </a:p>
        </p:txBody>
      </p:sp>
      <p:sp>
        <p:nvSpPr>
          <p:cNvPr id="11" name="Rectangle 2"/>
          <p:cNvSpPr>
            <a:spLocks noGrp="1"/>
          </p:cNvSpPr>
          <p:nvPr>
            <p:ph type="title" hasCustomPrompt="1"/>
          </p:nvPr>
        </p:nvSpPr>
        <p:spPr/>
        <p:txBody>
          <a:bodyPr vert="horz"/>
          <a:lstStyle>
            <a:lvl1pPr algn="l">
              <a:defRPr i="1" baseline="0"/>
            </a:lvl1pPr>
            <a:extLst/>
          </a:lstStyle>
          <a:p>
            <a:r>
              <a:rPr lang="en-US" dirty="0" smtClean="0"/>
              <a:t>Click to type your question</a:t>
            </a:r>
            <a:endParaRPr lang="en-US" dirty="0"/>
          </a:p>
        </p:txBody>
      </p:sp>
      <p:sp>
        <p:nvSpPr>
          <p:cNvPr id="7" name="Rectangle 5"/>
          <p:cNvSpPr>
            <a:spLocks noGrp="1"/>
          </p:cNvSpPr>
          <p:nvPr>
            <p:ph type="sldNum" sz="quarter" idx="12"/>
          </p:nvPr>
        </p:nvSpPr>
        <p:spPr/>
        <p:txBody>
          <a:bodyPr vert="horz"/>
          <a:lstStyle>
            <a:extLst/>
          </a:lstStyle>
          <a:p>
            <a:fld id="{C75B88FA-3392-4D65-A457-DB2A9953195B}" type="slidenum">
              <a:rPr lang="en-US" smtClean="0"/>
              <a:pPr/>
              <a:t>‹#›</a:t>
            </a:fld>
            <a:endParaRPr lang="en-US"/>
          </a:p>
        </p:txBody>
      </p:sp>
      <p:cxnSp>
        <p:nvCxnSpPr>
          <p:cNvPr id="23" name="Straight Connector 23"/>
          <p:cNvCxnSpPr>
            <a:stCxn id="16" idx="3"/>
            <a:endCxn id="18" idx="1"/>
          </p:cNvCxnSpPr>
          <p:nvPr/>
        </p:nvCxnSpPr>
        <p:spPr>
          <a:xfrm>
            <a:off x="3886200" y="22860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24" name="Straight Connector 23"/>
          <p:cNvCxnSpPr>
            <a:stCxn id="12" idx="3"/>
            <a:endCxn id="19" idx="1"/>
          </p:cNvCxnSpPr>
          <p:nvPr/>
        </p:nvCxnSpPr>
        <p:spPr>
          <a:xfrm>
            <a:off x="3886200" y="3200400"/>
            <a:ext cx="914400" cy="18288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0" name="Straight Connector 23"/>
          <p:cNvCxnSpPr>
            <a:stCxn id="13" idx="3"/>
            <a:endCxn id="17" idx="1"/>
          </p:cNvCxnSpPr>
          <p:nvPr/>
        </p:nvCxnSpPr>
        <p:spPr>
          <a:xfrm flipV="1">
            <a:off x="3886200" y="32004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4" name="Straight Connector 23"/>
          <p:cNvCxnSpPr>
            <a:stCxn id="14" idx="3"/>
            <a:endCxn id="21" idx="1"/>
          </p:cNvCxnSpPr>
          <p:nvPr/>
        </p:nvCxnSpPr>
        <p:spPr>
          <a:xfrm>
            <a:off x="3886200" y="5029200"/>
            <a:ext cx="914400" cy="9144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cxnSp>
        <p:nvCxnSpPr>
          <p:cNvPr id="39" name="Straight Connector 23"/>
          <p:cNvCxnSpPr>
            <a:stCxn id="10" idx="3"/>
            <a:endCxn id="15" idx="1"/>
          </p:cNvCxnSpPr>
          <p:nvPr/>
        </p:nvCxnSpPr>
        <p:spPr>
          <a:xfrm flipV="1">
            <a:off x="3886200" y="2286000"/>
            <a:ext cx="914400" cy="3657600"/>
          </a:xfrm>
          <a:prstGeom prst="line">
            <a:avLst/>
          </a:prstGeom>
          <a:ln w="19050" cap="flat" cmpd="sng" algn="ctr">
            <a:solidFill>
              <a:schemeClr val="accent4">
                <a:shade val="50000"/>
              </a:schemeClr>
            </a:solidFill>
            <a:prstDash val="solid"/>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0" name="Rectangle 2"/>
          <p:cNvSpPr>
            <a:spLocks noGrp="1"/>
          </p:cNvSpPr>
          <p:nvPr>
            <p:ph type="title"/>
          </p:nvPr>
        </p:nvSpPr>
        <p:spPr>
          <a:xfrm>
            <a:off x="914400" y="457200"/>
            <a:ext cx="7696200" cy="1143000"/>
          </a:xfrm>
          <a:prstGeom prst="rect">
            <a:avLst/>
          </a:prstGeom>
        </p:spPr>
        <p:txBody>
          <a:bodyPr vert="horz" anchor="b">
            <a:normAutofit/>
          </a:bodyPr>
          <a:lstStyle>
            <a:extLst/>
          </a:lstStyle>
          <a:p>
            <a:r>
              <a:rPr lang="en-US" smtClean="0"/>
              <a:t>Click to edit Master title style</a:t>
            </a:r>
            <a:endParaRPr lang="en-US" dirty="0"/>
          </a:p>
        </p:txBody>
      </p:sp>
      <p:sp>
        <p:nvSpPr>
          <p:cNvPr id="5" name="Rectangle 3"/>
          <p:cNvSpPr>
            <a:spLocks noGrp="1"/>
          </p:cNvSpPr>
          <p:nvPr>
            <p:ph type="body" idx="1"/>
          </p:nvPr>
        </p:nvSpPr>
        <p:spPr>
          <a:xfrm>
            <a:off x="914400" y="1905000"/>
            <a:ext cx="7467600" cy="4221163"/>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9" name="Rectangle 4"/>
          <p:cNvSpPr>
            <a:spLocks noGrp="1"/>
          </p:cNvSpPr>
          <p:nvPr>
            <p:ph type="dt" sz="half" idx="2"/>
          </p:nvPr>
        </p:nvSpPr>
        <p:spPr>
          <a:xfrm>
            <a:off x="6705600" y="6248400"/>
            <a:ext cx="1828800" cy="323850"/>
          </a:xfrm>
          <a:prstGeom prst="rect">
            <a:avLst/>
          </a:prstGeom>
        </p:spPr>
        <p:txBody>
          <a:bodyPr vert="horz" anchor="ctr"/>
          <a:lstStyle>
            <a:lvl1pPr>
              <a:defRPr sz="1100"/>
            </a:lvl1pPr>
            <a:extLst/>
          </a:lstStyle>
          <a:p>
            <a:pPr algn="r"/>
            <a:fld id="{8F67D422-08A8-451B-9A67-21962FC4B660}" type="datetimeFigureOut">
              <a:rPr lang="en-US" sz="1100" smtClean="0"/>
              <a:pPr algn="r"/>
              <a:t>11/13/2014</a:t>
            </a:fld>
            <a:endParaRPr lang="en-US" sz="1050" dirty="0"/>
          </a:p>
        </p:txBody>
      </p:sp>
      <p:sp>
        <p:nvSpPr>
          <p:cNvPr id="18" name="Rectangle 5"/>
          <p:cNvSpPr>
            <a:spLocks noGrp="1"/>
          </p:cNvSpPr>
          <p:nvPr>
            <p:ph type="ftr" sz="quarter" idx="3"/>
          </p:nvPr>
        </p:nvSpPr>
        <p:spPr>
          <a:xfrm>
            <a:off x="457200" y="6248400"/>
            <a:ext cx="3260886" cy="323850"/>
          </a:xfrm>
          <a:prstGeom prst="rect">
            <a:avLst/>
          </a:prstGeom>
        </p:spPr>
        <p:txBody>
          <a:bodyPr vert="horz"/>
          <a:lstStyle>
            <a:lvl1pPr>
              <a:defRPr sz="1200"/>
            </a:lvl1pPr>
            <a:extLst/>
          </a:lstStyle>
          <a:p>
            <a:endParaRPr lang="en-US" sz="1200" dirty="0"/>
          </a:p>
        </p:txBody>
      </p:sp>
      <p:sp>
        <p:nvSpPr>
          <p:cNvPr id="7" name="Slide Number Placeholder 6"/>
          <p:cNvSpPr>
            <a:spLocks noGrp="1"/>
          </p:cNvSpPr>
          <p:nvPr>
            <p:ph type="sldNum" sz="quarter" idx="4"/>
          </p:nvPr>
        </p:nvSpPr>
        <p:spPr>
          <a:xfrm>
            <a:off x="8714936" y="6151098"/>
            <a:ext cx="429064" cy="457200"/>
          </a:xfrm>
          <a:prstGeom prst="rect">
            <a:avLst/>
          </a:prstGeom>
        </p:spPr>
        <p:txBody>
          <a:bodyPr vert="horz" anchor="ctr"/>
          <a:lstStyle>
            <a:lvl1pPr>
              <a:defRPr sz="1200"/>
            </a:lvl1pPr>
            <a:extLst/>
          </a:lstStyle>
          <a:p>
            <a:fld id="{169B2101-2E9F-420A-91A3-890890D84497}" type="slidenum">
              <a:rPr lang="en-US" sz="1200" smtClean="0"/>
              <a:pPr/>
              <a:t>‹#›</a:t>
            </a:fld>
            <a:endParaRPr lang="en-US" sz="1200" dirty="0"/>
          </a:p>
        </p:txBody>
      </p:sp>
      <p:grpSp>
        <p:nvGrpSpPr>
          <p:cNvPr id="2" name="Group 23"/>
          <p:cNvGrpSpPr/>
          <p:nvPr/>
        </p:nvGrpSpPr>
        <p:grpSpPr>
          <a:xfrm>
            <a:off x="11555" y="2000250"/>
            <a:ext cx="133350" cy="533400"/>
            <a:chOff x="0" y="2000250"/>
            <a:chExt cx="3733800" cy="533400"/>
          </a:xfrm>
        </p:grpSpPr>
        <p:sp>
          <p:nvSpPr>
            <p:cNvPr id="3" name="Rectangle 14"/>
            <p:cNvSpPr/>
            <p:nvPr/>
          </p:nvSpPr>
          <p:spPr>
            <a:xfrm>
              <a:off x="0" y="2381250"/>
              <a:ext cx="373380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8" name="Rectangle 14"/>
            <p:cNvSpPr/>
            <p:nvPr/>
          </p:nvSpPr>
          <p:spPr>
            <a:xfrm>
              <a:off x="0" y="2305050"/>
              <a:ext cx="373380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4" name="Rectangle 14"/>
            <p:cNvSpPr/>
            <p:nvPr/>
          </p:nvSpPr>
          <p:spPr>
            <a:xfrm>
              <a:off x="0" y="2228850"/>
              <a:ext cx="373380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12" name="Rectangle 14"/>
            <p:cNvSpPr/>
            <p:nvPr/>
          </p:nvSpPr>
          <p:spPr>
            <a:xfrm>
              <a:off x="0" y="2152650"/>
              <a:ext cx="373380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9" name="Rectangle 14"/>
            <p:cNvSpPr/>
            <p:nvPr/>
          </p:nvSpPr>
          <p:spPr>
            <a:xfrm>
              <a:off x="0" y="2076450"/>
              <a:ext cx="373380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1" name="Rectangle 14"/>
            <p:cNvSpPr/>
            <p:nvPr/>
          </p:nvSpPr>
          <p:spPr>
            <a:xfrm>
              <a:off x="0" y="20002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31" name="Rectangle 14"/>
            <p:cNvSpPr/>
            <p:nvPr/>
          </p:nvSpPr>
          <p:spPr>
            <a:xfrm>
              <a:off x="0" y="2457450"/>
              <a:ext cx="373380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grpSp>
        <p:nvGrpSpPr>
          <p:cNvPr id="10" name="Group 35"/>
          <p:cNvGrpSpPr/>
          <p:nvPr/>
        </p:nvGrpSpPr>
        <p:grpSpPr>
          <a:xfrm>
            <a:off x="8584055" y="2000250"/>
            <a:ext cx="552450" cy="542925"/>
            <a:chOff x="8667750" y="2000250"/>
            <a:chExt cx="476250" cy="542925"/>
          </a:xfrm>
        </p:grpSpPr>
        <p:sp>
          <p:nvSpPr>
            <p:cNvPr id="13" name="Rectangle 14"/>
            <p:cNvSpPr/>
            <p:nvPr/>
          </p:nvSpPr>
          <p:spPr>
            <a:xfrm>
              <a:off x="8667750" y="2381250"/>
              <a:ext cx="476250" cy="76200"/>
            </a:xfrm>
            <a:prstGeom prst="rect">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a:p>
          </p:txBody>
        </p:sp>
        <p:sp>
          <p:nvSpPr>
            <p:cNvPr id="24" name="Rectangle 14"/>
            <p:cNvSpPr/>
            <p:nvPr/>
          </p:nvSpPr>
          <p:spPr>
            <a:xfrm>
              <a:off x="8667750" y="2305050"/>
              <a:ext cx="476250" cy="76200"/>
            </a:xfrm>
            <a:prstGeom prst="rect">
              <a:avLst/>
            </a:prstGeom>
          </p:spPr>
          <p:style>
            <a:lnRef idx="1">
              <a:schemeClr val="accent5"/>
            </a:lnRef>
            <a:fillRef idx="3">
              <a:schemeClr val="accent5"/>
            </a:fillRef>
            <a:effectRef idx="3">
              <a:schemeClr val="accent5"/>
            </a:effectRef>
            <a:fontRef idx="minor">
              <a:schemeClr val="lt1"/>
            </a:fontRef>
          </p:style>
          <p:txBody>
            <a:bodyPr anchor="ctr"/>
            <a:lstStyle>
              <a:extLst/>
            </a:lstStyle>
            <a:p>
              <a:pPr algn="ctr"/>
              <a:endParaRPr lang="en-US"/>
            </a:p>
          </p:txBody>
        </p:sp>
        <p:sp>
          <p:nvSpPr>
            <p:cNvPr id="19" name="Rectangle 14"/>
            <p:cNvSpPr/>
            <p:nvPr/>
          </p:nvSpPr>
          <p:spPr>
            <a:xfrm>
              <a:off x="8667750" y="2228850"/>
              <a:ext cx="476250" cy="76200"/>
            </a:xfrm>
            <a:prstGeom prst="rect">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dirty="0"/>
            </a:p>
          </p:txBody>
        </p:sp>
        <p:sp>
          <p:nvSpPr>
            <p:cNvPr id="30" name="Rectangle 14"/>
            <p:cNvSpPr/>
            <p:nvPr/>
          </p:nvSpPr>
          <p:spPr>
            <a:xfrm>
              <a:off x="8667750" y="2152650"/>
              <a:ext cx="476250" cy="76200"/>
            </a:xfrm>
            <a:prstGeom prst="rect">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dirty="0"/>
            </a:p>
          </p:txBody>
        </p:sp>
        <p:sp>
          <p:nvSpPr>
            <p:cNvPr id="17" name="Rectangle 14"/>
            <p:cNvSpPr/>
            <p:nvPr/>
          </p:nvSpPr>
          <p:spPr>
            <a:xfrm>
              <a:off x="8667750" y="2076450"/>
              <a:ext cx="476250" cy="76200"/>
            </a:xfrm>
            <a:prstGeom prst="rect">
              <a:avLst/>
            </a:prstGeom>
          </p:spPr>
          <p:style>
            <a:lnRef idx="1">
              <a:schemeClr val="accent2"/>
            </a:lnRef>
            <a:fillRef idx="3">
              <a:schemeClr val="accent2"/>
            </a:fillRef>
            <a:effectRef idx="3">
              <a:schemeClr val="accent2"/>
            </a:effectRef>
            <a:fontRef idx="minor">
              <a:schemeClr val="lt1"/>
            </a:fontRef>
          </p:style>
          <p:txBody>
            <a:bodyPr anchor="ctr"/>
            <a:lstStyle>
              <a:extLst/>
            </a:lstStyle>
            <a:p>
              <a:pPr algn="ctr"/>
              <a:endParaRPr lang="en-US"/>
            </a:p>
          </p:txBody>
        </p:sp>
        <p:sp>
          <p:nvSpPr>
            <p:cNvPr id="16" name="Rectangle 14"/>
            <p:cNvSpPr/>
            <p:nvPr/>
          </p:nvSpPr>
          <p:spPr>
            <a:xfrm>
              <a:off x="8667750" y="2000250"/>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5" name="Rectangle 14"/>
            <p:cNvSpPr/>
            <p:nvPr/>
          </p:nvSpPr>
          <p:spPr>
            <a:xfrm>
              <a:off x="8667750" y="2466975"/>
              <a:ext cx="476250" cy="76200"/>
            </a:xfrm>
            <a:prstGeom prst="rect">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grpSp>
      <p:sp>
        <p:nvSpPr>
          <p:cNvPr id="23" name="Oval 28"/>
          <p:cNvSpPr/>
          <p:nvPr/>
        </p:nvSpPr>
        <p:spPr>
          <a:xfrm>
            <a:off x="8572500" y="6324600"/>
            <a:ext cx="152400" cy="152400"/>
          </a:xfrm>
          <a:prstGeom prst="ellipse">
            <a:avLst/>
          </a:prstGeom>
          <a:effectLst/>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iming>
    <p:tnLst>
      <p:par>
        <p:cTn id="1" dur="indefinite" restart="never" nodeType="tmRoot"/>
      </p:par>
    </p:tnLst>
  </p:timing>
  <p:txStyles>
    <p:titleStyle>
      <a:lvl1pPr algn="l" rtl="0" eaLnBrk="1" latinLnBrk="0" hangingPunct="1">
        <a:spcBef>
          <a:spcPct val="0"/>
        </a:spcBef>
        <a:buNone/>
        <a:defRPr sz="36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extLst/>
    </p:titleStyle>
    <p:bodyStyle>
      <a:lvl1pPr marL="342900" indent="-342900" algn="l" rtl="0" eaLnBrk="1" latinLnBrk="0" hangingPunct="1">
        <a:spcBef>
          <a:spcPct val="20000"/>
        </a:spcBef>
        <a:buChar char="•"/>
        <a:defRPr sz="2000">
          <a:solidFill>
            <a:schemeClr val="tx1"/>
          </a:solidFill>
          <a:latin typeface="+mn-lt"/>
          <a:ea typeface="+mn-ea"/>
          <a:cs typeface="+mn-cs"/>
        </a:defRPr>
      </a:lvl1pPr>
      <a:lvl2pPr marL="742950" indent="-285750" algn="l" rtl="0" eaLnBrk="1" latinLnBrk="0" hangingPunct="1">
        <a:spcBef>
          <a:spcPct val="20000"/>
        </a:spcBef>
        <a:buChar char="–"/>
        <a:defRPr sz="2000">
          <a:solidFill>
            <a:schemeClr val="tx1"/>
          </a:solidFill>
          <a:latin typeface="+mn-lt"/>
          <a:ea typeface="+mn-ea"/>
          <a:cs typeface="+mn-cs"/>
        </a:defRPr>
      </a:lvl2pPr>
      <a:lvl3pPr marL="1143000" indent="-228600" algn="l" rtl="0" eaLnBrk="1" latinLnBrk="0" hangingPunct="1">
        <a:spcBef>
          <a:spcPct val="20000"/>
        </a:spcBef>
        <a:buChar char="•"/>
        <a:defRPr sz="2000">
          <a:solidFill>
            <a:schemeClr val="tx1"/>
          </a:solidFill>
          <a:latin typeface="+mn-lt"/>
          <a:ea typeface="+mn-ea"/>
          <a:cs typeface="+mn-cs"/>
        </a:defRPr>
      </a:lvl3pPr>
      <a:lvl4pPr marL="1600200" indent="-228600" algn="l" rtl="0" eaLnBrk="1" latinLnBrk="0" hangingPunct="1">
        <a:spcBef>
          <a:spcPct val="20000"/>
        </a:spcBef>
        <a:buChar char="–"/>
        <a:defRPr sz="2000">
          <a:solidFill>
            <a:schemeClr val="tx1"/>
          </a:solidFill>
          <a:latin typeface="+mn-lt"/>
          <a:ea typeface="+mn-ea"/>
          <a:cs typeface="+mn-cs"/>
        </a:defRPr>
      </a:lvl4pPr>
      <a:lvl5pPr marL="2057400" indent="-228600" algn="l" rtl="0" eaLnBrk="1" latinLnBrk="0" hangingPunct="1">
        <a:spcBef>
          <a:spcPct val="20000"/>
        </a:spcBef>
        <a:buChar char="»"/>
        <a:defRPr sz="20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ideo" Target="file:///D:\Intro%20to%20psychology\Child%20Psychology\video\Video%202.avi"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ideo" Target="file:///D:\Intro%20to%20psychology\Child%20Psychology\video\Video%201.avi"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ideo" Target="file:///D:\Intro%20to%20psychology\Child%20Psychology\video\Video%203.mp4"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video" Target="file:///D:\Intro%20to%20psychology\Child%20Psychology\video\Video%204.avi"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en.wikipedia.org/wiki/Erving_Goffman"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752600" y="281352"/>
            <a:ext cx="6814039" cy="3985848"/>
          </a:xfrm>
        </p:spPr>
        <p:txBody>
          <a:bodyPr>
            <a:normAutofit fontScale="90000"/>
          </a:bodyPr>
          <a:lstStyle>
            <a:extLst/>
          </a:lstStyle>
          <a:p>
            <a:r>
              <a:rPr lang="en-US" sz="8500" dirty="0" smtClean="0">
                <a:latin typeface="Arial" pitchFamily="34" charset="0"/>
                <a:cs typeface="Arial" pitchFamily="34" charset="0"/>
              </a:rPr>
              <a:t>Theories of Human development</a:t>
            </a:r>
            <a:endParaRPr lang="en-US" sz="8500" dirty="0">
              <a:latin typeface="Arial" pitchFamily="34" charset="0"/>
              <a:cs typeface="Arial" pitchFamily="34" charset="0"/>
            </a:endParaRPr>
          </a:p>
        </p:txBody>
      </p:sp>
      <p:sp>
        <p:nvSpPr>
          <p:cNvPr id="11" name="Subtitle 2"/>
          <p:cNvSpPr txBox="1">
            <a:spLocks/>
          </p:cNvSpPr>
          <p:nvPr/>
        </p:nvSpPr>
        <p:spPr>
          <a:xfrm>
            <a:off x="1981200" y="6172200"/>
            <a:ext cx="6705600" cy="503163"/>
          </a:xfrm>
          <a:prstGeom prst="rect">
            <a:avLst/>
          </a:prstGeom>
        </p:spPr>
        <p:txBody>
          <a:bodyPr vert="horz">
            <a:noAutofit/>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sz="2000" b="1" i="0" u="none" strike="noStrike" kern="0" cap="none" spc="0" normalizeH="0" baseline="0" noProof="0" dirty="0" smtClean="0">
                <a:ln>
                  <a:noFill/>
                </a:ln>
                <a:effectLst/>
                <a:uLnTx/>
                <a:uFillTx/>
                <a:latin typeface="Arial" pitchFamily="34" charset="0"/>
                <a:ea typeface="+mn-ea"/>
                <a:cs typeface="Arial" pitchFamily="34" charset="0"/>
              </a:rPr>
              <a:t>Dr. </a:t>
            </a:r>
            <a:r>
              <a:rPr kumimoji="0" lang="en-US" sz="2000" b="1" i="0" u="none" strike="noStrike" kern="0" cap="none" spc="0" normalizeH="0" baseline="0" noProof="0" dirty="0" err="1" smtClean="0">
                <a:ln>
                  <a:noFill/>
                </a:ln>
                <a:effectLst/>
                <a:uLnTx/>
                <a:uFillTx/>
                <a:latin typeface="Arial" pitchFamily="34" charset="0"/>
                <a:ea typeface="+mn-ea"/>
                <a:cs typeface="Arial" pitchFamily="34" charset="0"/>
              </a:rPr>
              <a:t>Sadaf</a:t>
            </a:r>
            <a:r>
              <a:rPr kumimoji="0" lang="en-US" sz="2000" b="1" i="0" u="none" strike="noStrike" kern="0" cap="none" spc="0" normalizeH="0" baseline="0" noProof="0" dirty="0" smtClean="0">
                <a:ln>
                  <a:noFill/>
                </a:ln>
                <a:effectLst/>
                <a:uLnTx/>
                <a:uFillTx/>
                <a:latin typeface="Arial" pitchFamily="34" charset="0"/>
                <a:ea typeface="+mn-ea"/>
                <a:cs typeface="Arial" pitchFamily="34" charset="0"/>
              </a:rPr>
              <a:t> </a:t>
            </a:r>
            <a:r>
              <a:rPr kumimoji="0" lang="en-US" sz="2000" b="1" i="0" u="none" strike="noStrike" kern="0" cap="none" spc="0" normalizeH="0" baseline="0" noProof="0" dirty="0" err="1" smtClean="0">
                <a:ln>
                  <a:noFill/>
                </a:ln>
                <a:effectLst/>
                <a:uLnTx/>
                <a:uFillTx/>
                <a:latin typeface="Arial" pitchFamily="34" charset="0"/>
                <a:ea typeface="+mn-ea"/>
                <a:cs typeface="Arial" pitchFamily="34" charset="0"/>
              </a:rPr>
              <a:t>Sajjad</a:t>
            </a:r>
            <a:endParaRPr kumimoji="0" lang="en-US" sz="2000" b="0" i="0" u="none" strike="noStrike" kern="0" cap="none" spc="0" normalizeH="0" baseline="0" noProof="0" dirty="0" smtClean="0">
              <a:ln>
                <a:noFill/>
              </a:ln>
              <a:effectLst/>
              <a:uLnTx/>
              <a:uFillTx/>
              <a:latin typeface="+mn-lt"/>
              <a:ea typeface="+mn-ea"/>
              <a:cs typeface="+mn-cs"/>
            </a:endParaRPr>
          </a:p>
          <a:p>
            <a:pPr marL="0" marR="0" lvl="0" indent="0" algn="r"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dirty="0">
              <a:ln>
                <a:noFill/>
              </a:ln>
              <a:effectLst/>
              <a:uLnTx/>
              <a:uFillTx/>
              <a:latin typeface="+mn-lt"/>
              <a:ea typeface="+mn-ea"/>
              <a:cs typeface="+mn-cs"/>
            </a:endParaRPr>
          </a:p>
        </p:txBody>
      </p:sp>
      <p:pic>
        <p:nvPicPr>
          <p:cNvPr id="12290" name="Picture 2" descr="https://encrypted-tbn0.gstatic.com/images?q=tbn:ANd9GcRl5E2KFzSm3cgEN_FPYhVT9w1Q2XytdOSQpX96pO3MeL8RVG_H"/>
          <p:cNvPicPr>
            <a:picLocks noChangeAspect="1" noChangeArrowheads="1"/>
          </p:cNvPicPr>
          <p:nvPr/>
        </p:nvPicPr>
        <p:blipFill>
          <a:blip r:embed="rId3" cstate="print"/>
          <a:srcRect l="3571" t="45361" b="4575"/>
          <a:stretch>
            <a:fillRect/>
          </a:stretch>
        </p:blipFill>
        <p:spPr bwMode="auto">
          <a:xfrm>
            <a:off x="3048000" y="4267200"/>
            <a:ext cx="4114800" cy="1600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4"/>
          <p:cNvSpPr txBox="1"/>
          <p:nvPr/>
        </p:nvSpPr>
        <p:spPr>
          <a:xfrm>
            <a:off x="914400" y="1066800"/>
            <a:ext cx="7543800" cy="523220"/>
          </a:xfrm>
          <a:prstGeom prst="rect">
            <a:avLst/>
          </a:prstGeom>
          <a:noFill/>
        </p:spPr>
        <p:txBody>
          <a:bodyPr wrap="square">
            <a:spAutoFit/>
          </a:bodyPr>
          <a:lstStyle>
            <a:extLst/>
          </a:lstStyle>
          <a:p>
            <a:pPr marL="0" indent="0">
              <a:buNone/>
            </a:pPr>
            <a:endParaRPr lang="en-US" sz="2800" dirty="0"/>
          </a:p>
        </p:txBody>
      </p:sp>
      <p:sp>
        <p:nvSpPr>
          <p:cNvPr id="28" name="Rectangle 6"/>
          <p:cNvSpPr>
            <a:spLocks noGrp="1"/>
          </p:cNvSpPr>
          <p:nvPr>
            <p:ph type="title"/>
          </p:nvPr>
        </p:nvSpPr>
        <p:spPr/>
        <p:txBody>
          <a:bodyPr/>
          <a:lstStyle>
            <a:extLst/>
          </a:lstStyle>
          <a:p>
            <a:r>
              <a:rPr lang="en-US" b="1" dirty="0" smtClean="0">
                <a:latin typeface="Arial" pitchFamily="34" charset="0"/>
                <a:cs typeface="Arial" pitchFamily="34" charset="0"/>
              </a:rPr>
              <a:t>Definition</a:t>
            </a:r>
            <a:endParaRPr lang="en-US" b="1" dirty="0">
              <a:latin typeface="Arial" pitchFamily="34" charset="0"/>
              <a:cs typeface="Arial" pitchFamily="34" charset="0"/>
            </a:endParaRPr>
          </a:p>
        </p:txBody>
      </p:sp>
      <p:sp>
        <p:nvSpPr>
          <p:cNvPr id="17" name="Rectangle 8"/>
          <p:cNvSpPr>
            <a:spLocks noGrp="1"/>
          </p:cNvSpPr>
          <p:nvPr>
            <p:ph idx="1"/>
          </p:nvPr>
        </p:nvSpPr>
        <p:spPr>
          <a:xfrm>
            <a:off x="533400" y="1676400"/>
            <a:ext cx="7848600" cy="4449763"/>
          </a:xfrm>
        </p:spPr>
        <p:txBody>
          <a:bodyPr>
            <a:normAutofit/>
          </a:bodyPr>
          <a:lstStyle>
            <a:extLst/>
          </a:lstStyle>
          <a:p>
            <a:pPr algn="just">
              <a:buNone/>
            </a:pPr>
            <a:r>
              <a:rPr lang="en-US" sz="2400" b="1" dirty="0" smtClean="0">
                <a:latin typeface="Arial" pitchFamily="34" charset="0"/>
                <a:cs typeface="Arial" pitchFamily="34" charset="0"/>
              </a:rPr>
              <a:t>	</a:t>
            </a:r>
            <a:r>
              <a:rPr lang="en-US" sz="1800" b="1" dirty="0" smtClean="0">
                <a:latin typeface="Arial" pitchFamily="34" charset="0"/>
                <a:cs typeface="Arial" pitchFamily="34" charset="0"/>
              </a:rPr>
              <a:t>Theories of development is the study of the psychological processes of children and, specifically, how these processes differ from those of adults, how they develop from birth to the end of adolescence, and how and why they differ from one child to the next. </a:t>
            </a:r>
          </a:p>
          <a:p>
            <a:pPr algn="just">
              <a:buNone/>
            </a:pPr>
            <a:r>
              <a:rPr lang="en-US" sz="1800" b="1" dirty="0" smtClean="0">
                <a:latin typeface="Arial" pitchFamily="34" charset="0"/>
                <a:cs typeface="Arial" pitchFamily="34" charset="0"/>
              </a:rPr>
              <a:t>	It is sometimes grouped with infancy, adulthood, and aging under the category of developmental processes of a human being</a:t>
            </a:r>
          </a:p>
        </p:txBody>
      </p:sp>
      <p:pic>
        <p:nvPicPr>
          <p:cNvPr id="6146" name="Picture 2" descr="http://childpsychologymelbourne.com.au/images/child%20psychology.jpg"/>
          <p:cNvPicPr>
            <a:picLocks noChangeAspect="1" noChangeArrowheads="1"/>
          </p:cNvPicPr>
          <p:nvPr/>
        </p:nvPicPr>
        <p:blipFill>
          <a:blip r:embed="rId3" cstate="print"/>
          <a:srcRect/>
          <a:stretch>
            <a:fillRect/>
          </a:stretch>
        </p:blipFill>
        <p:spPr bwMode="auto">
          <a:xfrm>
            <a:off x="2743200" y="3933824"/>
            <a:ext cx="4038600" cy="269557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us.123rf.com/400wm/400/400/kbuntu/kbuntu1208/kbuntu120800134/14955686-sphere-with-psychology-words-on-white-background.jpg"/>
          <p:cNvPicPr>
            <a:picLocks noChangeAspect="1" noChangeArrowheads="1"/>
          </p:cNvPicPr>
          <p:nvPr/>
        </p:nvPicPr>
        <p:blipFill>
          <a:blip r:embed="rId2" cstate="print"/>
          <a:srcRect/>
          <a:stretch>
            <a:fillRect/>
          </a:stretch>
        </p:blipFill>
        <p:spPr bwMode="auto">
          <a:xfrm>
            <a:off x="6324600" y="0"/>
            <a:ext cx="2133600" cy="2133600"/>
          </a:xfrm>
          <a:prstGeom prst="rect">
            <a:avLst/>
          </a:prstGeom>
          <a:noFill/>
        </p:spPr>
      </p:pic>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Historically, </a:t>
            </a:r>
            <a:r>
              <a:rPr lang="en-US" sz="1800" b="1" dirty="0" smtClean="0">
                <a:solidFill>
                  <a:srgbClr val="FF0000"/>
                </a:solidFill>
                <a:latin typeface="Arial" pitchFamily="34" charset="0"/>
                <a:cs typeface="Arial" pitchFamily="34" charset="0"/>
              </a:rPr>
              <a:t>children</a:t>
            </a:r>
            <a:r>
              <a:rPr lang="en-US" sz="1800" b="1" dirty="0" smtClean="0">
                <a:latin typeface="Arial" pitchFamily="34" charset="0"/>
                <a:cs typeface="Arial" pitchFamily="34" charset="0"/>
              </a:rPr>
              <a:t> were often viewed simply as smaller versions of adults. </a:t>
            </a:r>
          </a:p>
          <a:p>
            <a:pPr algn="just"/>
            <a:r>
              <a:rPr lang="en-US" sz="1800" b="1" dirty="0" smtClean="0">
                <a:latin typeface="Arial" pitchFamily="34" charset="0"/>
                <a:cs typeface="Arial" pitchFamily="34" charset="0"/>
              </a:rPr>
              <a:t>When </a:t>
            </a:r>
            <a:r>
              <a:rPr lang="en-US" sz="1800" b="1" dirty="0" smtClean="0">
                <a:solidFill>
                  <a:srgbClr val="FF0000"/>
                </a:solidFill>
                <a:latin typeface="Arial" pitchFamily="34" charset="0"/>
                <a:cs typeface="Arial" pitchFamily="34" charset="0"/>
              </a:rPr>
              <a:t>Jean Piaget</a:t>
            </a:r>
            <a:r>
              <a:rPr lang="en-US" sz="1800" b="1" dirty="0" smtClean="0">
                <a:latin typeface="Arial" pitchFamily="34" charset="0"/>
                <a:cs typeface="Arial" pitchFamily="34" charset="0"/>
              </a:rPr>
              <a:t> suggested that children actually think differently than adults, Albert Einstein proclaimed that the discovery was "so simple that only a genius could have thought of it."</a:t>
            </a:r>
          </a:p>
          <a:p>
            <a:pPr algn="just"/>
            <a:r>
              <a:rPr lang="en-US" sz="1800" b="1" dirty="0" smtClean="0">
                <a:latin typeface="Arial" pitchFamily="34" charset="0"/>
                <a:cs typeface="Arial" pitchFamily="34" charset="0"/>
              </a:rPr>
              <a:t>Today, </a:t>
            </a:r>
            <a:r>
              <a:rPr lang="en-US" sz="1800" b="1" dirty="0" smtClean="0">
                <a:solidFill>
                  <a:srgbClr val="FF0000"/>
                </a:solidFill>
                <a:latin typeface="Arial" pitchFamily="34" charset="0"/>
                <a:cs typeface="Arial" pitchFamily="34" charset="0"/>
              </a:rPr>
              <a:t>it has been recognize </a:t>
            </a:r>
            <a:r>
              <a:rPr lang="en-US" sz="1800" b="1" dirty="0" smtClean="0">
                <a:latin typeface="Arial" pitchFamily="34" charset="0"/>
                <a:cs typeface="Arial" pitchFamily="34" charset="0"/>
              </a:rPr>
              <a:t>that child development is unique and complex, but many differ in terms of the unique perspective they take when approaching development. </a:t>
            </a:r>
          </a:p>
          <a:p>
            <a:pPr algn="just"/>
            <a:r>
              <a:rPr lang="en-US" sz="1800" b="1" dirty="0" smtClean="0">
                <a:latin typeface="Arial" pitchFamily="34" charset="0"/>
                <a:cs typeface="Arial" pitchFamily="34" charset="0"/>
              </a:rPr>
              <a:t>Experts also differ in their </a:t>
            </a:r>
            <a:r>
              <a:rPr lang="en-US" sz="1800" b="1" dirty="0" smtClean="0">
                <a:solidFill>
                  <a:srgbClr val="FF0000"/>
                </a:solidFill>
                <a:latin typeface="Arial" pitchFamily="34" charset="0"/>
                <a:cs typeface="Arial" pitchFamily="34" charset="0"/>
              </a:rPr>
              <a:t>responses to some</a:t>
            </a:r>
            <a:r>
              <a:rPr lang="en-US" sz="1800" b="1" dirty="0" smtClean="0">
                <a:latin typeface="Arial" pitchFamily="34" charset="0"/>
                <a:cs typeface="Arial" pitchFamily="34" charset="0"/>
              </a:rPr>
              <a:t> of the bigger questions in development, such as whether early experiences matter more than later ones or whether nature or nurture plays a greater role in certain aspects of development.</a:t>
            </a: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Background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buNone/>
            </a:pPr>
            <a:r>
              <a:rPr lang="en-US" sz="1800" b="1" dirty="0" smtClean="0">
                <a:latin typeface="Arial" pitchFamily="34" charset="0"/>
                <a:cs typeface="Arial" pitchFamily="34" charset="0"/>
              </a:rPr>
              <a:t>	Some of the major contexts that we need to consider in our analysis of developmental theories:</a:t>
            </a:r>
          </a:p>
          <a:p>
            <a:pPr algn="just"/>
            <a:r>
              <a:rPr lang="en-US" sz="1800" b="1" dirty="0" smtClean="0">
                <a:solidFill>
                  <a:srgbClr val="FF0000"/>
                </a:solidFill>
                <a:latin typeface="Arial" pitchFamily="34" charset="0"/>
                <a:cs typeface="Arial" pitchFamily="34" charset="0"/>
              </a:rPr>
              <a:t>The Social Context: </a:t>
            </a:r>
            <a:r>
              <a:rPr lang="en-US" sz="1800" b="1" dirty="0" smtClean="0">
                <a:latin typeface="Arial" pitchFamily="34" charset="0"/>
                <a:cs typeface="Arial" pitchFamily="34" charset="0"/>
              </a:rPr>
              <a:t>Relationships with peers and adults have an effect on how children think, learn and develop. Families, schools and peer groups all make up an important part of the social context.</a:t>
            </a:r>
          </a:p>
          <a:p>
            <a:pPr algn="just"/>
            <a:r>
              <a:rPr lang="en-US" sz="1800" b="1" dirty="0" smtClean="0">
                <a:solidFill>
                  <a:srgbClr val="FF0000"/>
                </a:solidFill>
                <a:latin typeface="Arial" pitchFamily="34" charset="0"/>
                <a:cs typeface="Arial" pitchFamily="34" charset="0"/>
              </a:rPr>
              <a:t>The Cultural Context: </a:t>
            </a:r>
            <a:r>
              <a:rPr lang="en-US" sz="1800" b="1" dirty="0" smtClean="0">
                <a:latin typeface="Arial" pitchFamily="34" charset="0"/>
                <a:cs typeface="Arial" pitchFamily="34" charset="0"/>
              </a:rPr>
              <a:t>The culture a child lives in contributes a set of values, customs, shared assumptions and ways of living that influence development throughout the lifespan. Culture may play a role in how children relate to their parents, the type of education they receive and the type of child care that is provided.</a:t>
            </a:r>
          </a:p>
          <a:p>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Contexts of Developmental theories</a:t>
            </a:r>
            <a:endParaRPr lang="en-US" dirty="0">
              <a:latin typeface="Arial" pitchFamily="34" charset="0"/>
              <a:cs typeface="Arial" pitchFamily="34" charset="0"/>
            </a:endParaRPr>
          </a:p>
        </p:txBody>
      </p:sp>
      <p:pic>
        <p:nvPicPr>
          <p:cNvPr id="5122" name="Picture 2" descr="https://encrypted-tbn3.gstatic.com/images?q=tbn:ANd9GcT2MMX5EMQpop_yBJkcFhuErYLbu27RL8dniRYKbsWwkfJZuVFz"/>
          <p:cNvPicPr>
            <a:picLocks noChangeAspect="1" noChangeArrowheads="1"/>
          </p:cNvPicPr>
          <p:nvPr/>
        </p:nvPicPr>
        <p:blipFill>
          <a:blip r:embed="rId2" cstate="print"/>
          <a:srcRect/>
          <a:stretch>
            <a:fillRect/>
          </a:stretch>
        </p:blipFill>
        <p:spPr bwMode="auto">
          <a:xfrm>
            <a:off x="4648201" y="5104763"/>
            <a:ext cx="4495800" cy="175323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rgbClr val="FF0000"/>
                </a:solidFill>
                <a:latin typeface="Arial" pitchFamily="34" charset="0"/>
                <a:cs typeface="Arial" pitchFamily="34" charset="0"/>
              </a:rPr>
              <a:t>The Socioeconomic Context:</a:t>
            </a:r>
            <a:r>
              <a:rPr lang="en-US" sz="1800" b="1" dirty="0" smtClean="0">
                <a:latin typeface="Arial" pitchFamily="34" charset="0"/>
                <a:cs typeface="Arial" pitchFamily="34" charset="0"/>
              </a:rPr>
              <a:t> Social class can also play a major role in child development. Socioeconomic status (often abbreviated as SES), is based upon a number of different factors including how much education people have, how much money they earn, the job they hold and where they live.</a:t>
            </a:r>
          </a:p>
          <a:p>
            <a:pPr algn="just"/>
            <a:r>
              <a:rPr lang="en-US" sz="1800" b="1" dirty="0" smtClean="0">
                <a:solidFill>
                  <a:srgbClr val="FF0000"/>
                </a:solidFill>
                <a:latin typeface="Arial" pitchFamily="34" charset="0"/>
                <a:cs typeface="Arial" pitchFamily="34" charset="0"/>
              </a:rPr>
              <a:t>Children raised in households </a:t>
            </a:r>
            <a:r>
              <a:rPr lang="en-US" sz="1800" b="1" dirty="0" smtClean="0">
                <a:latin typeface="Arial" pitchFamily="34" charset="0"/>
                <a:cs typeface="Arial" pitchFamily="34" charset="0"/>
              </a:rPr>
              <a:t>with a high socioeconomic status tend to have greater access to opportunities, while those from households with lower socioeconomic status may have less access to such things as health care, quality nutrition and education. Such factors can have a major impact on child psychology.</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Contexts of Developmental theories Conti…</a:t>
            </a:r>
            <a:endParaRPr lang="en-US" dirty="0">
              <a:latin typeface="Arial" pitchFamily="34" charset="0"/>
              <a:cs typeface="Arial" pitchFamily="34" charset="0"/>
            </a:endParaRPr>
          </a:p>
        </p:txBody>
      </p:sp>
      <p:pic>
        <p:nvPicPr>
          <p:cNvPr id="4098" name="Picture 2" descr="https://encrypted-tbn1.gstatic.com/images?q=tbn:ANd9GcTXN1hSTSzXmaKD3NlUDhzqAXL6dlCh7yzsl3Y1QbS5Xm3O_DsR"/>
          <p:cNvPicPr>
            <a:picLocks noChangeAspect="1" noChangeArrowheads="1"/>
          </p:cNvPicPr>
          <p:nvPr/>
        </p:nvPicPr>
        <p:blipFill>
          <a:blip r:embed="rId2" cstate="print"/>
          <a:srcRect/>
          <a:stretch>
            <a:fillRect/>
          </a:stretch>
        </p:blipFill>
        <p:spPr bwMode="auto">
          <a:xfrm>
            <a:off x="3276600" y="4876800"/>
            <a:ext cx="3429000" cy="1926662"/>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understand the child better.</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know that some problems have a psychological origin.</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establish effective communication between the child and the parent.</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gain confidence of the child and of the parent.</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teach parents and children the importance of primary and preventive care.</a:t>
            </a:r>
          </a:p>
          <a:p>
            <a:pPr algn="just" fontAlgn="base"/>
            <a:r>
              <a:rPr lang="en-US" sz="1800" b="1" dirty="0" smtClean="0">
                <a:solidFill>
                  <a:srgbClr val="FF0000"/>
                </a:solidFill>
                <a:latin typeface="Arial" pitchFamily="34" charset="0"/>
                <a:cs typeface="Arial" pitchFamily="34" charset="0"/>
              </a:rPr>
              <a:t>To</a:t>
            </a:r>
            <a:r>
              <a:rPr lang="en-US" sz="1800" b="1" dirty="0" smtClean="0">
                <a:latin typeface="Arial" pitchFamily="34" charset="0"/>
                <a:cs typeface="Arial" pitchFamily="34" charset="0"/>
              </a:rPr>
              <a:t> have better treatment planning and interaction with other medical disciplines.</a:t>
            </a: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Importance of Developmental theories</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latin typeface="Arial" pitchFamily="34" charset="0"/>
                <a:cs typeface="Arial" pitchFamily="34" charset="0"/>
              </a:rPr>
              <a:t>Psychoanalytic Child Development Theories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905000"/>
            <a:ext cx="7848600" cy="4221163"/>
          </a:xfrm>
        </p:spPr>
        <p:txBody>
          <a:bodyPr>
            <a:normAutofit/>
          </a:bodyPr>
          <a:lstStyle/>
          <a:p>
            <a:pPr algn="just">
              <a:buNone/>
            </a:pPr>
            <a:r>
              <a:rPr lang="en-US" sz="1800" b="1" dirty="0" smtClean="0">
                <a:latin typeface="Arial" pitchFamily="34" charset="0"/>
                <a:cs typeface="Arial" pitchFamily="34" charset="0"/>
              </a:rPr>
              <a:t>	The theories proposed by Sigmund Freud stressed </a:t>
            </a:r>
            <a:r>
              <a:rPr lang="en-US" sz="1800" b="1" dirty="0" smtClean="0">
                <a:solidFill>
                  <a:srgbClr val="FF0000"/>
                </a:solidFill>
                <a:latin typeface="Arial" pitchFamily="34" charset="0"/>
                <a:cs typeface="Arial" pitchFamily="34" charset="0"/>
              </a:rPr>
              <a:t>the importance of childhood events and experiences</a:t>
            </a:r>
            <a:r>
              <a:rPr lang="en-US" sz="1800" b="1" dirty="0" smtClean="0">
                <a:latin typeface="Arial" pitchFamily="34" charset="0"/>
                <a:cs typeface="Arial" pitchFamily="34" charset="0"/>
              </a:rPr>
              <a:t>, but almost exclusively focused on </a:t>
            </a:r>
            <a:r>
              <a:rPr lang="en-US" sz="1800" b="1" dirty="0" smtClean="0">
                <a:latin typeface="Arial" pitchFamily="34" charset="0"/>
                <a:cs typeface="Arial" pitchFamily="34" charset="0"/>
              </a:rPr>
              <a:t>Problem behaviors </a:t>
            </a:r>
            <a:r>
              <a:rPr lang="en-US" sz="1800" b="1" dirty="0" smtClean="0">
                <a:latin typeface="Arial" pitchFamily="34" charset="0"/>
                <a:cs typeface="Arial" pitchFamily="34" charset="0"/>
              </a:rPr>
              <a:t>rather </a:t>
            </a:r>
            <a:r>
              <a:rPr lang="en-US" sz="1800" b="1" dirty="0" smtClean="0">
                <a:latin typeface="Arial" pitchFamily="34" charset="0"/>
                <a:cs typeface="Arial" pitchFamily="34" charset="0"/>
              </a:rPr>
              <a:t>that normal functioning.</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b="1" dirty="0" smtClean="0">
                <a:latin typeface="Arial" pitchFamily="34" charset="0"/>
                <a:cs typeface="Arial" pitchFamily="34" charset="0"/>
              </a:rPr>
              <a:t>Sigmund Freud Theory</a:t>
            </a:r>
            <a:endParaRPr lang="en-US" dirty="0">
              <a:latin typeface="Arial" pitchFamily="34" charset="0"/>
              <a:cs typeface="Arial" pitchFamily="34" charset="0"/>
            </a:endParaRPr>
          </a:p>
        </p:txBody>
      </p:sp>
      <p:sp>
        <p:nvSpPr>
          <p:cNvPr id="5" name="Rectangle 4"/>
          <p:cNvSpPr/>
          <p:nvPr/>
        </p:nvSpPr>
        <p:spPr>
          <a:xfrm>
            <a:off x="838200" y="4923472"/>
            <a:ext cx="7543800" cy="1477328"/>
          </a:xfrm>
          <a:prstGeom prst="rect">
            <a:avLst/>
          </a:prstGeom>
        </p:spPr>
        <p:txBody>
          <a:bodyPr wrap="square">
            <a:spAutoFit/>
          </a:bodyPr>
          <a:lstStyle/>
          <a:p>
            <a:pPr algn="just"/>
            <a:r>
              <a:rPr lang="en-US" b="1" dirty="0" smtClean="0">
                <a:latin typeface="Arial" pitchFamily="34" charset="0"/>
                <a:cs typeface="Arial" pitchFamily="34" charset="0"/>
              </a:rPr>
              <a:t>According to Freud, child development is described as a series of </a:t>
            </a:r>
            <a:r>
              <a:rPr lang="en-US" b="1" dirty="0" smtClean="0">
                <a:solidFill>
                  <a:srgbClr val="FF0000"/>
                </a:solidFill>
                <a:latin typeface="Arial" pitchFamily="34" charset="0"/>
                <a:cs typeface="Arial" pitchFamily="34" charset="0"/>
              </a:rPr>
              <a:t>'psychological </a:t>
            </a:r>
            <a:r>
              <a:rPr lang="en-US" b="1" dirty="0" smtClean="0">
                <a:solidFill>
                  <a:srgbClr val="FF0000"/>
                </a:solidFill>
                <a:latin typeface="Arial" pitchFamily="34" charset="0"/>
                <a:cs typeface="Arial" pitchFamily="34" charset="0"/>
              </a:rPr>
              <a:t>stages.' </a:t>
            </a:r>
            <a:r>
              <a:rPr lang="en-US" b="1" dirty="0" smtClean="0">
                <a:latin typeface="Arial" pitchFamily="34" charset="0"/>
                <a:cs typeface="Arial" pitchFamily="34" charset="0"/>
              </a:rPr>
              <a:t>In "Three Essays on </a:t>
            </a:r>
            <a:r>
              <a:rPr lang="en-US" b="1" dirty="0" smtClean="0">
                <a:latin typeface="Arial" pitchFamily="34" charset="0"/>
                <a:cs typeface="Arial" pitchFamily="34" charset="0"/>
              </a:rPr>
              <a:t>" </a:t>
            </a:r>
            <a:r>
              <a:rPr lang="en-US" b="1" dirty="0" smtClean="0">
                <a:latin typeface="Arial" pitchFamily="34" charset="0"/>
                <a:cs typeface="Arial" pitchFamily="34" charset="0"/>
              </a:rPr>
              <a:t>(1915), Freud outlined these stages as oral, anal, phallic, latency and genital. Each stage involves the satisfaction of a libidinal desire and can later play a role in adult personality.</a:t>
            </a:r>
            <a:endParaRPr lang="en-US" b="1" dirty="0">
              <a:latin typeface="Arial" pitchFamily="34" charset="0"/>
              <a:cs typeface="Arial" pitchFamily="34" charset="0"/>
            </a:endParaRPr>
          </a:p>
        </p:txBody>
      </p:sp>
      <p:pic>
        <p:nvPicPr>
          <p:cNvPr id="23554" name="Picture 2" descr="https://encrypted-tbn3.gstatic.com/images?q=tbn:ANd9GcTNZvXFqce0_RPNv_aqln7HQ3Jbg7RF6Z4SuwjXQxsU-KIsjoMIig"/>
          <p:cNvPicPr>
            <a:picLocks noChangeAspect="1" noChangeArrowheads="1"/>
          </p:cNvPicPr>
          <p:nvPr/>
        </p:nvPicPr>
        <p:blipFill>
          <a:blip r:embed="rId2" cstate="print"/>
          <a:srcRect/>
          <a:stretch>
            <a:fillRect/>
          </a:stretch>
        </p:blipFill>
        <p:spPr bwMode="auto">
          <a:xfrm>
            <a:off x="3581400" y="2819400"/>
            <a:ext cx="2133600" cy="213360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a:xfrm flipV="1">
            <a:off x="2133600" y="3810000"/>
            <a:ext cx="0" cy="7620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010400" y="3810000"/>
            <a:ext cx="0" cy="9144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4" idx="2"/>
          </p:cNvCxnSpPr>
          <p:nvPr/>
        </p:nvCxnSpPr>
        <p:spPr>
          <a:xfrm>
            <a:off x="4495800" y="3505200"/>
            <a:ext cx="0" cy="13716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Content Placeholder 1"/>
          <p:cNvSpPr>
            <a:spLocks noGrp="1"/>
          </p:cNvSpPr>
          <p:nvPr>
            <p:ph idx="1"/>
          </p:nvPr>
        </p:nvSpPr>
        <p:spPr/>
        <p:txBody>
          <a:bodyPr>
            <a:normAutofit/>
          </a:bodyPr>
          <a:lstStyle/>
          <a:p>
            <a:pPr>
              <a:buNone/>
            </a:pPr>
            <a:r>
              <a:rPr lang="en-US" sz="2400" b="1" dirty="0" smtClean="0">
                <a:latin typeface="Arial" pitchFamily="34" charset="0"/>
                <a:cs typeface="Arial" pitchFamily="34" charset="0"/>
              </a:rPr>
              <a:t>Topographic mind Model</a:t>
            </a:r>
            <a:endParaRPr lang="en-US" sz="24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Freud definition of mind </a:t>
            </a:r>
            <a:endParaRPr lang="en-US" dirty="0"/>
          </a:p>
        </p:txBody>
      </p:sp>
      <p:sp>
        <p:nvSpPr>
          <p:cNvPr id="4" name="Rounded Rectangle 3"/>
          <p:cNvSpPr/>
          <p:nvPr/>
        </p:nvSpPr>
        <p:spPr>
          <a:xfrm>
            <a:off x="3352800" y="2514600"/>
            <a:ext cx="2286000" cy="990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b="1" dirty="0" smtClean="0">
                <a:latin typeface="Arial" pitchFamily="34" charset="0"/>
                <a:cs typeface="Arial" pitchFamily="34" charset="0"/>
              </a:rPr>
              <a:t>Human Mind</a:t>
            </a:r>
            <a:endParaRPr lang="en-US" sz="2400" b="1" dirty="0">
              <a:latin typeface="Arial" pitchFamily="34" charset="0"/>
              <a:cs typeface="Arial" pitchFamily="34" charset="0"/>
            </a:endParaRPr>
          </a:p>
        </p:txBody>
      </p:sp>
      <p:sp>
        <p:nvSpPr>
          <p:cNvPr id="5" name="Rounded Rectangle 4"/>
          <p:cNvSpPr/>
          <p:nvPr/>
        </p:nvSpPr>
        <p:spPr>
          <a:xfrm>
            <a:off x="5867400" y="4419600"/>
            <a:ext cx="2286000" cy="990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err="1" smtClean="0">
                <a:latin typeface="Arial" pitchFamily="34" charset="0"/>
                <a:cs typeface="Arial" pitchFamily="34" charset="0"/>
              </a:rPr>
              <a:t>Subconcious</a:t>
            </a: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Mind</a:t>
            </a:r>
            <a:endParaRPr lang="en-US" b="1" dirty="0">
              <a:latin typeface="Arial" pitchFamily="34" charset="0"/>
              <a:cs typeface="Arial" pitchFamily="34" charset="0"/>
            </a:endParaRPr>
          </a:p>
        </p:txBody>
      </p:sp>
      <p:sp>
        <p:nvSpPr>
          <p:cNvPr id="6" name="Rounded Rectangle 5"/>
          <p:cNvSpPr/>
          <p:nvPr/>
        </p:nvSpPr>
        <p:spPr>
          <a:xfrm>
            <a:off x="3429000" y="4419600"/>
            <a:ext cx="2286000" cy="990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err="1" smtClean="0">
                <a:latin typeface="Arial" pitchFamily="34" charset="0"/>
                <a:cs typeface="Arial" pitchFamily="34" charset="0"/>
              </a:rPr>
              <a:t>Preconcious</a:t>
            </a:r>
            <a:r>
              <a:rPr lang="en-US" b="1" dirty="0" smtClean="0">
                <a:latin typeface="Arial" pitchFamily="34" charset="0"/>
                <a:cs typeface="Arial" pitchFamily="34" charset="0"/>
              </a:rPr>
              <a:t> Mind</a:t>
            </a:r>
            <a:endParaRPr lang="en-US" b="1" dirty="0">
              <a:latin typeface="Arial" pitchFamily="34" charset="0"/>
              <a:cs typeface="Arial" pitchFamily="34" charset="0"/>
            </a:endParaRPr>
          </a:p>
        </p:txBody>
      </p:sp>
      <p:sp>
        <p:nvSpPr>
          <p:cNvPr id="7" name="Rounded Rectangle 6"/>
          <p:cNvSpPr/>
          <p:nvPr/>
        </p:nvSpPr>
        <p:spPr>
          <a:xfrm>
            <a:off x="990600" y="4419600"/>
            <a:ext cx="2286000" cy="9906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smtClean="0">
                <a:latin typeface="Arial" pitchFamily="34" charset="0"/>
                <a:cs typeface="Arial" pitchFamily="34" charset="0"/>
              </a:rPr>
              <a:t>Conscious Mind</a:t>
            </a:r>
            <a:endParaRPr lang="en-US" b="1" dirty="0">
              <a:latin typeface="Arial" pitchFamily="34" charset="0"/>
              <a:cs typeface="Arial" pitchFamily="34" charset="0"/>
            </a:endParaRPr>
          </a:p>
        </p:txBody>
      </p:sp>
      <p:cxnSp>
        <p:nvCxnSpPr>
          <p:cNvPr id="15" name="Straight Connector 14"/>
          <p:cNvCxnSpPr/>
          <p:nvPr/>
        </p:nvCxnSpPr>
        <p:spPr>
          <a:xfrm>
            <a:off x="2133600" y="3810000"/>
            <a:ext cx="4876800"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rgbClr val="FF0000"/>
                </a:solidFill>
                <a:latin typeface="Arial" pitchFamily="34" charset="0"/>
                <a:cs typeface="Arial" pitchFamily="34" charset="0"/>
              </a:rPr>
              <a:t>Oral Stage: </a:t>
            </a:r>
            <a:r>
              <a:rPr lang="en-US" sz="1800" b="1" dirty="0" smtClean="0">
                <a:latin typeface="Arial" pitchFamily="34" charset="0"/>
                <a:cs typeface="Arial" pitchFamily="34" charset="0"/>
              </a:rPr>
              <a:t>During the oral stage, the infant's primary source of interaction occurs through the mouth. The primary conflict at this stage is the weaning process--the child must become less dependent upon caretakers. If fixation occurs at this stage, Freud believed the individual would have issues with dependency or aggression. Oral fixation can result in problems with drinking, eating, smoking or nail biting.</a:t>
            </a:r>
          </a:p>
          <a:p>
            <a:pPr algn="just"/>
            <a:r>
              <a:rPr lang="en-US" sz="1800" b="1" dirty="0" smtClean="0">
                <a:solidFill>
                  <a:srgbClr val="FF0000"/>
                </a:solidFill>
                <a:latin typeface="Arial" pitchFamily="34" charset="0"/>
                <a:cs typeface="Arial" pitchFamily="34" charset="0"/>
              </a:rPr>
              <a:t>Birth to 18 months</a:t>
            </a: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Stages of Development</a:t>
            </a:r>
            <a:endParaRPr lang="en-US" b="1" dirty="0">
              <a:latin typeface="Arial" pitchFamily="34" charset="0"/>
              <a:cs typeface="Arial" pitchFamily="34" charset="0"/>
            </a:endParaRPr>
          </a:p>
        </p:txBody>
      </p:sp>
      <p:pic>
        <p:nvPicPr>
          <p:cNvPr id="3074" name="Picture 2" descr="https://encrypted-tbn1.gstatic.com/images?q=tbn:ANd9GcRT8o7UErKqW6mpLcM8KXByDycRNTlKPAljQECjjHZqE3tW_psLog"/>
          <p:cNvPicPr>
            <a:picLocks noChangeAspect="1" noChangeArrowheads="1"/>
          </p:cNvPicPr>
          <p:nvPr/>
        </p:nvPicPr>
        <p:blipFill>
          <a:blip r:embed="rId2" cstate="print"/>
          <a:srcRect/>
          <a:stretch>
            <a:fillRect/>
          </a:stretch>
        </p:blipFill>
        <p:spPr bwMode="auto">
          <a:xfrm>
            <a:off x="2895600" y="4343400"/>
            <a:ext cx="3352800" cy="223113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1800" b="1" dirty="0" smtClean="0">
                <a:solidFill>
                  <a:srgbClr val="FF0000"/>
                </a:solidFill>
                <a:latin typeface="Arial" pitchFamily="34" charset="0"/>
                <a:cs typeface="Arial" pitchFamily="34" charset="0"/>
              </a:rPr>
              <a:t>Anal Stage: </a:t>
            </a:r>
            <a:r>
              <a:rPr lang="en-US" sz="1800" b="1" dirty="0" smtClean="0">
                <a:latin typeface="Arial" pitchFamily="34" charset="0"/>
                <a:cs typeface="Arial" pitchFamily="34" charset="0"/>
              </a:rPr>
              <a:t>According to Freud, success at this stage is dependent upon the way in which parents approach toilet training. Parents who utilize praise and rewards for using the toilet at the appropriate time encourage positive outcomes and help children feel capable and productive. Freud believed that positive experiences during this stage served as the basis for people to become competent, productive and creative adults.</a:t>
            </a:r>
          </a:p>
          <a:p>
            <a:pPr algn="just"/>
            <a:r>
              <a:rPr lang="en-US" sz="1800" b="1" dirty="0" smtClean="0">
                <a:solidFill>
                  <a:srgbClr val="FF0000"/>
                </a:solidFill>
                <a:latin typeface="Arial" pitchFamily="34" charset="0"/>
                <a:cs typeface="Arial" pitchFamily="34" charset="0"/>
              </a:rPr>
              <a:t>18 months to three years</a:t>
            </a:r>
          </a:p>
          <a:p>
            <a:endParaRPr lang="en-US" dirty="0"/>
          </a:p>
        </p:txBody>
      </p:sp>
      <p:sp>
        <p:nvSpPr>
          <p:cNvPr id="3" name="Title 2"/>
          <p:cNvSpPr>
            <a:spLocks noGrp="1"/>
          </p:cNvSpPr>
          <p:nvPr>
            <p:ph type="title"/>
          </p:nvPr>
        </p:nvSpPr>
        <p:spPr/>
        <p:txBody>
          <a:bodyPr/>
          <a:lstStyle/>
          <a:p>
            <a:endParaRPr lang="en-US"/>
          </a:p>
        </p:txBody>
      </p:sp>
      <p:pic>
        <p:nvPicPr>
          <p:cNvPr id="2050" name="Picture 2" descr="http://spma.com/wp-content/uploads/2007/10/Grady.jpg"/>
          <p:cNvPicPr>
            <a:picLocks noChangeAspect="1" noChangeArrowheads="1"/>
          </p:cNvPicPr>
          <p:nvPr/>
        </p:nvPicPr>
        <p:blipFill>
          <a:blip r:embed="rId2" cstate="print"/>
          <a:srcRect/>
          <a:stretch>
            <a:fillRect/>
          </a:stretch>
        </p:blipFill>
        <p:spPr bwMode="auto">
          <a:xfrm>
            <a:off x="1981200" y="4419600"/>
            <a:ext cx="2819400" cy="2050473"/>
          </a:xfrm>
          <a:prstGeom prst="rect">
            <a:avLst/>
          </a:prstGeom>
          <a:noFill/>
        </p:spPr>
      </p:pic>
      <p:pic>
        <p:nvPicPr>
          <p:cNvPr id="2052" name="Picture 4" descr="http://www.okkms.org/files/text_block/image_file/4cd9a3e9-8324-4f32-ade8-4c81482fd936/Document3.jpg"/>
          <p:cNvPicPr>
            <a:picLocks noChangeAspect="1" noChangeArrowheads="1"/>
          </p:cNvPicPr>
          <p:nvPr/>
        </p:nvPicPr>
        <p:blipFill>
          <a:blip r:embed="rId3" cstate="print"/>
          <a:srcRect/>
          <a:stretch>
            <a:fillRect/>
          </a:stretch>
        </p:blipFill>
        <p:spPr bwMode="auto">
          <a:xfrm>
            <a:off x="4953000" y="4246675"/>
            <a:ext cx="2057400" cy="233449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676400"/>
            <a:ext cx="7467600" cy="4221163"/>
          </a:xfrm>
        </p:spPr>
        <p:txBody>
          <a:bodyPr>
            <a:normAutofit/>
          </a:bodyPr>
          <a:lstStyle/>
          <a:p>
            <a:pPr algn="just"/>
            <a:r>
              <a:rPr lang="en-US" sz="1800" b="1" dirty="0" smtClean="0">
                <a:solidFill>
                  <a:srgbClr val="FF0000"/>
                </a:solidFill>
                <a:latin typeface="Arial" pitchFamily="34" charset="0"/>
                <a:cs typeface="Arial" pitchFamily="34" charset="0"/>
              </a:rPr>
              <a:t>The Phallic Stage: (ages three to six) </a:t>
            </a:r>
            <a:r>
              <a:rPr lang="en-US" sz="1800" b="1" dirty="0" smtClean="0">
                <a:latin typeface="Arial" pitchFamily="34" charset="0"/>
                <a:cs typeface="Arial" pitchFamily="34" charset="0"/>
              </a:rPr>
              <a:t>Freud also believed that boys begin to view their fathers as a rival for the mother’s affections.</a:t>
            </a:r>
          </a:p>
          <a:p>
            <a:pPr algn="just"/>
            <a:r>
              <a:rPr lang="en-US" sz="1800" b="1" dirty="0" smtClean="0">
                <a:solidFill>
                  <a:srgbClr val="FF0000"/>
                </a:solidFill>
                <a:latin typeface="Arial" pitchFamily="34" charset="0"/>
                <a:cs typeface="Arial" pitchFamily="34" charset="0"/>
              </a:rPr>
              <a:t>The Latent Period: (age six to puberty) </a:t>
            </a:r>
            <a:r>
              <a:rPr lang="en-US" sz="1800" b="1" dirty="0" smtClean="0">
                <a:latin typeface="Arial" pitchFamily="34" charset="0"/>
                <a:cs typeface="Arial" pitchFamily="34" charset="0"/>
              </a:rPr>
              <a:t>The development of the ego </a:t>
            </a:r>
            <a:r>
              <a:rPr lang="en-US" sz="1800" b="1" dirty="0" err="1" smtClean="0">
                <a:latin typeface="Arial" pitchFamily="34" charset="0"/>
                <a:cs typeface="Arial" pitchFamily="34" charset="0"/>
              </a:rPr>
              <a:t>andsuperego</a:t>
            </a:r>
            <a:r>
              <a:rPr lang="en-US" sz="1800" b="1" dirty="0" smtClean="0">
                <a:latin typeface="Arial" pitchFamily="34" charset="0"/>
                <a:cs typeface="Arial" pitchFamily="34" charset="0"/>
              </a:rPr>
              <a:t> contribute to this period of calm. The stage begins around the time that children enter into school and become more concerned with peer relationships, hobbies and other interests.</a:t>
            </a:r>
          </a:p>
          <a:p>
            <a:pPr algn="just"/>
            <a:r>
              <a:rPr lang="en-US" sz="1800" b="1" dirty="0" smtClean="0">
                <a:solidFill>
                  <a:srgbClr val="FF0000"/>
                </a:solidFill>
                <a:latin typeface="Arial" pitchFamily="34" charset="0"/>
                <a:cs typeface="Arial" pitchFamily="34" charset="0"/>
              </a:rPr>
              <a:t>The Genital Stage: (puberty on) </a:t>
            </a:r>
            <a:r>
              <a:rPr lang="en-US" sz="1800" b="1" dirty="0" smtClean="0">
                <a:latin typeface="Arial" pitchFamily="34" charset="0"/>
                <a:cs typeface="Arial" pitchFamily="34" charset="0"/>
              </a:rPr>
              <a:t>The focus was solely on individual needs, interest in the welfare of others grows during this stage. If the other stages have been completed successfully, the individual should now be well-balanced, warm and caring. The goal of this stage is to establish a balance between the various life areas.</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endParaRPr lang="en-US"/>
          </a:p>
        </p:txBody>
      </p:sp>
      <p:pic>
        <p:nvPicPr>
          <p:cNvPr id="1026" name="Picture 2" descr="http://www.brushdayandnight.com/Upload/en-gb/whybrushdayandnight/forparents/3_to_6_years_child.jpg"/>
          <p:cNvPicPr>
            <a:picLocks noChangeAspect="1" noChangeArrowheads="1"/>
          </p:cNvPicPr>
          <p:nvPr/>
        </p:nvPicPr>
        <p:blipFill>
          <a:blip r:embed="rId2" cstate="print"/>
          <a:srcRect/>
          <a:stretch>
            <a:fillRect/>
          </a:stretch>
        </p:blipFill>
        <p:spPr bwMode="auto">
          <a:xfrm>
            <a:off x="7010400" y="5562600"/>
            <a:ext cx="1191351" cy="1295400"/>
          </a:xfrm>
          <a:prstGeom prst="rect">
            <a:avLst/>
          </a:prstGeom>
          <a:noFill/>
        </p:spPr>
      </p:pic>
      <p:pic>
        <p:nvPicPr>
          <p:cNvPr id="1028" name="Picture 4" descr="http://au.all.biz/img/au/service_catalog/5264.jpeg"/>
          <p:cNvPicPr>
            <a:picLocks noChangeAspect="1" noChangeArrowheads="1"/>
          </p:cNvPicPr>
          <p:nvPr/>
        </p:nvPicPr>
        <p:blipFill>
          <a:blip r:embed="rId3" cstate="print"/>
          <a:srcRect/>
          <a:stretch>
            <a:fillRect/>
          </a:stretch>
        </p:blipFill>
        <p:spPr bwMode="auto">
          <a:xfrm>
            <a:off x="4876800" y="5562600"/>
            <a:ext cx="1878610" cy="12954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Video 2.avi">
            <a:hlinkClick r:id="" action="ppaction://media"/>
          </p:cNvPr>
          <p:cNvPicPr>
            <a:picLocks noGrp="1" noRot="1" noChangeAspect="1"/>
          </p:cNvPicPr>
          <p:nvPr>
            <p:ph idx="1"/>
            <a:videoFile r:link="rId1"/>
          </p:nvPr>
        </p:nvPicPr>
        <p:blipFill>
          <a:blip r:embed="rId3" cstate="print"/>
          <a:stretch>
            <a:fillRect/>
          </a:stretch>
        </p:blipFill>
        <p:spPr>
          <a:xfrm>
            <a:off x="1828800" y="1981200"/>
            <a:ext cx="5105400" cy="3829050"/>
          </a:xfrm>
          <a:prstGeom prst="rect">
            <a:avLst/>
          </a:prstGeom>
        </p:spPr>
      </p:pic>
      <p:sp>
        <p:nvSpPr>
          <p:cNvPr id="5" name="Title 2"/>
          <p:cNvSpPr txBox="1">
            <a:spLocks/>
          </p:cNvSpPr>
          <p:nvPr/>
        </p:nvSpPr>
        <p:spPr>
          <a:xfrm>
            <a:off x="7315200" y="5715000"/>
            <a:ext cx="1143000" cy="457200"/>
          </a:xfrm>
          <a:prstGeom prst="rect">
            <a:avLst/>
          </a:prstGeom>
        </p:spPr>
        <p:txBody>
          <a:bodyPr vert="horz"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0" cap="none" spc="0" normalizeH="0" baseline="0" noProof="0" dirty="0" smtClean="0">
                <a:ln>
                  <a:noFill/>
                </a:ln>
                <a:solidFill>
                  <a:schemeClr val="tx1"/>
                </a:solidFill>
                <a:effectLst/>
                <a:uLnTx/>
                <a:uFillTx/>
                <a:latin typeface="Arial" pitchFamily="34" charset="0"/>
                <a:ea typeface="+mj-ea"/>
                <a:cs typeface="Arial" pitchFamily="34" charset="0"/>
              </a:rPr>
              <a:t>Video 2</a:t>
            </a:r>
            <a:endParaRPr kumimoji="0" lang="en-US" sz="1600" b="1" i="0" u="none" strike="noStrike" kern="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9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lgn="just"/>
            <a:r>
              <a:rPr lang="en-US" sz="1800" b="1" dirty="0" smtClean="0">
                <a:latin typeface="Arial" pitchFamily="34" charset="0"/>
                <a:cs typeface="Arial" pitchFamily="34" charset="0"/>
              </a:rPr>
              <a:t>Proposed a stage </a:t>
            </a:r>
            <a:r>
              <a:rPr lang="en-US" sz="1800" b="1" dirty="0" smtClean="0">
                <a:solidFill>
                  <a:srgbClr val="FF0000"/>
                </a:solidFill>
                <a:latin typeface="Arial" pitchFamily="34" charset="0"/>
                <a:cs typeface="Arial" pitchFamily="34" charset="0"/>
              </a:rPr>
              <a:t>theory of development</a:t>
            </a:r>
            <a:r>
              <a:rPr lang="en-US" sz="1800" b="1" dirty="0" smtClean="0">
                <a:latin typeface="Arial" pitchFamily="34" charset="0"/>
                <a:cs typeface="Arial" pitchFamily="34" charset="0"/>
              </a:rPr>
              <a:t>, but his theory encompassed human growth throughout the entire human lifespan. </a:t>
            </a:r>
          </a:p>
          <a:p>
            <a:pPr algn="just"/>
            <a:r>
              <a:rPr lang="en-US" sz="1800" b="1" dirty="0" smtClean="0">
                <a:latin typeface="Arial" pitchFamily="34" charset="0"/>
                <a:cs typeface="Arial" pitchFamily="34" charset="0"/>
              </a:rPr>
              <a:t>Erikson believed that each stage of development was focused on </a:t>
            </a:r>
            <a:r>
              <a:rPr lang="en-US" sz="1800" b="1" dirty="0" smtClean="0">
                <a:solidFill>
                  <a:srgbClr val="FF0000"/>
                </a:solidFill>
                <a:latin typeface="Arial" pitchFamily="34" charset="0"/>
                <a:cs typeface="Arial" pitchFamily="34" charset="0"/>
              </a:rPr>
              <a:t>overcoming a conflict</a:t>
            </a: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For example, the </a:t>
            </a:r>
            <a:r>
              <a:rPr lang="en-US" sz="1800" b="1" dirty="0" smtClean="0">
                <a:solidFill>
                  <a:srgbClr val="FF0000"/>
                </a:solidFill>
                <a:latin typeface="Arial" pitchFamily="34" charset="0"/>
                <a:cs typeface="Arial" pitchFamily="34" charset="0"/>
              </a:rPr>
              <a:t>primary conflict </a:t>
            </a:r>
            <a:r>
              <a:rPr lang="en-US" sz="1800" b="1" dirty="0" smtClean="0">
                <a:latin typeface="Arial" pitchFamily="34" charset="0"/>
                <a:cs typeface="Arial" pitchFamily="34" charset="0"/>
              </a:rPr>
              <a:t>during the adolescent period involves establishing a sense of personal identity. </a:t>
            </a:r>
          </a:p>
          <a:p>
            <a:pPr algn="just"/>
            <a:r>
              <a:rPr lang="en-US" sz="1800" b="1" dirty="0" smtClean="0">
                <a:latin typeface="Arial" pitchFamily="34" charset="0"/>
                <a:cs typeface="Arial" pitchFamily="34" charset="0"/>
              </a:rPr>
              <a:t>Success or failure in dealing with the conflicts at each stage can </a:t>
            </a:r>
            <a:r>
              <a:rPr lang="en-US" sz="1800" b="1" dirty="0" smtClean="0">
                <a:solidFill>
                  <a:srgbClr val="FF0000"/>
                </a:solidFill>
                <a:latin typeface="Arial" pitchFamily="34" charset="0"/>
                <a:cs typeface="Arial" pitchFamily="34" charset="0"/>
              </a:rPr>
              <a:t>impact overall functioning</a:t>
            </a:r>
            <a:r>
              <a:rPr lang="en-US" sz="1800" b="1" dirty="0" smtClean="0">
                <a:latin typeface="Arial" pitchFamily="34" charset="0"/>
                <a:cs typeface="Arial" pitchFamily="34" charset="0"/>
              </a:rPr>
              <a:t>. During the adolescent stage, for example, failure to develop an identity results in role confusion.</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Erik Erikson Theory</a:t>
            </a:r>
            <a:endParaRPr lang="en-US" b="1" dirty="0">
              <a:latin typeface="Arial" pitchFamily="34" charset="0"/>
              <a:cs typeface="Arial" pitchFamily="34" charset="0"/>
            </a:endParaRPr>
          </a:p>
        </p:txBody>
      </p:sp>
      <p:pic>
        <p:nvPicPr>
          <p:cNvPr id="26626" name="Picture 2" descr="https://encrypted-tbn3.gstatic.com/images?q=tbn:ANd9GcRD2-nYTroEbEHW6L1UGRUDmCqKtL04bJp8rNmqguIxeiuFjUxo"/>
          <p:cNvPicPr>
            <a:picLocks noChangeAspect="1" noChangeArrowheads="1"/>
          </p:cNvPicPr>
          <p:nvPr/>
        </p:nvPicPr>
        <p:blipFill>
          <a:blip r:embed="rId2" cstate="print"/>
          <a:srcRect/>
          <a:stretch>
            <a:fillRect/>
          </a:stretch>
        </p:blipFill>
        <p:spPr bwMode="auto">
          <a:xfrm>
            <a:off x="3124200" y="4953000"/>
            <a:ext cx="3124200" cy="179182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mg.docstoccdn.com/thumb/orig/110911036.png"/>
          <p:cNvPicPr>
            <a:picLocks noChangeAspect="1" noChangeArrowheads="1"/>
          </p:cNvPicPr>
          <p:nvPr/>
        </p:nvPicPr>
        <p:blipFill>
          <a:blip r:embed="rId2" cstate="print"/>
          <a:srcRect t="26016" b="37127"/>
          <a:stretch>
            <a:fillRect/>
          </a:stretch>
        </p:blipFill>
        <p:spPr bwMode="auto">
          <a:xfrm>
            <a:off x="1676400" y="4724400"/>
            <a:ext cx="6615953" cy="1828800"/>
          </a:xfrm>
          <a:prstGeom prst="rect">
            <a:avLst/>
          </a:prstGeom>
          <a:noFill/>
        </p:spPr>
      </p:pic>
      <p:sp>
        <p:nvSpPr>
          <p:cNvPr id="2" name="Content Placeholder 1"/>
          <p:cNvSpPr>
            <a:spLocks noGrp="1"/>
          </p:cNvSpPr>
          <p:nvPr>
            <p:ph idx="1"/>
          </p:nvPr>
        </p:nvSpPr>
        <p:spPr/>
        <p:txBody>
          <a:bodyPr/>
          <a:lstStyle/>
          <a:p>
            <a:pPr algn="just"/>
            <a:r>
              <a:rPr lang="en-US" sz="1800" b="1" dirty="0" smtClean="0">
                <a:solidFill>
                  <a:srgbClr val="FF0000"/>
                </a:solidFill>
                <a:latin typeface="Arial" pitchFamily="34" charset="0"/>
                <a:cs typeface="Arial" pitchFamily="34" charset="0"/>
              </a:rPr>
              <a:t>Trust vs. Mistrust</a:t>
            </a:r>
            <a:r>
              <a:rPr lang="en-US" sz="1800" b="1" dirty="0" smtClean="0">
                <a:latin typeface="Arial" pitchFamily="34" charset="0"/>
                <a:cs typeface="Arial" pitchFamily="34" charset="0"/>
              </a:rPr>
              <a:t> (this is the stage and the conflict) occurs from birth to 1 year. To resolve this conflict, the child must develop a sense of security</a:t>
            </a:r>
          </a:p>
          <a:p>
            <a:pPr algn="just"/>
            <a:r>
              <a:rPr lang="en-US" sz="1800" b="1" dirty="0" smtClean="0">
                <a:solidFill>
                  <a:srgbClr val="FF0000"/>
                </a:solidFill>
                <a:latin typeface="Arial" pitchFamily="34" charset="0"/>
                <a:cs typeface="Arial" pitchFamily="34" charset="0"/>
              </a:rPr>
              <a:t>Autonomy vs. Shame and Doubt</a:t>
            </a:r>
            <a:r>
              <a:rPr lang="en-US" sz="1800" b="1" dirty="0" smtClean="0">
                <a:latin typeface="Arial" pitchFamily="34" charset="0"/>
                <a:cs typeface="Arial" pitchFamily="34" charset="0"/>
              </a:rPr>
              <a:t> occurs from age 1 - 2. To resolve the conflict, the child must a achieve a sense of independence</a:t>
            </a:r>
          </a:p>
          <a:p>
            <a:pPr algn="just"/>
            <a:r>
              <a:rPr lang="en-US" sz="1800" b="1" dirty="0" smtClean="0">
                <a:solidFill>
                  <a:srgbClr val="FF0000"/>
                </a:solidFill>
                <a:latin typeface="Arial" pitchFamily="34" charset="0"/>
                <a:cs typeface="Arial" pitchFamily="34" charset="0"/>
              </a:rPr>
              <a:t>Initiative vs. Guilt </a:t>
            </a:r>
            <a:r>
              <a:rPr lang="en-US" sz="1800" b="1" dirty="0" smtClean="0">
                <a:latin typeface="Arial" pitchFamily="34" charset="0"/>
                <a:cs typeface="Arial" pitchFamily="34" charset="0"/>
              </a:rPr>
              <a:t>occurs from age 3 - 5. To resolve this conflict, the child must find a balance between restraint and being spontaneous (can't just do everything want whenever they want)</a:t>
            </a:r>
          </a:p>
          <a:p>
            <a:pPr algn="just">
              <a:buNone/>
            </a:pPr>
            <a:r>
              <a:rPr lang="en-US" sz="1800" b="1" dirty="0" smtClean="0">
                <a:latin typeface="Arial" pitchFamily="34" charset="0"/>
                <a:cs typeface="Arial" pitchFamily="34" charset="0"/>
              </a:rPr>
              <a:t/>
            </a:r>
            <a:br>
              <a:rPr lang="en-US" sz="1800" b="1" dirty="0" smtClean="0">
                <a:latin typeface="Arial" pitchFamily="34" charset="0"/>
                <a:cs typeface="Arial" pitchFamily="34" charset="0"/>
              </a:rPr>
            </a:br>
            <a:r>
              <a:rPr lang="en-US" dirty="0" smtClean="0"/>
              <a:t/>
            </a:r>
            <a:br>
              <a:rPr lang="en-US" dirty="0" smtClean="0"/>
            </a:br>
            <a:endParaRPr lang="en-US" dirty="0"/>
          </a:p>
        </p:txBody>
      </p:sp>
      <p:sp>
        <p:nvSpPr>
          <p:cNvPr id="3" name="Title 2"/>
          <p:cNvSpPr>
            <a:spLocks noGrp="1"/>
          </p:cNvSpPr>
          <p:nvPr>
            <p:ph type="title"/>
          </p:nvPr>
        </p:nvSpPr>
        <p:spPr/>
        <p:txBody>
          <a:bodyPr/>
          <a:lstStyle/>
          <a:p>
            <a:pPr algn="just"/>
            <a:r>
              <a:rPr lang="en-US" b="1" dirty="0" smtClean="0">
                <a:latin typeface="Arial" pitchFamily="34" charset="0"/>
                <a:cs typeface="Arial" pitchFamily="34" charset="0"/>
              </a:rPr>
              <a:t>Stages of development</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1800" b="1" dirty="0" smtClean="0">
                <a:solidFill>
                  <a:srgbClr val="FF0000"/>
                </a:solidFill>
                <a:latin typeface="Arial" pitchFamily="34" charset="0"/>
                <a:cs typeface="Arial" pitchFamily="34" charset="0"/>
              </a:rPr>
              <a:t>Industry vs. Inferiority</a:t>
            </a:r>
            <a:r>
              <a:rPr lang="en-US" sz="1800" b="1" dirty="0" smtClean="0">
                <a:latin typeface="Arial" pitchFamily="34" charset="0"/>
                <a:cs typeface="Arial" pitchFamily="34" charset="0"/>
              </a:rPr>
              <a:t> occurs from age 6 through puberty. To resolve this conflict, the child must develop a sense of self-confidence</a:t>
            </a:r>
          </a:p>
          <a:p>
            <a:pPr algn="just"/>
            <a:r>
              <a:rPr lang="en-US" sz="1800" b="1" dirty="0" smtClean="0">
                <a:solidFill>
                  <a:srgbClr val="FF0000"/>
                </a:solidFill>
                <a:latin typeface="Arial" pitchFamily="34" charset="0"/>
                <a:cs typeface="Arial" pitchFamily="34" charset="0"/>
              </a:rPr>
              <a:t>Identity vs. Role Confusion</a:t>
            </a:r>
            <a:r>
              <a:rPr lang="en-US" sz="1800" b="1" dirty="0" smtClean="0">
                <a:latin typeface="Arial" pitchFamily="34" charset="0"/>
                <a:cs typeface="Arial" pitchFamily="34" charset="0"/>
              </a:rPr>
              <a:t> occurs through adolescence. To resolve the conflict, the adolescent experiences a unified sense of self</a:t>
            </a:r>
          </a:p>
          <a:p>
            <a:pPr algn="just"/>
            <a:r>
              <a:rPr lang="en-US" sz="1800" b="1" dirty="0" smtClean="0">
                <a:solidFill>
                  <a:srgbClr val="FF0000"/>
                </a:solidFill>
                <a:latin typeface="Arial" pitchFamily="34" charset="0"/>
                <a:cs typeface="Arial" pitchFamily="34" charset="0"/>
              </a:rPr>
              <a:t>Intimacy vs. Isolation</a:t>
            </a:r>
            <a:r>
              <a:rPr lang="en-US" sz="1800" b="1" dirty="0" smtClean="0">
                <a:latin typeface="Arial" pitchFamily="34" charset="0"/>
                <a:cs typeface="Arial" pitchFamily="34" charset="0"/>
              </a:rPr>
              <a:t> occurs from puberty to young adulthood . To resolve the conflict, the young adult must form close personal relationships with others</a:t>
            </a:r>
            <a:r>
              <a:rPr lang="en-US" sz="1800" b="1" dirty="0" smtClean="0">
                <a:solidFill>
                  <a:srgbClr val="FF0000"/>
                </a:solidFill>
                <a:latin typeface="Arial" pitchFamily="34" charset="0"/>
                <a:cs typeface="Arial" pitchFamily="34" charset="0"/>
              </a:rPr>
              <a:t>.</a:t>
            </a:r>
            <a:br>
              <a:rPr lang="en-US" sz="1800" b="1" dirty="0" smtClean="0">
                <a:solidFill>
                  <a:srgbClr val="FF0000"/>
                </a:solidFill>
                <a:latin typeface="Arial" pitchFamily="34" charset="0"/>
                <a:cs typeface="Arial" pitchFamily="34" charset="0"/>
              </a:rPr>
            </a:br>
            <a:r>
              <a:rPr lang="en-US" sz="1800" b="1" dirty="0" smtClean="0">
                <a:solidFill>
                  <a:srgbClr val="FF0000"/>
                </a:solidFill>
                <a:latin typeface="Arial" pitchFamily="34" charset="0"/>
                <a:cs typeface="Arial" pitchFamily="34" charset="0"/>
              </a:rPr>
              <a:t/>
            </a:r>
            <a:br>
              <a:rPr lang="en-US" sz="1800" b="1" dirty="0" smtClean="0">
                <a:solidFill>
                  <a:srgbClr val="FF0000"/>
                </a:solidFill>
                <a:latin typeface="Arial" pitchFamily="34" charset="0"/>
                <a:cs typeface="Arial" pitchFamily="34" charset="0"/>
              </a:rPr>
            </a:br>
            <a:endParaRPr lang="en-US" dirty="0"/>
          </a:p>
        </p:txBody>
      </p:sp>
      <p:sp>
        <p:nvSpPr>
          <p:cNvPr id="3" name="Title 2"/>
          <p:cNvSpPr>
            <a:spLocks noGrp="1"/>
          </p:cNvSpPr>
          <p:nvPr>
            <p:ph type="title"/>
          </p:nvPr>
        </p:nvSpPr>
        <p:spPr/>
        <p:txBody>
          <a:bodyPr>
            <a:normAutofit/>
          </a:bodyPr>
          <a:lstStyle/>
          <a:p>
            <a:pPr algn="just"/>
            <a:r>
              <a:rPr lang="en-US" b="1" dirty="0" smtClean="0">
                <a:latin typeface="Arial" pitchFamily="34" charset="0"/>
                <a:cs typeface="Arial" pitchFamily="34" charset="0"/>
              </a:rPr>
              <a:t>Stages of development Conti…</a:t>
            </a:r>
            <a:endParaRPr lang="en-US" b="1" dirty="0">
              <a:latin typeface="Arial" pitchFamily="34" charset="0"/>
              <a:cs typeface="Arial" pitchFamily="34" charset="0"/>
            </a:endParaRPr>
          </a:p>
        </p:txBody>
      </p:sp>
      <p:pic>
        <p:nvPicPr>
          <p:cNvPr id="5122" name="Picture 2" descr="http://upload.wikimedia.org/wikipedia/en/thumb/3/3d/Identity_movie.jpg/215px-Identity_movie.jpg"/>
          <p:cNvPicPr>
            <a:picLocks noChangeAspect="1" noChangeArrowheads="1"/>
          </p:cNvPicPr>
          <p:nvPr/>
        </p:nvPicPr>
        <p:blipFill>
          <a:blip r:embed="rId2" cstate="print"/>
          <a:srcRect t="4954" b="18266"/>
          <a:stretch>
            <a:fillRect/>
          </a:stretch>
        </p:blipFill>
        <p:spPr bwMode="auto">
          <a:xfrm>
            <a:off x="5867400" y="4724400"/>
            <a:ext cx="1600200" cy="1845812"/>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1800" b="1" dirty="0" err="1" smtClean="0">
                <a:solidFill>
                  <a:srgbClr val="FF0000"/>
                </a:solidFill>
                <a:latin typeface="Arial" pitchFamily="34" charset="0"/>
                <a:cs typeface="Arial" pitchFamily="34" charset="0"/>
              </a:rPr>
              <a:t>Generativity</a:t>
            </a:r>
            <a:r>
              <a:rPr lang="en-US" sz="1800" b="1" dirty="0" smtClean="0">
                <a:solidFill>
                  <a:srgbClr val="FF0000"/>
                </a:solidFill>
                <a:latin typeface="Arial" pitchFamily="34" charset="0"/>
                <a:cs typeface="Arial" pitchFamily="34" charset="0"/>
              </a:rPr>
              <a:t> vs. Stagnation</a:t>
            </a:r>
            <a:r>
              <a:rPr lang="en-US" sz="1800" b="1" dirty="0" smtClean="0">
                <a:latin typeface="Arial" pitchFamily="34" charset="0"/>
                <a:cs typeface="Arial" pitchFamily="34" charset="0"/>
              </a:rPr>
              <a:t> occurs through middle adulthood. To resolve the conflict, the adult must learn to promote the well-being of others and not be focused completely on themselves.</a:t>
            </a:r>
          </a:p>
          <a:p>
            <a:pPr algn="just"/>
            <a:r>
              <a:rPr lang="en-US" sz="1800" b="1" dirty="0" smtClean="0">
                <a:solidFill>
                  <a:srgbClr val="FF0000"/>
                </a:solidFill>
                <a:latin typeface="Arial" pitchFamily="34" charset="0"/>
                <a:cs typeface="Arial" pitchFamily="34" charset="0"/>
              </a:rPr>
              <a:t>Integrity vs. Despair</a:t>
            </a:r>
            <a:r>
              <a:rPr lang="en-US" sz="1800" b="1" dirty="0" smtClean="0">
                <a:latin typeface="Arial" pitchFamily="34" charset="0"/>
                <a:cs typeface="Arial" pitchFamily="34" charset="0"/>
              </a:rPr>
              <a:t> occurs through late adulthood. At this stage, the adult enjoys a sense of satisfaction with themselves and life by reflecting on a well-lived life.</a:t>
            </a:r>
            <a:r>
              <a:rPr lang="en-US" sz="1800" b="1" dirty="0" smtClean="0">
                <a:solidFill>
                  <a:srgbClr val="FF0000"/>
                </a:solidFill>
                <a:latin typeface="Arial" pitchFamily="34" charset="0"/>
                <a:cs typeface="Arial" pitchFamily="34" charset="0"/>
              </a:rPr>
              <a:t/>
            </a:r>
            <a:br>
              <a:rPr lang="en-US" sz="1800" b="1" dirty="0" smtClean="0">
                <a:solidFill>
                  <a:srgbClr val="FF0000"/>
                </a:solidFill>
                <a:latin typeface="Arial" pitchFamily="34" charset="0"/>
                <a:cs typeface="Arial" pitchFamily="34" charset="0"/>
              </a:rPr>
            </a:br>
            <a:r>
              <a:rPr lang="en-US" sz="1800" b="1" dirty="0" smtClean="0">
                <a:solidFill>
                  <a:srgbClr val="FF0000"/>
                </a:solidFill>
                <a:latin typeface="Arial" pitchFamily="34" charset="0"/>
                <a:cs typeface="Arial" pitchFamily="34" charset="0"/>
              </a:rPr>
              <a:t/>
            </a:r>
            <a:br>
              <a:rPr lang="en-US" sz="1800" b="1" dirty="0" smtClean="0">
                <a:solidFill>
                  <a:srgbClr val="FF0000"/>
                </a:solidFill>
                <a:latin typeface="Arial" pitchFamily="34" charset="0"/>
                <a:cs typeface="Arial" pitchFamily="34" charset="0"/>
              </a:rPr>
            </a:br>
            <a:endParaRPr lang="en-US" dirty="0"/>
          </a:p>
        </p:txBody>
      </p:sp>
      <p:sp>
        <p:nvSpPr>
          <p:cNvPr id="3" name="Title 2"/>
          <p:cNvSpPr>
            <a:spLocks noGrp="1"/>
          </p:cNvSpPr>
          <p:nvPr>
            <p:ph type="title"/>
          </p:nvPr>
        </p:nvSpPr>
        <p:spPr/>
        <p:txBody>
          <a:bodyPr>
            <a:normAutofit/>
          </a:bodyPr>
          <a:lstStyle/>
          <a:p>
            <a:pPr algn="just"/>
            <a:r>
              <a:rPr lang="en-US" b="1" dirty="0" smtClean="0">
                <a:latin typeface="Arial" pitchFamily="34" charset="0"/>
                <a:cs typeface="Arial" pitchFamily="34" charset="0"/>
              </a:rPr>
              <a:t>Stages of development Conti…</a:t>
            </a:r>
            <a:endParaRPr lang="en-US" b="1" dirty="0">
              <a:latin typeface="Arial" pitchFamily="34" charset="0"/>
              <a:cs typeface="Arial" pitchFamily="34" charset="0"/>
            </a:endParaRPr>
          </a:p>
        </p:txBody>
      </p:sp>
      <p:pic>
        <p:nvPicPr>
          <p:cNvPr id="4098" name="Picture 2" descr="http://www.studentcenter.uci.edu/images/Values_Integrity.jpg"/>
          <p:cNvPicPr>
            <a:picLocks noChangeAspect="1" noChangeArrowheads="1"/>
          </p:cNvPicPr>
          <p:nvPr/>
        </p:nvPicPr>
        <p:blipFill>
          <a:blip r:embed="rId2" cstate="print"/>
          <a:srcRect l="16000" t="30685" r="17333" b="27671"/>
          <a:stretch>
            <a:fillRect/>
          </a:stretch>
        </p:blipFill>
        <p:spPr bwMode="auto">
          <a:xfrm>
            <a:off x="2819400" y="4038600"/>
            <a:ext cx="3408947" cy="25908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0" y="5715000"/>
            <a:ext cx="1143000" cy="457200"/>
          </a:xfrm>
        </p:spPr>
        <p:txBody>
          <a:bodyPr>
            <a:normAutofit/>
          </a:bodyPr>
          <a:lstStyle/>
          <a:p>
            <a:r>
              <a:rPr lang="en-US" sz="1600" b="1" dirty="0" smtClean="0">
                <a:latin typeface="Arial" pitchFamily="34" charset="0"/>
                <a:cs typeface="Arial" pitchFamily="34" charset="0"/>
              </a:rPr>
              <a:t>Video 1</a:t>
            </a:r>
            <a:endParaRPr lang="en-US" sz="1600" b="1" dirty="0">
              <a:latin typeface="Arial" pitchFamily="34" charset="0"/>
              <a:cs typeface="Arial" pitchFamily="34" charset="0"/>
            </a:endParaRPr>
          </a:p>
        </p:txBody>
      </p:sp>
      <p:pic>
        <p:nvPicPr>
          <p:cNvPr id="4" name="Video 1.avi">
            <a:hlinkClick r:id="" action="ppaction://media"/>
          </p:cNvPr>
          <p:cNvPicPr>
            <a:picLocks noGrp="1" noRot="1" noChangeAspect="1"/>
          </p:cNvPicPr>
          <p:nvPr>
            <p:ph idx="1"/>
            <a:videoFile r:link="rId1"/>
          </p:nvPr>
        </p:nvPicPr>
        <p:blipFill>
          <a:blip r:embed="rId3" cstate="print"/>
          <a:stretch>
            <a:fillRect/>
          </a:stretch>
        </p:blipFill>
        <p:spPr>
          <a:xfrm>
            <a:off x="1676400" y="1676400"/>
            <a:ext cx="5410200" cy="40576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9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t>Cognitive Child Development Theories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encrypted-tbn3.gstatic.com/images?q=tbn:ANd9GcRltzFwGBkZxDImuP7ixdyaMxLRpEv8nlwoKkbVuBZI22veMG1x"/>
          <p:cNvPicPr>
            <a:picLocks noChangeAspect="1" noChangeArrowheads="1"/>
          </p:cNvPicPr>
          <p:nvPr/>
        </p:nvPicPr>
        <p:blipFill>
          <a:blip r:embed="rId2" cstate="print"/>
          <a:srcRect/>
          <a:stretch>
            <a:fillRect/>
          </a:stretch>
        </p:blipFill>
        <p:spPr bwMode="auto">
          <a:xfrm>
            <a:off x="6934200" y="381000"/>
            <a:ext cx="1371600" cy="1659636"/>
          </a:xfrm>
          <a:prstGeom prst="rect">
            <a:avLst/>
          </a:prstGeom>
          <a:noFill/>
        </p:spPr>
      </p:pic>
      <p:sp>
        <p:nvSpPr>
          <p:cNvPr id="2" name="Content Placeholder 1"/>
          <p:cNvSpPr>
            <a:spLocks noGrp="1"/>
          </p:cNvSpPr>
          <p:nvPr>
            <p:ph idx="1"/>
          </p:nvPr>
        </p:nvSpPr>
        <p:spPr>
          <a:xfrm>
            <a:off x="838200" y="2179637"/>
            <a:ext cx="7467600" cy="4221163"/>
          </a:xfrm>
        </p:spPr>
        <p:txBody>
          <a:bodyPr>
            <a:noAutofit/>
          </a:bodyPr>
          <a:lstStyle/>
          <a:p>
            <a:pPr algn="just"/>
            <a:r>
              <a:rPr lang="en-US" sz="1800" b="1" dirty="0" smtClean="0">
                <a:latin typeface="Arial" pitchFamily="34" charset="0"/>
                <a:cs typeface="Arial" pitchFamily="34" charset="0"/>
              </a:rPr>
              <a:t>Suggested that children think differently than adults and proposed a stage theory of cognitive development.</a:t>
            </a:r>
          </a:p>
          <a:p>
            <a:pPr algn="just"/>
            <a:r>
              <a:rPr lang="en-US" sz="1800" b="1" dirty="0" smtClean="0">
                <a:latin typeface="Arial" pitchFamily="34" charset="0"/>
                <a:cs typeface="Arial" pitchFamily="34" charset="0"/>
              </a:rPr>
              <a:t> He was the first to note that children play an active role in gaining knowledge of the world. </a:t>
            </a:r>
          </a:p>
          <a:p>
            <a:pPr algn="just"/>
            <a:r>
              <a:rPr lang="en-US" sz="1800" b="1" dirty="0" smtClean="0">
                <a:latin typeface="Arial" pitchFamily="34" charset="0"/>
                <a:cs typeface="Arial" pitchFamily="34" charset="0"/>
              </a:rPr>
              <a:t>According to his theory, children can be thought of as "little scientists" who actively construct their knowledge and understanding of the world. </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Jean Piaget Theory</a:t>
            </a:r>
            <a:endParaRPr lang="en-US" b="1" dirty="0">
              <a:latin typeface="Arial" pitchFamily="34" charset="0"/>
              <a:cs typeface="Arial" pitchFamily="34" charset="0"/>
            </a:endParaRPr>
          </a:p>
        </p:txBody>
      </p:sp>
      <p:pic>
        <p:nvPicPr>
          <p:cNvPr id="27652" name="Picture 4" descr="https://encrypted-tbn1.gstatic.com/images?q=tbn:ANd9GcSDvDKwJEy2lwSuQ1aSl13dbosH-AAW0BTwMDJMM3WEOeaQMNGsVA"/>
          <p:cNvPicPr>
            <a:picLocks noChangeAspect="1" noChangeArrowheads="1"/>
          </p:cNvPicPr>
          <p:nvPr/>
        </p:nvPicPr>
        <p:blipFill>
          <a:blip r:embed="rId3" cstate="print"/>
          <a:srcRect/>
          <a:stretch>
            <a:fillRect/>
          </a:stretch>
        </p:blipFill>
        <p:spPr bwMode="auto">
          <a:xfrm>
            <a:off x="5029200" y="4238625"/>
            <a:ext cx="1743075" cy="2619375"/>
          </a:xfrm>
          <a:prstGeom prst="rect">
            <a:avLst/>
          </a:prstGeom>
          <a:noFill/>
        </p:spPr>
      </p:pic>
      <p:pic>
        <p:nvPicPr>
          <p:cNvPr id="27654" name="Picture 6" descr="https://encrypted-tbn0.gstatic.com/images?q=tbn:ANd9GcQoK-OIARsCcimh4ER_BObJWxZPALQWtql2ykfZX5DI5NB9oDfVMg"/>
          <p:cNvPicPr>
            <a:picLocks noChangeAspect="1" noChangeArrowheads="1"/>
          </p:cNvPicPr>
          <p:nvPr/>
        </p:nvPicPr>
        <p:blipFill>
          <a:blip r:embed="rId4" cstate="print"/>
          <a:srcRect/>
          <a:stretch>
            <a:fillRect/>
          </a:stretch>
        </p:blipFill>
        <p:spPr bwMode="auto">
          <a:xfrm>
            <a:off x="2667000" y="4299923"/>
            <a:ext cx="1828800" cy="2558077"/>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rgbClr val="FF0000"/>
                </a:solidFill>
                <a:latin typeface="Arial" pitchFamily="34" charset="0"/>
                <a:cs typeface="Arial" pitchFamily="34" charset="0"/>
              </a:rPr>
              <a:t>Piaget's ideas</a:t>
            </a:r>
            <a:r>
              <a:rPr lang="en-US" sz="1800" b="1" dirty="0" smtClean="0">
                <a:latin typeface="Arial" pitchFamily="34" charset="0"/>
                <a:cs typeface="Arial" pitchFamily="34" charset="0"/>
              </a:rPr>
              <a:t> surrounding the Sensory Motor Stage are </a:t>
            </a:r>
            <a:r>
              <a:rPr lang="en-US" sz="1800" b="1" dirty="0" err="1" smtClean="0">
                <a:latin typeface="Arial" pitchFamily="34" charset="0"/>
                <a:cs typeface="Arial" pitchFamily="34" charset="0"/>
              </a:rPr>
              <a:t>centred</a:t>
            </a:r>
            <a:r>
              <a:rPr lang="en-US" sz="1800" b="1" dirty="0" smtClean="0">
                <a:latin typeface="Arial" pitchFamily="34" charset="0"/>
                <a:cs typeface="Arial" pitchFamily="34" charset="0"/>
              </a:rPr>
              <a:t> on the basis of a 'schema'. Schemas are mental representations or ideas about what things are and how we deal with them. </a:t>
            </a:r>
          </a:p>
          <a:p>
            <a:pPr algn="just"/>
            <a:r>
              <a:rPr lang="en-US" sz="1800" b="1" dirty="0" smtClean="0">
                <a:solidFill>
                  <a:srgbClr val="FF0000"/>
                </a:solidFill>
                <a:latin typeface="Arial" pitchFamily="34" charset="0"/>
                <a:cs typeface="Arial" pitchFamily="34" charset="0"/>
              </a:rPr>
              <a:t>A few weeks after birth</a:t>
            </a:r>
            <a:r>
              <a:rPr lang="en-US" sz="1800" b="1" dirty="0" smtClean="0">
                <a:latin typeface="Arial" pitchFamily="34" charset="0"/>
                <a:cs typeface="Arial" pitchFamily="34" charset="0"/>
              </a:rPr>
              <a:t>, the baby begins to understand some of the information it is receiving from it's senses, and learns to use some muscles and limbs for movement. </a:t>
            </a:r>
          </a:p>
          <a:p>
            <a:pPr algn="just"/>
            <a:r>
              <a:rPr lang="en-US" sz="1800" b="1" dirty="0" smtClean="0">
                <a:solidFill>
                  <a:srgbClr val="FF0000"/>
                </a:solidFill>
                <a:latin typeface="Arial" pitchFamily="34" charset="0"/>
                <a:cs typeface="Arial" pitchFamily="34" charset="0"/>
              </a:rPr>
              <a:t>Babies are unable </a:t>
            </a:r>
            <a:r>
              <a:rPr lang="en-US" sz="1800" b="1" dirty="0" smtClean="0">
                <a:latin typeface="Arial" pitchFamily="34" charset="0"/>
                <a:cs typeface="Arial" pitchFamily="34" charset="0"/>
              </a:rPr>
              <a:t>to consider anyone else's needs, wants or interests.</a:t>
            </a:r>
          </a:p>
          <a:p>
            <a:pPr algn="just"/>
            <a:r>
              <a:rPr lang="en-US" sz="1800" b="1" dirty="0" smtClean="0">
                <a:solidFill>
                  <a:srgbClr val="FF0000"/>
                </a:solidFill>
                <a:latin typeface="Arial" pitchFamily="34" charset="0"/>
                <a:cs typeface="Arial" pitchFamily="34" charset="0"/>
              </a:rPr>
              <a:t>Babies act </a:t>
            </a:r>
            <a:r>
              <a:rPr lang="en-US" sz="1800" b="1" dirty="0" smtClean="0">
                <a:latin typeface="Arial" pitchFamily="34" charset="0"/>
                <a:cs typeface="Arial" pitchFamily="34" charset="0"/>
              </a:rPr>
              <a:t>as though the object has ceased to exist.</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Sensory Motor Stage (Birth - 2yrs)</a:t>
            </a:r>
            <a:endParaRPr lang="en-US" dirty="0">
              <a:latin typeface="Arial" pitchFamily="34" charset="0"/>
              <a:cs typeface="Arial" pitchFamily="34" charset="0"/>
            </a:endParaRPr>
          </a:p>
        </p:txBody>
      </p:sp>
      <p:pic>
        <p:nvPicPr>
          <p:cNvPr id="51202" name="Picture 2" descr="http://preschooler.thebump.com/DM-Resize/photos.demandstudios.com/getty/article/151/246/87566914.jpg?w=600&amp;h=600&amp;keep_ratio=1"/>
          <p:cNvPicPr>
            <a:picLocks noChangeAspect="1" noChangeArrowheads="1"/>
          </p:cNvPicPr>
          <p:nvPr/>
        </p:nvPicPr>
        <p:blipFill>
          <a:blip r:embed="rId2" cstate="print"/>
          <a:srcRect/>
          <a:stretch>
            <a:fillRect/>
          </a:stretch>
        </p:blipFill>
        <p:spPr bwMode="auto">
          <a:xfrm>
            <a:off x="4724400" y="4876800"/>
            <a:ext cx="2743200" cy="1819656"/>
          </a:xfrm>
          <a:prstGeom prst="rect">
            <a:avLst/>
          </a:prstGeom>
          <a:noFill/>
        </p:spPr>
      </p:pic>
      <p:pic>
        <p:nvPicPr>
          <p:cNvPr id="51204" name="Picture 4" descr="https://encrypted-tbn1.gstatic.com/images?q=tbn:ANd9GcTfacd9TDqOy9c4-0nTdlAaD7bcIfSQmii8RunPKLAjGC0M66hLAQ"/>
          <p:cNvPicPr>
            <a:picLocks noChangeAspect="1" noChangeArrowheads="1"/>
          </p:cNvPicPr>
          <p:nvPr/>
        </p:nvPicPr>
        <p:blipFill>
          <a:blip r:embed="rId3" cstate="print"/>
          <a:srcRect/>
          <a:stretch>
            <a:fillRect/>
          </a:stretch>
        </p:blipFill>
        <p:spPr bwMode="auto">
          <a:xfrm>
            <a:off x="2514600" y="4943474"/>
            <a:ext cx="1981200" cy="176212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During this stage, </a:t>
            </a:r>
            <a:r>
              <a:rPr lang="en-US" sz="1800" b="1" dirty="0" smtClean="0">
                <a:solidFill>
                  <a:srgbClr val="FF0000"/>
                </a:solidFill>
                <a:latin typeface="Arial" pitchFamily="34" charset="0"/>
                <a:cs typeface="Arial" pitchFamily="34" charset="0"/>
              </a:rPr>
              <a:t>children's thought processes are developing</a:t>
            </a:r>
            <a:r>
              <a:rPr lang="en-US" sz="1800" b="1" dirty="0" smtClean="0">
                <a:latin typeface="Arial" pitchFamily="34" charset="0"/>
                <a:cs typeface="Arial" pitchFamily="34" charset="0"/>
              </a:rPr>
              <a:t>, although they are still considered to be far from 'logical thought‘.</a:t>
            </a:r>
          </a:p>
          <a:p>
            <a:pPr algn="just"/>
            <a:r>
              <a:rPr lang="en-US" sz="1800" b="1" dirty="0" smtClean="0">
                <a:latin typeface="Arial" pitchFamily="34" charset="0"/>
                <a:cs typeface="Arial" pitchFamily="34" charset="0"/>
              </a:rPr>
              <a:t>Pre-operational children are usually </a:t>
            </a:r>
            <a:r>
              <a:rPr lang="en-US" sz="1800" b="1" dirty="0" smtClean="0">
                <a:solidFill>
                  <a:srgbClr val="FF0000"/>
                </a:solidFill>
                <a:latin typeface="Arial" pitchFamily="34" charset="0"/>
                <a:cs typeface="Arial" pitchFamily="34" charset="0"/>
              </a:rPr>
              <a:t>'ego centric</a:t>
            </a:r>
            <a:r>
              <a:rPr lang="en-US" sz="1800" b="1" dirty="0" smtClean="0">
                <a:latin typeface="Arial" pitchFamily="34" charset="0"/>
                <a:cs typeface="Arial" pitchFamily="34" charset="0"/>
              </a:rPr>
              <a:t>', meaning that they are only able to consider things from their own point of view, and imagine that everyone shares this view, because it is the only one possible.</a:t>
            </a:r>
          </a:p>
          <a:p>
            <a:pPr algn="just"/>
            <a:r>
              <a:rPr lang="en-US" sz="1800" b="1" dirty="0" smtClean="0">
                <a:latin typeface="Arial" pitchFamily="34" charset="0"/>
                <a:cs typeface="Arial" pitchFamily="34" charset="0"/>
              </a:rPr>
              <a:t>Animism' is also a </a:t>
            </a:r>
            <a:r>
              <a:rPr lang="en-US" sz="1800" b="1" dirty="0" smtClean="0">
                <a:solidFill>
                  <a:srgbClr val="FF0000"/>
                </a:solidFill>
                <a:latin typeface="Arial" pitchFamily="34" charset="0"/>
                <a:cs typeface="Arial" pitchFamily="34" charset="0"/>
              </a:rPr>
              <a:t>characteristic</a:t>
            </a:r>
            <a:r>
              <a:rPr lang="en-US" sz="1800" b="1" dirty="0" smtClean="0">
                <a:latin typeface="Arial" pitchFamily="34" charset="0"/>
                <a:cs typeface="Arial" pitchFamily="34" charset="0"/>
              </a:rPr>
              <a:t> of the Pre-operational stage. This is when a person has the belief that everything that exists has some kind of consciousness.</a:t>
            </a:r>
          </a:p>
          <a:p>
            <a:pPr algn="just"/>
            <a:r>
              <a:rPr lang="en-US" sz="1800" b="1" dirty="0" smtClean="0">
                <a:latin typeface="Arial" pitchFamily="34" charset="0"/>
                <a:cs typeface="Arial" pitchFamily="34" charset="0"/>
              </a:rPr>
              <a:t>Another aspect of the Pre-operational stage in a child, is that of </a:t>
            </a:r>
            <a:r>
              <a:rPr lang="en-US" sz="1800" b="1" dirty="0" smtClean="0">
                <a:solidFill>
                  <a:srgbClr val="FF0000"/>
                </a:solidFill>
                <a:latin typeface="Arial" pitchFamily="34" charset="0"/>
                <a:cs typeface="Arial" pitchFamily="34" charset="0"/>
              </a:rPr>
              <a:t>'symbolism'.</a:t>
            </a:r>
            <a:r>
              <a:rPr lang="en-US" sz="1800" b="1" dirty="0" smtClean="0">
                <a:latin typeface="Arial" pitchFamily="34" charset="0"/>
                <a:cs typeface="Arial" pitchFamily="34" charset="0"/>
              </a:rPr>
              <a:t> </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Pre-Operations Stage (2yrs-7yrs)</a:t>
            </a:r>
            <a:endParaRPr lang="en-US" dirty="0">
              <a:latin typeface="Arial" pitchFamily="34" charset="0"/>
              <a:cs typeface="Arial" pitchFamily="34" charset="0"/>
            </a:endParaRPr>
          </a:p>
        </p:txBody>
      </p:sp>
      <p:pic>
        <p:nvPicPr>
          <p:cNvPr id="52226" name="Picture 2" descr="http://25.media.tumblr.com/073895856f49e80fb94afee1ed73c943/tumblr_mi71ctqw1Z1qj26eao1_500.jpg"/>
          <p:cNvPicPr>
            <a:picLocks noChangeAspect="1" noChangeArrowheads="1"/>
          </p:cNvPicPr>
          <p:nvPr/>
        </p:nvPicPr>
        <p:blipFill>
          <a:blip r:embed="rId2" cstate="print"/>
          <a:srcRect t="35484"/>
          <a:stretch>
            <a:fillRect/>
          </a:stretch>
        </p:blipFill>
        <p:spPr bwMode="auto">
          <a:xfrm>
            <a:off x="2971800" y="5181600"/>
            <a:ext cx="5791200" cy="16764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During this stage, the thought process becomes more rational, mature and 'adult like', or more 'operational', Although this process most often continues well into the teenage years. </a:t>
            </a:r>
          </a:p>
          <a:p>
            <a:pPr algn="just"/>
            <a:r>
              <a:rPr lang="en-US" sz="1800" b="1" dirty="0" smtClean="0">
                <a:latin typeface="Arial" pitchFamily="34" charset="0"/>
                <a:cs typeface="Arial" pitchFamily="34" charset="0"/>
              </a:rPr>
              <a:t>The process is divided by Piaget into two stages, the </a:t>
            </a:r>
            <a:r>
              <a:rPr lang="en-US" sz="1800" b="1" dirty="0" smtClean="0">
                <a:solidFill>
                  <a:srgbClr val="FF0000"/>
                </a:solidFill>
                <a:latin typeface="Arial" pitchFamily="34" charset="0"/>
                <a:cs typeface="Arial" pitchFamily="34" charset="0"/>
              </a:rPr>
              <a:t>Concrete Operations, and the Formal Operations stage,</a:t>
            </a:r>
            <a:r>
              <a:rPr lang="en-US" sz="1800" b="1" dirty="0" smtClean="0">
                <a:latin typeface="Arial" pitchFamily="34" charset="0"/>
                <a:cs typeface="Arial" pitchFamily="34" charset="0"/>
              </a:rPr>
              <a:t> which is normally undergone by adolescents.</a:t>
            </a:r>
          </a:p>
          <a:p>
            <a:pPr algn="just"/>
            <a:r>
              <a:rPr lang="en-US" sz="1800" b="1" dirty="0" smtClean="0">
                <a:solidFill>
                  <a:srgbClr val="FF0000"/>
                </a:solidFill>
                <a:latin typeface="Arial" pitchFamily="34" charset="0"/>
                <a:cs typeface="Arial" pitchFamily="34" charset="0"/>
              </a:rPr>
              <a:t>Concrete Operational stage</a:t>
            </a:r>
            <a:r>
              <a:rPr lang="en-US" sz="1800" b="1" dirty="0" smtClean="0">
                <a:latin typeface="Arial" pitchFamily="34" charset="0"/>
                <a:cs typeface="Arial" pitchFamily="34" charset="0"/>
              </a:rPr>
              <a:t>, the child has the ability to develop logical thought about an object, if they are able to manipulate it.</a:t>
            </a:r>
          </a:p>
          <a:p>
            <a:pPr algn="just"/>
            <a:r>
              <a:rPr lang="en-US" sz="1800" b="1" dirty="0" smtClean="0">
                <a:latin typeface="Arial" pitchFamily="34" charset="0"/>
                <a:cs typeface="Arial" pitchFamily="34" charset="0"/>
              </a:rPr>
              <a:t>Formal Operations stage, the thoughts are able to be manipulated and the presence of the object is not necessary for the thought to take place.</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Concrete Operations Stage (7yrs-11yrs)</a:t>
            </a:r>
            <a:endParaRPr lang="en-US" dirty="0">
              <a:latin typeface="Arial" pitchFamily="34" charset="0"/>
              <a:cs typeface="Arial" pitchFamily="34" charset="0"/>
            </a:endParaRPr>
          </a:p>
        </p:txBody>
      </p:sp>
      <p:pic>
        <p:nvPicPr>
          <p:cNvPr id="54274" name="Picture 2" descr="http://static.ddmcdn.com/gif/piagets-stages-cognitive-development-5.jpg"/>
          <p:cNvPicPr>
            <a:picLocks noChangeAspect="1" noChangeArrowheads="1"/>
          </p:cNvPicPr>
          <p:nvPr/>
        </p:nvPicPr>
        <p:blipFill>
          <a:blip r:embed="rId2" cstate="print"/>
          <a:srcRect/>
          <a:stretch>
            <a:fillRect/>
          </a:stretch>
        </p:blipFill>
        <p:spPr bwMode="auto">
          <a:xfrm>
            <a:off x="5562600" y="4876800"/>
            <a:ext cx="2667000" cy="177800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Piaget claims that before the beginning of this stage, </a:t>
            </a:r>
            <a:r>
              <a:rPr lang="en-US" sz="1800" b="1" dirty="0" smtClean="0">
                <a:solidFill>
                  <a:srgbClr val="FF0000"/>
                </a:solidFill>
                <a:latin typeface="Arial" pitchFamily="34" charset="0"/>
                <a:cs typeface="Arial" pitchFamily="34" charset="0"/>
              </a:rPr>
              <a:t>children's ideas about different objects</a:t>
            </a:r>
            <a:r>
              <a:rPr lang="en-US" sz="1800" b="1" dirty="0" smtClean="0">
                <a:latin typeface="Arial" pitchFamily="34" charset="0"/>
                <a:cs typeface="Arial" pitchFamily="34" charset="0"/>
              </a:rPr>
              <a:t>, are formed and dominated by the appearance of the object. For example, there appears to be more blocks when they are spread out, than when they are in a small pile.</a:t>
            </a:r>
          </a:p>
          <a:p>
            <a:pPr algn="just"/>
            <a:r>
              <a:rPr lang="en-US" sz="1800" b="1" dirty="0" smtClean="0">
                <a:latin typeface="Arial" pitchFamily="34" charset="0"/>
                <a:cs typeface="Arial" pitchFamily="34" charset="0"/>
              </a:rPr>
              <a:t>Once children have learnt to conserve, they learn about </a:t>
            </a:r>
            <a:r>
              <a:rPr lang="en-US" sz="1800" b="1" dirty="0" smtClean="0">
                <a:solidFill>
                  <a:srgbClr val="FF0000"/>
                </a:solidFill>
                <a:latin typeface="Arial" pitchFamily="34" charset="0"/>
                <a:cs typeface="Arial" pitchFamily="34" charset="0"/>
              </a:rPr>
              <a:t>'reversibility'. </a:t>
            </a:r>
            <a:r>
              <a:rPr lang="en-US" sz="1800" b="1" dirty="0" smtClean="0">
                <a:latin typeface="Arial" pitchFamily="34" charset="0"/>
                <a:cs typeface="Arial" pitchFamily="34" charset="0"/>
              </a:rPr>
              <a:t>This means that they learn that if things are changed, they will still be the same as they used to be. For example, they learn that if they spread out the pile of blocks</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Concrete Operations Stage (7yrs-11yrs) Conti…</a:t>
            </a:r>
            <a:endParaRPr lang="en-US" dirty="0">
              <a:latin typeface="Arial" pitchFamily="34" charset="0"/>
              <a:cs typeface="Arial" pitchFamily="34" charset="0"/>
            </a:endParaRPr>
          </a:p>
        </p:txBody>
      </p:sp>
      <p:pic>
        <p:nvPicPr>
          <p:cNvPr id="53250" name="Picture 2" descr="http://piaget.weebly.com/uploads/2/1/3/0/2130494/3022571.jpg?311x220"/>
          <p:cNvPicPr>
            <a:picLocks noChangeAspect="1" noChangeArrowheads="1"/>
          </p:cNvPicPr>
          <p:nvPr/>
        </p:nvPicPr>
        <p:blipFill>
          <a:blip r:embed="rId2" cstate="print"/>
          <a:srcRect/>
          <a:stretch>
            <a:fillRect/>
          </a:stretch>
        </p:blipFill>
        <p:spPr bwMode="auto">
          <a:xfrm>
            <a:off x="4876800" y="4572000"/>
            <a:ext cx="2962275" cy="2105026"/>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There are 2 major characteristics of formal operational thought.</a:t>
            </a:r>
          </a:p>
          <a:p>
            <a:pPr algn="just"/>
            <a:r>
              <a:rPr lang="en-US" sz="1800" b="1" dirty="0" smtClean="0">
                <a:latin typeface="Arial" pitchFamily="34" charset="0"/>
                <a:cs typeface="Arial" pitchFamily="34" charset="0"/>
              </a:rPr>
              <a:t>The first is </a:t>
            </a:r>
            <a:r>
              <a:rPr lang="en-US" sz="1800" b="1" dirty="0" smtClean="0">
                <a:solidFill>
                  <a:srgbClr val="FF0000"/>
                </a:solidFill>
                <a:latin typeface="Arial" pitchFamily="34" charset="0"/>
                <a:cs typeface="Arial" pitchFamily="34" charset="0"/>
              </a:rPr>
              <a:t>'hypothetic-deductive reasoning'. </a:t>
            </a:r>
            <a:r>
              <a:rPr lang="en-US" sz="1800" b="1" dirty="0" smtClean="0">
                <a:latin typeface="Arial" pitchFamily="34" charset="0"/>
                <a:cs typeface="Arial" pitchFamily="34" charset="0"/>
              </a:rPr>
              <a:t>When faced with a problem, adolescents come up with a general theory of all possible factors that might affect the outcome.</a:t>
            </a:r>
          </a:p>
          <a:p>
            <a:pPr algn="just"/>
            <a:r>
              <a:rPr lang="en-US" sz="1800" b="1" dirty="0" smtClean="0">
                <a:latin typeface="Arial" pitchFamily="34" charset="0"/>
                <a:cs typeface="Arial" pitchFamily="34" charset="0"/>
              </a:rPr>
              <a:t>The second important characteristic of this stage is that it is </a:t>
            </a:r>
            <a:r>
              <a:rPr lang="en-US" sz="1800" b="1" dirty="0" smtClean="0">
                <a:solidFill>
                  <a:srgbClr val="FF0000"/>
                </a:solidFill>
                <a:latin typeface="Arial" pitchFamily="34" charset="0"/>
                <a:cs typeface="Arial" pitchFamily="34" charset="0"/>
              </a:rPr>
              <a:t>'propositional'</a:t>
            </a:r>
            <a:r>
              <a:rPr lang="en-US" sz="1800" b="1" dirty="0" smtClean="0">
                <a:latin typeface="Arial" pitchFamily="34" charset="0"/>
                <a:cs typeface="Arial" pitchFamily="34" charset="0"/>
              </a:rPr>
              <a:t> in nature. Adolescents can focus on verbal assertions and evaluate their logical validity without making </a:t>
            </a:r>
            <a:r>
              <a:rPr lang="en-US" sz="1800" b="1" dirty="0" err="1" smtClean="0">
                <a:latin typeface="Arial" pitchFamily="34" charset="0"/>
                <a:cs typeface="Arial" pitchFamily="34" charset="0"/>
              </a:rPr>
              <a:t>refence</a:t>
            </a:r>
            <a:r>
              <a:rPr lang="en-US" sz="1800" b="1" dirty="0" smtClean="0">
                <a:latin typeface="Arial" pitchFamily="34" charset="0"/>
                <a:cs typeface="Arial" pitchFamily="34" charset="0"/>
              </a:rPr>
              <a:t> to real-world circumstances. </a:t>
            </a:r>
          </a:p>
          <a:p>
            <a:pPr algn="just"/>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b="1" dirty="0" smtClean="0">
                <a:latin typeface="Arial" pitchFamily="34" charset="0"/>
                <a:cs typeface="Arial" pitchFamily="34" charset="0"/>
              </a:rPr>
              <a:t>Formal Operations Stage (11yrs-16yrs)</a:t>
            </a:r>
            <a:endParaRPr lang="en-US" dirty="0">
              <a:latin typeface="Arial" pitchFamily="34" charset="0"/>
              <a:cs typeface="Arial" pitchFamily="34" charset="0"/>
            </a:endParaRPr>
          </a:p>
        </p:txBody>
      </p:sp>
      <p:pic>
        <p:nvPicPr>
          <p:cNvPr id="55298" name="Picture 2" descr="http://eslarticle.com/uploads/_notregistered/art_3554_f6b15e2ad2.jpg"/>
          <p:cNvPicPr>
            <a:picLocks noChangeAspect="1" noChangeArrowheads="1"/>
          </p:cNvPicPr>
          <p:nvPr/>
        </p:nvPicPr>
        <p:blipFill>
          <a:blip r:embed="rId2" cstate="print"/>
          <a:srcRect/>
          <a:stretch>
            <a:fillRect/>
          </a:stretch>
        </p:blipFill>
        <p:spPr bwMode="auto">
          <a:xfrm>
            <a:off x="5715000" y="4072912"/>
            <a:ext cx="2590800" cy="247076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Video 3.mp4">
            <a:hlinkClick r:id="" action="ppaction://media"/>
          </p:cNvPr>
          <p:cNvPicPr>
            <a:picLocks noGrp="1" noRot="1" noChangeAspect="1"/>
          </p:cNvPicPr>
          <p:nvPr>
            <p:ph idx="1"/>
            <a:videoFile r:link="rId1"/>
          </p:nvPr>
        </p:nvPicPr>
        <p:blipFill>
          <a:blip r:embed="rId3" cstate="print"/>
          <a:stretch>
            <a:fillRect/>
          </a:stretch>
        </p:blipFill>
        <p:spPr>
          <a:xfrm>
            <a:off x="1676400" y="1905000"/>
            <a:ext cx="5410200" cy="4057650"/>
          </a:xfrm>
          <a:prstGeom prst="rect">
            <a:avLst/>
          </a:prstGeom>
        </p:spPr>
      </p:pic>
      <p:sp>
        <p:nvSpPr>
          <p:cNvPr id="5" name="Title 2"/>
          <p:cNvSpPr txBox="1">
            <a:spLocks/>
          </p:cNvSpPr>
          <p:nvPr/>
        </p:nvSpPr>
        <p:spPr>
          <a:xfrm>
            <a:off x="7315200" y="5715000"/>
            <a:ext cx="1143000" cy="457200"/>
          </a:xfrm>
          <a:prstGeom prst="rect">
            <a:avLst/>
          </a:prstGeom>
        </p:spPr>
        <p:txBody>
          <a:bodyPr vert="horz"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0" cap="none" spc="0" normalizeH="0" baseline="0" noProof="0" dirty="0" smtClean="0">
                <a:ln>
                  <a:noFill/>
                </a:ln>
                <a:solidFill>
                  <a:schemeClr val="tx1"/>
                </a:solidFill>
                <a:effectLst/>
                <a:uLnTx/>
                <a:uFillTx/>
                <a:latin typeface="Arial" pitchFamily="34" charset="0"/>
                <a:ea typeface="+mj-ea"/>
                <a:cs typeface="Arial" pitchFamily="34" charset="0"/>
              </a:rPr>
              <a:t>Video 3</a:t>
            </a:r>
            <a:endParaRPr kumimoji="0" lang="en-US" sz="1600" b="1" i="0" u="none" strike="noStrike" kern="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t>Behavioral Child Development Theories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2179637"/>
            <a:ext cx="7467600" cy="4221163"/>
          </a:xfrm>
        </p:spPr>
        <p:txBody>
          <a:bodyPr>
            <a:noAutofit/>
          </a:bodyPr>
          <a:lstStyle/>
          <a:p>
            <a:pPr algn="just"/>
            <a:r>
              <a:rPr lang="en-US" sz="1800" b="1" dirty="0" smtClean="0">
                <a:latin typeface="Arial" pitchFamily="34" charset="0"/>
                <a:cs typeface="Arial" pitchFamily="34" charset="0"/>
              </a:rPr>
              <a:t>Behavioral theories of child development focus on </a:t>
            </a:r>
            <a:r>
              <a:rPr lang="en-US" sz="1800" b="1" dirty="0" smtClean="0">
                <a:solidFill>
                  <a:srgbClr val="FF0000"/>
                </a:solidFill>
                <a:latin typeface="Arial" pitchFamily="34" charset="0"/>
                <a:cs typeface="Arial" pitchFamily="34" charset="0"/>
              </a:rPr>
              <a:t>how environmental interaction influences behavior </a:t>
            </a:r>
            <a:r>
              <a:rPr lang="en-US" sz="1800" b="1" dirty="0" smtClean="0">
                <a:latin typeface="Arial" pitchFamily="34" charset="0"/>
                <a:cs typeface="Arial" pitchFamily="34" charset="0"/>
              </a:rPr>
              <a:t>and are based upon the theories of theorists such as John B. Watson, Ivan Pavlov and B. F. Skinner. </a:t>
            </a:r>
          </a:p>
          <a:p>
            <a:pPr algn="just"/>
            <a:r>
              <a:rPr lang="en-US" sz="1800" b="1" dirty="0" smtClean="0">
                <a:latin typeface="Arial" pitchFamily="34" charset="0"/>
                <a:cs typeface="Arial" pitchFamily="34" charset="0"/>
              </a:rPr>
              <a:t>These theories deal only with </a:t>
            </a:r>
            <a:r>
              <a:rPr lang="en-US" sz="1800" b="1" dirty="0" smtClean="0">
                <a:solidFill>
                  <a:srgbClr val="FF0000"/>
                </a:solidFill>
                <a:latin typeface="Arial" pitchFamily="34" charset="0"/>
                <a:cs typeface="Arial" pitchFamily="34" charset="0"/>
              </a:rPr>
              <a:t>observable behaviors</a:t>
            </a:r>
            <a:r>
              <a:rPr lang="en-US" sz="1800" b="1" dirty="0" smtClean="0">
                <a:latin typeface="Arial" pitchFamily="34" charset="0"/>
                <a:cs typeface="Arial" pitchFamily="34" charset="0"/>
              </a:rPr>
              <a:t>. Development is considered a reaction to rewards, punishments, stimuli and reinforcement. </a:t>
            </a:r>
          </a:p>
          <a:p>
            <a:pPr algn="just"/>
            <a:r>
              <a:rPr lang="en-US" sz="1800" b="1" dirty="0" smtClean="0">
                <a:latin typeface="Arial" pitchFamily="34" charset="0"/>
                <a:cs typeface="Arial" pitchFamily="34" charset="0"/>
              </a:rPr>
              <a:t>This theory differs considerably from other </a:t>
            </a:r>
            <a:r>
              <a:rPr lang="en-US" sz="1800" b="1" dirty="0" smtClean="0">
                <a:solidFill>
                  <a:srgbClr val="FF0000"/>
                </a:solidFill>
                <a:latin typeface="Arial" pitchFamily="34" charset="0"/>
                <a:cs typeface="Arial" pitchFamily="34" charset="0"/>
              </a:rPr>
              <a:t>child development theories</a:t>
            </a:r>
            <a:r>
              <a:rPr lang="en-US" sz="1800" b="1" dirty="0" smtClean="0">
                <a:latin typeface="Arial" pitchFamily="34" charset="0"/>
                <a:cs typeface="Arial" pitchFamily="34" charset="0"/>
              </a:rPr>
              <a:t> because it gives no consideration to internal thoughts or feelings. </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Behavioral theories </a:t>
            </a:r>
            <a:endParaRPr lang="en-US" b="1" dirty="0">
              <a:latin typeface="Arial" pitchFamily="34" charset="0"/>
              <a:cs typeface="Arial" pitchFamily="34" charset="0"/>
            </a:endParaRPr>
          </a:p>
        </p:txBody>
      </p:sp>
      <p:pic>
        <p:nvPicPr>
          <p:cNvPr id="30724" name="Picture 4" descr="http://farm6.staticflickr.com/5159/5808477015_40dd0aa4f5_z.jpg"/>
          <p:cNvPicPr>
            <a:picLocks noChangeAspect="1" noChangeArrowheads="1"/>
          </p:cNvPicPr>
          <p:nvPr/>
        </p:nvPicPr>
        <p:blipFill>
          <a:blip r:embed="rId2" cstate="print"/>
          <a:srcRect/>
          <a:stretch>
            <a:fillRect/>
          </a:stretch>
        </p:blipFill>
        <p:spPr bwMode="auto">
          <a:xfrm>
            <a:off x="5638800" y="4876800"/>
            <a:ext cx="2362790" cy="1905000"/>
          </a:xfrm>
          <a:prstGeom prst="rect">
            <a:avLst/>
          </a:prstGeom>
          <a:noFill/>
        </p:spPr>
      </p:pic>
      <p:pic>
        <p:nvPicPr>
          <p:cNvPr id="30726" name="Picture 6" descr="http://www.asklubo.com/uploads/attachments/published/17/1075/en/children-s-feelings.jpg"/>
          <p:cNvPicPr>
            <a:picLocks noChangeAspect="1" noChangeArrowheads="1"/>
          </p:cNvPicPr>
          <p:nvPr/>
        </p:nvPicPr>
        <p:blipFill>
          <a:blip r:embed="rId3" cstate="print"/>
          <a:srcRect l="22400" t="6015"/>
          <a:stretch>
            <a:fillRect/>
          </a:stretch>
        </p:blipFill>
        <p:spPr bwMode="auto">
          <a:xfrm>
            <a:off x="3429000" y="4953000"/>
            <a:ext cx="1905000" cy="1841173"/>
          </a:xfrm>
          <a:prstGeom prst="rect">
            <a:avLst/>
          </a:prstGeom>
          <a:noFill/>
        </p:spPr>
      </p:pic>
      <p:pic>
        <p:nvPicPr>
          <p:cNvPr id="30728" name="Picture 8" descr="https://encrypted-tbn1.gstatic.com/images?q=tbn:ANd9GcRyTb5z2gA4g9zEg7ZR_8QZCToTkVYThql6f7WW1IOGUgRdyMLi"/>
          <p:cNvPicPr>
            <a:picLocks noChangeAspect="1" noChangeArrowheads="1"/>
          </p:cNvPicPr>
          <p:nvPr/>
        </p:nvPicPr>
        <p:blipFill>
          <a:blip r:embed="rId4" cstate="print"/>
          <a:srcRect r="21455"/>
          <a:stretch>
            <a:fillRect/>
          </a:stretch>
        </p:blipFill>
        <p:spPr bwMode="auto">
          <a:xfrm>
            <a:off x="1371600" y="5181600"/>
            <a:ext cx="1888760" cy="16002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p:cNvSpPr/>
          <p:nvPr/>
        </p:nvSpPr>
        <p:spPr>
          <a:xfrm>
            <a:off x="8572500" y="6038850"/>
            <a:ext cx="152400" cy="152400"/>
          </a:xfrm>
          <a:prstGeom prst="ellipse">
            <a:avLst/>
          </a:prstGeom>
        </p:spPr>
        <p:style>
          <a:lnRef idx="1">
            <a:schemeClr val="accent6"/>
          </a:lnRef>
          <a:fillRef idx="3">
            <a:schemeClr val="accent6"/>
          </a:fillRef>
          <a:effectRef idx="3">
            <a:schemeClr val="accent6"/>
          </a:effectRef>
          <a:fontRef idx="minor">
            <a:schemeClr val="lt1"/>
          </a:fontRef>
        </p:style>
        <p:txBody>
          <a:bodyPr anchor="ctr"/>
          <a:lstStyle>
            <a:extLst/>
          </a:lstStyle>
          <a:p>
            <a:pPr algn="ctr"/>
            <a:endParaRPr lang="en-US" dirty="0"/>
          </a:p>
        </p:txBody>
      </p:sp>
      <p:sp>
        <p:nvSpPr>
          <p:cNvPr id="27" name="Oval 28"/>
          <p:cNvSpPr/>
          <p:nvPr/>
        </p:nvSpPr>
        <p:spPr>
          <a:xfrm>
            <a:off x="8572500" y="6324600"/>
            <a:ext cx="152400" cy="152400"/>
          </a:xfrm>
          <a:prstGeom prst="ellipse">
            <a:avLst/>
          </a:prstGeom>
        </p:spPr>
        <p:style>
          <a:lnRef idx="1">
            <a:schemeClr val="accent4"/>
          </a:lnRef>
          <a:fillRef idx="3">
            <a:schemeClr val="accent4"/>
          </a:fillRef>
          <a:effectRef idx="3">
            <a:schemeClr val="accent4"/>
          </a:effectRef>
          <a:fontRef idx="minor">
            <a:schemeClr val="lt1"/>
          </a:fontRef>
        </p:style>
        <p:txBody>
          <a:bodyPr anchor="ctr"/>
          <a:lstStyle>
            <a:extLst/>
          </a:lstStyle>
          <a:p>
            <a:pPr algn="ctr"/>
            <a:endParaRPr lang="en-US"/>
          </a:p>
        </p:txBody>
      </p:sp>
      <p:sp>
        <p:nvSpPr>
          <p:cNvPr id="4" name="Oval 28"/>
          <p:cNvSpPr/>
          <p:nvPr/>
        </p:nvSpPr>
        <p:spPr>
          <a:xfrm>
            <a:off x="8572500" y="5476875"/>
            <a:ext cx="152400" cy="152400"/>
          </a:xfrm>
          <a:prstGeom prst="ellipse">
            <a:avLst/>
          </a:prstGeom>
        </p:spPr>
        <p:style>
          <a:lnRef idx="1">
            <a:schemeClr val="accent1"/>
          </a:lnRef>
          <a:fillRef idx="3">
            <a:schemeClr val="accent1"/>
          </a:fillRef>
          <a:effectRef idx="3">
            <a:schemeClr val="accent1"/>
          </a:effectRef>
          <a:fontRef idx="minor">
            <a:schemeClr val="lt1"/>
          </a:fontRef>
        </p:style>
        <p:txBody>
          <a:bodyPr anchor="ctr"/>
          <a:lstStyle>
            <a:extLst/>
          </a:lstStyle>
          <a:p>
            <a:pPr algn="ctr"/>
            <a:endParaRPr lang="en-US"/>
          </a:p>
        </p:txBody>
      </p:sp>
      <p:sp>
        <p:nvSpPr>
          <p:cNvPr id="12" name="Oval 28"/>
          <p:cNvSpPr/>
          <p:nvPr/>
        </p:nvSpPr>
        <p:spPr>
          <a:xfrm>
            <a:off x="8572500" y="5753100"/>
            <a:ext cx="152400" cy="152400"/>
          </a:xfrm>
          <a:prstGeom prst="ellipse">
            <a:avLst/>
          </a:prstGeom>
        </p:spPr>
        <p:style>
          <a:lnRef idx="1">
            <a:schemeClr val="accent3"/>
          </a:lnRef>
          <a:fillRef idx="3">
            <a:schemeClr val="accent3"/>
          </a:fillRef>
          <a:effectRef idx="3">
            <a:schemeClr val="accent3"/>
          </a:effectRef>
          <a:fontRef idx="minor">
            <a:schemeClr val="lt1"/>
          </a:fontRef>
        </p:style>
        <p:txBody>
          <a:bodyPr anchor="ctr"/>
          <a:lstStyle>
            <a:extLst/>
          </a:lstStyle>
          <a:p>
            <a:pPr algn="ctr"/>
            <a:endParaRPr lang="en-US"/>
          </a:p>
        </p:txBody>
      </p:sp>
      <p:sp>
        <p:nvSpPr>
          <p:cNvPr id="10" name="Rectangle 24"/>
          <p:cNvSpPr>
            <a:spLocks noGrp="1"/>
          </p:cNvSpPr>
          <p:nvPr>
            <p:ph type="ctrTitle"/>
          </p:nvPr>
        </p:nvSpPr>
        <p:spPr>
          <a:xfrm>
            <a:off x="1066800" y="1828800"/>
            <a:ext cx="7423639" cy="3985848"/>
          </a:xfrm>
        </p:spPr>
        <p:txBody>
          <a:bodyPr>
            <a:normAutofit/>
          </a:bodyPr>
          <a:lstStyle>
            <a:extLst/>
          </a:lstStyle>
          <a:p>
            <a:r>
              <a:rPr lang="en-US" sz="4800" dirty="0"/>
              <a:t>Social Child Development Theories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Proposed what is known as </a:t>
            </a:r>
            <a:r>
              <a:rPr lang="en-US" sz="1800" b="1" dirty="0" smtClean="0">
                <a:solidFill>
                  <a:srgbClr val="FF0000"/>
                </a:solidFill>
                <a:latin typeface="Arial" pitchFamily="34" charset="0"/>
                <a:cs typeface="Arial" pitchFamily="34" charset="0"/>
              </a:rPr>
              <a:t>social learning theory</a:t>
            </a: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According to this theory of child development, </a:t>
            </a:r>
            <a:r>
              <a:rPr lang="en-US" sz="1800" b="1" dirty="0" smtClean="0">
                <a:solidFill>
                  <a:srgbClr val="FF0000"/>
                </a:solidFill>
                <a:latin typeface="Arial" pitchFamily="34" charset="0"/>
                <a:cs typeface="Arial" pitchFamily="34" charset="0"/>
              </a:rPr>
              <a:t>children learn new behaviors</a:t>
            </a:r>
            <a:r>
              <a:rPr lang="en-US" sz="1800" b="1" dirty="0" smtClean="0">
                <a:latin typeface="Arial" pitchFamily="34" charset="0"/>
                <a:cs typeface="Arial" pitchFamily="34" charset="0"/>
              </a:rPr>
              <a:t> from observing other people. </a:t>
            </a:r>
          </a:p>
          <a:p>
            <a:pPr algn="just"/>
            <a:r>
              <a:rPr lang="en-US" sz="1800" b="1" dirty="0" err="1" smtClean="0">
                <a:latin typeface="Arial" pitchFamily="34" charset="0"/>
                <a:cs typeface="Arial" pitchFamily="34" charset="0"/>
              </a:rPr>
              <a:t>Bandura</a:t>
            </a:r>
            <a:r>
              <a:rPr lang="en-US" sz="1800" b="1" dirty="0" smtClean="0">
                <a:latin typeface="Arial" pitchFamily="34" charset="0"/>
                <a:cs typeface="Arial" pitchFamily="34" charset="0"/>
              </a:rPr>
              <a:t> believed </a:t>
            </a:r>
            <a:r>
              <a:rPr lang="en-US" sz="1800" b="1" dirty="0" smtClean="0">
                <a:solidFill>
                  <a:srgbClr val="FF0000"/>
                </a:solidFill>
                <a:latin typeface="Arial" pitchFamily="34" charset="0"/>
                <a:cs typeface="Arial" pitchFamily="34" charset="0"/>
              </a:rPr>
              <a:t>that external reinforcement </a:t>
            </a:r>
            <a:r>
              <a:rPr lang="en-US" sz="1800" b="1" dirty="0" smtClean="0">
                <a:latin typeface="Arial" pitchFamily="34" charset="0"/>
                <a:cs typeface="Arial" pitchFamily="34" charset="0"/>
              </a:rPr>
              <a:t>was not the only way that people learned new things. </a:t>
            </a:r>
          </a:p>
          <a:p>
            <a:pPr algn="just"/>
            <a:r>
              <a:rPr lang="en-US" sz="1800" b="1" dirty="0" smtClean="0">
                <a:latin typeface="Arial" pitchFamily="34" charset="0"/>
                <a:cs typeface="Arial" pitchFamily="34" charset="0"/>
              </a:rPr>
              <a:t>Intrinsic </a:t>
            </a:r>
            <a:r>
              <a:rPr lang="en-US" sz="1800" b="1" dirty="0" smtClean="0">
                <a:solidFill>
                  <a:srgbClr val="FF0000"/>
                </a:solidFill>
                <a:latin typeface="Arial" pitchFamily="34" charset="0"/>
                <a:cs typeface="Arial" pitchFamily="34" charset="0"/>
              </a:rPr>
              <a:t>reinforcements </a:t>
            </a:r>
            <a:r>
              <a:rPr lang="en-US" sz="1800" b="1" dirty="0" smtClean="0">
                <a:latin typeface="Arial" pitchFamily="34" charset="0"/>
                <a:cs typeface="Arial" pitchFamily="34" charset="0"/>
              </a:rPr>
              <a:t>such as a sense of pride, satisfaction and accomplishment could also lead to learning.</a:t>
            </a:r>
          </a:p>
          <a:p>
            <a:pPr algn="just"/>
            <a:r>
              <a:rPr lang="en-US" sz="1800" b="1" dirty="0" smtClean="0">
                <a:latin typeface="Arial" pitchFamily="34" charset="0"/>
                <a:cs typeface="Arial" pitchFamily="34" charset="0"/>
              </a:rPr>
              <a:t>By </a:t>
            </a:r>
            <a:r>
              <a:rPr lang="en-US" sz="1800" b="1" dirty="0" smtClean="0">
                <a:solidFill>
                  <a:srgbClr val="FF0000"/>
                </a:solidFill>
                <a:latin typeface="Arial" pitchFamily="34" charset="0"/>
                <a:cs typeface="Arial" pitchFamily="34" charset="0"/>
              </a:rPr>
              <a:t>observing</a:t>
            </a:r>
            <a:r>
              <a:rPr lang="en-US" sz="1800" b="1" dirty="0" smtClean="0">
                <a:latin typeface="Arial" pitchFamily="34" charset="0"/>
                <a:cs typeface="Arial" pitchFamily="34" charset="0"/>
              </a:rPr>
              <a:t> the actions of others, including parents and peers, children develop new skills and acquire new information.</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Albert </a:t>
            </a:r>
            <a:r>
              <a:rPr lang="en-US" b="1" dirty="0" err="1" smtClean="0">
                <a:latin typeface="Arial" pitchFamily="34" charset="0"/>
                <a:cs typeface="Arial" pitchFamily="34" charset="0"/>
              </a:rPr>
              <a:t>Bandura</a:t>
            </a:r>
            <a:endParaRPr lang="en-US" dirty="0">
              <a:latin typeface="Arial" pitchFamily="34" charset="0"/>
              <a:cs typeface="Arial" pitchFamily="34" charset="0"/>
            </a:endParaRPr>
          </a:p>
        </p:txBody>
      </p:sp>
      <p:pic>
        <p:nvPicPr>
          <p:cNvPr id="35842" name="Picture 2" descr="https://encrypted-tbn0.gstatic.com/images?q=tbn:ANd9GcS_jNe3F_UxzrVJFlnhYIclXq2asIujHNdTBNYG4kXeQhezaIvX"/>
          <p:cNvPicPr>
            <a:picLocks noChangeAspect="1" noChangeArrowheads="1"/>
          </p:cNvPicPr>
          <p:nvPr/>
        </p:nvPicPr>
        <p:blipFill>
          <a:blip r:embed="rId2" cstate="print"/>
          <a:srcRect/>
          <a:stretch>
            <a:fillRect/>
          </a:stretch>
        </p:blipFill>
        <p:spPr bwMode="auto">
          <a:xfrm>
            <a:off x="6705600" y="152399"/>
            <a:ext cx="2133600" cy="1600201"/>
          </a:xfrm>
          <a:prstGeom prst="rect">
            <a:avLst/>
          </a:prstGeom>
          <a:noFill/>
        </p:spPr>
      </p:pic>
      <p:pic>
        <p:nvPicPr>
          <p:cNvPr id="35844" name="Picture 4" descr="https://encrypted-tbn3.gstatic.com/images?q=tbn:ANd9GcTTKVIKEeOphzABg2jZsWWIuGRcHHdHjiozJxkJNyROsOrAUPTf8g"/>
          <p:cNvPicPr>
            <a:picLocks noChangeAspect="1" noChangeArrowheads="1"/>
          </p:cNvPicPr>
          <p:nvPr/>
        </p:nvPicPr>
        <p:blipFill>
          <a:blip r:embed="rId3" cstate="print"/>
          <a:srcRect/>
          <a:stretch>
            <a:fillRect/>
          </a:stretch>
        </p:blipFill>
        <p:spPr bwMode="auto">
          <a:xfrm>
            <a:off x="5334000" y="4724400"/>
            <a:ext cx="2819400" cy="1876184"/>
          </a:xfrm>
          <a:prstGeom prst="rect">
            <a:avLst/>
          </a:prstGeom>
          <a:noFill/>
        </p:spPr>
      </p:pic>
      <p:pic>
        <p:nvPicPr>
          <p:cNvPr id="35846" name="Picture 6" descr="https://encrypted-tbn1.gstatic.com/images?q=tbn:ANd9GcQ-EM_TWIzNlXPcIDagdldoc5eltVTuveTX6nt_7C_NeJNY-HeS"/>
          <p:cNvPicPr>
            <a:picLocks noChangeAspect="1" noChangeArrowheads="1"/>
          </p:cNvPicPr>
          <p:nvPr/>
        </p:nvPicPr>
        <p:blipFill>
          <a:blip r:embed="rId4" cstate="print"/>
          <a:srcRect/>
          <a:stretch>
            <a:fillRect/>
          </a:stretch>
        </p:blipFill>
        <p:spPr bwMode="auto">
          <a:xfrm>
            <a:off x="1295400" y="4724400"/>
            <a:ext cx="2314575" cy="1981201"/>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Proposed one of the earliest theories of social development. </a:t>
            </a:r>
            <a:r>
              <a:rPr lang="en-US" sz="1800" b="1" dirty="0" err="1" smtClean="0">
                <a:latin typeface="Arial" pitchFamily="34" charset="0"/>
                <a:cs typeface="Arial" pitchFamily="34" charset="0"/>
              </a:rPr>
              <a:t>Bowlby</a:t>
            </a:r>
            <a:r>
              <a:rPr lang="en-US" sz="1800" b="1" dirty="0" smtClean="0">
                <a:latin typeface="Arial" pitchFamily="34" charset="0"/>
                <a:cs typeface="Arial" pitchFamily="34" charset="0"/>
              </a:rPr>
              <a:t> believed that </a:t>
            </a:r>
            <a:r>
              <a:rPr lang="en-US" sz="1800" b="1" dirty="0" smtClean="0">
                <a:solidFill>
                  <a:srgbClr val="FF0000"/>
                </a:solidFill>
                <a:latin typeface="Arial" pitchFamily="34" charset="0"/>
                <a:cs typeface="Arial" pitchFamily="34" charset="0"/>
              </a:rPr>
              <a:t>early relationships with caregivers play a major role in child development</a:t>
            </a:r>
            <a:r>
              <a:rPr lang="en-US" sz="1800" b="1" dirty="0" smtClean="0">
                <a:latin typeface="Arial" pitchFamily="34" charset="0"/>
                <a:cs typeface="Arial" pitchFamily="34" charset="0"/>
              </a:rPr>
              <a:t> and continue to influence social relationships throughout life.</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John </a:t>
            </a:r>
            <a:r>
              <a:rPr lang="en-US" b="1" dirty="0" err="1" smtClean="0">
                <a:latin typeface="Arial" pitchFamily="34" charset="0"/>
                <a:cs typeface="Arial" pitchFamily="34" charset="0"/>
              </a:rPr>
              <a:t>Bowlby</a:t>
            </a:r>
            <a:endParaRPr lang="en-US" dirty="0">
              <a:latin typeface="Arial" pitchFamily="34" charset="0"/>
              <a:cs typeface="Arial" pitchFamily="34" charset="0"/>
            </a:endParaRPr>
          </a:p>
        </p:txBody>
      </p:sp>
      <p:pic>
        <p:nvPicPr>
          <p:cNvPr id="36866" name="Picture 2" descr="https://encrypted-tbn1.gstatic.com/images?q=tbn:ANd9GcREMWZBtRQNayKtrJwZRWti2z8Chv-LzNCop3KeD4lBnI9QdgtQGQ"/>
          <p:cNvPicPr>
            <a:picLocks noChangeAspect="1" noChangeArrowheads="1"/>
          </p:cNvPicPr>
          <p:nvPr/>
        </p:nvPicPr>
        <p:blipFill>
          <a:blip r:embed="rId2" cstate="print"/>
          <a:srcRect l="27273"/>
          <a:stretch>
            <a:fillRect/>
          </a:stretch>
        </p:blipFill>
        <p:spPr bwMode="auto">
          <a:xfrm>
            <a:off x="7086600" y="381000"/>
            <a:ext cx="1297490" cy="1262865"/>
          </a:xfrm>
          <a:prstGeom prst="rect">
            <a:avLst/>
          </a:prstGeom>
          <a:noFill/>
        </p:spPr>
      </p:pic>
      <p:pic>
        <p:nvPicPr>
          <p:cNvPr id="36868" name="Picture 4" descr="https://encrypted-tbn0.gstatic.com/images?q=tbn:ANd9GcRZ6Ay9yADBcsNhzPcu5qF29yHYDMLNfVTpziugT-FyxDfwwfkmXQ"/>
          <p:cNvPicPr>
            <a:picLocks noChangeAspect="1" noChangeArrowheads="1"/>
          </p:cNvPicPr>
          <p:nvPr/>
        </p:nvPicPr>
        <p:blipFill>
          <a:blip r:embed="rId3" cstate="print"/>
          <a:srcRect/>
          <a:stretch>
            <a:fillRect/>
          </a:stretch>
        </p:blipFill>
        <p:spPr bwMode="auto">
          <a:xfrm>
            <a:off x="1752600" y="3733800"/>
            <a:ext cx="6460970" cy="1933575"/>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all-about-motherhood.com/images/parenting-styles.jpg"/>
          <p:cNvPicPr>
            <a:picLocks noChangeAspect="1" noChangeArrowheads="1"/>
          </p:cNvPicPr>
          <p:nvPr/>
        </p:nvPicPr>
        <p:blipFill>
          <a:blip r:embed="rId2" cstate="print"/>
          <a:srcRect/>
          <a:stretch>
            <a:fillRect/>
          </a:stretch>
        </p:blipFill>
        <p:spPr bwMode="auto">
          <a:xfrm>
            <a:off x="6324600" y="4210594"/>
            <a:ext cx="2438400" cy="2647406"/>
          </a:xfrm>
          <a:prstGeom prst="rect">
            <a:avLst/>
          </a:prstGeom>
          <a:noFill/>
        </p:spPr>
      </p:pic>
      <p:sp>
        <p:nvSpPr>
          <p:cNvPr id="2" name="Content Placeholder 1"/>
          <p:cNvSpPr>
            <a:spLocks noGrp="1"/>
          </p:cNvSpPr>
          <p:nvPr>
            <p:ph idx="1"/>
          </p:nvPr>
        </p:nvSpPr>
        <p:spPr/>
        <p:txBody>
          <a:bodyPr>
            <a:normAutofit/>
          </a:bodyPr>
          <a:lstStyle/>
          <a:p>
            <a:pPr algn="just"/>
            <a:r>
              <a:rPr lang="en-US" sz="1800" b="1" dirty="0" smtClean="0">
                <a:solidFill>
                  <a:srgbClr val="FF0000"/>
                </a:solidFill>
                <a:latin typeface="Arial" pitchFamily="34" charset="0"/>
                <a:cs typeface="Arial" pitchFamily="34" charset="0"/>
              </a:rPr>
              <a:t>Developmental psychologists </a:t>
            </a:r>
            <a:r>
              <a:rPr lang="en-US" sz="1800" b="1" dirty="0" smtClean="0">
                <a:latin typeface="Arial" pitchFamily="34" charset="0"/>
                <a:cs typeface="Arial" pitchFamily="34" charset="0"/>
              </a:rPr>
              <a:t>have long been interested in how parents impact child development. </a:t>
            </a:r>
          </a:p>
          <a:p>
            <a:pPr algn="just"/>
            <a:r>
              <a:rPr lang="en-US" sz="1800" b="1" dirty="0" smtClean="0">
                <a:solidFill>
                  <a:srgbClr val="FF0000"/>
                </a:solidFill>
                <a:latin typeface="Arial" pitchFamily="34" charset="0"/>
                <a:cs typeface="Arial" pitchFamily="34" charset="0"/>
              </a:rPr>
              <a:t>Finding actual cause-and-effect </a:t>
            </a:r>
            <a:r>
              <a:rPr lang="en-US" sz="1800" b="1" dirty="0" smtClean="0">
                <a:latin typeface="Arial" pitchFamily="34" charset="0"/>
                <a:cs typeface="Arial" pitchFamily="34" charset="0"/>
              </a:rPr>
              <a:t>links between specific actions of parents and later behavior of children is very difficult. </a:t>
            </a:r>
          </a:p>
          <a:p>
            <a:pPr algn="just"/>
            <a:r>
              <a:rPr lang="en-US" sz="1800" b="1" dirty="0" smtClean="0">
                <a:solidFill>
                  <a:srgbClr val="FF0000"/>
                </a:solidFill>
                <a:latin typeface="Arial" pitchFamily="34" charset="0"/>
                <a:cs typeface="Arial" pitchFamily="34" charset="0"/>
              </a:rPr>
              <a:t>Some children raised in dramatically different environments </a:t>
            </a:r>
            <a:r>
              <a:rPr lang="en-US" sz="1800" b="1" dirty="0" smtClean="0">
                <a:latin typeface="Arial" pitchFamily="34" charset="0"/>
                <a:cs typeface="Arial" pitchFamily="34" charset="0"/>
              </a:rPr>
              <a:t>can later grow up to have remarkably similar personalities.</a:t>
            </a:r>
          </a:p>
          <a:p>
            <a:pPr algn="just"/>
            <a:r>
              <a:rPr lang="en-US" sz="1800" b="1" dirty="0" smtClean="0">
                <a:solidFill>
                  <a:srgbClr val="FF0000"/>
                </a:solidFill>
                <a:latin typeface="Arial" pitchFamily="34" charset="0"/>
                <a:cs typeface="Arial" pitchFamily="34" charset="0"/>
              </a:rPr>
              <a:t>Children who share a home</a:t>
            </a:r>
            <a:r>
              <a:rPr lang="en-US" sz="1800" b="1" dirty="0" smtClean="0">
                <a:latin typeface="Arial" pitchFamily="34" charset="0"/>
                <a:cs typeface="Arial" pitchFamily="34" charset="0"/>
              </a:rPr>
              <a:t> and are raised in the same environment can grow up to have astonishingly different personalities than one another.</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b="1" dirty="0" smtClean="0">
                <a:latin typeface="Arial" pitchFamily="34" charset="0"/>
                <a:cs typeface="Arial" pitchFamily="34" charset="0"/>
              </a:rPr>
              <a:t>Parenting Styles</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pic>
        <p:nvPicPr>
          <p:cNvPr id="39940" name="Picture 4" descr="http://www.drphil.com/assets/8/8ef18d1e6e2b9dceb33edee1da56d25c.gif"/>
          <p:cNvPicPr>
            <a:picLocks noChangeAspect="1" noChangeArrowheads="1"/>
          </p:cNvPicPr>
          <p:nvPr/>
        </p:nvPicPr>
        <p:blipFill>
          <a:blip r:embed="rId2" cstate="print"/>
          <a:srcRect/>
          <a:stretch>
            <a:fillRect/>
          </a:stretch>
        </p:blipFill>
        <p:spPr bwMode="auto">
          <a:xfrm>
            <a:off x="2438400" y="1828800"/>
            <a:ext cx="4421860" cy="4743451"/>
          </a:xfrm>
          <a:prstGeom prst="rect">
            <a:avLst/>
          </a:prstGeom>
          <a:noFill/>
        </p:spPr>
      </p:pic>
      <p:sp>
        <p:nvSpPr>
          <p:cNvPr id="6" name="Title 2"/>
          <p:cNvSpPr>
            <a:spLocks noGrp="1"/>
          </p:cNvSpPr>
          <p:nvPr>
            <p:ph type="title"/>
          </p:nvPr>
        </p:nvSpPr>
        <p:spPr/>
        <p:txBody>
          <a:bodyPr>
            <a:normAutofit/>
          </a:bodyPr>
          <a:lstStyle/>
          <a:p>
            <a:r>
              <a:rPr lang="en-US" b="1" dirty="0" smtClean="0">
                <a:latin typeface="Arial" pitchFamily="34" charset="0"/>
                <a:cs typeface="Arial" pitchFamily="34" charset="0"/>
              </a:rPr>
              <a:t>Parenting Styles Conti..</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solidFill>
                  <a:srgbClr val="FF0000"/>
                </a:solidFill>
                <a:latin typeface="Arial" pitchFamily="34" charset="0"/>
                <a:cs typeface="Arial" pitchFamily="34" charset="0"/>
              </a:rPr>
              <a:t>Children are expected </a:t>
            </a:r>
            <a:r>
              <a:rPr lang="en-US" sz="1800" b="1" dirty="0" smtClean="0">
                <a:latin typeface="Arial" pitchFamily="34" charset="0"/>
                <a:cs typeface="Arial" pitchFamily="34" charset="0"/>
              </a:rPr>
              <a:t>to follow the strict rules established by the parents. </a:t>
            </a:r>
          </a:p>
          <a:p>
            <a:pPr algn="just"/>
            <a:r>
              <a:rPr lang="en-US" sz="1800" b="1" dirty="0" smtClean="0">
                <a:solidFill>
                  <a:srgbClr val="FF0000"/>
                </a:solidFill>
                <a:latin typeface="Arial" pitchFamily="34" charset="0"/>
                <a:cs typeface="Arial" pitchFamily="34" charset="0"/>
              </a:rPr>
              <a:t>Failure to follow </a:t>
            </a:r>
            <a:r>
              <a:rPr lang="en-US" sz="1800" b="1" dirty="0" smtClean="0">
                <a:latin typeface="Arial" pitchFamily="34" charset="0"/>
                <a:cs typeface="Arial" pitchFamily="34" charset="0"/>
              </a:rPr>
              <a:t>such rules usually results in punishment. Authoritarian parents fail to explain the reasoning behind these rules. If asked to explain, the parent might simply reply, "Because I said so." These parents have high demands, but are not responsive to their children. </a:t>
            </a:r>
          </a:p>
          <a:p>
            <a:pPr algn="just"/>
            <a:r>
              <a:rPr lang="en-US" sz="1800" b="1" dirty="0" smtClean="0">
                <a:solidFill>
                  <a:srgbClr val="FF0000"/>
                </a:solidFill>
                <a:latin typeface="Arial" pitchFamily="34" charset="0"/>
                <a:cs typeface="Arial" pitchFamily="34" charset="0"/>
              </a:rPr>
              <a:t>According to </a:t>
            </a:r>
            <a:r>
              <a:rPr lang="en-US" sz="1800" b="1" dirty="0" err="1" smtClean="0">
                <a:solidFill>
                  <a:srgbClr val="FF0000"/>
                </a:solidFill>
                <a:latin typeface="Arial" pitchFamily="34" charset="0"/>
                <a:cs typeface="Arial" pitchFamily="34" charset="0"/>
              </a:rPr>
              <a:t>Baumrind</a:t>
            </a:r>
            <a:r>
              <a:rPr lang="en-US" sz="1800" b="1" dirty="0" smtClean="0">
                <a:latin typeface="Arial" pitchFamily="34" charset="0"/>
                <a:cs typeface="Arial" pitchFamily="34" charset="0"/>
              </a:rPr>
              <a:t>, these parents "are obedience- and status-oriented, and expect their orders to be obeyed without explanation“.</a:t>
            </a:r>
          </a:p>
          <a:p>
            <a:pPr algn="just"/>
            <a:r>
              <a:rPr lang="en-US" sz="1800" b="1" dirty="0" smtClean="0">
                <a:latin typeface="Arial" pitchFamily="34" charset="0"/>
                <a:cs typeface="Arial" pitchFamily="34" charset="0"/>
              </a:rPr>
              <a:t/>
            </a:r>
            <a:br>
              <a:rPr lang="en-US" sz="1800" b="1" dirty="0" smtClean="0">
                <a:latin typeface="Arial" pitchFamily="34" charset="0"/>
                <a:cs typeface="Arial" pitchFamily="34" charset="0"/>
              </a:rPr>
            </a:b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Authoritarian Parenting</a:t>
            </a:r>
            <a:endParaRPr lang="en-US" b="1" dirty="0">
              <a:latin typeface="Arial" pitchFamily="34" charset="0"/>
              <a:cs typeface="Arial" pitchFamily="34" charset="0"/>
            </a:endParaRPr>
          </a:p>
        </p:txBody>
      </p:sp>
      <p:pic>
        <p:nvPicPr>
          <p:cNvPr id="41986" name="Picture 2" descr="http://1.bp.blogspot.com/-WyVwG5rLgJ8/UJfefZEW3eI/AAAAAAAAABc/26ZEeSwka2A/s1600/parenting-style.jpg"/>
          <p:cNvPicPr>
            <a:picLocks noChangeAspect="1" noChangeArrowheads="1"/>
          </p:cNvPicPr>
          <p:nvPr/>
        </p:nvPicPr>
        <p:blipFill>
          <a:blip r:embed="rId2" cstate="print"/>
          <a:srcRect/>
          <a:stretch>
            <a:fillRect/>
          </a:stretch>
        </p:blipFill>
        <p:spPr bwMode="auto">
          <a:xfrm>
            <a:off x="4800600" y="4587481"/>
            <a:ext cx="3048000" cy="2270519"/>
          </a:xfrm>
          <a:prstGeom prst="rect">
            <a:avLst/>
          </a:prstGeom>
          <a:noFill/>
        </p:spPr>
      </p:pic>
      <p:pic>
        <p:nvPicPr>
          <p:cNvPr id="41988" name="Picture 4" descr="http://www.psmag.com/wp-content/uploads/2010/11/mmw_parenting_110410.jpg"/>
          <p:cNvPicPr>
            <a:picLocks noChangeAspect="1" noChangeArrowheads="1"/>
          </p:cNvPicPr>
          <p:nvPr/>
        </p:nvPicPr>
        <p:blipFill>
          <a:blip r:embed="rId3" cstate="print"/>
          <a:srcRect/>
          <a:stretch>
            <a:fillRect/>
          </a:stretch>
        </p:blipFill>
        <p:spPr bwMode="auto">
          <a:xfrm>
            <a:off x="1600200" y="4905194"/>
            <a:ext cx="2819400" cy="1952806"/>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This parenting style is much more </a:t>
            </a:r>
            <a:r>
              <a:rPr lang="en-US" sz="1800" b="1" dirty="0" smtClean="0">
                <a:solidFill>
                  <a:srgbClr val="FF0000"/>
                </a:solidFill>
                <a:latin typeface="Arial" pitchFamily="34" charset="0"/>
                <a:cs typeface="Arial" pitchFamily="34" charset="0"/>
              </a:rPr>
              <a:t>democratic</a:t>
            </a: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parents </a:t>
            </a:r>
            <a:r>
              <a:rPr lang="en-US" sz="1800" b="1" dirty="0" smtClean="0">
                <a:latin typeface="Arial" pitchFamily="34" charset="0"/>
                <a:cs typeface="Arial" pitchFamily="34" charset="0"/>
              </a:rPr>
              <a:t>are </a:t>
            </a:r>
            <a:r>
              <a:rPr lang="en-US" sz="1800" b="1" dirty="0" smtClean="0">
                <a:solidFill>
                  <a:srgbClr val="FF0000"/>
                </a:solidFill>
                <a:latin typeface="Arial" pitchFamily="34" charset="0"/>
                <a:cs typeface="Arial" pitchFamily="34" charset="0"/>
              </a:rPr>
              <a:t>responsive to their children and willing to listen to questions. </a:t>
            </a:r>
            <a:r>
              <a:rPr lang="en-US" sz="1800" b="1" dirty="0" smtClean="0">
                <a:latin typeface="Arial" pitchFamily="34" charset="0"/>
                <a:cs typeface="Arial" pitchFamily="34" charset="0"/>
              </a:rPr>
              <a:t>When children fail to meet the expectations, these parents are more nurturing and forgiving rather than punishing. </a:t>
            </a:r>
          </a:p>
          <a:p>
            <a:pPr algn="just"/>
            <a:r>
              <a:rPr lang="en-US" sz="1800" b="1" dirty="0" err="1" smtClean="0">
                <a:latin typeface="Arial" pitchFamily="34" charset="0"/>
                <a:cs typeface="Arial" pitchFamily="34" charset="0"/>
              </a:rPr>
              <a:t>Baumrind</a:t>
            </a:r>
            <a:r>
              <a:rPr lang="en-US" sz="1800" b="1" dirty="0" smtClean="0">
                <a:latin typeface="Arial" pitchFamily="34" charset="0"/>
                <a:cs typeface="Arial" pitchFamily="34" charset="0"/>
              </a:rPr>
              <a:t> suggests that these parents </a:t>
            </a:r>
            <a:r>
              <a:rPr lang="en-US" sz="1800" b="1" dirty="0" smtClean="0">
                <a:solidFill>
                  <a:srgbClr val="FF0000"/>
                </a:solidFill>
                <a:latin typeface="Arial" pitchFamily="34" charset="0"/>
                <a:cs typeface="Arial" pitchFamily="34" charset="0"/>
              </a:rPr>
              <a:t>monitor and impart clear standards for their children’s conduct.</a:t>
            </a:r>
            <a:r>
              <a:rPr lang="en-US" sz="1800" b="1" dirty="0" smtClean="0">
                <a:latin typeface="Arial" pitchFamily="34" charset="0"/>
                <a:cs typeface="Arial" pitchFamily="34" charset="0"/>
              </a:rPr>
              <a:t> </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Equalitarian </a:t>
            </a:r>
            <a:r>
              <a:rPr lang="en-US" b="1" dirty="0" smtClean="0">
                <a:latin typeface="Arial" pitchFamily="34" charset="0"/>
                <a:cs typeface="Arial" pitchFamily="34" charset="0"/>
              </a:rPr>
              <a:t>Parenting</a:t>
            </a:r>
            <a:endParaRPr lang="en-US" dirty="0">
              <a:latin typeface="Arial" pitchFamily="34" charset="0"/>
              <a:cs typeface="Arial" pitchFamily="34" charset="0"/>
            </a:endParaRPr>
          </a:p>
        </p:txBody>
      </p:sp>
      <p:pic>
        <p:nvPicPr>
          <p:cNvPr id="40962" name="Picture 2" descr="http://graphics8.nytimes.com/images/2012/08/05/sunday-review/05PARENT/05PARENT-articleLarge.jpg"/>
          <p:cNvPicPr>
            <a:picLocks noChangeAspect="1" noChangeArrowheads="1"/>
          </p:cNvPicPr>
          <p:nvPr/>
        </p:nvPicPr>
        <p:blipFill>
          <a:blip r:embed="rId2" cstate="print"/>
          <a:srcRect/>
          <a:stretch>
            <a:fillRect/>
          </a:stretch>
        </p:blipFill>
        <p:spPr bwMode="auto">
          <a:xfrm>
            <a:off x="2667000" y="4114800"/>
            <a:ext cx="4253022" cy="27432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Permissive parents, sometimes referred to as </a:t>
            </a:r>
            <a:r>
              <a:rPr lang="en-US" sz="1800" b="1" dirty="0" smtClean="0">
                <a:solidFill>
                  <a:srgbClr val="FF0000"/>
                </a:solidFill>
                <a:latin typeface="Arial" pitchFamily="34" charset="0"/>
                <a:cs typeface="Arial" pitchFamily="34" charset="0"/>
              </a:rPr>
              <a:t>indulgent parents</a:t>
            </a:r>
            <a:r>
              <a:rPr lang="en-US" sz="1800" b="1" dirty="0" smtClean="0">
                <a:latin typeface="Arial" pitchFamily="34" charset="0"/>
                <a:cs typeface="Arial" pitchFamily="34" charset="0"/>
              </a:rPr>
              <a:t>, have very few demands to make of their children.</a:t>
            </a:r>
          </a:p>
          <a:p>
            <a:pPr algn="just"/>
            <a:r>
              <a:rPr lang="en-US" sz="1800" b="1" dirty="0" smtClean="0">
                <a:latin typeface="Arial" pitchFamily="34" charset="0"/>
                <a:cs typeface="Arial" pitchFamily="34" charset="0"/>
              </a:rPr>
              <a:t>These parents rarely discipline their children because they have relatively low expectations </a:t>
            </a:r>
            <a:r>
              <a:rPr lang="en-US" sz="1800" b="1" dirty="0" smtClean="0">
                <a:solidFill>
                  <a:srgbClr val="FF0000"/>
                </a:solidFill>
                <a:latin typeface="Arial" pitchFamily="34" charset="0"/>
                <a:cs typeface="Arial" pitchFamily="34" charset="0"/>
              </a:rPr>
              <a:t>of maturity and self-control</a:t>
            </a:r>
            <a:r>
              <a:rPr lang="en-US" sz="1800" b="1" dirty="0" smtClean="0">
                <a:latin typeface="Arial" pitchFamily="34" charset="0"/>
                <a:cs typeface="Arial" pitchFamily="34" charset="0"/>
              </a:rPr>
              <a:t>.</a:t>
            </a:r>
          </a:p>
          <a:p>
            <a:pPr algn="just"/>
            <a:r>
              <a:rPr lang="en-US" sz="1800" b="1" dirty="0" smtClean="0">
                <a:latin typeface="Arial" pitchFamily="34" charset="0"/>
                <a:cs typeface="Arial" pitchFamily="34" charset="0"/>
              </a:rPr>
              <a:t>According to </a:t>
            </a:r>
            <a:r>
              <a:rPr lang="en-US" sz="1800" b="1" dirty="0" err="1" smtClean="0">
                <a:latin typeface="Arial" pitchFamily="34" charset="0"/>
                <a:cs typeface="Arial" pitchFamily="34" charset="0"/>
              </a:rPr>
              <a:t>Baumrind</a:t>
            </a:r>
            <a:r>
              <a:rPr lang="en-US" sz="1800" b="1" dirty="0" smtClean="0">
                <a:latin typeface="Arial" pitchFamily="34" charset="0"/>
                <a:cs typeface="Arial" pitchFamily="34" charset="0"/>
              </a:rPr>
              <a:t>, permissive parents are more </a:t>
            </a:r>
            <a:r>
              <a:rPr lang="en-US" sz="1800" b="1" dirty="0" smtClean="0">
                <a:solidFill>
                  <a:srgbClr val="FF0000"/>
                </a:solidFill>
                <a:latin typeface="Arial" pitchFamily="34" charset="0"/>
                <a:cs typeface="Arial" pitchFamily="34" charset="0"/>
              </a:rPr>
              <a:t>responsive than they are demanding</a:t>
            </a: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Permissive parents are generally </a:t>
            </a:r>
            <a:r>
              <a:rPr lang="en-US" sz="1800" b="1" dirty="0" smtClean="0">
                <a:solidFill>
                  <a:srgbClr val="FF0000"/>
                </a:solidFill>
                <a:latin typeface="Arial" pitchFamily="34" charset="0"/>
                <a:cs typeface="Arial" pitchFamily="34" charset="0"/>
              </a:rPr>
              <a:t>nurturing and communicative with their children,</a:t>
            </a:r>
            <a:r>
              <a:rPr lang="en-US" sz="1800" b="1" dirty="0" smtClean="0">
                <a:latin typeface="Arial" pitchFamily="34" charset="0"/>
                <a:cs typeface="Arial" pitchFamily="34" charset="0"/>
              </a:rPr>
              <a:t> often taking on the status of a friend more than that of a parent.</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Permissive Parenting</a:t>
            </a:r>
            <a:endParaRPr lang="en-US" dirty="0">
              <a:latin typeface="Arial" pitchFamily="34" charset="0"/>
              <a:cs typeface="Arial" pitchFamily="34" charset="0"/>
            </a:endParaRPr>
          </a:p>
        </p:txBody>
      </p:sp>
      <p:pic>
        <p:nvPicPr>
          <p:cNvPr id="43010" name="Picture 2" descr="http://www.teach-through-love.com/images/permissive-parent.jpg"/>
          <p:cNvPicPr>
            <a:picLocks noChangeAspect="1" noChangeArrowheads="1"/>
          </p:cNvPicPr>
          <p:nvPr/>
        </p:nvPicPr>
        <p:blipFill>
          <a:blip r:embed="rId2" cstate="print"/>
          <a:srcRect b="13333"/>
          <a:stretch>
            <a:fillRect/>
          </a:stretch>
        </p:blipFill>
        <p:spPr bwMode="auto">
          <a:xfrm>
            <a:off x="3048000" y="4724400"/>
            <a:ext cx="3429000" cy="19812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An </a:t>
            </a:r>
            <a:r>
              <a:rPr lang="en-US" sz="1800" b="1" dirty="0" smtClean="0">
                <a:solidFill>
                  <a:srgbClr val="FF0000"/>
                </a:solidFill>
                <a:latin typeface="Arial" pitchFamily="34" charset="0"/>
                <a:cs typeface="Arial" pitchFamily="34" charset="0"/>
              </a:rPr>
              <a:t>uninvolved parenting style </a:t>
            </a:r>
            <a:r>
              <a:rPr lang="en-US" sz="1800" b="1" dirty="0" smtClean="0">
                <a:latin typeface="Arial" pitchFamily="34" charset="0"/>
                <a:cs typeface="Arial" pitchFamily="34" charset="0"/>
              </a:rPr>
              <a:t>is characterized by few demands, low responsiveness and little communication. </a:t>
            </a:r>
          </a:p>
          <a:p>
            <a:pPr algn="just"/>
            <a:r>
              <a:rPr lang="en-US" sz="1800" b="1" dirty="0" smtClean="0">
                <a:latin typeface="Arial" pitchFamily="34" charset="0"/>
                <a:cs typeface="Arial" pitchFamily="34" charset="0"/>
              </a:rPr>
              <a:t>While these parents </a:t>
            </a:r>
            <a:r>
              <a:rPr lang="en-US" sz="1800" b="1" dirty="0" smtClean="0">
                <a:solidFill>
                  <a:srgbClr val="FF0000"/>
                </a:solidFill>
                <a:latin typeface="Arial" pitchFamily="34" charset="0"/>
                <a:cs typeface="Arial" pitchFamily="34" charset="0"/>
              </a:rPr>
              <a:t>fulfill the child's basic needs</a:t>
            </a:r>
            <a:r>
              <a:rPr lang="en-US" sz="1800" b="1" dirty="0" smtClean="0">
                <a:latin typeface="Arial" pitchFamily="34" charset="0"/>
                <a:cs typeface="Arial" pitchFamily="34" charset="0"/>
              </a:rPr>
              <a:t>, they are generally detached from their child's life. </a:t>
            </a:r>
          </a:p>
          <a:p>
            <a:pPr algn="just"/>
            <a:r>
              <a:rPr lang="en-US" sz="1800" b="1" dirty="0" smtClean="0">
                <a:latin typeface="Arial" pitchFamily="34" charset="0"/>
                <a:cs typeface="Arial" pitchFamily="34" charset="0"/>
              </a:rPr>
              <a:t>In extreme cases, these parents may </a:t>
            </a:r>
            <a:r>
              <a:rPr lang="en-US" sz="1800" b="1" dirty="0" smtClean="0">
                <a:solidFill>
                  <a:srgbClr val="FF0000"/>
                </a:solidFill>
                <a:latin typeface="Arial" pitchFamily="34" charset="0"/>
                <a:cs typeface="Arial" pitchFamily="34" charset="0"/>
              </a:rPr>
              <a:t>even reject or neglect </a:t>
            </a:r>
            <a:r>
              <a:rPr lang="en-US" sz="1800" b="1" dirty="0" smtClean="0">
                <a:latin typeface="Arial" pitchFamily="34" charset="0"/>
                <a:cs typeface="Arial" pitchFamily="34" charset="0"/>
              </a:rPr>
              <a:t>the needs of their children.</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lstStyle/>
          <a:p>
            <a:r>
              <a:rPr lang="en-US" b="1" dirty="0" smtClean="0">
                <a:latin typeface="Arial" pitchFamily="34" charset="0"/>
                <a:cs typeface="Arial" pitchFamily="34" charset="0"/>
              </a:rPr>
              <a:t>Uninvolved Parenting</a:t>
            </a:r>
            <a:endParaRPr lang="en-US" b="1" dirty="0">
              <a:latin typeface="Arial" pitchFamily="34" charset="0"/>
              <a:cs typeface="Arial" pitchFamily="34" charset="0"/>
            </a:endParaRPr>
          </a:p>
        </p:txBody>
      </p:sp>
      <p:pic>
        <p:nvPicPr>
          <p:cNvPr id="44034" name="Picture 2" descr="http://t2.gstatic.com/images?q=tbn:ANd9GcRiHgfFImc57pfgBvGt84CGLvhYKIAe9Vka_dUHb7qb-EAJHRWe"/>
          <p:cNvPicPr>
            <a:picLocks noChangeAspect="1" noChangeArrowheads="1"/>
          </p:cNvPicPr>
          <p:nvPr/>
        </p:nvPicPr>
        <p:blipFill>
          <a:blip r:embed="rId2" cstate="print"/>
          <a:srcRect/>
          <a:stretch>
            <a:fillRect/>
          </a:stretch>
        </p:blipFill>
        <p:spPr bwMode="auto">
          <a:xfrm>
            <a:off x="2819400" y="3962400"/>
            <a:ext cx="3581400" cy="238326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Video 4.avi">
            <a:hlinkClick r:id="" action="ppaction://media"/>
          </p:cNvPr>
          <p:cNvPicPr>
            <a:picLocks noGrp="1" noRot="1" noChangeAspect="1"/>
          </p:cNvPicPr>
          <p:nvPr>
            <p:ph idx="1"/>
            <a:videoFile r:link="rId1"/>
          </p:nvPr>
        </p:nvPicPr>
        <p:blipFill>
          <a:blip r:embed="rId3" cstate="print"/>
          <a:stretch>
            <a:fillRect/>
          </a:stretch>
        </p:blipFill>
        <p:spPr>
          <a:xfrm>
            <a:off x="1600200" y="1752600"/>
            <a:ext cx="5251451" cy="3938588"/>
          </a:xfrm>
          <a:prstGeom prst="rect">
            <a:avLst/>
          </a:prstGeom>
        </p:spPr>
      </p:pic>
      <p:sp>
        <p:nvSpPr>
          <p:cNvPr id="5" name="Title 2"/>
          <p:cNvSpPr txBox="1">
            <a:spLocks/>
          </p:cNvSpPr>
          <p:nvPr/>
        </p:nvSpPr>
        <p:spPr>
          <a:xfrm>
            <a:off x="7010400" y="5257800"/>
            <a:ext cx="1143000" cy="457200"/>
          </a:xfrm>
          <a:prstGeom prst="rect">
            <a:avLst/>
          </a:prstGeom>
        </p:spPr>
        <p:txBody>
          <a:bodyPr vert="horz"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0" cap="none" spc="0" normalizeH="0" baseline="0" noProof="0" dirty="0" smtClean="0">
                <a:ln>
                  <a:noFill/>
                </a:ln>
                <a:solidFill>
                  <a:schemeClr val="tx1"/>
                </a:solidFill>
                <a:effectLst/>
                <a:uLnTx/>
                <a:uFillTx/>
                <a:latin typeface="Arial" pitchFamily="34" charset="0"/>
                <a:ea typeface="+mj-ea"/>
                <a:cs typeface="Arial" pitchFamily="34" charset="0"/>
              </a:rPr>
              <a:t>Video 4</a:t>
            </a:r>
            <a:endParaRPr kumimoji="0" lang="en-US" sz="1600" b="1" i="0" u="none" strike="noStrike" kern="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49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900" b="1" dirty="0" smtClean="0">
                <a:solidFill>
                  <a:srgbClr val="FF0000"/>
                </a:solidFill>
                <a:latin typeface="Arial" pitchFamily="34" charset="0"/>
                <a:cs typeface="Arial" pitchFamily="34" charset="0"/>
              </a:rPr>
              <a:t>Authoritarian parenting styles</a:t>
            </a:r>
            <a:r>
              <a:rPr lang="en-US" sz="1900" b="1" dirty="0" smtClean="0">
                <a:latin typeface="Arial" pitchFamily="34" charset="0"/>
                <a:cs typeface="Arial" pitchFamily="34" charset="0"/>
              </a:rPr>
              <a:t> generally lead to children who are obedient and proficient, but they rank lower in happiness, social competence and self-esteem.</a:t>
            </a:r>
          </a:p>
          <a:p>
            <a:pPr algn="just"/>
            <a:r>
              <a:rPr lang="en-US" sz="1900" b="1" dirty="0" smtClean="0">
                <a:solidFill>
                  <a:srgbClr val="FF0000"/>
                </a:solidFill>
                <a:latin typeface="Arial" pitchFamily="34" charset="0"/>
                <a:cs typeface="Arial" pitchFamily="34" charset="0"/>
              </a:rPr>
              <a:t>Equalitarian </a:t>
            </a:r>
            <a:r>
              <a:rPr lang="en-US" sz="1900" b="1" dirty="0" smtClean="0">
                <a:solidFill>
                  <a:srgbClr val="FF0000"/>
                </a:solidFill>
                <a:latin typeface="Arial" pitchFamily="34" charset="0"/>
                <a:cs typeface="Arial" pitchFamily="34" charset="0"/>
              </a:rPr>
              <a:t>parenting styles</a:t>
            </a:r>
            <a:r>
              <a:rPr lang="en-US" sz="1900" b="1" dirty="0" smtClean="0">
                <a:latin typeface="Arial" pitchFamily="34" charset="0"/>
                <a:cs typeface="Arial" pitchFamily="34" charset="0"/>
              </a:rPr>
              <a:t> tend to result in children who are happy, capable and successful.</a:t>
            </a:r>
          </a:p>
          <a:p>
            <a:pPr algn="just"/>
            <a:r>
              <a:rPr lang="en-US" sz="1900" b="1" dirty="0" smtClean="0">
                <a:solidFill>
                  <a:srgbClr val="FF0000"/>
                </a:solidFill>
                <a:latin typeface="Arial" pitchFamily="34" charset="0"/>
                <a:cs typeface="Arial" pitchFamily="34" charset="0"/>
              </a:rPr>
              <a:t>Permissive parenting</a:t>
            </a:r>
            <a:r>
              <a:rPr lang="en-US" sz="1900" b="1" dirty="0" smtClean="0">
                <a:latin typeface="Arial" pitchFamily="34" charset="0"/>
                <a:cs typeface="Arial" pitchFamily="34" charset="0"/>
              </a:rPr>
              <a:t> often results in children who rank low in happiness and self-regulation. These children are more likely to experience problems with authority and tend to perform poorly in school.</a:t>
            </a:r>
          </a:p>
          <a:p>
            <a:pPr algn="just"/>
            <a:r>
              <a:rPr lang="en-US" sz="1900" b="1" dirty="0" smtClean="0">
                <a:solidFill>
                  <a:srgbClr val="FF0000"/>
                </a:solidFill>
                <a:latin typeface="Arial" pitchFamily="34" charset="0"/>
                <a:cs typeface="Arial" pitchFamily="34" charset="0"/>
              </a:rPr>
              <a:t>Uninvolved parenting styles</a:t>
            </a:r>
            <a:r>
              <a:rPr lang="en-US" sz="1900" b="1" dirty="0" smtClean="0">
                <a:latin typeface="Arial" pitchFamily="34" charset="0"/>
                <a:cs typeface="Arial" pitchFamily="34" charset="0"/>
              </a:rPr>
              <a:t> rank lowest across all life domains. These children tend to lack self-control, have low self-esteem and are less competent than their peers.</a:t>
            </a:r>
          </a:p>
          <a:p>
            <a:endParaRPr lang="en-US" dirty="0"/>
          </a:p>
        </p:txBody>
      </p:sp>
      <p:sp>
        <p:nvSpPr>
          <p:cNvPr id="3" name="Title 2"/>
          <p:cNvSpPr>
            <a:spLocks noGrp="1"/>
          </p:cNvSpPr>
          <p:nvPr>
            <p:ph type="title"/>
          </p:nvPr>
        </p:nvSpPr>
        <p:spPr/>
        <p:txBody>
          <a:bodyPr>
            <a:normAutofit/>
          </a:bodyPr>
          <a:lstStyle/>
          <a:p>
            <a:r>
              <a:rPr lang="en-US" b="1" dirty="0" smtClean="0">
                <a:latin typeface="Arial" pitchFamily="34" charset="0"/>
                <a:cs typeface="Arial" pitchFamily="34" charset="0"/>
              </a:rPr>
              <a:t>The Impact of Parenting Styles</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smtClean="0"/>
              <a:t>Resocialization</a:t>
            </a:r>
            <a:r>
              <a:rPr lang="en-US" dirty="0" smtClean="0"/>
              <a:t> is a process of Learning a new and different set of attitudes, values and behaviors from those in ones background and previous experience.</a:t>
            </a:r>
          </a:p>
          <a:p>
            <a:r>
              <a:rPr lang="en-US" dirty="0"/>
              <a:t> </a:t>
            </a:r>
            <a:r>
              <a:rPr lang="en-US" dirty="0" smtClean="0"/>
              <a:t> It could be voluntary or Involuntary</a:t>
            </a:r>
          </a:p>
          <a:p>
            <a:r>
              <a:rPr lang="en-US" dirty="0"/>
              <a:t>Sociologist </a:t>
            </a:r>
            <a:r>
              <a:rPr lang="en-US" dirty="0">
                <a:hlinkClick r:id="rId2" tooltip="Erving Goffman"/>
              </a:rPr>
              <a:t>Erving </a:t>
            </a:r>
            <a:r>
              <a:rPr lang="en-US" dirty="0" err="1">
                <a:hlinkClick r:id="rId2" tooltip="Erving Goffman"/>
              </a:rPr>
              <a:t>Goffman</a:t>
            </a:r>
            <a:r>
              <a:rPr lang="en-US" dirty="0"/>
              <a:t> studied </a:t>
            </a:r>
            <a:r>
              <a:rPr lang="en-US" dirty="0" err="1"/>
              <a:t>resocialization</a:t>
            </a:r>
            <a:r>
              <a:rPr lang="en-US" dirty="0"/>
              <a:t> in mental institutions. He characterized the mental institution as a total institution—one in which virtually every aspect of the inmates’ lives was controlled by the institution and calculated to serve the institution's goals. For example, the institution requires that patients comply with certain regulations, even when compliance is not necessarily in the best interest of the individual.</a:t>
            </a:r>
            <a:endParaRPr lang="en-US" dirty="0" smtClean="0"/>
          </a:p>
          <a:p>
            <a:endParaRPr lang="en-US" dirty="0"/>
          </a:p>
        </p:txBody>
      </p:sp>
      <p:sp>
        <p:nvSpPr>
          <p:cNvPr id="3" name="Title 2"/>
          <p:cNvSpPr>
            <a:spLocks noGrp="1"/>
          </p:cNvSpPr>
          <p:nvPr>
            <p:ph type="title"/>
          </p:nvPr>
        </p:nvSpPr>
        <p:spPr/>
        <p:txBody>
          <a:bodyPr/>
          <a:lstStyle/>
          <a:p>
            <a:r>
              <a:rPr lang="en-US" dirty="0" err="1" smtClean="0"/>
              <a:t>Resocialization</a:t>
            </a:r>
            <a:r>
              <a:rPr lang="en-US" dirty="0" smtClean="0"/>
              <a:t> </a:t>
            </a:r>
            <a:endParaRPr lang="en-US" dirty="0"/>
          </a:p>
        </p:txBody>
      </p:sp>
    </p:spTree>
    <p:extLst>
      <p:ext uri="{BB962C8B-B14F-4D97-AF65-F5344CB8AC3E}">
        <p14:creationId xmlns:p14="http://schemas.microsoft.com/office/powerpoint/2010/main" xmlns="" val="22608820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dirty="0">
                <a:solidFill>
                  <a:schemeClr val="tx2"/>
                </a:solidFill>
              </a:rPr>
              <a:t>Voluntary and Involuntary</a:t>
            </a:r>
          </a:p>
          <a:p>
            <a:pPr>
              <a:buFont typeface="Wingdings" pitchFamily="2" charset="2"/>
              <a:buNone/>
            </a:pPr>
            <a:endParaRPr lang="en-US" altLang="en-US" dirty="0">
              <a:solidFill>
                <a:schemeClr val="tx2"/>
              </a:solidFill>
            </a:endParaRPr>
          </a:p>
          <a:p>
            <a:r>
              <a:rPr lang="en-US" altLang="en-US" b="1" u="sng" dirty="0">
                <a:solidFill>
                  <a:schemeClr val="tx2"/>
                </a:solidFill>
              </a:rPr>
              <a:t>Voluntary</a:t>
            </a:r>
            <a:r>
              <a:rPr lang="en-US" altLang="en-US" dirty="0">
                <a:solidFill>
                  <a:schemeClr val="tx2"/>
                </a:solidFill>
              </a:rPr>
              <a:t> </a:t>
            </a:r>
            <a:r>
              <a:rPr lang="en-US" altLang="en-US" dirty="0" err="1">
                <a:solidFill>
                  <a:schemeClr val="tx2"/>
                </a:solidFill>
              </a:rPr>
              <a:t>resocialization</a:t>
            </a:r>
            <a:r>
              <a:rPr lang="en-US" altLang="en-US" dirty="0">
                <a:solidFill>
                  <a:schemeClr val="tx2"/>
                </a:solidFill>
              </a:rPr>
              <a:t> occurs when we enter a new status of our own free will (e.g., medical or psychological treatment or religious conversion).</a:t>
            </a:r>
            <a:br>
              <a:rPr lang="en-US" altLang="en-US" dirty="0">
                <a:solidFill>
                  <a:schemeClr val="tx2"/>
                </a:solidFill>
              </a:rPr>
            </a:br>
            <a:endParaRPr lang="en-US" altLang="en-US" dirty="0">
              <a:solidFill>
                <a:schemeClr val="tx2"/>
              </a:solidFill>
            </a:endParaRPr>
          </a:p>
          <a:p>
            <a:endParaRPr lang="en-US" dirty="0"/>
          </a:p>
        </p:txBody>
      </p:sp>
      <p:sp>
        <p:nvSpPr>
          <p:cNvPr id="3" name="Title 2"/>
          <p:cNvSpPr>
            <a:spLocks noGrp="1"/>
          </p:cNvSpPr>
          <p:nvPr>
            <p:ph type="title"/>
          </p:nvPr>
        </p:nvSpPr>
        <p:spPr/>
        <p:txBody>
          <a:bodyPr>
            <a:normAutofit fontScale="90000"/>
          </a:bodyPr>
          <a:lstStyle/>
          <a:p>
            <a:r>
              <a:rPr lang="en-US" altLang="en-US" dirty="0"/>
              <a:t>There are two types of </a:t>
            </a:r>
            <a:r>
              <a:rPr lang="en-US" altLang="en-US" dirty="0" err="1"/>
              <a:t>resocialization</a:t>
            </a:r>
            <a:r>
              <a:rPr lang="en-US" altLang="en-US" dirty="0"/>
              <a:t>:</a:t>
            </a:r>
            <a:endParaRPr lang="en-US" dirty="0"/>
          </a:p>
        </p:txBody>
      </p:sp>
    </p:spTree>
    <p:extLst>
      <p:ext uri="{BB962C8B-B14F-4D97-AF65-F5344CB8AC3E}">
        <p14:creationId xmlns:p14="http://schemas.microsoft.com/office/powerpoint/2010/main" xmlns="" val="42894359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b="1" u="sng" dirty="0">
                <a:solidFill>
                  <a:schemeClr val="tx2"/>
                </a:solidFill>
              </a:rPr>
              <a:t>Involuntary</a:t>
            </a:r>
            <a:r>
              <a:rPr lang="en-US" altLang="en-US" dirty="0">
                <a:solidFill>
                  <a:schemeClr val="tx2"/>
                </a:solidFill>
              </a:rPr>
              <a:t> </a:t>
            </a:r>
            <a:r>
              <a:rPr lang="en-US" altLang="en-US" dirty="0" err="1">
                <a:solidFill>
                  <a:schemeClr val="tx2"/>
                </a:solidFill>
              </a:rPr>
              <a:t>resocialization</a:t>
            </a:r>
            <a:r>
              <a:rPr lang="en-US" altLang="en-US" dirty="0">
                <a:solidFill>
                  <a:schemeClr val="tx2"/>
                </a:solidFill>
              </a:rPr>
              <a:t> occurs against a person's wishes and generally takes place within a </a:t>
            </a:r>
            <a:r>
              <a:rPr lang="en-US" altLang="en-US" b="1" u="sng" dirty="0">
                <a:solidFill>
                  <a:schemeClr val="tx2"/>
                </a:solidFill>
              </a:rPr>
              <a:t>total institution</a:t>
            </a:r>
            <a:r>
              <a:rPr lang="en-US" altLang="en-US" dirty="0">
                <a:solidFill>
                  <a:schemeClr val="tx2"/>
                </a:solidFill>
              </a:rPr>
              <a:t> - a place where people are isolated from the rest of society for a set period of time and come under the control of the officials who run the institution (e.g., military boot camps, prisons, concentration camps, some mental hospitals and residential schools).</a:t>
            </a:r>
            <a:br>
              <a:rPr lang="en-US" altLang="en-US" dirty="0">
                <a:solidFill>
                  <a:schemeClr val="tx2"/>
                </a:solidFill>
              </a:rPr>
            </a:br>
            <a:endParaRPr lang="en-US" altLang="en-US" dirty="0">
              <a:solidFill>
                <a:schemeClr val="tx2"/>
              </a:solidFill>
            </a:endParaRP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5440904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76400"/>
            <a:ext cx="8229600" cy="4343400"/>
          </a:xfrm>
        </p:spPr>
        <p:txBody>
          <a:bodyPr/>
          <a:lstStyle/>
          <a:p>
            <a:pPr algn="ctr"/>
            <a:r>
              <a:rPr lang="en-US" dirty="0" smtClean="0"/>
              <a:t>THANKYOU</a:t>
            </a:r>
            <a:endParaRPr lang="en-US" dirty="0"/>
          </a:p>
        </p:txBody>
      </p:sp>
    </p:spTree>
    <p:extLst>
      <p:ext uri="{BB962C8B-B14F-4D97-AF65-F5344CB8AC3E}">
        <p14:creationId xmlns:p14="http://schemas.microsoft.com/office/powerpoint/2010/main" xmlns="" val="17208823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izShow">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85000"/>
              </a:schemeClr>
            </a:gs>
            <a:gs pos="100000">
              <a:schemeClr val="phClr">
                <a:shade val="80000"/>
                <a:satMod val="150000"/>
              </a:schemeClr>
            </a:gs>
          </a:gsLst>
          <a:path path="circle">
            <a:fillToRect l="50000" t="50000" r="100000" b="100000"/>
          </a:path>
        </a:gradFill>
        <a:blipFill>
          <a:blip xmlns:r="http://schemas.openxmlformats.org/officeDocument/2006/relationships" r:embed="rId1">
            <a:duotone>
              <a:schemeClr val="phClr">
                <a:shade val="80000"/>
              </a:schemeClr>
              <a:schemeClr val="phClr">
                <a:tint val="7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55000" dist="50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QuizShow</Template>
  <TotalTime>0</TotalTime>
  <Words>1531</Words>
  <Application>Microsoft Office PowerPoint</Application>
  <PresentationFormat>On-screen Show (4:3)</PresentationFormat>
  <Paragraphs>150</Paragraphs>
  <Slides>43</Slides>
  <Notes>6</Notes>
  <HiddenSlides>0</HiddenSlides>
  <MMClips>4</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QuizShow</vt:lpstr>
      <vt:lpstr>Theories of Human development</vt:lpstr>
      <vt:lpstr>Definition</vt:lpstr>
      <vt:lpstr>Background</vt:lpstr>
      <vt:lpstr>Contexts of Developmental theories</vt:lpstr>
      <vt:lpstr>Contexts of Developmental theories Conti…</vt:lpstr>
      <vt:lpstr>Importance of Developmental theories</vt:lpstr>
      <vt:lpstr>Psychoanalytic Child Development Theories</vt:lpstr>
      <vt:lpstr>Sigmund Freud Theory</vt:lpstr>
      <vt:lpstr>Freud definition of mind </vt:lpstr>
      <vt:lpstr>Stages of Development</vt:lpstr>
      <vt:lpstr>Slide 11</vt:lpstr>
      <vt:lpstr>Slide 12</vt:lpstr>
      <vt:lpstr>Slide 13</vt:lpstr>
      <vt:lpstr>Erik Erikson Theory</vt:lpstr>
      <vt:lpstr>Stages of development</vt:lpstr>
      <vt:lpstr>Stages of development Conti…</vt:lpstr>
      <vt:lpstr>Stages of development Conti…</vt:lpstr>
      <vt:lpstr>Video 1</vt:lpstr>
      <vt:lpstr>Cognitive Child Development Theories</vt:lpstr>
      <vt:lpstr>Jean Piaget Theory</vt:lpstr>
      <vt:lpstr>Sensory Motor Stage (Birth - 2yrs)</vt:lpstr>
      <vt:lpstr>Pre-Operations Stage (2yrs-7yrs)</vt:lpstr>
      <vt:lpstr>Concrete Operations Stage (7yrs-11yrs)</vt:lpstr>
      <vt:lpstr>Concrete Operations Stage (7yrs-11yrs) Conti…</vt:lpstr>
      <vt:lpstr>Formal Operations Stage (11yrs-16yrs)</vt:lpstr>
      <vt:lpstr>Slide 26</vt:lpstr>
      <vt:lpstr>Behavioral Child Development Theories</vt:lpstr>
      <vt:lpstr>Behavioral theories </vt:lpstr>
      <vt:lpstr>Social Child Development Theories</vt:lpstr>
      <vt:lpstr>Albert Bandura</vt:lpstr>
      <vt:lpstr>John Bowlby</vt:lpstr>
      <vt:lpstr>Parenting Styles</vt:lpstr>
      <vt:lpstr>Parenting Styles Conti..</vt:lpstr>
      <vt:lpstr>Authoritarian Parenting</vt:lpstr>
      <vt:lpstr>Equalitarian Parenting</vt:lpstr>
      <vt:lpstr>Permissive Parenting</vt:lpstr>
      <vt:lpstr>Uninvolved Parenting</vt:lpstr>
      <vt:lpstr>Slide 38</vt:lpstr>
      <vt:lpstr>The Impact of Parenting Styles</vt:lpstr>
      <vt:lpstr>Resocialization </vt:lpstr>
      <vt:lpstr>There are two types of resocialization:</vt:lpstr>
      <vt:lpstr>Slide 42</vt:lpstr>
      <vt:lpstr>THANKYOU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2013-04-05T07:26:37Z</dcterms:created>
  <dcterms:modified xsi:type="dcterms:W3CDTF">2014-11-13T18:56:23Z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