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8"/>
  </p:notesMasterIdLst>
  <p:sldIdLst>
    <p:sldId id="256" r:id="rId2"/>
    <p:sldId id="258" r:id="rId3"/>
    <p:sldId id="259" r:id="rId4"/>
    <p:sldId id="260" r:id="rId5"/>
    <p:sldId id="262" r:id="rId6"/>
    <p:sldId id="263" r:id="rId7"/>
    <p:sldId id="264" r:id="rId8"/>
    <p:sldId id="265" r:id="rId9"/>
    <p:sldId id="266" r:id="rId10"/>
    <p:sldId id="268" r:id="rId11"/>
    <p:sldId id="269" r:id="rId12"/>
    <p:sldId id="270" r:id="rId13"/>
    <p:sldId id="271" r:id="rId14"/>
    <p:sldId id="273" r:id="rId15"/>
    <p:sldId id="274" r:id="rId16"/>
    <p:sldId id="276" r:id="rId17"/>
    <p:sldId id="277" r:id="rId18"/>
    <p:sldId id="278" r:id="rId19"/>
    <p:sldId id="279" r:id="rId20"/>
    <p:sldId id="281" r:id="rId21"/>
    <p:sldId id="283" r:id="rId22"/>
    <p:sldId id="284" r:id="rId23"/>
    <p:sldId id="286" r:id="rId24"/>
    <p:sldId id="291" r:id="rId25"/>
    <p:sldId id="292" r:id="rId26"/>
    <p:sldId id="293" r:id="rId27"/>
    <p:sldId id="294" r:id="rId28"/>
    <p:sldId id="297" r:id="rId29"/>
    <p:sldId id="298" r:id="rId30"/>
    <p:sldId id="311" r:id="rId31"/>
    <p:sldId id="312" r:id="rId32"/>
    <p:sldId id="313" r:id="rId33"/>
    <p:sldId id="314" r:id="rId34"/>
    <p:sldId id="315" r:id="rId35"/>
    <p:sldId id="357" r:id="rId36"/>
    <p:sldId id="358" r:id="rId37"/>
    <p:sldId id="359" r:id="rId38"/>
    <p:sldId id="361" r:id="rId39"/>
    <p:sldId id="362" r:id="rId40"/>
    <p:sldId id="364" r:id="rId41"/>
    <p:sldId id="365" r:id="rId42"/>
    <p:sldId id="366" r:id="rId43"/>
    <p:sldId id="373" r:id="rId44"/>
    <p:sldId id="374" r:id="rId45"/>
    <p:sldId id="385" r:id="rId46"/>
    <p:sldId id="396" r:id="rId47"/>
    <p:sldId id="397" r:id="rId48"/>
    <p:sldId id="398" r:id="rId49"/>
    <p:sldId id="399" r:id="rId50"/>
    <p:sldId id="402" r:id="rId51"/>
    <p:sldId id="403" r:id="rId52"/>
    <p:sldId id="404" r:id="rId53"/>
    <p:sldId id="405" r:id="rId54"/>
    <p:sldId id="411" r:id="rId55"/>
    <p:sldId id="412" r:id="rId56"/>
    <p:sldId id="413" r:id="rId57"/>
    <p:sldId id="414" r:id="rId58"/>
    <p:sldId id="415" r:id="rId59"/>
    <p:sldId id="416" r:id="rId60"/>
    <p:sldId id="420" r:id="rId61"/>
    <p:sldId id="423" r:id="rId62"/>
    <p:sldId id="430" r:id="rId63"/>
    <p:sldId id="444" r:id="rId64"/>
    <p:sldId id="458" r:id="rId65"/>
    <p:sldId id="459" r:id="rId66"/>
    <p:sldId id="356"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DCC0B1-D232-450E-83CC-CE5FBCF9F19B}" type="datetimeFigureOut">
              <a:rPr lang="en-US" smtClean="0"/>
              <a:pPr/>
              <a:t>28/11/2014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A68355-B13D-460E-B844-8AE0F1692503}" type="slidenum">
              <a:rPr lang="en-US" smtClean="0"/>
              <a:pPr/>
              <a:t>‹#›</a:t>
            </a:fld>
            <a:endParaRPr lang="en-US"/>
          </a:p>
        </p:txBody>
      </p:sp>
    </p:spTree>
    <p:extLst>
      <p:ext uri="{BB962C8B-B14F-4D97-AF65-F5344CB8AC3E}">
        <p14:creationId xmlns:p14="http://schemas.microsoft.com/office/powerpoint/2010/main" xmlns="" val="160494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18435" name="Slide Number Placeholder 3"/>
          <p:cNvSpPr>
            <a:spLocks noGrp="1"/>
          </p:cNvSpPr>
          <p:nvPr>
            <p:ph type="sldNum" sz="quarter" idx="5"/>
          </p:nvPr>
        </p:nvSpPr>
        <p:spPr bwMode="auto">
          <a:noFill/>
          <a:ln>
            <a:miter lim="800000"/>
            <a:headEnd/>
            <a:tailEnd/>
          </a:ln>
        </p:spPr>
        <p:txBody>
          <a:bodyPr/>
          <a:lstStyle/>
          <a:p>
            <a:fld id="{27C198CD-C8AB-4F74-AC10-BA4A9B22DA89}" type="slidenum">
              <a:rPr lang="en-CA"/>
              <a:pPr/>
              <a:t>4</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1507" name="Slide Number Placeholder 3"/>
          <p:cNvSpPr>
            <a:spLocks noGrp="1"/>
          </p:cNvSpPr>
          <p:nvPr>
            <p:ph type="sldNum" sz="quarter" idx="5"/>
          </p:nvPr>
        </p:nvSpPr>
        <p:spPr bwMode="auto">
          <a:noFill/>
          <a:ln>
            <a:miter lim="800000"/>
            <a:headEnd/>
            <a:tailEnd/>
          </a:ln>
        </p:spPr>
        <p:txBody>
          <a:bodyPr/>
          <a:lstStyle/>
          <a:p>
            <a:fld id="{89862137-83E4-44F1-BFAC-C30E202F0424}" type="slidenum">
              <a:rPr lang="en-CA"/>
              <a:pPr/>
              <a:t>5</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3555" name="Slide Number Placeholder 3"/>
          <p:cNvSpPr>
            <a:spLocks noGrp="1"/>
          </p:cNvSpPr>
          <p:nvPr>
            <p:ph type="sldNum" sz="quarter" idx="5"/>
          </p:nvPr>
        </p:nvSpPr>
        <p:spPr bwMode="auto">
          <a:noFill/>
          <a:ln>
            <a:miter lim="800000"/>
            <a:headEnd/>
            <a:tailEnd/>
          </a:ln>
        </p:spPr>
        <p:txBody>
          <a:bodyPr/>
          <a:lstStyle/>
          <a:p>
            <a:fld id="{0F19410D-FD43-4380-8A31-E0A36465DD01}" type="slidenum">
              <a:rPr lang="en-CA"/>
              <a:pPr/>
              <a:t>6</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5603" name="Slide Number Placeholder 3"/>
          <p:cNvSpPr>
            <a:spLocks noGrp="1"/>
          </p:cNvSpPr>
          <p:nvPr>
            <p:ph type="sldNum" sz="quarter" idx="5"/>
          </p:nvPr>
        </p:nvSpPr>
        <p:spPr bwMode="auto">
          <a:noFill/>
          <a:ln>
            <a:miter lim="800000"/>
            <a:headEnd/>
            <a:tailEnd/>
          </a:ln>
        </p:spPr>
        <p:txBody>
          <a:bodyPr/>
          <a:lstStyle/>
          <a:p>
            <a:fld id="{B9D56A82-5933-42C8-9F32-697F7B039346}" type="slidenum">
              <a:rPr lang="en-CA"/>
              <a:pPr/>
              <a:t>7</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28675" name="Slide Number Placeholder 3"/>
          <p:cNvSpPr>
            <a:spLocks noGrp="1"/>
          </p:cNvSpPr>
          <p:nvPr>
            <p:ph type="sldNum" sz="quarter" idx="5"/>
          </p:nvPr>
        </p:nvSpPr>
        <p:spPr bwMode="auto">
          <a:noFill/>
          <a:ln>
            <a:miter lim="800000"/>
            <a:headEnd/>
            <a:tailEnd/>
          </a:ln>
        </p:spPr>
        <p:txBody>
          <a:bodyPr/>
          <a:lstStyle/>
          <a:p>
            <a:fld id="{BD95C1B8-B561-4F84-8B17-5AF77D46CF56}" type="slidenum">
              <a:rPr lang="en-CA"/>
              <a:pPr/>
              <a:t>9</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35843" name="Slide Number Placeholder 3"/>
          <p:cNvSpPr>
            <a:spLocks noGrp="1"/>
          </p:cNvSpPr>
          <p:nvPr>
            <p:ph type="sldNum" sz="quarter" idx="5"/>
          </p:nvPr>
        </p:nvSpPr>
        <p:spPr bwMode="auto">
          <a:noFill/>
          <a:ln>
            <a:miter lim="800000"/>
            <a:headEnd/>
            <a:tailEnd/>
          </a:ln>
        </p:spPr>
        <p:txBody>
          <a:bodyPr/>
          <a:lstStyle/>
          <a:p>
            <a:fld id="{A4AECF50-7B00-42FF-869E-1C1504417BB1}" type="slidenum">
              <a:rPr lang="en-CA"/>
              <a:pPr/>
              <a:t>13</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ea typeface="ＭＳ Ｐゴシック" pitchFamily="34" charset="-128"/>
            </a:endParaRPr>
          </a:p>
        </p:txBody>
      </p:sp>
      <p:sp>
        <p:nvSpPr>
          <p:cNvPr id="38915" name="Slide Number Placeholder 3"/>
          <p:cNvSpPr>
            <a:spLocks noGrp="1"/>
          </p:cNvSpPr>
          <p:nvPr>
            <p:ph type="sldNum" sz="quarter" idx="5"/>
          </p:nvPr>
        </p:nvSpPr>
        <p:spPr bwMode="auto">
          <a:noFill/>
          <a:ln>
            <a:miter lim="800000"/>
            <a:headEnd/>
            <a:tailEnd/>
          </a:ln>
        </p:spPr>
        <p:txBody>
          <a:bodyPr/>
          <a:lstStyle/>
          <a:p>
            <a:fld id="{9CB6DEDF-D6B4-4ACD-8D69-9FC7A1A2CC6C}" type="slidenum">
              <a:rPr lang="en-CA"/>
              <a:pPr/>
              <a:t>14</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4DB0596A-AF69-47E7-A8A3-039ECBC1B832}" type="slidenum">
              <a:rPr lang="en-US" altLang="en-US" sz="1200" smtClean="0"/>
              <a:pPr/>
              <a:t>40</a:t>
            </a:fld>
            <a:endParaRPr lang="en-US" altLang="en-US" sz="1200" smtClean="0"/>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30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414AA2FF-CA81-4351-A941-AD862B787B38}" type="slidenum">
              <a:rPr lang="en-US" altLang="en-US" sz="1200" smtClean="0"/>
              <a:pPr/>
              <a:t>41</a:t>
            </a:fld>
            <a:endParaRPr lang="en-US" altLang="en-US" sz="1200" smtClean="0"/>
          </a:p>
        </p:txBody>
      </p:sp>
      <p:sp>
        <p:nvSpPr>
          <p:cNvPr id="56323"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4" name="Rectangle 1027"/>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813DB720-0678-49D1-8A42-26C8767994E6}" type="slidenum">
              <a:rPr lang="en-US" altLang="en-US" sz="1200" smtClean="0"/>
              <a:pPr/>
              <a:t>42</a:t>
            </a:fld>
            <a:endParaRPr lang="en-US" altLang="en-US" sz="1200" smtClean="0"/>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9F5C31B1-91AF-4E75-A6F4-72406F612CE7}" type="slidenum">
              <a:rPr lang="en-US" altLang="en-US" sz="1200" smtClean="0"/>
              <a:pPr/>
              <a:t>43</a:t>
            </a:fld>
            <a:endParaRPr lang="en-US" altLang="en-US" sz="1200" smtClean="0"/>
          </a:p>
        </p:txBody>
      </p:sp>
      <p:sp>
        <p:nvSpPr>
          <p:cNvPr id="6451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6" name="Rectangle 1027"/>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CB967308-75CC-44DD-A37B-570C5721E232}" type="slidenum">
              <a:rPr lang="en-US" altLang="en-US" sz="1200" smtClean="0"/>
              <a:pPr/>
              <a:t>44</a:t>
            </a:fld>
            <a:endParaRPr lang="en-US" altLang="en-US" sz="1200" smtClean="0"/>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01675" indent="-269875">
              <a:defRPr sz="2400">
                <a:solidFill>
                  <a:schemeClr val="tx1"/>
                </a:solidFill>
                <a:latin typeface="Times New Roman" charset="0"/>
              </a:defRPr>
            </a:lvl2pPr>
            <a:lvl3pPr marL="1081088" indent="-215900">
              <a:defRPr sz="2400">
                <a:solidFill>
                  <a:schemeClr val="tx1"/>
                </a:solidFill>
                <a:latin typeface="Times New Roman" charset="0"/>
              </a:defRPr>
            </a:lvl3pPr>
            <a:lvl4pPr marL="1512888" indent="-215900">
              <a:defRPr sz="2400">
                <a:solidFill>
                  <a:schemeClr val="tx1"/>
                </a:solidFill>
                <a:latin typeface="Times New Roman" charset="0"/>
              </a:defRPr>
            </a:lvl4pPr>
            <a:lvl5pPr marL="1944688" indent="-215900">
              <a:defRPr sz="2400">
                <a:solidFill>
                  <a:schemeClr val="tx1"/>
                </a:solidFill>
                <a:latin typeface="Times New Roman" charset="0"/>
              </a:defRPr>
            </a:lvl5pPr>
            <a:lvl6pPr marL="2401888" indent="-215900" eaLnBrk="0" fontAlgn="base" hangingPunct="0">
              <a:spcBef>
                <a:spcPct val="0"/>
              </a:spcBef>
              <a:spcAft>
                <a:spcPct val="0"/>
              </a:spcAft>
              <a:defRPr sz="2400">
                <a:solidFill>
                  <a:schemeClr val="tx1"/>
                </a:solidFill>
                <a:latin typeface="Times New Roman" charset="0"/>
              </a:defRPr>
            </a:lvl6pPr>
            <a:lvl7pPr marL="2859088" indent="-215900" eaLnBrk="0" fontAlgn="base" hangingPunct="0">
              <a:spcBef>
                <a:spcPct val="0"/>
              </a:spcBef>
              <a:spcAft>
                <a:spcPct val="0"/>
              </a:spcAft>
              <a:defRPr sz="2400">
                <a:solidFill>
                  <a:schemeClr val="tx1"/>
                </a:solidFill>
                <a:latin typeface="Times New Roman" charset="0"/>
              </a:defRPr>
            </a:lvl7pPr>
            <a:lvl8pPr marL="3316288" indent="-215900" eaLnBrk="0" fontAlgn="base" hangingPunct="0">
              <a:spcBef>
                <a:spcPct val="0"/>
              </a:spcBef>
              <a:spcAft>
                <a:spcPct val="0"/>
              </a:spcAft>
              <a:defRPr sz="2400">
                <a:solidFill>
                  <a:schemeClr val="tx1"/>
                </a:solidFill>
                <a:latin typeface="Times New Roman" charset="0"/>
              </a:defRPr>
            </a:lvl8pPr>
            <a:lvl9pPr marL="3773488" indent="-215900" eaLnBrk="0" fontAlgn="base" hangingPunct="0">
              <a:spcBef>
                <a:spcPct val="0"/>
              </a:spcBef>
              <a:spcAft>
                <a:spcPct val="0"/>
              </a:spcAft>
              <a:defRPr sz="2400">
                <a:solidFill>
                  <a:schemeClr val="tx1"/>
                </a:solidFill>
                <a:latin typeface="Times New Roman" charset="0"/>
              </a:defRPr>
            </a:lvl9pPr>
          </a:lstStyle>
          <a:p>
            <a:fld id="{D4628D59-5F3C-4CB2-8C21-9C02EA919800}" type="slidenum">
              <a:rPr lang="en-US" altLang="en-US" sz="1200" smtClean="0"/>
              <a:pPr/>
              <a:t>45</a:t>
            </a:fld>
            <a:endParaRPr lang="en-US" altLang="en-US" sz="1200" smtClean="0"/>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23AC8A8F-E2F0-42D6-9A6A-009A7DF78B17}" type="slidenum">
              <a:rPr lang="en-US" altLang="en-US" sz="1200" smtClean="0"/>
              <a:pPr/>
              <a:t>46</a:t>
            </a:fld>
            <a:endParaRPr lang="en-US" altLang="en-US" sz="1200" smtClean="0"/>
          </a:p>
        </p:txBody>
      </p:sp>
      <p:sp>
        <p:nvSpPr>
          <p:cNvPr id="87043"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2F9E8809-C403-4D8C-BA92-0D8470F5E991}" type="slidenum">
              <a:rPr lang="en-US" altLang="en-US" sz="1200" smtClean="0"/>
              <a:pPr/>
              <a:t>47</a:t>
            </a:fld>
            <a:endParaRPr lang="en-US" altLang="en-US" sz="1200" smtClean="0"/>
          </a:p>
        </p:txBody>
      </p:sp>
      <p:sp>
        <p:nvSpPr>
          <p:cNvPr id="88067"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8CE4B170-6AE9-44FB-A626-7F380BDB36FF}" type="slidenum">
              <a:rPr lang="en-US" altLang="en-US" sz="1200" smtClean="0"/>
              <a:pPr/>
              <a:t>48</a:t>
            </a:fld>
            <a:endParaRPr lang="en-US" altLang="en-US" sz="1200" smtClean="0"/>
          </a:p>
        </p:txBody>
      </p:sp>
      <p:sp>
        <p:nvSpPr>
          <p:cNvPr id="89091"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98263A86-CBDA-47B7-80ED-4ACF381A6EDB}" type="slidenum">
              <a:rPr lang="en-US" altLang="en-US" sz="1200" smtClean="0"/>
              <a:pPr/>
              <a:t>49</a:t>
            </a:fld>
            <a:endParaRPr lang="en-US" altLang="en-US" sz="1200" smtClean="0"/>
          </a:p>
        </p:txBody>
      </p:sp>
      <p:sp>
        <p:nvSpPr>
          <p:cNvPr id="90115"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011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5F8290AE-DCF1-4727-B6A9-73C2D135BDC5}" type="slidenum">
              <a:rPr lang="en-US" altLang="en-US" sz="1200" smtClean="0"/>
              <a:pPr/>
              <a:t>50</a:t>
            </a:fld>
            <a:endParaRPr lang="en-US" altLang="en-US" sz="1200" smtClean="0"/>
          </a:p>
        </p:txBody>
      </p:sp>
      <p:sp>
        <p:nvSpPr>
          <p:cNvPr id="93187" name="Rectangle 2"/>
          <p:cNvSpPr>
            <a:spLocks noGrp="1" noRot="1" noChangeAspect="1" noChangeArrowheads="1" noTextEdit="1"/>
          </p:cNvSpPr>
          <p:nvPr>
            <p:ph type="sldImg"/>
          </p:nvPr>
        </p:nvSpPr>
        <p:spPr bwMode="auto">
          <a:noFill/>
          <a:ln cap="flat">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C8A380B4-112A-48E3-8397-5A1F4070B43F}" type="slidenum">
              <a:rPr lang="en-US" altLang="en-US" sz="1200" smtClean="0"/>
              <a:pPr eaLnBrk="1" hangingPunct="1"/>
              <a:t>63</a:t>
            </a:fld>
            <a:endParaRPr lang="en-US" altLang="en-US" sz="1200" smtClean="0"/>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hyperlink" Target="http://www.businessdictionary.com/definition/behavior.html" TargetMode="External"/><Relationship Id="rId13" Type="http://schemas.openxmlformats.org/officeDocument/2006/relationships/image" Target="../media/image4.png"/><Relationship Id="rId3" Type="http://schemas.openxmlformats.org/officeDocument/2006/relationships/hyperlink" Target="http://en.wikipedia.org/wiki/Humans" TargetMode="External"/><Relationship Id="rId7" Type="http://schemas.openxmlformats.org/officeDocument/2006/relationships/hyperlink" Target="http://www.businessdictionary.com/definition/adulthood.html" TargetMode="External"/><Relationship Id="rId12" Type="http://schemas.openxmlformats.org/officeDocument/2006/relationships/hyperlink" Target="http://www.businessdictionary.com/definition/ethics.html" TargetMode="External"/><Relationship Id="rId2" Type="http://schemas.openxmlformats.org/officeDocument/2006/relationships/hyperlink" Target="http://en.wikipedia.org/wiki/Behavior" TargetMode="External"/><Relationship Id="rId1" Type="http://schemas.openxmlformats.org/officeDocument/2006/relationships/slideLayout" Target="../slideLayouts/slideLayout2.xml"/><Relationship Id="rId6" Type="http://schemas.openxmlformats.org/officeDocument/2006/relationships/hyperlink" Target="http://www.businessdictionary.com/definition/stages.html" TargetMode="External"/><Relationship Id="rId11" Type="http://schemas.openxmlformats.org/officeDocument/2006/relationships/hyperlink" Target="http://www.businessdictionary.com/definition/moral.html" TargetMode="External"/><Relationship Id="rId5" Type="http://schemas.openxmlformats.org/officeDocument/2006/relationships/hyperlink" Target="http://www.businessdictionary.com/definition/activity.html" TargetMode="External"/><Relationship Id="rId10" Type="http://schemas.openxmlformats.org/officeDocument/2006/relationships/hyperlink" Target="http://www.businessdictionary.com/definition/values.html" TargetMode="External"/><Relationship Id="rId4" Type="http://schemas.openxmlformats.org/officeDocument/2006/relationships/hyperlink" Target="http://www.businessdictionary.com/definition/capacity.html" TargetMode="External"/><Relationship Id="rId9" Type="http://schemas.openxmlformats.org/officeDocument/2006/relationships/hyperlink" Target="http://www.businessdictionary.com/definition/culture.htm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dictionary.reference.com/browse/social%20structure"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SUMMARY PART 5 : SOCIAL CHANGE</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Sadaf</a:t>
            </a:r>
            <a:r>
              <a:rPr lang="en-US" dirty="0" smtClean="0"/>
              <a:t> </a:t>
            </a:r>
            <a:r>
              <a:rPr lang="en-US" dirty="0" err="1" smtClean="0"/>
              <a:t>Sajjad</a:t>
            </a:r>
            <a:endParaRPr lang="en-US" dirty="0"/>
          </a:p>
        </p:txBody>
      </p:sp>
    </p:spTree>
    <p:extLst>
      <p:ext uri="{BB962C8B-B14F-4D97-AF65-F5344CB8AC3E}">
        <p14:creationId xmlns:p14="http://schemas.microsoft.com/office/powerpoint/2010/main" xmlns="" val="800516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What is Social Change?</a:t>
            </a:r>
          </a:p>
        </p:txBody>
      </p:sp>
      <p:sp>
        <p:nvSpPr>
          <p:cNvPr id="15362" name="Content Placeholder 2"/>
          <p:cNvSpPr>
            <a:spLocks noGrp="1"/>
          </p:cNvSpPr>
          <p:nvPr>
            <p:ph idx="1"/>
          </p:nvPr>
        </p:nvSpPr>
        <p:spPr/>
        <p:txBody>
          <a:bodyPr>
            <a:normAutofit fontScale="92500" lnSpcReduction="20000"/>
          </a:bodyPr>
          <a:lstStyle/>
          <a:p>
            <a:pPr eaLnBrk="1" hangingPunct="1">
              <a:spcBef>
                <a:spcPct val="0"/>
              </a:spcBef>
            </a:pPr>
            <a:r>
              <a:rPr lang="en-CA" smtClean="0">
                <a:ea typeface="ＭＳ Ｐゴシック" pitchFamily="34" charset="-128"/>
              </a:rPr>
              <a:t>Social change refers to changes in the way society is organized, the beliefs, and/or practices of the people who live in that society.</a:t>
            </a:r>
          </a:p>
          <a:p>
            <a:pPr eaLnBrk="1" hangingPunct="1">
              <a:buFont typeface="Wingdings 2" pitchFamily="18" charset="2"/>
              <a:buChar char=""/>
            </a:pPr>
            <a:endParaRPr lang="en-US" smtClean="0">
              <a:ea typeface="ＭＳ Ｐゴシック" pitchFamily="34" charset="-128"/>
            </a:endParaRPr>
          </a:p>
          <a:p>
            <a:pPr eaLnBrk="1" hangingPunct="1"/>
            <a:r>
              <a:rPr lang="en-US" smtClean="0">
                <a:ea typeface="ＭＳ Ｐゴシック" pitchFamily="34" charset="-128"/>
              </a:rPr>
              <a:t>Alterations in basic structures of a social group or society.</a:t>
            </a:r>
          </a:p>
          <a:p>
            <a:pPr eaLnBrk="1" hangingPunct="1">
              <a:buFont typeface="Wingdings 2" pitchFamily="18" charset="2"/>
              <a:buChar char=""/>
            </a:pPr>
            <a:endParaRPr lang="en-US" smtClean="0">
              <a:ea typeface="ＭＳ Ｐゴシック" pitchFamily="34" charset="-128"/>
            </a:endParaRPr>
          </a:p>
          <a:p>
            <a:pPr eaLnBrk="1" hangingPunct="1"/>
            <a:r>
              <a:rPr lang="en-US" smtClean="0">
                <a:ea typeface="ＭＳ Ｐゴシック" pitchFamily="34" charset="-128"/>
              </a:rPr>
              <a:t>Change in the social institutions, the rules of social behavior, value systems or the social relations of a society or community </a:t>
            </a:r>
          </a:p>
          <a:p>
            <a:pPr eaLnBrk="1" hangingPunct="1">
              <a:spcBef>
                <a:spcPct val="0"/>
              </a:spcBef>
              <a:buFont typeface="Wingdings 2" pitchFamily="18" charset="2"/>
              <a:buChar char=""/>
            </a:pPr>
            <a:endParaRPr lang="en-CA" smtClean="0">
              <a:ea typeface="ＭＳ Ｐゴシック" pitchFamily="34" charset="-128"/>
            </a:endParaRPr>
          </a:p>
          <a:p>
            <a:pPr eaLnBrk="1" hangingPunct="1">
              <a:spcBef>
                <a:spcPct val="0"/>
              </a:spcBef>
              <a:buFont typeface="Wingdings 2" pitchFamily="18" charset="2"/>
              <a:buNone/>
            </a:pPr>
            <a:endParaRPr lang="en-CA" smtClean="0">
              <a:ea typeface="ＭＳ Ｐゴシック" pitchFamily="34" charset="-128"/>
            </a:endParaRPr>
          </a:p>
          <a:p>
            <a:pPr eaLnBrk="1" hangingPunct="1">
              <a:spcBef>
                <a:spcPct val="0"/>
              </a:spcBef>
              <a:buFont typeface="Wingdings 2" pitchFamily="18" charset="2"/>
              <a:buChar char=""/>
            </a:pPr>
            <a:endParaRPr lang="en-CA" smtClean="0">
              <a:ea typeface="ＭＳ Ｐゴシック" pitchFamily="34" charset="-128"/>
            </a:endParaRPr>
          </a:p>
        </p:txBody>
      </p:sp>
    </p:spTree>
    <p:extLst>
      <p:ext uri="{BB962C8B-B14F-4D97-AF65-F5344CB8AC3E}">
        <p14:creationId xmlns:p14="http://schemas.microsoft.com/office/powerpoint/2010/main" xmlns="" val="3509827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smtClean="0">
                <a:solidFill>
                  <a:schemeClr val="tx2"/>
                </a:solidFill>
                <a:ea typeface="ＭＳ Ｐゴシック" pitchFamily="34" charset="-128"/>
              </a:rPr>
              <a:t>Social Change</a:t>
            </a:r>
          </a:p>
        </p:txBody>
      </p:sp>
      <p:sp>
        <p:nvSpPr>
          <p:cNvPr id="16386" name="Content Placeholder 2"/>
          <p:cNvSpPr>
            <a:spLocks noGrp="1"/>
          </p:cNvSpPr>
          <p:nvPr>
            <p:ph idx="1"/>
          </p:nvPr>
        </p:nvSpPr>
        <p:spPr>
          <a:xfrm>
            <a:off x="301625" y="1527175"/>
            <a:ext cx="8504238" cy="4781550"/>
          </a:xfrm>
        </p:spPr>
        <p:txBody>
          <a:bodyPr>
            <a:normAutofit fontScale="92500" lnSpcReduction="20000"/>
          </a:bodyPr>
          <a:lstStyle/>
          <a:p>
            <a:pPr eaLnBrk="1" hangingPunct="1"/>
            <a:r>
              <a:rPr lang="en-US" dirty="0" smtClean="0">
                <a:ea typeface="ＭＳ Ｐゴシック" pitchFamily="34" charset="-128"/>
              </a:rPr>
              <a:t>Definition: may refer to the notion of social progress or </a:t>
            </a:r>
            <a:r>
              <a:rPr lang="en-US" dirty="0" err="1" smtClean="0">
                <a:ea typeface="ＭＳ Ｐゴシック" pitchFamily="34" charset="-128"/>
              </a:rPr>
              <a:t>sociocultural</a:t>
            </a:r>
            <a:r>
              <a:rPr lang="en-US" dirty="0" smtClean="0">
                <a:ea typeface="ＭＳ Ｐゴシック" pitchFamily="34" charset="-128"/>
              </a:rPr>
              <a:t> evolution or paradigmatic change or social revolution or social movements.</a:t>
            </a:r>
          </a:p>
          <a:p>
            <a:pPr lvl="1" eaLnBrk="1" hangingPunct="1"/>
            <a:r>
              <a:rPr lang="en-US" i="1" u="sng" dirty="0" err="1" smtClean="0">
                <a:solidFill>
                  <a:srgbClr val="1F497D"/>
                </a:solidFill>
                <a:ea typeface="ＭＳ Ｐゴシック" pitchFamily="34" charset="-128"/>
              </a:rPr>
              <a:t>Sociocultural</a:t>
            </a:r>
            <a:r>
              <a:rPr lang="en-US" i="1" u="sng" dirty="0" smtClean="0">
                <a:solidFill>
                  <a:srgbClr val="1F497D"/>
                </a:solidFill>
                <a:ea typeface="ＭＳ Ｐゴシック" pitchFamily="34" charset="-128"/>
              </a:rPr>
              <a:t> evolution</a:t>
            </a:r>
            <a:r>
              <a:rPr lang="en-US" dirty="0" smtClean="0">
                <a:solidFill>
                  <a:srgbClr val="1F497D"/>
                </a:solidFill>
                <a:ea typeface="ＭＳ Ｐゴシック" pitchFamily="34" charset="-128"/>
              </a:rPr>
              <a:t>: The idea that society moves forward by looking from different perspectives and arguing a certain point of view.</a:t>
            </a:r>
          </a:p>
          <a:p>
            <a:pPr lvl="1" eaLnBrk="1" hangingPunct="1"/>
            <a:r>
              <a:rPr lang="en-US" i="1" u="sng" dirty="0" smtClean="0">
                <a:solidFill>
                  <a:srgbClr val="1F497D"/>
                </a:solidFill>
                <a:ea typeface="ＭＳ Ｐゴシック" pitchFamily="34" charset="-128"/>
              </a:rPr>
              <a:t>Paradigmatic</a:t>
            </a:r>
            <a:r>
              <a:rPr lang="en-US" dirty="0" smtClean="0">
                <a:solidFill>
                  <a:srgbClr val="1F497D"/>
                </a:solidFill>
                <a:ea typeface="ＭＳ Ｐゴシック" pitchFamily="34" charset="-128"/>
              </a:rPr>
              <a:t>: When society shifts from one point of view or way of thinking to another (</a:t>
            </a:r>
            <a:r>
              <a:rPr lang="en-US" dirty="0" err="1" smtClean="0">
                <a:solidFill>
                  <a:srgbClr val="1F497D"/>
                </a:solidFill>
                <a:ea typeface="ＭＳ Ｐゴシック" pitchFamily="34" charset="-128"/>
              </a:rPr>
              <a:t>eg</a:t>
            </a:r>
            <a:r>
              <a:rPr lang="en-US" dirty="0" smtClean="0">
                <a:solidFill>
                  <a:srgbClr val="1F497D"/>
                </a:solidFill>
                <a:ea typeface="ＭＳ Ｐゴシック" pitchFamily="34" charset="-128"/>
              </a:rPr>
              <a:t>. Feudalism to capitalism).</a:t>
            </a:r>
          </a:p>
          <a:p>
            <a:pPr lvl="1" eaLnBrk="1" hangingPunct="1"/>
            <a:r>
              <a:rPr lang="en-US" i="1" u="sng" dirty="0" smtClean="0">
                <a:solidFill>
                  <a:srgbClr val="1F497D"/>
                </a:solidFill>
                <a:ea typeface="ＭＳ Ｐゴシック" pitchFamily="34" charset="-128"/>
              </a:rPr>
              <a:t>Social revolution</a:t>
            </a:r>
            <a:r>
              <a:rPr lang="en-US" dirty="0" smtClean="0">
                <a:solidFill>
                  <a:srgbClr val="1F497D"/>
                </a:solidFill>
                <a:ea typeface="ＭＳ Ｐゴシック" pitchFamily="34" charset="-128"/>
              </a:rPr>
              <a:t>: In order to change the foundation of a society, a large uprising must occur.</a:t>
            </a:r>
          </a:p>
          <a:p>
            <a:pPr lvl="1" eaLnBrk="1" hangingPunct="1"/>
            <a:r>
              <a:rPr lang="en-US" i="1" u="sng" dirty="0" smtClean="0">
                <a:solidFill>
                  <a:srgbClr val="1F497D"/>
                </a:solidFill>
                <a:ea typeface="ＭＳ Ｐゴシック" pitchFamily="34" charset="-128"/>
              </a:rPr>
              <a:t>Social movement</a:t>
            </a:r>
            <a:r>
              <a:rPr lang="en-US" dirty="0" smtClean="0">
                <a:solidFill>
                  <a:srgbClr val="1F497D"/>
                </a:solidFill>
                <a:ea typeface="ＭＳ Ｐゴシック" pitchFamily="34" charset="-128"/>
              </a:rPr>
              <a:t>: When the </a:t>
            </a:r>
            <a:r>
              <a:rPr lang="en-US" altLang="en-US" dirty="0" smtClean="0">
                <a:solidFill>
                  <a:srgbClr val="1F497D"/>
                </a:solidFill>
                <a:ea typeface="ＭＳ Ｐゴシック" pitchFamily="34" charset="-128"/>
              </a:rPr>
              <a:t>“</a:t>
            </a:r>
            <a:r>
              <a:rPr lang="en-US" dirty="0" smtClean="0">
                <a:solidFill>
                  <a:srgbClr val="1F497D"/>
                </a:solidFill>
                <a:ea typeface="ＭＳ Ｐゴシック" pitchFamily="34" charset="-128"/>
              </a:rPr>
              <a:t>people</a:t>
            </a:r>
            <a:r>
              <a:rPr lang="en-US" altLang="en-US" dirty="0" smtClean="0">
                <a:solidFill>
                  <a:srgbClr val="1F497D"/>
                </a:solidFill>
                <a:ea typeface="ＭＳ Ｐゴシック" pitchFamily="34" charset="-128"/>
              </a:rPr>
              <a:t>”</a:t>
            </a:r>
            <a:r>
              <a:rPr lang="en-US" dirty="0" smtClean="0">
                <a:solidFill>
                  <a:srgbClr val="1F497D"/>
                </a:solidFill>
                <a:ea typeface="ＭＳ Ｐゴシック" pitchFamily="34" charset="-128"/>
              </a:rPr>
              <a:t> within  a society begin to advocate change.</a:t>
            </a:r>
          </a:p>
          <a:p>
            <a:pPr lvl="1" eaLnBrk="1" hangingPunct="1"/>
            <a:endParaRPr lang="en-US" dirty="0" smtClean="0">
              <a:ea typeface="ＭＳ Ｐゴシック" pitchFamily="34" charset="-128"/>
            </a:endParaRPr>
          </a:p>
        </p:txBody>
      </p:sp>
    </p:spTree>
    <p:extLst>
      <p:ext uri="{BB962C8B-B14F-4D97-AF65-F5344CB8AC3E}">
        <p14:creationId xmlns:p14="http://schemas.microsoft.com/office/powerpoint/2010/main" xmlns="" val="2262478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3975" eaLnBrk="1" hangingPunct="1"/>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CA" sz="3000" smtClean="0">
                <a:solidFill>
                  <a:srgbClr val="003EBB"/>
                </a:solidFill>
                <a:ea typeface="ＭＳ Ｐゴシック" pitchFamily="34" charset="-128"/>
              </a:rPr>
              <a:t/>
            </a:r>
            <a:br>
              <a:rPr lang="en-CA" sz="3000" smtClean="0">
                <a:solidFill>
                  <a:srgbClr val="003EBB"/>
                </a:solidFill>
                <a:ea typeface="ＭＳ Ｐゴシック" pitchFamily="34" charset="-128"/>
              </a:rPr>
            </a:br>
            <a:r>
              <a:rPr lang="en-CA" sz="3000" b="1" smtClean="0">
                <a:solidFill>
                  <a:srgbClr val="1F497D"/>
                </a:solidFill>
                <a:ea typeface="ＭＳ Ｐゴシック" pitchFamily="34" charset="-128"/>
              </a:rPr>
              <a:t>Sociology and Change</a:t>
            </a:r>
          </a:p>
        </p:txBody>
      </p:sp>
      <p:sp>
        <p:nvSpPr>
          <p:cNvPr id="17410" name="Content Placeholder 2"/>
          <p:cNvSpPr>
            <a:spLocks noGrp="1"/>
          </p:cNvSpPr>
          <p:nvPr>
            <p:ph idx="1"/>
          </p:nvPr>
        </p:nvSpPr>
        <p:spPr/>
        <p:txBody>
          <a:bodyPr/>
          <a:lstStyle/>
          <a:p>
            <a:pPr eaLnBrk="1" hangingPunct="1"/>
            <a:r>
              <a:rPr lang="en-US" sz="2800" b="1" u="sng" smtClean="0">
                <a:ea typeface="ＭＳ Ｐゴシック" pitchFamily="34" charset="-128"/>
              </a:rPr>
              <a:t>Focus of Studies:</a:t>
            </a:r>
            <a:r>
              <a:rPr lang="en-US" sz="2800" b="1" smtClean="0">
                <a:ea typeface="ＭＳ Ｐゴシック" pitchFamily="34" charset="-128"/>
              </a:rPr>
              <a:t> </a:t>
            </a:r>
          </a:p>
          <a:p>
            <a:pPr lvl="1" eaLnBrk="1" hangingPunct="1"/>
            <a:r>
              <a:rPr lang="en-US" sz="2800" smtClean="0">
                <a:ea typeface="ＭＳ Ｐゴシック" pitchFamily="34" charset="-128"/>
              </a:rPr>
              <a:t>massive shifts in behaviour and attitudes of groups or whole societies</a:t>
            </a:r>
            <a:endParaRPr lang="en-CA" sz="2800" smtClean="0">
              <a:ea typeface="ＭＳ Ｐゴシック" pitchFamily="34" charset="-128"/>
            </a:endParaRPr>
          </a:p>
          <a:p>
            <a:pPr eaLnBrk="1" hangingPunct="1"/>
            <a:endParaRPr lang="en-CA" sz="2800" smtClean="0">
              <a:ea typeface="ＭＳ Ｐゴシック" pitchFamily="34" charset="-128"/>
            </a:endParaRPr>
          </a:p>
          <a:p>
            <a:pPr eaLnBrk="1" hangingPunct="1"/>
            <a:r>
              <a:rPr lang="en-US" sz="2800" b="1" u="sng" smtClean="0">
                <a:ea typeface="ＭＳ Ｐゴシック" pitchFamily="34" charset="-128"/>
              </a:rPr>
              <a:t>The Process:</a:t>
            </a:r>
            <a:endParaRPr lang="en-CA" sz="2800" b="1" smtClean="0">
              <a:ea typeface="ＭＳ Ｐゴシック" pitchFamily="34" charset="-128"/>
            </a:endParaRPr>
          </a:p>
          <a:p>
            <a:pPr lvl="1" eaLnBrk="1" hangingPunct="1"/>
            <a:r>
              <a:rPr lang="en-US" sz="2800" smtClean="0">
                <a:ea typeface="ＭＳ Ｐゴシック" pitchFamily="34" charset="-128"/>
              </a:rPr>
              <a:t>Change is inevitable</a:t>
            </a:r>
            <a:endParaRPr lang="en-CA" sz="2800" smtClean="0">
              <a:ea typeface="ＭＳ Ｐゴシック" pitchFamily="34" charset="-128"/>
            </a:endParaRPr>
          </a:p>
          <a:p>
            <a:pPr lvl="1" eaLnBrk="1" hangingPunct="1"/>
            <a:r>
              <a:rPr lang="en-US" sz="2800" smtClean="0">
                <a:ea typeface="ＭＳ Ｐゴシック" pitchFamily="34" charset="-128"/>
              </a:rPr>
              <a:t>Should be predictable - patterned</a:t>
            </a:r>
            <a:endParaRPr lang="en-CA" sz="2800" smtClean="0">
              <a:ea typeface="ＭＳ Ｐゴシック" pitchFamily="34" charset="-128"/>
            </a:endParaRPr>
          </a:p>
          <a:p>
            <a:pPr eaLnBrk="1" hangingPunct="1"/>
            <a:endParaRPr lang="en-CA" smtClean="0">
              <a:latin typeface="Rockwell" pitchFamily="18" charset="0"/>
              <a:ea typeface="ＭＳ Ｐゴシック" pitchFamily="34" charset="-128"/>
            </a:endParaRPr>
          </a:p>
          <a:p>
            <a:pPr eaLnBrk="1" hangingPunct="1"/>
            <a:endParaRPr lang="en-CA" smtClean="0">
              <a:latin typeface="Rockwell" pitchFamily="18" charset="0"/>
              <a:ea typeface="ＭＳ Ｐゴシック" pitchFamily="34" charset="-128"/>
            </a:endParaRPr>
          </a:p>
        </p:txBody>
      </p:sp>
    </p:spTree>
    <p:extLst>
      <p:ext uri="{BB962C8B-B14F-4D97-AF65-F5344CB8AC3E}">
        <p14:creationId xmlns:p14="http://schemas.microsoft.com/office/powerpoint/2010/main" xmlns="" val="8927629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188913"/>
            <a:ext cx="8534400" cy="758825"/>
          </a:xfrm>
        </p:spPr>
        <p:txBody>
          <a:bodyPr>
            <a:normAutofit fontScale="90000"/>
          </a:bodyPr>
          <a:lstStyle/>
          <a:p>
            <a:pPr marL="53975" eaLnBrk="1" hangingPunct="1"/>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u="sng" smtClean="0">
                <a:solidFill>
                  <a:srgbClr val="003EBB"/>
                </a:solidFill>
                <a:ea typeface="ＭＳ Ｐゴシック" pitchFamily="34" charset="-128"/>
              </a:rPr>
              <a:t/>
            </a:r>
            <a:br>
              <a:rPr lang="en-US" sz="3000" u="sng" smtClean="0">
                <a:solidFill>
                  <a:srgbClr val="003EBB"/>
                </a:solidFill>
                <a:ea typeface="ＭＳ Ｐゴシック" pitchFamily="34" charset="-128"/>
              </a:rPr>
            </a:br>
            <a:r>
              <a:rPr lang="en-US" sz="3000" b="1" smtClean="0">
                <a:solidFill>
                  <a:srgbClr val="1F497D"/>
                </a:solidFill>
                <a:ea typeface="ＭＳ Ｐゴシック" pitchFamily="34" charset="-128"/>
              </a:rPr>
              <a:t>Sociology Theories for Explaining Change</a:t>
            </a:r>
            <a:endParaRPr lang="en-CA" sz="3000" b="1" smtClean="0">
              <a:solidFill>
                <a:srgbClr val="1F497D"/>
              </a:solidFill>
              <a:ea typeface="ＭＳ Ｐゴシック" pitchFamily="34" charset="-128"/>
            </a:endParaRPr>
          </a:p>
        </p:txBody>
      </p:sp>
      <p:sp>
        <p:nvSpPr>
          <p:cNvPr id="3" name="Content Placeholder 2"/>
          <p:cNvSpPr>
            <a:spLocks noGrp="1"/>
          </p:cNvSpPr>
          <p:nvPr>
            <p:ph idx="1"/>
          </p:nvPr>
        </p:nvSpPr>
        <p:spPr/>
        <p:txBody>
          <a:bodyPr>
            <a:normAutofit/>
          </a:bodyPr>
          <a:lstStyle/>
          <a:p>
            <a:pPr eaLnBrk="1" hangingPunct="1">
              <a:lnSpc>
                <a:spcPct val="70000"/>
              </a:lnSpc>
            </a:pPr>
            <a:r>
              <a:rPr lang="en-US" sz="3000" b="1" smtClean="0">
                <a:ea typeface="ＭＳ Ｐゴシック" pitchFamily="34" charset="-128"/>
              </a:rPr>
              <a:t>Decay</a:t>
            </a:r>
            <a:r>
              <a:rPr lang="en-US" sz="3000" smtClean="0">
                <a:ea typeface="ＭＳ Ｐゴシック" pitchFamily="34" charset="-128"/>
              </a:rPr>
              <a:t> – </a:t>
            </a:r>
            <a:r>
              <a:rPr lang="en-US" sz="1900" smtClean="0">
                <a:ea typeface="ＭＳ Ｐゴシック" pitchFamily="34" charset="-128"/>
              </a:rPr>
              <a:t>(</a:t>
            </a:r>
            <a:r>
              <a:rPr lang="en-CA" sz="1900" smtClean="0">
                <a:ea typeface="ＭＳ Ｐゴシック" pitchFamily="34" charset="-128"/>
              </a:rPr>
              <a:t>Taken from Adam &amp; Eve Genesis story) </a:t>
            </a:r>
          </a:p>
          <a:p>
            <a:pPr lvl="1" eaLnBrk="1" hangingPunct="1">
              <a:lnSpc>
                <a:spcPct val="70000"/>
              </a:lnSpc>
            </a:pPr>
            <a:r>
              <a:rPr lang="en-US" sz="2400" smtClean="0">
                <a:ea typeface="ＭＳ Ｐゴシック" pitchFamily="34" charset="-128"/>
              </a:rPr>
              <a:t>all societies began in an ideal state and as societies inevitably become more materialistic and less spiritual, they become less able to provide for and protect its citizens</a:t>
            </a:r>
          </a:p>
          <a:p>
            <a:pPr lvl="1" eaLnBrk="1" hangingPunct="1">
              <a:lnSpc>
                <a:spcPct val="70000"/>
              </a:lnSpc>
              <a:buFontTx/>
              <a:buNone/>
            </a:pPr>
            <a:endParaRPr lang="en-CA" sz="2400" smtClean="0">
              <a:ea typeface="ＭＳ Ｐゴシック" pitchFamily="34" charset="-128"/>
            </a:endParaRPr>
          </a:p>
          <a:p>
            <a:pPr eaLnBrk="1" hangingPunct="1">
              <a:lnSpc>
                <a:spcPct val="70000"/>
              </a:lnSpc>
            </a:pPr>
            <a:r>
              <a:rPr lang="en-US" sz="3000" b="1" smtClean="0">
                <a:ea typeface="ＭＳ Ｐゴシック" pitchFamily="34" charset="-128"/>
              </a:rPr>
              <a:t>Cycles of Growth and Decay </a:t>
            </a:r>
            <a:r>
              <a:rPr lang="en-US" sz="3000" smtClean="0">
                <a:ea typeface="ＭＳ Ｐゴシック" pitchFamily="34" charset="-128"/>
              </a:rPr>
              <a:t>– </a:t>
            </a:r>
          </a:p>
          <a:p>
            <a:pPr lvl="1" eaLnBrk="1" hangingPunct="1">
              <a:lnSpc>
                <a:spcPct val="70000"/>
              </a:lnSpc>
            </a:pPr>
            <a:r>
              <a:rPr lang="en-US" sz="2400" smtClean="0">
                <a:ea typeface="ＭＳ Ｐゴシック" pitchFamily="34" charset="-128"/>
              </a:rPr>
              <a:t>societies are not always headed for destruction, but they have ups and downs</a:t>
            </a:r>
          </a:p>
          <a:p>
            <a:pPr lvl="1" eaLnBrk="1" hangingPunct="1">
              <a:lnSpc>
                <a:spcPct val="70000"/>
              </a:lnSpc>
              <a:buFontTx/>
              <a:buNone/>
            </a:pPr>
            <a:endParaRPr lang="en-CA" sz="2400" smtClean="0">
              <a:ea typeface="ＭＳ Ｐゴシック" pitchFamily="34" charset="-128"/>
            </a:endParaRPr>
          </a:p>
          <a:p>
            <a:pPr eaLnBrk="1" hangingPunct="1">
              <a:lnSpc>
                <a:spcPct val="70000"/>
              </a:lnSpc>
            </a:pPr>
            <a:r>
              <a:rPr lang="en-US" sz="3000" b="1" smtClean="0">
                <a:ea typeface="ＭＳ Ｐゴシック" pitchFamily="34" charset="-128"/>
              </a:rPr>
              <a:t>Progress</a:t>
            </a:r>
            <a:r>
              <a:rPr lang="en-US" sz="3000" smtClean="0">
                <a:ea typeface="ＭＳ Ｐゴシック" pitchFamily="34" charset="-128"/>
              </a:rPr>
              <a:t> – </a:t>
            </a:r>
          </a:p>
          <a:p>
            <a:pPr lvl="1" eaLnBrk="1" hangingPunct="1">
              <a:lnSpc>
                <a:spcPct val="70000"/>
              </a:lnSpc>
            </a:pPr>
            <a:r>
              <a:rPr lang="en-US" sz="2400" smtClean="0">
                <a:ea typeface="ＭＳ Ｐゴシック" pitchFamily="34" charset="-128"/>
              </a:rPr>
              <a:t>change as the result of continual progress (build on the experience of past societies)</a:t>
            </a:r>
            <a:endParaRPr lang="en-CA" sz="2400" smtClean="0">
              <a:ea typeface="ＭＳ Ｐゴシック" pitchFamily="34" charset="-128"/>
            </a:endParaRPr>
          </a:p>
          <a:p>
            <a:pPr eaLnBrk="1" hangingPunct="1">
              <a:lnSpc>
                <a:spcPct val="70000"/>
              </a:lnSpc>
              <a:buFont typeface="Wingdings 2" pitchFamily="18" charset="2"/>
              <a:buNone/>
            </a:pPr>
            <a:endParaRPr lang="en-CA" sz="3000" smtClean="0">
              <a:latin typeface="Rockwell" pitchFamily="18" charset="0"/>
              <a:ea typeface="ＭＳ Ｐゴシック" pitchFamily="34" charset="-128"/>
            </a:endParaRPr>
          </a:p>
          <a:p>
            <a:pPr eaLnBrk="1" hangingPunct="1">
              <a:lnSpc>
                <a:spcPct val="70000"/>
              </a:lnSpc>
            </a:pPr>
            <a:endParaRPr lang="en-CA" sz="3000" smtClean="0">
              <a:latin typeface="Rockwell" pitchFamily="18" charset="0"/>
              <a:ea typeface="ＭＳ Ｐゴシック" pitchFamily="34" charset="-128"/>
            </a:endParaRPr>
          </a:p>
        </p:txBody>
      </p:sp>
    </p:spTree>
    <p:extLst>
      <p:ext uri="{BB962C8B-B14F-4D97-AF65-F5344CB8AC3E}">
        <p14:creationId xmlns:p14="http://schemas.microsoft.com/office/powerpoint/2010/main" xmlns="" val="42752788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Sociology Theories cont</a:t>
            </a:r>
            <a:r>
              <a:rPr lang="en-CA" altLang="en-US" b="1" smtClean="0">
                <a:solidFill>
                  <a:srgbClr val="1F497D"/>
                </a:solidFill>
                <a:ea typeface="ＭＳ Ｐゴシック" pitchFamily="34" charset="-128"/>
              </a:rPr>
              <a:t>’</a:t>
            </a:r>
            <a:r>
              <a:rPr lang="en-CA" b="1" smtClean="0">
                <a:solidFill>
                  <a:srgbClr val="1F497D"/>
                </a:solidFill>
                <a:ea typeface="ＭＳ Ｐゴシック" pitchFamily="34" charset="-128"/>
              </a:rPr>
              <a:t>d</a:t>
            </a:r>
          </a:p>
        </p:txBody>
      </p:sp>
      <p:sp>
        <p:nvSpPr>
          <p:cNvPr id="22530" name="Content Placeholder 2"/>
          <p:cNvSpPr>
            <a:spLocks noGrp="1"/>
          </p:cNvSpPr>
          <p:nvPr>
            <p:ph idx="1"/>
          </p:nvPr>
        </p:nvSpPr>
        <p:spPr/>
        <p:txBody>
          <a:bodyPr/>
          <a:lstStyle/>
          <a:p>
            <a:pPr eaLnBrk="1" hangingPunct="1">
              <a:lnSpc>
                <a:spcPct val="80000"/>
              </a:lnSpc>
            </a:pPr>
            <a:r>
              <a:rPr lang="en-US" sz="3000" smtClean="0">
                <a:ea typeface="ＭＳ Ｐゴシック" pitchFamily="34" charset="-128"/>
              </a:rPr>
              <a:t>There is a debate whether change is the result of one factor or many</a:t>
            </a:r>
            <a:endParaRPr lang="en-CA" sz="3000" smtClean="0">
              <a:ea typeface="ＭＳ Ｐゴシック" pitchFamily="34" charset="-128"/>
            </a:endParaRPr>
          </a:p>
          <a:p>
            <a:pPr eaLnBrk="1" hangingPunct="1">
              <a:lnSpc>
                <a:spcPct val="80000"/>
              </a:lnSpc>
              <a:buFont typeface="Wingdings 2" pitchFamily="18" charset="2"/>
              <a:buNone/>
            </a:pPr>
            <a:endParaRPr lang="en-US" sz="3000" u="sng" smtClean="0">
              <a:ea typeface="ＭＳ Ｐゴシック" pitchFamily="34" charset="-128"/>
            </a:endParaRPr>
          </a:p>
          <a:p>
            <a:pPr eaLnBrk="1" hangingPunct="1">
              <a:lnSpc>
                <a:spcPct val="80000"/>
              </a:lnSpc>
            </a:pPr>
            <a:r>
              <a:rPr lang="en-US" sz="3000" b="1" u="sng" smtClean="0">
                <a:ea typeface="ＭＳ Ｐゴシック" pitchFamily="34" charset="-128"/>
              </a:rPr>
              <a:t>Reductionist/Determinist Theories</a:t>
            </a:r>
            <a:r>
              <a:rPr lang="en-US" sz="3000" smtClean="0">
                <a:ea typeface="ＭＳ Ｐゴシック" pitchFamily="34" charset="-128"/>
              </a:rPr>
              <a:t>: ­ Believe that social change was caused (determined) by a single factor (i.e., Marx – struggle for economic power – led to feminist theory)</a:t>
            </a:r>
            <a:endParaRPr lang="en-CA" sz="3000" smtClean="0">
              <a:ea typeface="ＭＳ Ｐゴシック" pitchFamily="34" charset="-128"/>
            </a:endParaRPr>
          </a:p>
          <a:p>
            <a:pPr eaLnBrk="1" hangingPunct="1">
              <a:lnSpc>
                <a:spcPct val="80000"/>
              </a:lnSpc>
              <a:buFont typeface="Wingdings 2" pitchFamily="18" charset="2"/>
              <a:buNone/>
            </a:pPr>
            <a:r>
              <a:rPr lang="en-US" sz="3000" smtClean="0">
                <a:ea typeface="ＭＳ Ｐゴシック" pitchFamily="34" charset="-128"/>
              </a:rPr>
              <a:t> </a:t>
            </a:r>
            <a:endParaRPr lang="en-CA" sz="3000" smtClean="0">
              <a:ea typeface="ＭＳ Ｐゴシック" pitchFamily="34" charset="-128"/>
            </a:endParaRPr>
          </a:p>
          <a:p>
            <a:pPr eaLnBrk="1" hangingPunct="1">
              <a:lnSpc>
                <a:spcPct val="80000"/>
              </a:lnSpc>
            </a:pPr>
            <a:r>
              <a:rPr lang="en-US" sz="3000" b="1" u="sng" smtClean="0">
                <a:ea typeface="ＭＳ Ｐゴシック" pitchFamily="34" charset="-128"/>
              </a:rPr>
              <a:t>Interactionist Theories</a:t>
            </a:r>
            <a:r>
              <a:rPr lang="en-US" sz="3000" smtClean="0">
                <a:ea typeface="ＭＳ Ｐゴシック" pitchFamily="34" charset="-128"/>
              </a:rPr>
              <a:t>: Believe that social change is caused by many factors</a:t>
            </a:r>
            <a:endParaRPr lang="en-CA" sz="3000" smtClean="0">
              <a:ea typeface="ＭＳ Ｐゴシック" pitchFamily="34" charset="-128"/>
            </a:endParaRPr>
          </a:p>
        </p:txBody>
      </p:sp>
    </p:spTree>
    <p:extLst>
      <p:ext uri="{BB962C8B-B14F-4D97-AF65-F5344CB8AC3E}">
        <p14:creationId xmlns:p14="http://schemas.microsoft.com/office/powerpoint/2010/main" xmlns="" val="14560440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normAutofit fontScale="90000"/>
          </a:bodyPr>
          <a:lstStyle/>
          <a:p>
            <a:pPr marL="53975" eaLnBrk="1" hangingPunct="1"/>
            <a:r>
              <a:rPr lang="en-CA" b="1" smtClean="0">
                <a:solidFill>
                  <a:srgbClr val="1F497D"/>
                </a:solidFill>
                <a:ea typeface="ＭＳ Ｐゴシック" pitchFamily="34" charset="-128"/>
              </a:rPr>
              <a:t>Sociology: Characteristics of Change</a:t>
            </a:r>
          </a:p>
        </p:txBody>
      </p:sp>
      <p:sp>
        <p:nvSpPr>
          <p:cNvPr id="24578" name="Content Placeholder 2"/>
          <p:cNvSpPr>
            <a:spLocks noGrp="1"/>
          </p:cNvSpPr>
          <p:nvPr>
            <p:ph idx="1"/>
          </p:nvPr>
        </p:nvSpPr>
        <p:spPr/>
        <p:txBody>
          <a:bodyPr>
            <a:normAutofit fontScale="92500" lnSpcReduction="10000"/>
          </a:bodyPr>
          <a:lstStyle/>
          <a:p>
            <a:pPr eaLnBrk="1" hangingPunct="1">
              <a:lnSpc>
                <a:spcPct val="80000"/>
              </a:lnSpc>
            </a:pPr>
            <a:r>
              <a:rPr lang="en-US" b="1" smtClean="0">
                <a:ea typeface="ＭＳ Ｐゴシック" pitchFamily="34" charset="-128"/>
              </a:rPr>
              <a:t>Direction of Change </a:t>
            </a:r>
            <a:r>
              <a:rPr lang="en-US" smtClean="0">
                <a:ea typeface="ＭＳ Ｐゴシック" pitchFamily="34" charset="-128"/>
              </a:rPr>
              <a:t>– positive or negative?</a:t>
            </a:r>
            <a:endParaRPr lang="en-CA" smtClean="0">
              <a:ea typeface="ＭＳ Ｐゴシック" pitchFamily="34" charset="-128"/>
            </a:endParaRPr>
          </a:p>
          <a:p>
            <a:pPr eaLnBrk="1" hangingPunct="1">
              <a:lnSpc>
                <a:spcPct val="80000"/>
              </a:lnSpc>
              <a:buFont typeface="Wingdings 2" pitchFamily="18" charset="2"/>
              <a:buNone/>
            </a:pPr>
            <a:r>
              <a:rPr lang="en-US" smtClean="0">
                <a:ea typeface="ＭＳ Ｐゴシック" pitchFamily="34" charset="-128"/>
              </a:rPr>
              <a:t> </a:t>
            </a:r>
            <a:endParaRPr lang="en-CA" smtClean="0">
              <a:ea typeface="ＭＳ Ｐゴシック" pitchFamily="34" charset="-128"/>
            </a:endParaRPr>
          </a:p>
          <a:p>
            <a:pPr eaLnBrk="1" hangingPunct="1">
              <a:lnSpc>
                <a:spcPct val="80000"/>
              </a:lnSpc>
            </a:pPr>
            <a:r>
              <a:rPr lang="en-US" b="1" smtClean="0">
                <a:ea typeface="ＭＳ Ｐゴシック" pitchFamily="34" charset="-128"/>
              </a:rPr>
              <a:t>Rate of Change </a:t>
            </a:r>
            <a:r>
              <a:rPr lang="en-US" smtClean="0">
                <a:ea typeface="ＭＳ Ｐゴシック" pitchFamily="34" charset="-128"/>
              </a:rPr>
              <a:t>– slow, moderate, or fast?  What factors are affecting rate?</a:t>
            </a:r>
            <a:endParaRPr lang="en-CA" smtClean="0">
              <a:ea typeface="ＭＳ Ｐゴシック" pitchFamily="34" charset="-128"/>
            </a:endParaRPr>
          </a:p>
          <a:p>
            <a:pPr eaLnBrk="1" hangingPunct="1">
              <a:lnSpc>
                <a:spcPct val="80000"/>
              </a:lnSpc>
              <a:buFont typeface="Wingdings 2" pitchFamily="18" charset="2"/>
              <a:buNone/>
            </a:pPr>
            <a:r>
              <a:rPr lang="en-US" smtClean="0">
                <a:ea typeface="ＭＳ Ｐゴシック" pitchFamily="34" charset="-128"/>
              </a:rPr>
              <a:t> </a:t>
            </a:r>
            <a:endParaRPr lang="en-CA" smtClean="0">
              <a:ea typeface="ＭＳ Ｐゴシック" pitchFamily="34" charset="-128"/>
            </a:endParaRPr>
          </a:p>
          <a:p>
            <a:pPr eaLnBrk="1" hangingPunct="1">
              <a:lnSpc>
                <a:spcPct val="80000"/>
              </a:lnSpc>
            </a:pPr>
            <a:r>
              <a:rPr lang="en-US" b="1" smtClean="0">
                <a:ea typeface="ＭＳ Ｐゴシック" pitchFamily="34" charset="-128"/>
              </a:rPr>
              <a:t>Sources</a:t>
            </a:r>
            <a:r>
              <a:rPr lang="en-US" smtClean="0">
                <a:ea typeface="ＭＳ Ｐゴシック" pitchFamily="34" charset="-128"/>
              </a:rPr>
              <a:t> – what factors are behind change?  Exogenous (from another society) or Endogenous (from within the society)</a:t>
            </a:r>
            <a:endParaRPr lang="en-CA" smtClean="0">
              <a:ea typeface="ＭＳ Ｐゴシック" pitchFamily="34" charset="-128"/>
            </a:endParaRPr>
          </a:p>
          <a:p>
            <a:pPr eaLnBrk="1" hangingPunct="1">
              <a:lnSpc>
                <a:spcPct val="80000"/>
              </a:lnSpc>
              <a:buFont typeface="Wingdings 2" pitchFamily="18" charset="2"/>
              <a:buNone/>
            </a:pPr>
            <a:endParaRPr lang="en-CA" smtClean="0">
              <a:ea typeface="ＭＳ Ｐゴシック" pitchFamily="34" charset="-128"/>
            </a:endParaRPr>
          </a:p>
          <a:p>
            <a:pPr eaLnBrk="1" hangingPunct="1">
              <a:lnSpc>
                <a:spcPct val="80000"/>
              </a:lnSpc>
            </a:pPr>
            <a:r>
              <a:rPr lang="en-US" b="1" smtClean="0">
                <a:ea typeface="ＭＳ Ｐゴシック" pitchFamily="34" charset="-128"/>
              </a:rPr>
              <a:t>Controllability</a:t>
            </a:r>
            <a:r>
              <a:rPr lang="en-US" smtClean="0">
                <a:ea typeface="ＭＳ Ｐゴシック" pitchFamily="34" charset="-128"/>
              </a:rPr>
              <a:t> – look at the degree to which social change can be controlled or engineered (e.g. eliminating racism and discrimination)</a:t>
            </a:r>
            <a:endParaRPr lang="en-CA" smtClean="0">
              <a:ea typeface="ＭＳ Ｐゴシック" pitchFamily="34" charset="-128"/>
            </a:endParaRPr>
          </a:p>
          <a:p>
            <a:pPr eaLnBrk="1" hangingPunct="1">
              <a:lnSpc>
                <a:spcPct val="80000"/>
              </a:lnSpc>
            </a:pPr>
            <a:endParaRPr lang="en-CA" smtClean="0">
              <a:latin typeface="Rockwell" pitchFamily="18" charset="0"/>
              <a:ea typeface="ＭＳ Ｐゴシック" pitchFamily="34" charset="-128"/>
            </a:endParaRPr>
          </a:p>
        </p:txBody>
      </p:sp>
    </p:spTree>
    <p:extLst>
      <p:ext uri="{BB962C8B-B14F-4D97-AF65-F5344CB8AC3E}">
        <p14:creationId xmlns:p14="http://schemas.microsoft.com/office/powerpoint/2010/main" xmlns="" val="2076080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fontScale="90000"/>
          </a:bodyPr>
          <a:lstStyle/>
          <a:p>
            <a:pPr eaLnBrk="1" hangingPunct="1"/>
            <a:r>
              <a:rPr lang="en-US" b="1" smtClean="0">
                <a:solidFill>
                  <a:srgbClr val="1F497D"/>
                </a:solidFill>
                <a:ea typeface="ＭＳ Ｐゴシック" pitchFamily="34" charset="-128"/>
              </a:rPr>
              <a:t>Sociology Theories of Social Change</a:t>
            </a:r>
          </a:p>
        </p:txBody>
      </p:sp>
      <p:sp>
        <p:nvSpPr>
          <p:cNvPr id="26626" name="Content Placeholder 2"/>
          <p:cNvSpPr>
            <a:spLocks noGrp="1"/>
          </p:cNvSpPr>
          <p:nvPr>
            <p:ph idx="1"/>
          </p:nvPr>
        </p:nvSpPr>
        <p:spPr/>
        <p:txBody>
          <a:bodyPr>
            <a:normAutofit lnSpcReduction="10000"/>
          </a:bodyPr>
          <a:lstStyle/>
          <a:p>
            <a:pPr eaLnBrk="1" hangingPunct="1"/>
            <a:r>
              <a:rPr lang="en-US" smtClean="0">
                <a:ea typeface="ＭＳ Ｐゴシック" pitchFamily="34" charset="-128"/>
              </a:rPr>
              <a:t>Tension (Adaptation Theory): </a:t>
            </a:r>
          </a:p>
          <a:p>
            <a:pPr lvl="1" eaLnBrk="1" hangingPunct="1"/>
            <a:r>
              <a:rPr lang="en-US" smtClean="0">
                <a:ea typeface="ＭＳ Ｐゴシック" pitchFamily="34" charset="-128"/>
              </a:rPr>
              <a:t>When a part of society diverges from the rest and causes a disturbance. </a:t>
            </a:r>
          </a:p>
          <a:p>
            <a:pPr eaLnBrk="1" hangingPunct="1"/>
            <a:r>
              <a:rPr lang="en-US" smtClean="0">
                <a:ea typeface="ＭＳ Ｐゴシック" pitchFamily="34" charset="-128"/>
              </a:rPr>
              <a:t>Accumulation: </a:t>
            </a:r>
          </a:p>
          <a:p>
            <a:pPr lvl="1" eaLnBrk="1" hangingPunct="1"/>
            <a:r>
              <a:rPr lang="en-US" smtClean="0">
                <a:ea typeface="ＭＳ Ｐゴシック" pitchFamily="34" charset="-128"/>
              </a:rPr>
              <a:t>Humans gathering increasing amounts of knowledge and technology – this leads to change</a:t>
            </a:r>
          </a:p>
          <a:p>
            <a:pPr eaLnBrk="1" hangingPunct="1"/>
            <a:r>
              <a:rPr lang="en-US" smtClean="0">
                <a:ea typeface="ＭＳ Ｐゴシック" pitchFamily="34" charset="-128"/>
              </a:rPr>
              <a:t>Diffusion of innovation: </a:t>
            </a:r>
          </a:p>
          <a:p>
            <a:pPr lvl="1" eaLnBrk="1" hangingPunct="1"/>
            <a:r>
              <a:rPr lang="en-US" smtClean="0">
                <a:ea typeface="ＭＳ Ｐゴシック" pitchFamily="34" charset="-128"/>
              </a:rPr>
              <a:t>an innovation is developed and becomes mainstream (integrated into society)</a:t>
            </a:r>
          </a:p>
        </p:txBody>
      </p:sp>
    </p:spTree>
    <p:extLst>
      <p:ext uri="{BB962C8B-B14F-4D97-AF65-F5344CB8AC3E}">
        <p14:creationId xmlns:p14="http://schemas.microsoft.com/office/powerpoint/2010/main" xmlns="" val="869678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marL="53975" eaLnBrk="1" hangingPunct="1"/>
            <a:r>
              <a:rPr lang="en-CA" b="1" smtClean="0">
                <a:solidFill>
                  <a:srgbClr val="1F497D"/>
                </a:solidFill>
                <a:ea typeface="ＭＳ Ｐゴシック" pitchFamily="34" charset="-128"/>
              </a:rPr>
              <a:t>Anthropology and Change</a:t>
            </a:r>
          </a:p>
        </p:txBody>
      </p:sp>
      <p:sp>
        <p:nvSpPr>
          <p:cNvPr id="3" name="Content Placeholder 2"/>
          <p:cNvSpPr>
            <a:spLocks noGrp="1"/>
          </p:cNvSpPr>
          <p:nvPr>
            <p:ph idx="1"/>
          </p:nvPr>
        </p:nvSpPr>
        <p:spPr/>
        <p:txBody>
          <a:bodyPr>
            <a:normAutofit/>
          </a:bodyPr>
          <a:lstStyle/>
          <a:p>
            <a:pPr marL="274320" indent="-274320" eaLnBrk="1" fontAlgn="auto" hangingPunct="1">
              <a:spcBef>
                <a:spcPts val="0"/>
              </a:spcBef>
              <a:spcAft>
                <a:spcPts val="0"/>
              </a:spcAft>
              <a:buFont typeface="Wingdings 2"/>
              <a:buChar char=""/>
              <a:defRPr/>
            </a:pPr>
            <a:r>
              <a:rPr lang="en-US" b="1" u="sng" dirty="0" smtClean="0">
                <a:ea typeface="+mn-ea"/>
                <a:cs typeface="+mn-cs"/>
              </a:rPr>
              <a:t>Focus of Studies:</a:t>
            </a:r>
            <a:r>
              <a:rPr lang="en-US" b="1" dirty="0" smtClean="0">
                <a:ea typeface="+mn-ea"/>
                <a:cs typeface="+mn-cs"/>
              </a:rPr>
              <a:t> </a:t>
            </a:r>
            <a:r>
              <a:rPr lang="en-US" dirty="0" smtClean="0">
                <a:ea typeface="+mn-ea"/>
                <a:cs typeface="+mn-cs"/>
              </a:rPr>
              <a:t>Culture</a:t>
            </a:r>
            <a:endParaRPr lang="en-CA" dirty="0" smtClean="0">
              <a:ea typeface="+mn-ea"/>
              <a:cs typeface="+mn-cs"/>
            </a:endParaRPr>
          </a:p>
          <a:p>
            <a:pPr marL="274320" indent="-274320" eaLnBrk="1" fontAlgn="auto" hangingPunct="1">
              <a:spcBef>
                <a:spcPts val="0"/>
              </a:spcBef>
              <a:spcAft>
                <a:spcPts val="0"/>
              </a:spcAft>
              <a:buFont typeface="Wingdings 2"/>
              <a:buNone/>
              <a:defRPr/>
            </a:pPr>
            <a:endParaRPr lang="en-CA" dirty="0" smtClean="0">
              <a:ea typeface="+mn-ea"/>
              <a:cs typeface="+mn-cs"/>
            </a:endParaRPr>
          </a:p>
          <a:p>
            <a:pPr marL="274320" indent="-274320" eaLnBrk="1" fontAlgn="auto" hangingPunct="1">
              <a:spcBef>
                <a:spcPts val="0"/>
              </a:spcBef>
              <a:spcAft>
                <a:spcPts val="0"/>
              </a:spcAft>
              <a:buFont typeface="Wingdings 2"/>
              <a:buChar char=""/>
              <a:defRPr/>
            </a:pPr>
            <a:r>
              <a:rPr lang="en-US" b="1" u="sng" dirty="0" smtClean="0">
                <a:ea typeface="+mn-ea"/>
                <a:cs typeface="+mn-cs"/>
              </a:rPr>
              <a:t>The Process:</a:t>
            </a:r>
            <a:endParaRPr lang="en-CA" b="1" dirty="0" smtClean="0">
              <a:ea typeface="+mn-ea"/>
              <a:cs typeface="+mn-cs"/>
            </a:endParaRPr>
          </a:p>
          <a:p>
            <a:pPr marL="640080" lvl="1" indent="-274320" eaLnBrk="1" fontAlgn="auto" hangingPunct="1">
              <a:spcAft>
                <a:spcPts val="0"/>
              </a:spcAft>
              <a:buFont typeface="Wingdings"/>
              <a:buChar char=""/>
              <a:defRPr/>
            </a:pPr>
            <a:r>
              <a:rPr lang="en-US" dirty="0" smtClean="0">
                <a:ea typeface="+mn-ea"/>
              </a:rPr>
              <a:t>Constantly changing (continuous)</a:t>
            </a:r>
            <a:endParaRPr lang="en-CA" dirty="0" smtClean="0">
              <a:ea typeface="+mn-ea"/>
            </a:endParaRPr>
          </a:p>
          <a:p>
            <a:pPr marL="640080" lvl="1" indent="-274320" eaLnBrk="1" fontAlgn="auto" hangingPunct="1">
              <a:spcAft>
                <a:spcPts val="0"/>
              </a:spcAft>
              <a:buFont typeface="Wingdings"/>
              <a:buChar char=""/>
              <a:defRPr/>
            </a:pPr>
            <a:r>
              <a:rPr lang="en-US" dirty="0" smtClean="0">
                <a:ea typeface="+mn-ea"/>
              </a:rPr>
              <a:t>Gradual process (slow)</a:t>
            </a:r>
          </a:p>
          <a:p>
            <a:pPr marL="274320" indent="-274320" eaLnBrk="1" fontAlgn="auto" hangingPunct="1">
              <a:spcBef>
                <a:spcPts val="0"/>
              </a:spcBef>
              <a:spcAft>
                <a:spcPts val="0"/>
              </a:spcAft>
              <a:buFont typeface="Wingdings 2"/>
              <a:buChar char=""/>
              <a:defRPr/>
            </a:pPr>
            <a:endParaRPr lang="en-US" dirty="0">
              <a:ea typeface="+mn-ea"/>
              <a:cs typeface="+mn-cs"/>
            </a:endParaRPr>
          </a:p>
          <a:p>
            <a:pPr marL="274320" indent="-274320" eaLnBrk="1" fontAlgn="auto" hangingPunct="1">
              <a:spcBef>
                <a:spcPts val="0"/>
              </a:spcBef>
              <a:spcAft>
                <a:spcPts val="0"/>
              </a:spcAft>
              <a:buFont typeface="Wingdings 2"/>
              <a:buChar char=""/>
              <a:defRPr/>
            </a:pPr>
            <a:r>
              <a:rPr lang="en-CA" dirty="0">
                <a:ea typeface="+mn-ea"/>
                <a:cs typeface="+mn-cs"/>
              </a:rPr>
              <a:t>Change process is gradual unless a culture is destroyed by another culture</a:t>
            </a:r>
          </a:p>
          <a:p>
            <a:pPr marL="0" indent="0" eaLnBrk="1" fontAlgn="auto" hangingPunct="1">
              <a:spcBef>
                <a:spcPts val="0"/>
              </a:spcBef>
              <a:spcAft>
                <a:spcPts val="0"/>
              </a:spcAft>
              <a:buFont typeface="Wingdings 2"/>
              <a:buNone/>
              <a:defRPr/>
            </a:pPr>
            <a:endParaRPr lang="en-CA" dirty="0" smtClean="0">
              <a:ea typeface="+mn-ea"/>
              <a:cs typeface="+mn-cs"/>
            </a:endParaRPr>
          </a:p>
          <a:p>
            <a:pPr marL="274320" indent="-274320" eaLnBrk="1" fontAlgn="auto" hangingPunct="1">
              <a:spcBef>
                <a:spcPts val="0"/>
              </a:spcBef>
              <a:spcAft>
                <a:spcPts val="0"/>
              </a:spcAft>
              <a:buFont typeface="Wingdings 2"/>
              <a:buChar char=""/>
              <a:defRPr/>
            </a:pPr>
            <a:endParaRPr lang="en-CA" dirty="0">
              <a:ea typeface="+mn-ea"/>
              <a:cs typeface="+mn-cs"/>
            </a:endParaRPr>
          </a:p>
        </p:txBody>
      </p:sp>
    </p:spTree>
    <p:extLst>
      <p:ext uri="{BB962C8B-B14F-4D97-AF65-F5344CB8AC3E}">
        <p14:creationId xmlns:p14="http://schemas.microsoft.com/office/powerpoint/2010/main" xmlns="" val="2697724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4864" eaLnBrk="1" fontAlgn="auto" hangingPunct="1">
              <a:spcAft>
                <a:spcPts val="0"/>
              </a:spcAft>
              <a:defRPr/>
            </a:pPr>
            <a:r>
              <a:rPr lang="en-US" dirty="0" smtClean="0">
                <a:solidFill>
                  <a:schemeClr val="tx2"/>
                </a:solidFill>
                <a:ea typeface="+mj-ea"/>
                <a:cs typeface="+mj-cs"/>
              </a:rPr>
              <a:t>Culture is </a:t>
            </a:r>
            <a:r>
              <a:rPr lang="en-US" dirty="0">
                <a:solidFill>
                  <a:schemeClr val="tx2"/>
                </a:solidFill>
                <a:ea typeface="+mj-ea"/>
                <a:cs typeface="+mj-cs"/>
              </a:rPr>
              <a:t>M</a:t>
            </a:r>
            <a:r>
              <a:rPr lang="en-US" dirty="0" smtClean="0">
                <a:solidFill>
                  <a:schemeClr val="tx2"/>
                </a:solidFill>
                <a:ea typeface="+mj-ea"/>
                <a:cs typeface="+mj-cs"/>
              </a:rPr>
              <a:t>ade </a:t>
            </a:r>
            <a:r>
              <a:rPr lang="en-US" dirty="0">
                <a:solidFill>
                  <a:schemeClr val="tx2"/>
                </a:solidFill>
                <a:ea typeface="+mj-ea"/>
                <a:cs typeface="+mj-cs"/>
              </a:rPr>
              <a:t>U</a:t>
            </a:r>
            <a:r>
              <a:rPr lang="en-US" dirty="0" smtClean="0">
                <a:solidFill>
                  <a:schemeClr val="tx2"/>
                </a:solidFill>
                <a:ea typeface="+mj-ea"/>
                <a:cs typeface="+mj-cs"/>
              </a:rPr>
              <a:t>p </a:t>
            </a:r>
            <a:r>
              <a:rPr lang="en-US" dirty="0">
                <a:solidFill>
                  <a:schemeClr val="tx2"/>
                </a:solidFill>
                <a:ea typeface="+mj-ea"/>
                <a:cs typeface="+mj-cs"/>
              </a:rPr>
              <a:t>of 4 </a:t>
            </a:r>
            <a:r>
              <a:rPr lang="en-US" dirty="0" smtClean="0">
                <a:solidFill>
                  <a:schemeClr val="tx2"/>
                </a:solidFill>
                <a:ea typeface="+mj-ea"/>
                <a:cs typeface="+mj-cs"/>
              </a:rPr>
              <a:t>Interrelated </a:t>
            </a:r>
            <a:r>
              <a:rPr lang="en-US" dirty="0">
                <a:solidFill>
                  <a:schemeClr val="tx2"/>
                </a:solidFill>
                <a:ea typeface="+mj-ea"/>
                <a:cs typeface="+mj-cs"/>
              </a:rPr>
              <a:t>P</a:t>
            </a:r>
            <a:r>
              <a:rPr lang="en-US" dirty="0" smtClean="0">
                <a:solidFill>
                  <a:schemeClr val="tx2"/>
                </a:solidFill>
                <a:ea typeface="+mj-ea"/>
                <a:cs typeface="+mj-cs"/>
              </a:rPr>
              <a:t>arts</a:t>
            </a:r>
            <a:r>
              <a:rPr lang="en-US" dirty="0" smtClean="0">
                <a:solidFill>
                  <a:schemeClr val="tx2">
                    <a:tint val="100000"/>
                    <a:shade val="90000"/>
                    <a:satMod val="250000"/>
                    <a:alpha val="100000"/>
                  </a:schemeClr>
                </a:solidFill>
                <a:ea typeface="+mj-ea"/>
                <a:cs typeface="+mj-cs"/>
              </a:rPr>
              <a:t>:</a:t>
            </a:r>
            <a:endParaRPr lang="en-CA" dirty="0">
              <a:solidFill>
                <a:schemeClr val="tx2">
                  <a:tint val="100000"/>
                  <a:shade val="90000"/>
                  <a:satMod val="250000"/>
                  <a:alpha val="100000"/>
                </a:schemeClr>
              </a:solidFill>
              <a:ea typeface="+mj-ea"/>
              <a:cs typeface="+mj-cs"/>
            </a:endParaRPr>
          </a:p>
        </p:txBody>
      </p:sp>
      <p:sp>
        <p:nvSpPr>
          <p:cNvPr id="3" name="Content Placeholder 2"/>
          <p:cNvSpPr>
            <a:spLocks noGrp="1"/>
          </p:cNvSpPr>
          <p:nvPr>
            <p:ph idx="1"/>
          </p:nvPr>
        </p:nvSpPr>
        <p:spPr>
          <a:xfrm>
            <a:off x="301625" y="1341438"/>
            <a:ext cx="8504238" cy="5040312"/>
          </a:xfrm>
        </p:spPr>
        <p:txBody>
          <a:bodyPr>
            <a:normAutofit fontScale="92500" lnSpcReduction="10000"/>
          </a:bodyPr>
          <a:lstStyle/>
          <a:p>
            <a:pPr marL="514350" indent="-514350" eaLnBrk="1" hangingPunct="1">
              <a:lnSpc>
                <a:spcPct val="80000"/>
              </a:lnSpc>
              <a:buFont typeface="Wingdings 2" pitchFamily="18" charset="2"/>
              <a:buAutoNum type="arabicPeriod"/>
            </a:pPr>
            <a:r>
              <a:rPr lang="en-CA" b="1" smtClean="0">
                <a:ea typeface="ＭＳ Ｐゴシック" pitchFamily="34" charset="-128"/>
              </a:rPr>
              <a:t>Physical Environment </a:t>
            </a:r>
            <a:r>
              <a:rPr lang="en-CA" smtClean="0">
                <a:ea typeface="ＭＳ Ｐゴシック" pitchFamily="34" charset="-128"/>
              </a:rPr>
              <a:t>– </a:t>
            </a:r>
          </a:p>
          <a:p>
            <a:pPr lvl="1" eaLnBrk="1" hangingPunct="1">
              <a:lnSpc>
                <a:spcPct val="80000"/>
              </a:lnSpc>
            </a:pPr>
            <a:r>
              <a:rPr lang="en-CA" sz="1900" smtClean="0">
                <a:ea typeface="ＭＳ Ｐゴシック" pitchFamily="34" charset="-128"/>
              </a:rPr>
              <a:t>(e.g. length of seasons)</a:t>
            </a:r>
          </a:p>
          <a:p>
            <a:pPr marL="514350" indent="-514350" eaLnBrk="1" hangingPunct="1">
              <a:lnSpc>
                <a:spcPct val="80000"/>
              </a:lnSpc>
              <a:buFont typeface="Wingdings 2" pitchFamily="18" charset="2"/>
              <a:buAutoNum type="arabicPeriod"/>
            </a:pPr>
            <a:r>
              <a:rPr lang="en-CA" b="1" smtClean="0">
                <a:ea typeface="ＭＳ Ｐゴシック" pitchFamily="34" charset="-128"/>
              </a:rPr>
              <a:t>Level of Technology </a:t>
            </a:r>
            <a:r>
              <a:rPr lang="en-CA" smtClean="0">
                <a:ea typeface="ＭＳ Ｐゴシック" pitchFamily="34" charset="-128"/>
              </a:rPr>
              <a:t>– depends on the need of that society and its existing culture </a:t>
            </a:r>
          </a:p>
          <a:p>
            <a:pPr lvl="1" eaLnBrk="1" hangingPunct="1">
              <a:lnSpc>
                <a:spcPct val="80000"/>
              </a:lnSpc>
            </a:pPr>
            <a:r>
              <a:rPr lang="en-CA" sz="1900" smtClean="0">
                <a:ea typeface="ＭＳ Ｐゴシック" pitchFamily="34" charset="-128"/>
              </a:rPr>
              <a:t>(e.g. light-rail transit seen as solution to overcrowded highways but not in culture where foot transportation still common)</a:t>
            </a:r>
          </a:p>
          <a:p>
            <a:pPr marL="514350" indent="-514350" eaLnBrk="1" hangingPunct="1">
              <a:lnSpc>
                <a:spcPct val="80000"/>
              </a:lnSpc>
              <a:buFont typeface="Wingdings 2" pitchFamily="18" charset="2"/>
              <a:buAutoNum type="arabicPeriod"/>
            </a:pPr>
            <a:r>
              <a:rPr lang="en-CA" b="1" smtClean="0">
                <a:ea typeface="ＭＳ Ｐゴシック" pitchFamily="34" charset="-128"/>
              </a:rPr>
              <a:t>Social Organization </a:t>
            </a:r>
          </a:p>
          <a:p>
            <a:pPr lvl="1" eaLnBrk="1" hangingPunct="1">
              <a:lnSpc>
                <a:spcPct val="80000"/>
              </a:lnSpc>
            </a:pPr>
            <a:r>
              <a:rPr lang="en-CA" smtClean="0">
                <a:ea typeface="ＭＳ Ｐゴシック" pitchFamily="34" charset="-128"/>
              </a:rPr>
              <a:t>(e.g. kinship system, division of labor, etc.)</a:t>
            </a:r>
          </a:p>
          <a:p>
            <a:pPr marL="514350" indent="-514350" eaLnBrk="1" hangingPunct="1">
              <a:lnSpc>
                <a:spcPct val="80000"/>
              </a:lnSpc>
              <a:buFont typeface="Wingdings 2" pitchFamily="18" charset="2"/>
              <a:buAutoNum type="arabicPeriod"/>
            </a:pPr>
            <a:r>
              <a:rPr lang="en-CA" b="1" smtClean="0">
                <a:ea typeface="ＭＳ Ｐゴシック" pitchFamily="34" charset="-128"/>
              </a:rPr>
              <a:t>Systems of Symbols </a:t>
            </a:r>
          </a:p>
          <a:p>
            <a:pPr lvl="1" eaLnBrk="1" hangingPunct="1">
              <a:lnSpc>
                <a:spcPct val="80000"/>
              </a:lnSpc>
            </a:pPr>
            <a:r>
              <a:rPr lang="en-CA" smtClean="0">
                <a:ea typeface="ＭＳ Ｐゴシック" pitchFamily="34" charset="-128"/>
              </a:rPr>
              <a:t>(e.g. clothing &amp; physical objects, gestures, writing, etc.)</a:t>
            </a:r>
          </a:p>
          <a:p>
            <a:pPr lvl="1" eaLnBrk="1" hangingPunct="1">
              <a:lnSpc>
                <a:spcPct val="80000"/>
              </a:lnSpc>
            </a:pPr>
            <a:endParaRPr lang="en-CA" smtClean="0">
              <a:ea typeface="ＭＳ Ｐゴシック" pitchFamily="34" charset="-128"/>
            </a:endParaRPr>
          </a:p>
          <a:p>
            <a:pPr marL="514350" indent="-514350" eaLnBrk="1" hangingPunct="1">
              <a:lnSpc>
                <a:spcPct val="90000"/>
              </a:lnSpc>
            </a:pPr>
            <a:r>
              <a:rPr lang="en-US" sz="2600" smtClean="0">
                <a:ea typeface="ＭＳ Ｐゴシック" pitchFamily="34" charset="-128"/>
              </a:rPr>
              <a:t>Key Term: </a:t>
            </a:r>
            <a:r>
              <a:rPr lang="en-US" sz="2600" b="1" smtClean="0">
                <a:ea typeface="ＭＳ Ｐゴシック" pitchFamily="34" charset="-128"/>
              </a:rPr>
              <a:t>Enculturation</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The process by which members of a culture learn and internalize shared ideas, values, and beliefs.  </a:t>
            </a:r>
          </a:p>
          <a:p>
            <a:pPr lvl="1" eaLnBrk="1" hangingPunct="1">
              <a:lnSpc>
                <a:spcPct val="80000"/>
              </a:lnSpc>
            </a:pPr>
            <a:endParaRPr lang="en-CA" smtClean="0">
              <a:ea typeface="ＭＳ Ｐゴシック" pitchFamily="34" charset="-128"/>
            </a:endParaRPr>
          </a:p>
        </p:txBody>
      </p:sp>
    </p:spTree>
    <p:extLst>
      <p:ext uri="{BB962C8B-B14F-4D97-AF65-F5344CB8AC3E}">
        <p14:creationId xmlns:p14="http://schemas.microsoft.com/office/powerpoint/2010/main" xmlns="" val="1488696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b="1" smtClean="0">
                <a:solidFill>
                  <a:srgbClr val="1F497D"/>
                </a:solidFill>
                <a:ea typeface="ＭＳ Ｐゴシック" pitchFamily="34" charset="-128"/>
              </a:rPr>
              <a:t>Anthropology</a:t>
            </a:r>
          </a:p>
        </p:txBody>
      </p:sp>
      <p:sp>
        <p:nvSpPr>
          <p:cNvPr id="32770" name="Content Placeholder 2"/>
          <p:cNvSpPr>
            <a:spLocks noGrp="1"/>
          </p:cNvSpPr>
          <p:nvPr>
            <p:ph idx="1"/>
          </p:nvPr>
        </p:nvSpPr>
        <p:spPr>
          <a:xfrm>
            <a:off x="301625" y="1527175"/>
            <a:ext cx="8504238" cy="4926013"/>
          </a:xfrm>
        </p:spPr>
        <p:txBody>
          <a:bodyPr>
            <a:normAutofit lnSpcReduction="10000"/>
          </a:bodyPr>
          <a:lstStyle/>
          <a:p>
            <a:pPr eaLnBrk="1" hangingPunct="1"/>
            <a:r>
              <a:rPr lang="en-US" i="1" smtClean="0">
                <a:ea typeface="ＭＳ Ｐゴシック" pitchFamily="34" charset="-128"/>
              </a:rPr>
              <a:t>According to an anthropologist, social change happens because of…</a:t>
            </a:r>
          </a:p>
          <a:p>
            <a:pPr lvl="1" eaLnBrk="1" hangingPunct="1"/>
            <a:r>
              <a:rPr lang="en-US" smtClean="0">
                <a:solidFill>
                  <a:schemeClr val="tx1"/>
                </a:solidFill>
                <a:ea typeface="ＭＳ Ｐゴシック" pitchFamily="34" charset="-128"/>
              </a:rPr>
              <a:t>Invention: new innovations that change the way cultures function</a:t>
            </a:r>
          </a:p>
          <a:p>
            <a:pPr lvl="1" eaLnBrk="1" hangingPunct="1"/>
            <a:r>
              <a:rPr lang="en-US" smtClean="0">
                <a:solidFill>
                  <a:schemeClr val="tx1"/>
                </a:solidFill>
                <a:ea typeface="ＭＳ Ｐゴシック" pitchFamily="34" charset="-128"/>
              </a:rPr>
              <a:t>Discovery: finding information that changes a culture that was previously unknown</a:t>
            </a:r>
          </a:p>
          <a:p>
            <a:pPr lvl="1" eaLnBrk="1" hangingPunct="1"/>
            <a:r>
              <a:rPr lang="en-US" smtClean="0">
                <a:solidFill>
                  <a:schemeClr val="tx1"/>
                </a:solidFill>
                <a:ea typeface="ＭＳ Ｐゴシック" pitchFamily="34" charset="-128"/>
              </a:rPr>
              <a:t>Diffusion: distribution of ideas and information between cultures</a:t>
            </a:r>
          </a:p>
          <a:p>
            <a:pPr lvl="1" eaLnBrk="1" hangingPunct="1"/>
            <a:r>
              <a:rPr lang="en-US" smtClean="0">
                <a:solidFill>
                  <a:schemeClr val="tx1"/>
                </a:solidFill>
                <a:ea typeface="ＭＳ Ｐゴシック" pitchFamily="34" charset="-128"/>
              </a:rPr>
              <a:t>Acculturation: blending of certain beliefs and customs between 2 cultures after close interaction over time</a:t>
            </a:r>
          </a:p>
        </p:txBody>
      </p:sp>
    </p:spTree>
    <p:extLst>
      <p:ext uri="{BB962C8B-B14F-4D97-AF65-F5344CB8AC3E}">
        <p14:creationId xmlns:p14="http://schemas.microsoft.com/office/powerpoint/2010/main" xmlns="" val="93742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eaLnBrk="1" fontAlgn="auto" hangingPunct="1">
              <a:spcBef>
                <a:spcPts val="0"/>
              </a:spcBef>
              <a:spcAft>
                <a:spcPts val="0"/>
              </a:spcAft>
              <a:defRPr/>
            </a:pPr>
            <a:r>
              <a:rPr lang="en-US" sz="3200" b="1" dirty="0">
                <a:solidFill>
                  <a:schemeClr val="tx2"/>
                </a:solidFill>
                <a:latin typeface="+mj-lt"/>
              </a:rPr>
              <a:t>Acculturation can occur in 3 ways:</a:t>
            </a:r>
          </a:p>
        </p:txBody>
      </p:sp>
      <p:sp>
        <p:nvSpPr>
          <p:cNvPr id="33794" name="Content Placeholder 2"/>
          <p:cNvSpPr>
            <a:spLocks noGrp="1"/>
          </p:cNvSpPr>
          <p:nvPr>
            <p:ph idx="1"/>
          </p:nvPr>
        </p:nvSpPr>
        <p:spPr/>
        <p:txBody>
          <a:bodyPr/>
          <a:lstStyle/>
          <a:p>
            <a:pPr eaLnBrk="1" hangingPunct="1"/>
            <a:r>
              <a:rPr lang="en-US" smtClean="0">
                <a:ea typeface="ＭＳ Ｐゴシック" pitchFamily="34" charset="-128"/>
              </a:rPr>
              <a:t>Incorporation: </a:t>
            </a:r>
          </a:p>
          <a:p>
            <a:pPr lvl="1" eaLnBrk="1" hangingPunct="1"/>
            <a:r>
              <a:rPr lang="en-US" smtClean="0">
                <a:solidFill>
                  <a:srgbClr val="1F497D"/>
                </a:solidFill>
                <a:ea typeface="ＭＳ Ｐゴシック" pitchFamily="34" charset="-128"/>
              </a:rPr>
              <a:t>It can be freely borrowed</a:t>
            </a:r>
          </a:p>
          <a:p>
            <a:pPr eaLnBrk="1" hangingPunct="1"/>
            <a:r>
              <a:rPr lang="en-US" smtClean="0">
                <a:ea typeface="ＭＳ Ｐゴシック" pitchFamily="34" charset="-128"/>
              </a:rPr>
              <a:t>Directed change: </a:t>
            </a:r>
          </a:p>
          <a:p>
            <a:pPr lvl="1" eaLnBrk="1" hangingPunct="1"/>
            <a:r>
              <a:rPr lang="en-US" smtClean="0">
                <a:solidFill>
                  <a:srgbClr val="1F497D"/>
                </a:solidFill>
                <a:ea typeface="ＭＳ Ｐゴシック" pitchFamily="34" charset="-128"/>
              </a:rPr>
              <a:t>It can be unavoidable; when one culture overtakes another and suppresses its people</a:t>
            </a:r>
          </a:p>
          <a:p>
            <a:pPr eaLnBrk="1" hangingPunct="1"/>
            <a:r>
              <a:rPr lang="en-US" smtClean="0">
                <a:ea typeface="ＭＳ Ｐゴシック" pitchFamily="34" charset="-128"/>
              </a:rPr>
              <a:t>Cultural evolution: </a:t>
            </a:r>
          </a:p>
          <a:p>
            <a:pPr lvl="1" eaLnBrk="1" hangingPunct="1"/>
            <a:r>
              <a:rPr lang="en-US" smtClean="0">
                <a:solidFill>
                  <a:srgbClr val="1F497D"/>
                </a:solidFill>
                <a:ea typeface="ＭＳ Ｐゴシック" pitchFamily="34" charset="-128"/>
              </a:rPr>
              <a:t>View that cultures develop due to common patterns in ways that are predictable</a:t>
            </a:r>
          </a:p>
        </p:txBody>
      </p:sp>
    </p:spTree>
    <p:extLst>
      <p:ext uri="{BB962C8B-B14F-4D97-AF65-F5344CB8AC3E}">
        <p14:creationId xmlns:p14="http://schemas.microsoft.com/office/powerpoint/2010/main" xmlns="" val="2453234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3975" eaLnBrk="1" hangingPunct="1"/>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US" sz="3000" b="1" smtClean="0">
                <a:solidFill>
                  <a:srgbClr val="003EBB"/>
                </a:solidFill>
                <a:ea typeface="ＭＳ Ｐゴシック" pitchFamily="34" charset="-128"/>
              </a:rPr>
              <a:t/>
            </a:r>
            <a:br>
              <a:rPr lang="en-US" sz="3000" b="1" smtClean="0">
                <a:solidFill>
                  <a:srgbClr val="003EBB"/>
                </a:solidFill>
                <a:ea typeface="ＭＳ Ｐゴシック" pitchFamily="34" charset="-128"/>
              </a:rPr>
            </a:br>
            <a:r>
              <a:rPr lang="en-CA" sz="3000" smtClean="0">
                <a:solidFill>
                  <a:srgbClr val="003EBB"/>
                </a:solidFill>
                <a:ea typeface="ＭＳ Ｐゴシック" pitchFamily="34" charset="-128"/>
              </a:rPr>
              <a:t/>
            </a:r>
            <a:br>
              <a:rPr lang="en-CA" sz="3000" smtClean="0">
                <a:solidFill>
                  <a:srgbClr val="003EBB"/>
                </a:solidFill>
                <a:ea typeface="ＭＳ Ｐゴシック" pitchFamily="34" charset="-128"/>
              </a:rPr>
            </a:br>
            <a:r>
              <a:rPr lang="en-CA" sz="3000" b="1" smtClean="0">
                <a:solidFill>
                  <a:srgbClr val="1F497D"/>
                </a:solidFill>
                <a:ea typeface="ＭＳ Ｐゴシック" pitchFamily="34" charset="-128"/>
              </a:rPr>
              <a:t>Psychology and Change</a:t>
            </a:r>
          </a:p>
        </p:txBody>
      </p:sp>
      <p:sp>
        <p:nvSpPr>
          <p:cNvPr id="34818" name="Content Placeholder 2"/>
          <p:cNvSpPr>
            <a:spLocks noGrp="1"/>
          </p:cNvSpPr>
          <p:nvPr>
            <p:ph idx="1"/>
          </p:nvPr>
        </p:nvSpPr>
        <p:spPr/>
        <p:txBody>
          <a:bodyPr/>
          <a:lstStyle/>
          <a:p>
            <a:pPr eaLnBrk="1" hangingPunct="1"/>
            <a:r>
              <a:rPr lang="en-US" sz="2800" b="1" u="sng" smtClean="0">
                <a:ea typeface="ＭＳ Ｐゴシック" pitchFamily="34" charset="-128"/>
              </a:rPr>
              <a:t>Focus of Studies:</a:t>
            </a:r>
            <a:r>
              <a:rPr lang="en-US" sz="2800" b="1" smtClean="0">
                <a:ea typeface="ＭＳ Ｐゴシック" pitchFamily="34" charset="-128"/>
              </a:rPr>
              <a:t> </a:t>
            </a:r>
          </a:p>
          <a:p>
            <a:pPr lvl="1" eaLnBrk="1" hangingPunct="1"/>
            <a:r>
              <a:rPr lang="en-US" sz="2800" smtClean="0">
                <a:ea typeface="ＭＳ Ｐゴシック" pitchFamily="34" charset="-128"/>
              </a:rPr>
              <a:t>Behaviours and attitudes of individuals</a:t>
            </a:r>
            <a:endParaRPr lang="en-CA" sz="2800" smtClean="0">
              <a:ea typeface="ＭＳ Ｐゴシック" pitchFamily="34" charset="-128"/>
            </a:endParaRPr>
          </a:p>
          <a:p>
            <a:pPr eaLnBrk="1" hangingPunct="1">
              <a:buFont typeface="Wingdings 2" pitchFamily="18" charset="2"/>
              <a:buNone/>
            </a:pPr>
            <a:endParaRPr lang="en-CA" sz="2800" smtClean="0">
              <a:ea typeface="ＭＳ Ｐゴシック" pitchFamily="34" charset="-128"/>
            </a:endParaRPr>
          </a:p>
          <a:p>
            <a:pPr eaLnBrk="1" hangingPunct="1"/>
            <a:endParaRPr lang="en-US" sz="2800" smtClean="0">
              <a:ea typeface="ＭＳ Ｐゴシック" pitchFamily="34" charset="-128"/>
            </a:endParaRPr>
          </a:p>
          <a:p>
            <a:pPr eaLnBrk="1" hangingPunct="1"/>
            <a:r>
              <a:rPr lang="en-US" sz="2800" b="1" u="sng" smtClean="0">
                <a:ea typeface="ＭＳ Ｐゴシック" pitchFamily="34" charset="-128"/>
              </a:rPr>
              <a:t>Major Focus:</a:t>
            </a:r>
            <a:r>
              <a:rPr lang="en-US" sz="2800" b="1" smtClean="0">
                <a:ea typeface="ＭＳ Ｐゴシック" pitchFamily="34" charset="-128"/>
              </a:rPr>
              <a:t> </a:t>
            </a:r>
          </a:p>
          <a:p>
            <a:pPr lvl="1" eaLnBrk="1" hangingPunct="1"/>
            <a:r>
              <a:rPr lang="en-US" sz="2800" smtClean="0">
                <a:ea typeface="ＭＳ Ｐゴシック" pitchFamily="34" charset="-128"/>
              </a:rPr>
              <a:t>Link between people</a:t>
            </a:r>
            <a:r>
              <a:rPr lang="ja-JP" altLang="en-US" sz="2800" smtClean="0">
                <a:ea typeface="MS PMincho" pitchFamily="18" charset="-128"/>
              </a:rPr>
              <a:t>’</a:t>
            </a:r>
            <a:r>
              <a:rPr lang="en-US" altLang="ja-JP" sz="2800" smtClean="0">
                <a:ea typeface="ＭＳ Ｐゴシック" pitchFamily="34" charset="-128"/>
              </a:rPr>
              <a:t>s attitudes and behaviours – is it necessary to change attitudes before behaviours can change?</a:t>
            </a:r>
            <a:endParaRPr lang="en-CA" altLang="ja-JP" sz="2800" smtClean="0">
              <a:ea typeface="ＭＳ Ｐゴシック" pitchFamily="34" charset="-128"/>
            </a:endParaRPr>
          </a:p>
          <a:p>
            <a:pPr eaLnBrk="1" hangingPunct="1"/>
            <a:endParaRPr lang="en-CA" sz="2800" smtClean="0">
              <a:latin typeface="Rockwell" pitchFamily="18" charset="0"/>
              <a:ea typeface="ＭＳ Ｐゴシック" pitchFamily="34" charset="-128"/>
            </a:endParaRPr>
          </a:p>
          <a:p>
            <a:pPr eaLnBrk="1" hangingPunct="1"/>
            <a:endParaRPr lang="en-CA" smtClean="0">
              <a:latin typeface="Rockwell" pitchFamily="18" charset="0"/>
              <a:ea typeface="ＭＳ Ｐゴシック" pitchFamily="34" charset="-128"/>
            </a:endParaRPr>
          </a:p>
        </p:txBody>
      </p:sp>
    </p:spTree>
    <p:extLst>
      <p:ext uri="{BB962C8B-B14F-4D97-AF65-F5344CB8AC3E}">
        <p14:creationId xmlns:p14="http://schemas.microsoft.com/office/powerpoint/2010/main" xmlns="" val="958662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54864" eaLnBrk="1" fontAlgn="auto" hangingPunct="1">
              <a:spcAft>
                <a:spcPts val="0"/>
              </a:spcAft>
              <a:defRPr/>
            </a:pPr>
            <a:r>
              <a:rPr lang="en-US" b="1" dirty="0" smtClean="0">
                <a:solidFill>
                  <a:srgbClr val="1F497D"/>
                </a:solidFill>
                <a:ea typeface="+mj-ea"/>
                <a:cs typeface="+mj-cs"/>
              </a:rPr>
              <a:t>Psychological Theories of Attitude Change</a:t>
            </a:r>
            <a:endParaRPr lang="en-CA" b="1" dirty="0">
              <a:solidFill>
                <a:srgbClr val="1F497D"/>
              </a:solidFill>
              <a:ea typeface="+mj-ea"/>
              <a:cs typeface="+mj-cs"/>
            </a:endParaRPr>
          </a:p>
        </p:txBody>
      </p:sp>
      <p:sp>
        <p:nvSpPr>
          <p:cNvPr id="37890" name="Content Placeholder 2"/>
          <p:cNvSpPr>
            <a:spLocks noGrp="1"/>
          </p:cNvSpPr>
          <p:nvPr>
            <p:ph idx="1"/>
          </p:nvPr>
        </p:nvSpPr>
        <p:spPr>
          <a:xfrm>
            <a:off x="301625" y="1527175"/>
            <a:ext cx="8504238" cy="4781550"/>
          </a:xfrm>
        </p:spPr>
        <p:txBody>
          <a:bodyPr>
            <a:normAutofit lnSpcReduction="10000"/>
          </a:bodyPr>
          <a:lstStyle/>
          <a:p>
            <a:pPr eaLnBrk="1" hangingPunct="1">
              <a:lnSpc>
                <a:spcPct val="90000"/>
              </a:lnSpc>
            </a:pPr>
            <a:r>
              <a:rPr lang="en-US" sz="2600" b="1" smtClean="0">
                <a:ea typeface="ＭＳ Ｐゴシック" pitchFamily="34" charset="-128"/>
              </a:rPr>
              <a:t>Cognitive Consistency Theory</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People desire consistency in their beliefs.  </a:t>
            </a:r>
          </a:p>
          <a:p>
            <a:pPr lvl="1" eaLnBrk="1" hangingPunct="1">
              <a:lnSpc>
                <a:spcPct val="90000"/>
              </a:lnSpc>
            </a:pPr>
            <a:r>
              <a:rPr lang="en-US" smtClean="0">
                <a:ea typeface="ＭＳ Ｐゴシック" pitchFamily="34" charset="-128"/>
              </a:rPr>
              <a:t>Most people want to avoid attitudes that conflict with each other – makes people happier</a:t>
            </a:r>
          </a:p>
          <a:p>
            <a:pPr eaLnBrk="1" hangingPunct="1">
              <a:lnSpc>
                <a:spcPct val="90000"/>
              </a:lnSpc>
              <a:buFont typeface="Wingdings 2" pitchFamily="18" charset="2"/>
              <a:buNone/>
            </a:pPr>
            <a:endParaRPr lang="en-CA" sz="2600" smtClean="0">
              <a:ea typeface="ＭＳ Ｐゴシック" pitchFamily="34" charset="-128"/>
            </a:endParaRPr>
          </a:p>
          <a:p>
            <a:pPr eaLnBrk="1" hangingPunct="1">
              <a:lnSpc>
                <a:spcPct val="90000"/>
              </a:lnSpc>
            </a:pPr>
            <a:r>
              <a:rPr lang="en-US" sz="2600" b="1" smtClean="0">
                <a:ea typeface="ＭＳ Ｐゴシック" pitchFamily="34" charset="-128"/>
              </a:rPr>
              <a:t>Cognitive Dissonance Theory</a:t>
            </a:r>
            <a:r>
              <a:rPr lang="en-US" sz="2600" smtClean="0">
                <a:ea typeface="ＭＳ Ｐゴシック" pitchFamily="34" charset="-128"/>
              </a:rPr>
              <a:t>: </a:t>
            </a:r>
          </a:p>
          <a:p>
            <a:pPr lvl="1" eaLnBrk="1" hangingPunct="1">
              <a:lnSpc>
                <a:spcPct val="90000"/>
              </a:lnSpc>
            </a:pPr>
            <a:r>
              <a:rPr lang="en-US" smtClean="0">
                <a:ea typeface="ＭＳ Ｐゴシック" pitchFamily="34" charset="-128"/>
              </a:rPr>
              <a:t>People try to avoid conflicts between what people think and what they do (i.e., if you smoke you may not smoke in front of a friend who is strongly against it)</a:t>
            </a:r>
          </a:p>
          <a:p>
            <a:pPr lvl="1" eaLnBrk="1" hangingPunct="1">
              <a:lnSpc>
                <a:spcPct val="90000"/>
              </a:lnSpc>
            </a:pPr>
            <a:r>
              <a:rPr lang="en-US" smtClean="0">
                <a:ea typeface="ＭＳ Ｐゴシック" pitchFamily="34" charset="-128"/>
              </a:rPr>
              <a:t>Can motivate change in behaviour to match actions and beliefs</a:t>
            </a:r>
            <a:endParaRPr lang="en-CA" smtClean="0">
              <a:ea typeface="ＭＳ Ｐゴシック" pitchFamily="34" charset="-128"/>
            </a:endParaRPr>
          </a:p>
        </p:txBody>
      </p:sp>
    </p:spTree>
    <p:extLst>
      <p:ext uri="{BB962C8B-B14F-4D97-AF65-F5344CB8AC3E}">
        <p14:creationId xmlns:p14="http://schemas.microsoft.com/office/powerpoint/2010/main" xmlns="" val="26670830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557338"/>
            <a:ext cx="8496300" cy="4895850"/>
          </a:xfrm>
        </p:spPr>
        <p:txBody>
          <a:bodyPr>
            <a:normAutofit/>
          </a:bodyPr>
          <a:lstStyle/>
          <a:p>
            <a:pPr eaLnBrk="1" hangingPunct="1">
              <a:lnSpc>
                <a:spcPct val="80000"/>
              </a:lnSpc>
            </a:pPr>
            <a:r>
              <a:rPr lang="en-CA" sz="2200" smtClean="0">
                <a:ea typeface="ＭＳ Ｐゴシック" pitchFamily="34" charset="-128"/>
              </a:rPr>
              <a:t>For example, suppose you smoke, but you also believe that smoking causes lung cancer. You are experiencing dissonance because what you do (behaviour – smoking) conflicts with what you think (attitude – causing cancer).</a:t>
            </a:r>
          </a:p>
          <a:p>
            <a:pPr eaLnBrk="1" hangingPunct="1">
              <a:lnSpc>
                <a:spcPct val="80000"/>
              </a:lnSpc>
            </a:pPr>
            <a:endParaRPr lang="en-CA" sz="2200" smtClean="0">
              <a:ea typeface="ＭＳ Ｐゴシック" pitchFamily="34" charset="-128"/>
            </a:endParaRPr>
          </a:p>
          <a:p>
            <a:pPr eaLnBrk="1" hangingPunct="1">
              <a:lnSpc>
                <a:spcPct val="80000"/>
              </a:lnSpc>
            </a:pPr>
            <a:r>
              <a:rPr lang="en-CA" sz="2200" smtClean="0">
                <a:ea typeface="ＭＳ Ｐゴシック" pitchFamily="34" charset="-128"/>
              </a:rPr>
              <a:t>You may avoid smoking in front of family because they oppose smoking. If a friend who is a smoker gets lung cancer, your dissonance will increase. Your inner conflict between your attitude and behaviour will mount – can cause anxiety, depression etc...</a:t>
            </a:r>
          </a:p>
          <a:p>
            <a:pPr eaLnBrk="1" hangingPunct="1">
              <a:lnSpc>
                <a:spcPct val="80000"/>
              </a:lnSpc>
            </a:pPr>
            <a:endParaRPr lang="en-CA" sz="2200" smtClean="0">
              <a:ea typeface="ＭＳ Ｐゴシック" pitchFamily="34" charset="-128"/>
            </a:endParaRPr>
          </a:p>
          <a:p>
            <a:pPr eaLnBrk="1" hangingPunct="1">
              <a:lnSpc>
                <a:spcPct val="80000"/>
              </a:lnSpc>
            </a:pPr>
            <a:r>
              <a:rPr lang="en-CA" sz="2200" smtClean="0">
                <a:ea typeface="ＭＳ Ｐゴシック" pitchFamily="34" charset="-128"/>
              </a:rPr>
              <a:t>Psychologists suggest that there are only two things that can be done to lower dissonance. One is that you change your behaviour so it is consistent with your attitude (you stop smoking), and the other is that you reinforce your attitude (you tell yourself cancer will never happen to you).</a:t>
            </a:r>
          </a:p>
        </p:txBody>
      </p:sp>
    </p:spTree>
    <p:extLst>
      <p:ext uri="{BB962C8B-B14F-4D97-AF65-F5344CB8AC3E}">
        <p14:creationId xmlns:p14="http://schemas.microsoft.com/office/powerpoint/2010/main" xmlns="" val="12519341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ctrTitle"/>
          </p:nvPr>
        </p:nvSpPr>
        <p:spPr>
          <a:xfrm>
            <a:off x="779463" y="1939925"/>
            <a:ext cx="7678737" cy="536575"/>
          </a:xfrm>
        </p:spPr>
        <p:txBody>
          <a:bodyPr>
            <a:normAutofit fontScale="90000"/>
          </a:bodyPr>
          <a:lstStyle/>
          <a:p>
            <a:pPr eaLnBrk="1" hangingPunct="1"/>
            <a:endParaRPr lang="en-US" dirty="0" smtClean="0"/>
          </a:p>
        </p:txBody>
      </p:sp>
      <p:sp>
        <p:nvSpPr>
          <p:cNvPr id="3075" name="Rectangle 7"/>
          <p:cNvSpPr>
            <a:spLocks noGrp="1" noChangeArrowheads="1"/>
          </p:cNvSpPr>
          <p:nvPr>
            <p:ph type="subTitle" idx="1"/>
          </p:nvPr>
        </p:nvSpPr>
        <p:spPr/>
        <p:txBody>
          <a:bodyPr/>
          <a:lstStyle/>
          <a:p>
            <a:pPr eaLnBrk="1" hangingPunct="1"/>
            <a:r>
              <a:rPr lang="en-US" smtClean="0"/>
              <a:t>Collective Behavior and Social Movements</a:t>
            </a:r>
          </a:p>
        </p:txBody>
      </p:sp>
    </p:spTree>
    <p:extLst>
      <p:ext uri="{BB962C8B-B14F-4D97-AF65-F5344CB8AC3E}">
        <p14:creationId xmlns:p14="http://schemas.microsoft.com/office/powerpoint/2010/main" xmlns="" val="9869220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p:txBody>
          <a:bodyPr>
            <a:normAutofit fontScale="90000"/>
          </a:bodyPr>
          <a:lstStyle/>
          <a:p>
            <a:pPr eaLnBrk="1" hangingPunct="1"/>
            <a:r>
              <a:rPr lang="en-US" smtClean="0"/>
              <a:t>Characteristics of Collective Behavior</a:t>
            </a:r>
          </a:p>
        </p:txBody>
      </p:sp>
      <p:sp>
        <p:nvSpPr>
          <p:cNvPr id="5123" name="Rectangle 7"/>
          <p:cNvSpPr>
            <a:spLocks noGrp="1" noChangeArrowheads="1"/>
          </p:cNvSpPr>
          <p:nvPr>
            <p:ph idx="1"/>
          </p:nvPr>
        </p:nvSpPr>
        <p:spPr/>
        <p:txBody>
          <a:bodyPr/>
          <a:lstStyle/>
          <a:p>
            <a:pPr marL="533400" indent="-533400" eaLnBrk="1" hangingPunct="1">
              <a:buFont typeface="Wingdings" pitchFamily="2" charset="2"/>
              <a:buAutoNum type="arabicPeriod"/>
            </a:pPr>
            <a:r>
              <a:rPr lang="en-US" smtClean="0"/>
              <a:t>Represent the actions of groups of people, not individuals.</a:t>
            </a:r>
          </a:p>
          <a:p>
            <a:pPr marL="533400" indent="-533400" eaLnBrk="1" hangingPunct="1">
              <a:buFont typeface="Wingdings" pitchFamily="2" charset="2"/>
              <a:buAutoNum type="arabicPeriod"/>
            </a:pPr>
            <a:r>
              <a:rPr lang="en-US" smtClean="0"/>
              <a:t>Involve relationships that arise in unusual circumstances.</a:t>
            </a:r>
          </a:p>
          <a:p>
            <a:pPr marL="533400" indent="-533400" eaLnBrk="1" hangingPunct="1">
              <a:buFont typeface="Wingdings" pitchFamily="2" charset="2"/>
              <a:buAutoNum type="arabicPeriod"/>
            </a:pPr>
            <a:r>
              <a:rPr lang="en-US" smtClean="0"/>
              <a:t>Capture the changing elements of society more than other forms of social action.</a:t>
            </a:r>
          </a:p>
        </p:txBody>
      </p:sp>
    </p:spTree>
    <p:extLst>
      <p:ext uri="{BB962C8B-B14F-4D97-AF65-F5344CB8AC3E}">
        <p14:creationId xmlns:p14="http://schemas.microsoft.com/office/powerpoint/2010/main" xmlns="" val="21593835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buFont typeface="Wingdings" pitchFamily="2" charset="2"/>
              <a:buNone/>
            </a:pPr>
            <a:r>
              <a:rPr lang="en-US" smtClean="0"/>
              <a:t>Characteristics of Collective Behavior</a:t>
            </a:r>
          </a:p>
        </p:txBody>
      </p:sp>
      <p:sp>
        <p:nvSpPr>
          <p:cNvPr id="6147" name="Rectangle 3"/>
          <p:cNvSpPr>
            <a:spLocks noGrp="1" noChangeArrowheads="1"/>
          </p:cNvSpPr>
          <p:nvPr>
            <p:ph idx="1"/>
          </p:nvPr>
        </p:nvSpPr>
        <p:spPr/>
        <p:txBody>
          <a:bodyPr/>
          <a:lstStyle/>
          <a:p>
            <a:pPr marL="533400" indent="-533400" eaLnBrk="1" hangingPunct="1">
              <a:buFont typeface="Wingdings" pitchFamily="2" charset="2"/>
              <a:buAutoNum type="arabicPeriod" startAt="4"/>
            </a:pPr>
            <a:r>
              <a:rPr lang="en-US" smtClean="0"/>
              <a:t>May mark the beginnings of more organized social behavior.</a:t>
            </a:r>
          </a:p>
          <a:p>
            <a:pPr marL="533400" indent="-533400" eaLnBrk="1" hangingPunct="1">
              <a:buFont typeface="Wingdings" pitchFamily="2" charset="2"/>
              <a:buAutoNum type="arabicPeriod" startAt="4"/>
            </a:pPr>
            <a:r>
              <a:rPr lang="en-US" smtClean="0"/>
              <a:t>Exhibit patterned behavior, not the irrational behavior of crazed individuals.</a:t>
            </a:r>
          </a:p>
          <a:p>
            <a:pPr marL="533400" indent="-533400" eaLnBrk="1" hangingPunct="1">
              <a:buFont typeface="Wingdings" pitchFamily="2" charset="2"/>
              <a:buAutoNum type="arabicPeriod" startAt="4"/>
            </a:pPr>
            <a:r>
              <a:rPr lang="en-US" smtClean="0"/>
              <a:t>Usually appear to be highly emotional, even volatile.</a:t>
            </a:r>
          </a:p>
        </p:txBody>
      </p:sp>
    </p:spTree>
    <p:extLst>
      <p:ext uri="{BB962C8B-B14F-4D97-AF65-F5344CB8AC3E}">
        <p14:creationId xmlns:p14="http://schemas.microsoft.com/office/powerpoint/2010/main" xmlns="" val="12101456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buFont typeface="Wingdings" pitchFamily="2" charset="2"/>
              <a:buNone/>
            </a:pPr>
            <a:r>
              <a:rPr lang="en-US" smtClean="0"/>
              <a:t>Characteristics of Collective Behavior</a:t>
            </a:r>
          </a:p>
        </p:txBody>
      </p:sp>
      <p:sp>
        <p:nvSpPr>
          <p:cNvPr id="7171" name="Rectangle 3"/>
          <p:cNvSpPr>
            <a:spLocks noGrp="1" noChangeArrowheads="1"/>
          </p:cNvSpPr>
          <p:nvPr>
            <p:ph idx="1"/>
          </p:nvPr>
        </p:nvSpPr>
        <p:spPr/>
        <p:txBody>
          <a:bodyPr/>
          <a:lstStyle/>
          <a:p>
            <a:pPr marL="533400" indent="-533400" eaLnBrk="1" hangingPunct="1">
              <a:buFont typeface="Wingdings" pitchFamily="2" charset="2"/>
              <a:buAutoNum type="arabicPeriod" startAt="7"/>
            </a:pPr>
            <a:r>
              <a:rPr lang="en-US" smtClean="0"/>
              <a:t>Involve people communicating extensively through rumors.</a:t>
            </a:r>
          </a:p>
          <a:p>
            <a:pPr marL="533400" indent="-533400" eaLnBrk="1" hangingPunct="1">
              <a:buFont typeface="Wingdings" pitchFamily="2" charset="2"/>
              <a:buAutoNum type="arabicPeriod" startAt="7"/>
            </a:pPr>
            <a:r>
              <a:rPr lang="en-US" smtClean="0"/>
              <a:t>Are often associated with efforts to achieve social change.</a:t>
            </a:r>
          </a:p>
        </p:txBody>
      </p:sp>
    </p:spTree>
    <p:extLst>
      <p:ext uri="{BB962C8B-B14F-4D97-AF65-F5344CB8AC3E}">
        <p14:creationId xmlns:p14="http://schemas.microsoft.com/office/powerpoint/2010/main" xmlns="" val="33243043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Crowds</a:t>
            </a:r>
          </a:p>
        </p:txBody>
      </p:sp>
      <p:sp>
        <p:nvSpPr>
          <p:cNvPr id="9219" name="Rectangle 3"/>
          <p:cNvSpPr>
            <a:spLocks noGrp="1" noChangeArrowheads="1"/>
          </p:cNvSpPr>
          <p:nvPr>
            <p:ph idx="1"/>
          </p:nvPr>
        </p:nvSpPr>
        <p:spPr/>
        <p:txBody>
          <a:bodyPr/>
          <a:lstStyle/>
          <a:p>
            <a:pPr eaLnBrk="1" hangingPunct="1"/>
            <a:r>
              <a:rPr lang="en-US" sz="2800" smtClean="0"/>
              <a:t>Crowds are one form of collective behavior. </a:t>
            </a:r>
          </a:p>
          <a:p>
            <a:pPr eaLnBrk="1" hangingPunct="1"/>
            <a:r>
              <a:rPr lang="en-US" sz="2800" smtClean="0"/>
              <a:t>Crowds share several characteristics:</a:t>
            </a:r>
          </a:p>
          <a:p>
            <a:pPr lvl="1" eaLnBrk="1" hangingPunct="1"/>
            <a:r>
              <a:rPr lang="en-US" sz="2800" smtClean="0"/>
              <a:t>Crowds involve groups of people coming together in face-to-face or visual space with one another. </a:t>
            </a:r>
          </a:p>
          <a:p>
            <a:pPr lvl="1" eaLnBrk="1" hangingPunct="1"/>
            <a:r>
              <a:rPr lang="en-US" sz="2800" smtClean="0"/>
              <a:t>Crowds are transitory.</a:t>
            </a:r>
          </a:p>
          <a:p>
            <a:pPr lvl="1" eaLnBrk="1" hangingPunct="1"/>
            <a:r>
              <a:rPr lang="en-US" sz="2800" smtClean="0"/>
              <a:t>Crowds are volatile.</a:t>
            </a:r>
          </a:p>
          <a:p>
            <a:pPr lvl="1" eaLnBrk="1" hangingPunct="1"/>
            <a:r>
              <a:rPr lang="en-US" sz="2800" smtClean="0"/>
              <a:t>Crowds usually have a sense of urgency. </a:t>
            </a:r>
          </a:p>
        </p:txBody>
      </p:sp>
    </p:spTree>
    <p:extLst>
      <p:ext uri="{BB962C8B-B14F-4D97-AF65-F5344CB8AC3E}">
        <p14:creationId xmlns:p14="http://schemas.microsoft.com/office/powerpoint/2010/main" xmlns="" val="1279056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Emergent Norm Theory</a:t>
            </a:r>
          </a:p>
        </p:txBody>
      </p:sp>
      <p:sp>
        <p:nvSpPr>
          <p:cNvPr id="11267" name="Rectangle 3"/>
          <p:cNvSpPr>
            <a:spLocks noGrp="1" noChangeArrowheads="1"/>
          </p:cNvSpPr>
          <p:nvPr>
            <p:ph idx="1"/>
          </p:nvPr>
        </p:nvSpPr>
        <p:spPr/>
        <p:txBody>
          <a:bodyPr/>
          <a:lstStyle/>
          <a:p>
            <a:pPr eaLnBrk="1" hangingPunct="1"/>
            <a:r>
              <a:rPr lang="en-US" sz="2800" smtClean="0"/>
              <a:t>Postulates that people faced with an unusual situation can create meanings that define and direct the situation.</a:t>
            </a:r>
          </a:p>
          <a:p>
            <a:pPr eaLnBrk="1" hangingPunct="1"/>
            <a:r>
              <a:rPr lang="en-US" sz="2800" smtClean="0"/>
              <a:t>Group norms govern collective behavior, but the norms that are obeyed are newly created as the group responds to its new situation.</a:t>
            </a:r>
          </a:p>
          <a:p>
            <a:pPr eaLnBrk="1" hangingPunct="1"/>
            <a:r>
              <a:rPr lang="en-US" sz="2800" smtClean="0"/>
              <a:t> Members of the group follow norms—they just may be created on the spot.</a:t>
            </a:r>
          </a:p>
        </p:txBody>
      </p:sp>
    </p:spTree>
    <p:extLst>
      <p:ext uri="{BB962C8B-B14F-4D97-AF65-F5344CB8AC3E}">
        <p14:creationId xmlns:p14="http://schemas.microsoft.com/office/powerpoint/2010/main" xmlns="" val="1915537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Panic</a:t>
            </a:r>
          </a:p>
        </p:txBody>
      </p:sp>
      <p:sp>
        <p:nvSpPr>
          <p:cNvPr id="12291" name="Rectangle 3"/>
          <p:cNvSpPr>
            <a:spLocks noGrp="1" noChangeArrowheads="1"/>
          </p:cNvSpPr>
          <p:nvPr>
            <p:ph idx="1"/>
          </p:nvPr>
        </p:nvSpPr>
        <p:spPr/>
        <p:txBody>
          <a:bodyPr/>
          <a:lstStyle/>
          <a:p>
            <a:pPr eaLnBrk="1" hangingPunct="1"/>
            <a:r>
              <a:rPr lang="en-US" smtClean="0"/>
              <a:t>A </a:t>
            </a:r>
            <a:r>
              <a:rPr lang="en-US" i="1" smtClean="0"/>
              <a:t>panic</a:t>
            </a:r>
            <a:r>
              <a:rPr lang="en-US" smtClean="0"/>
              <a:t> is behavior that occurs when people in a group suddenly become concerned for their safety. </a:t>
            </a:r>
          </a:p>
          <a:p>
            <a:pPr eaLnBrk="1" hangingPunct="1"/>
            <a:r>
              <a:rPr lang="en-US" smtClean="0"/>
              <a:t>People tend to flee in groups, often stopping to look out for one another.</a:t>
            </a:r>
          </a:p>
          <a:p>
            <a:pPr eaLnBrk="1" hangingPunct="1"/>
            <a:r>
              <a:rPr lang="en-US" smtClean="0"/>
              <a:t>We know, for example, that in the World Trade Center on 9/11, people for the most part tried to leave in an orderly fashion. </a:t>
            </a:r>
          </a:p>
        </p:txBody>
      </p:sp>
    </p:spTree>
    <p:extLst>
      <p:ext uri="{BB962C8B-B14F-4D97-AF65-F5344CB8AC3E}">
        <p14:creationId xmlns:p14="http://schemas.microsoft.com/office/powerpoint/2010/main" xmlns="" val="31634698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Riots</a:t>
            </a:r>
          </a:p>
        </p:txBody>
      </p:sp>
      <p:sp>
        <p:nvSpPr>
          <p:cNvPr id="14339" name="Rectangle 3"/>
          <p:cNvSpPr>
            <a:spLocks noGrp="1" noChangeArrowheads="1"/>
          </p:cNvSpPr>
          <p:nvPr>
            <p:ph idx="1"/>
          </p:nvPr>
        </p:nvSpPr>
        <p:spPr/>
        <p:txBody>
          <a:bodyPr/>
          <a:lstStyle/>
          <a:p>
            <a:pPr eaLnBrk="1" hangingPunct="1"/>
            <a:r>
              <a:rPr lang="en-US" smtClean="0"/>
              <a:t>Sociologists see riots as a multitude of small crowd actions spread over a particular geographic area, where the crowd is directed at a particular target.</a:t>
            </a:r>
          </a:p>
          <a:p>
            <a:pPr eaLnBrk="1" hangingPunct="1"/>
            <a:r>
              <a:rPr lang="en-US" smtClean="0"/>
              <a:t>Riots occur when groups of people band together to express a collective grievance or when groups are provoked by anger or excitement. </a:t>
            </a:r>
          </a:p>
        </p:txBody>
      </p:sp>
    </p:spTree>
    <p:extLst>
      <p:ext uri="{BB962C8B-B14F-4D97-AF65-F5344CB8AC3E}">
        <p14:creationId xmlns:p14="http://schemas.microsoft.com/office/powerpoint/2010/main" xmlns="" val="2620402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Fads</a:t>
            </a:r>
          </a:p>
        </p:txBody>
      </p:sp>
      <p:sp>
        <p:nvSpPr>
          <p:cNvPr id="19459" name="Rectangle 3"/>
          <p:cNvSpPr>
            <a:spLocks noGrp="1" noChangeArrowheads="1"/>
          </p:cNvSpPr>
          <p:nvPr>
            <p:ph idx="1"/>
          </p:nvPr>
        </p:nvSpPr>
        <p:spPr/>
        <p:txBody>
          <a:bodyPr/>
          <a:lstStyle/>
          <a:p>
            <a:pPr marL="533400" indent="-533400" eaLnBrk="1" hangingPunct="1">
              <a:lnSpc>
                <a:spcPct val="90000"/>
              </a:lnSpc>
            </a:pPr>
            <a:r>
              <a:rPr lang="en-US" sz="2800" i="1" smtClean="0"/>
              <a:t>Fads</a:t>
            </a:r>
            <a:r>
              <a:rPr lang="en-US" sz="2800" smtClean="0"/>
              <a:t> may be products (scooters, hula hoops, yo-yos), activities (streaking, raves), words or phrases (yo!, whatever, cool), or popular heroes (Harry Potter, Barbie). </a:t>
            </a:r>
          </a:p>
          <a:p>
            <a:pPr marL="533400" indent="-533400" eaLnBrk="1" hangingPunct="1">
              <a:lnSpc>
                <a:spcPct val="90000"/>
              </a:lnSpc>
            </a:pPr>
            <a:r>
              <a:rPr lang="en-US" sz="2800" smtClean="0"/>
              <a:t>Fads provide a sense of unity among their participants and a sense of differentiation between participants and nonparticipants.</a:t>
            </a:r>
          </a:p>
          <a:p>
            <a:pPr marL="533400" indent="-533400" eaLnBrk="1" hangingPunct="1">
              <a:lnSpc>
                <a:spcPct val="90000"/>
              </a:lnSpc>
            </a:pPr>
            <a:r>
              <a:rPr lang="en-US" sz="2800" i="1" smtClean="0"/>
              <a:t>Crazes</a:t>
            </a:r>
            <a:r>
              <a:rPr lang="en-US" sz="2800" smtClean="0"/>
              <a:t> are similar to fads except that they tend to represent more intense involvement for participants.</a:t>
            </a:r>
          </a:p>
        </p:txBody>
      </p:sp>
    </p:spTree>
    <p:extLst>
      <p:ext uri="{BB962C8B-B14F-4D97-AF65-F5344CB8AC3E}">
        <p14:creationId xmlns:p14="http://schemas.microsoft.com/office/powerpoint/2010/main" xmlns="" val="336505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Hysterical Contagions</a:t>
            </a:r>
          </a:p>
        </p:txBody>
      </p:sp>
      <p:sp>
        <p:nvSpPr>
          <p:cNvPr id="20483" name="Rectangle 3"/>
          <p:cNvSpPr>
            <a:spLocks noGrp="1" noChangeArrowheads="1"/>
          </p:cNvSpPr>
          <p:nvPr>
            <p:ph idx="1"/>
          </p:nvPr>
        </p:nvSpPr>
        <p:spPr/>
        <p:txBody>
          <a:bodyPr/>
          <a:lstStyle/>
          <a:p>
            <a:pPr eaLnBrk="1" hangingPunct="1"/>
            <a:r>
              <a:rPr lang="en-US" smtClean="0"/>
              <a:t>Involves the spread of symptoms of an illness among a group when there is no physiological disease present.</a:t>
            </a:r>
          </a:p>
          <a:p>
            <a:pPr eaLnBrk="1" hangingPunct="1"/>
            <a:r>
              <a:rPr lang="en-US" smtClean="0"/>
              <a:t>Most likely to occur when it provides a way of coping with a situation that cannot be handled in the usual ways. </a:t>
            </a:r>
          </a:p>
        </p:txBody>
      </p:sp>
    </p:spTree>
    <p:extLst>
      <p:ext uri="{BB962C8B-B14F-4D97-AF65-F5344CB8AC3E}">
        <p14:creationId xmlns:p14="http://schemas.microsoft.com/office/powerpoint/2010/main" xmlns="" val="8871917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Scapegoating</a:t>
            </a:r>
          </a:p>
        </p:txBody>
      </p:sp>
      <p:sp>
        <p:nvSpPr>
          <p:cNvPr id="21507" name="Rectangle 3"/>
          <p:cNvSpPr>
            <a:spLocks noGrp="1" noChangeArrowheads="1"/>
          </p:cNvSpPr>
          <p:nvPr>
            <p:ph idx="1"/>
          </p:nvPr>
        </p:nvSpPr>
        <p:spPr/>
        <p:txBody>
          <a:bodyPr/>
          <a:lstStyle/>
          <a:p>
            <a:pPr eaLnBrk="1" hangingPunct="1">
              <a:lnSpc>
                <a:spcPct val="90000"/>
              </a:lnSpc>
            </a:pPr>
            <a:r>
              <a:rPr lang="en-US" smtClean="0"/>
              <a:t>Occurs when a group collectively identifies another group as a threat to the perceived social order and incorrectly blames the other group for problems they have not caused. </a:t>
            </a:r>
          </a:p>
          <a:p>
            <a:pPr eaLnBrk="1" hangingPunct="1">
              <a:lnSpc>
                <a:spcPct val="90000"/>
              </a:lnSpc>
            </a:pPr>
            <a:r>
              <a:rPr lang="en-US" smtClean="0"/>
              <a:t>The group so identified becomes the target of negative actions that can range from ridicule to imprisonment, extreme violence, and even death. </a:t>
            </a:r>
          </a:p>
        </p:txBody>
      </p:sp>
    </p:spTree>
    <p:extLst>
      <p:ext uri="{BB962C8B-B14F-4D97-AF65-F5344CB8AC3E}">
        <p14:creationId xmlns:p14="http://schemas.microsoft.com/office/powerpoint/2010/main" xmlns="" val="19772316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Social Movements</a:t>
            </a:r>
          </a:p>
        </p:txBody>
      </p:sp>
      <p:sp>
        <p:nvSpPr>
          <p:cNvPr id="22531" name="Rectangle 3"/>
          <p:cNvSpPr>
            <a:spLocks noGrp="1" noChangeArrowheads="1"/>
          </p:cNvSpPr>
          <p:nvPr>
            <p:ph idx="1"/>
          </p:nvPr>
        </p:nvSpPr>
        <p:spPr/>
        <p:txBody>
          <a:bodyPr/>
          <a:lstStyle/>
          <a:p>
            <a:pPr eaLnBrk="1" hangingPunct="1">
              <a:lnSpc>
                <a:spcPct val="90000"/>
              </a:lnSpc>
            </a:pPr>
            <a:r>
              <a:rPr lang="en-US" sz="2800" smtClean="0"/>
              <a:t>A social movement is an organized social group that acts with continuity and coordination to promote or resist change in society or other social units. </a:t>
            </a:r>
          </a:p>
          <a:p>
            <a:pPr eaLnBrk="1" hangingPunct="1">
              <a:lnSpc>
                <a:spcPct val="90000"/>
              </a:lnSpc>
            </a:pPr>
            <a:r>
              <a:rPr lang="en-US" sz="2800" smtClean="0"/>
              <a:t>Social movements are the most organized form of collective behavior, and they tend to be the most sustained. </a:t>
            </a:r>
          </a:p>
          <a:p>
            <a:pPr eaLnBrk="1" hangingPunct="1">
              <a:lnSpc>
                <a:spcPct val="90000"/>
              </a:lnSpc>
            </a:pPr>
            <a:r>
              <a:rPr lang="en-US" sz="2800" smtClean="0"/>
              <a:t>They often have a connection to the past, and they tend to become organized in coherent social organizations.</a:t>
            </a:r>
          </a:p>
        </p:txBody>
      </p:sp>
    </p:spTree>
    <p:extLst>
      <p:ext uri="{BB962C8B-B14F-4D97-AF65-F5344CB8AC3E}">
        <p14:creationId xmlns:p14="http://schemas.microsoft.com/office/powerpoint/2010/main" xmlns="" val="7136234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Grp="1" noChangeArrowheads="1"/>
          </p:cNvSpPr>
          <p:nvPr>
            <p:ph type="title"/>
          </p:nvPr>
        </p:nvSpPr>
        <p:spPr/>
        <p:txBody>
          <a:bodyPr/>
          <a:lstStyle/>
          <a:p>
            <a:pPr eaLnBrk="1" hangingPunct="1"/>
            <a:r>
              <a:rPr lang="en-US" smtClean="0"/>
              <a:t>Type of Social Movements</a:t>
            </a:r>
          </a:p>
        </p:txBody>
      </p:sp>
      <p:sp>
        <p:nvSpPr>
          <p:cNvPr id="25603" name="Rectangle 7"/>
          <p:cNvSpPr>
            <a:spLocks noGrp="1" noChangeArrowheads="1"/>
          </p:cNvSpPr>
          <p:nvPr>
            <p:ph idx="1"/>
          </p:nvPr>
        </p:nvSpPr>
        <p:spPr/>
        <p:txBody>
          <a:bodyPr/>
          <a:lstStyle/>
          <a:p>
            <a:pPr eaLnBrk="1" hangingPunct="1"/>
            <a:r>
              <a:rPr lang="en-US" smtClean="0"/>
              <a:t>Personal transformation movements - hippie, new age</a:t>
            </a:r>
          </a:p>
          <a:p>
            <a:pPr eaLnBrk="1" hangingPunct="1"/>
            <a:r>
              <a:rPr lang="en-US" smtClean="0"/>
              <a:t>Social change movements - environmental and animal rights movements</a:t>
            </a:r>
          </a:p>
          <a:p>
            <a:pPr eaLnBrk="1" hangingPunct="1"/>
            <a:r>
              <a:rPr lang="en-US" smtClean="0"/>
              <a:t>Reactionary movements - </a:t>
            </a:r>
            <a:br>
              <a:rPr lang="en-US" smtClean="0"/>
            </a:br>
            <a:r>
              <a:rPr lang="en-US" smtClean="0"/>
              <a:t>Aryan Nation, Right-to-Life</a:t>
            </a:r>
          </a:p>
        </p:txBody>
      </p:sp>
    </p:spTree>
    <p:extLst>
      <p:ext uri="{BB962C8B-B14F-4D97-AF65-F5344CB8AC3E}">
        <p14:creationId xmlns:p14="http://schemas.microsoft.com/office/powerpoint/2010/main" xmlns="" val="5083304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title"/>
          </p:nvPr>
        </p:nvSpPr>
        <p:spPr/>
        <p:txBody>
          <a:bodyPr>
            <a:normAutofit fontScale="90000"/>
          </a:bodyPr>
          <a:lstStyle/>
          <a:p>
            <a:pPr eaLnBrk="1" hangingPunct="1"/>
            <a:r>
              <a:rPr lang="en-US" sz="4400" smtClean="0"/>
              <a:t>Elements Necessary</a:t>
            </a:r>
            <a:br>
              <a:rPr lang="en-US" sz="4400" smtClean="0"/>
            </a:br>
            <a:r>
              <a:rPr lang="en-US" sz="4400" smtClean="0"/>
              <a:t>for Social Movements</a:t>
            </a:r>
            <a:endParaRPr lang="en-US" smtClean="0"/>
          </a:p>
        </p:txBody>
      </p:sp>
      <p:sp>
        <p:nvSpPr>
          <p:cNvPr id="26627" name="Rectangle 7"/>
          <p:cNvSpPr>
            <a:spLocks noGrp="1" noChangeArrowheads="1"/>
          </p:cNvSpPr>
          <p:nvPr>
            <p:ph idx="1"/>
          </p:nvPr>
        </p:nvSpPr>
        <p:spPr/>
        <p:txBody>
          <a:bodyPr/>
          <a:lstStyle/>
          <a:p>
            <a:pPr marL="533400" indent="-533400" eaLnBrk="1" hangingPunct="1">
              <a:buFont typeface="Wingdings" pitchFamily="2" charset="2"/>
              <a:buAutoNum type="arabicPeriod"/>
            </a:pPr>
            <a:r>
              <a:rPr lang="en-US" sz="3600" smtClean="0"/>
              <a:t>Pre-existing communication network.</a:t>
            </a:r>
          </a:p>
          <a:p>
            <a:pPr marL="533400" indent="-533400" eaLnBrk="1" hangingPunct="1">
              <a:buFont typeface="Wingdings" pitchFamily="2" charset="2"/>
              <a:buAutoNum type="arabicPeriod"/>
            </a:pPr>
            <a:r>
              <a:rPr lang="en-US" sz="3600" smtClean="0"/>
              <a:t>Pre-existing grievance.</a:t>
            </a:r>
          </a:p>
          <a:p>
            <a:pPr marL="533400" indent="-533400" eaLnBrk="1" hangingPunct="1">
              <a:buFont typeface="Wingdings" pitchFamily="2" charset="2"/>
              <a:buAutoNum type="arabicPeriod"/>
            </a:pPr>
            <a:r>
              <a:rPr lang="en-US" sz="3600" smtClean="0"/>
              <a:t>Precipitating incident.</a:t>
            </a:r>
          </a:p>
          <a:p>
            <a:pPr marL="533400" indent="-533400" eaLnBrk="1" hangingPunct="1">
              <a:buFont typeface="Wingdings" pitchFamily="2" charset="2"/>
              <a:buAutoNum type="arabicPeriod"/>
            </a:pPr>
            <a:r>
              <a:rPr lang="en-US" sz="3600" smtClean="0"/>
              <a:t>Ability to mobilize.</a:t>
            </a:r>
          </a:p>
        </p:txBody>
      </p:sp>
    </p:spTree>
    <p:extLst>
      <p:ext uri="{BB962C8B-B14F-4D97-AF65-F5344CB8AC3E}">
        <p14:creationId xmlns:p14="http://schemas.microsoft.com/office/powerpoint/2010/main" xmlns="" val="38490499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22313" y="1820863"/>
            <a:ext cx="7772400" cy="1828800"/>
          </a:xfrm>
        </p:spPr>
        <p:txBody>
          <a:bodyPr/>
          <a:lstStyle/>
          <a:p>
            <a:pPr eaLnBrk="1" fontAlgn="auto" hangingPunct="1">
              <a:spcAft>
                <a:spcPts val="0"/>
              </a:spcAft>
              <a:defRPr/>
            </a:pPr>
            <a:r>
              <a:rPr lang="pl-PL" dirty="0" smtClean="0"/>
              <a:t>Modern </a:t>
            </a:r>
            <a:r>
              <a:rPr lang="pl-PL" dirty="0" err="1" smtClean="0"/>
              <a:t>Social</a:t>
            </a:r>
            <a:r>
              <a:rPr lang="pl-PL" dirty="0" smtClean="0"/>
              <a:t> </a:t>
            </a:r>
            <a:r>
              <a:rPr lang="pl-PL" dirty="0" err="1"/>
              <a:t>M</a:t>
            </a:r>
            <a:r>
              <a:rPr lang="pl-PL" dirty="0" err="1" smtClean="0"/>
              <a:t>ovements</a:t>
            </a:r>
            <a:endParaRPr lang="pl-PL" dirty="0"/>
          </a:p>
        </p:txBody>
      </p:sp>
      <p:sp>
        <p:nvSpPr>
          <p:cNvPr id="3" name="Podtytuł 2"/>
          <p:cNvSpPr>
            <a:spLocks noGrp="1"/>
          </p:cNvSpPr>
          <p:nvPr>
            <p:ph type="subTitle" idx="1"/>
          </p:nvPr>
        </p:nvSpPr>
        <p:spPr>
          <a:xfrm>
            <a:off x="722313" y="3684588"/>
            <a:ext cx="7772400" cy="914400"/>
          </a:xfrm>
        </p:spPr>
        <p:txBody>
          <a:bodyPr>
            <a:normAutofit fontScale="92500" lnSpcReduction="20000"/>
          </a:bodyPr>
          <a:lstStyle/>
          <a:p>
            <a:pPr algn="l" eaLnBrk="1" fontAlgn="auto" hangingPunct="1">
              <a:spcAft>
                <a:spcPts val="0"/>
              </a:spcAft>
              <a:buFont typeface="Wingdings 2"/>
              <a:buNone/>
              <a:defRPr/>
            </a:pPr>
            <a:r>
              <a:rPr lang="pl-PL" dirty="0" smtClean="0"/>
              <a:t>			</a:t>
            </a:r>
          </a:p>
          <a:p>
            <a:pPr algn="l" eaLnBrk="1" fontAlgn="auto" hangingPunct="1">
              <a:spcAft>
                <a:spcPts val="0"/>
              </a:spcAft>
              <a:buFont typeface="Wingdings 2"/>
              <a:buNone/>
              <a:defRPr/>
            </a:pPr>
            <a:r>
              <a:rPr lang="pl-PL" dirty="0" smtClean="0"/>
              <a:t>				</a:t>
            </a:r>
            <a:endParaRPr lang="pl-PL" dirty="0"/>
          </a:p>
        </p:txBody>
      </p:sp>
    </p:spTree>
    <p:extLst>
      <p:ext uri="{BB962C8B-B14F-4D97-AF65-F5344CB8AC3E}">
        <p14:creationId xmlns:p14="http://schemas.microsoft.com/office/powerpoint/2010/main" xmlns="" val="260961304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title"/>
          </p:nvPr>
        </p:nvSpPr>
        <p:spPr>
          <a:xfrm>
            <a:off x="503238" y="404813"/>
            <a:ext cx="8183562" cy="1152525"/>
          </a:xfrm>
        </p:spPr>
        <p:txBody>
          <a:bodyPr>
            <a:normAutofit fontScale="90000"/>
          </a:bodyPr>
          <a:lstStyle/>
          <a:p>
            <a:pPr algn="ctr" eaLnBrk="1" fontAlgn="auto" hangingPunct="1">
              <a:spcAft>
                <a:spcPts val="0"/>
              </a:spcAft>
              <a:defRPr/>
            </a:pPr>
            <a:r>
              <a:rPr lang="pl-PL" dirty="0" err="1" smtClean="0">
                <a:solidFill>
                  <a:schemeClr val="accent1">
                    <a:tint val="88000"/>
                    <a:satMod val="150000"/>
                  </a:schemeClr>
                </a:solidFill>
              </a:rPr>
              <a:t>Attempts</a:t>
            </a:r>
            <a:r>
              <a:rPr lang="pl-PL" dirty="0" smtClean="0">
                <a:solidFill>
                  <a:schemeClr val="accent1">
                    <a:tint val="88000"/>
                    <a:satMod val="150000"/>
                  </a:schemeClr>
                </a:solidFill>
              </a:rPr>
              <a:t> </a:t>
            </a:r>
            <a:r>
              <a:rPr lang="pl-PL" dirty="0" err="1" smtClean="0">
                <a:solidFill>
                  <a:schemeClr val="accent1">
                    <a:tint val="88000"/>
                    <a:satMod val="150000"/>
                  </a:schemeClr>
                </a:solidFill>
              </a:rPr>
              <a:t>in</a:t>
            </a:r>
            <a:r>
              <a:rPr lang="pl-PL" dirty="0" smtClean="0">
                <a:solidFill>
                  <a:schemeClr val="accent1">
                    <a:tint val="88000"/>
                    <a:satMod val="150000"/>
                  </a:schemeClr>
                </a:solidFill>
              </a:rPr>
              <a:t> </a:t>
            </a:r>
            <a:r>
              <a:rPr lang="pl-PL" dirty="0" err="1" smtClean="0">
                <a:solidFill>
                  <a:schemeClr val="accent1">
                    <a:tint val="88000"/>
                    <a:satMod val="150000"/>
                  </a:schemeClr>
                </a:solidFill>
              </a:rPr>
              <a:t>defining</a:t>
            </a:r>
            <a:r>
              <a:rPr lang="pl-PL" dirty="0" smtClean="0">
                <a:solidFill>
                  <a:schemeClr val="accent1">
                    <a:tint val="88000"/>
                    <a:satMod val="150000"/>
                  </a:schemeClr>
                </a:solidFill>
              </a:rPr>
              <a:t> </a:t>
            </a:r>
            <a:br>
              <a:rPr lang="pl-PL" dirty="0" smtClean="0">
                <a:solidFill>
                  <a:schemeClr val="accent1">
                    <a:tint val="88000"/>
                    <a:satMod val="150000"/>
                  </a:schemeClr>
                </a:solidFill>
              </a:rPr>
            </a:br>
            <a:r>
              <a:rPr lang="pl-PL" dirty="0" err="1" smtClean="0">
                <a:solidFill>
                  <a:schemeClr val="accent1">
                    <a:tint val="88000"/>
                    <a:satMod val="150000"/>
                  </a:schemeClr>
                </a:solidFill>
              </a:rPr>
              <a:t>social</a:t>
            </a:r>
            <a:r>
              <a:rPr lang="pl-PL" dirty="0" smtClean="0">
                <a:solidFill>
                  <a:schemeClr val="accent1">
                    <a:tint val="88000"/>
                    <a:satMod val="150000"/>
                  </a:schemeClr>
                </a:solidFill>
              </a:rPr>
              <a:t> </a:t>
            </a:r>
            <a:r>
              <a:rPr lang="pl-PL" dirty="0" err="1" smtClean="0">
                <a:solidFill>
                  <a:schemeClr val="accent1">
                    <a:tint val="88000"/>
                    <a:satMod val="150000"/>
                  </a:schemeClr>
                </a:solidFill>
              </a:rPr>
              <a:t>movements</a:t>
            </a:r>
            <a:endParaRPr lang="pl-PL" dirty="0">
              <a:solidFill>
                <a:schemeClr val="accent1">
                  <a:tint val="88000"/>
                  <a:satMod val="150000"/>
                </a:schemeClr>
              </a:solidFill>
            </a:endParaRPr>
          </a:p>
        </p:txBody>
      </p:sp>
      <p:sp>
        <p:nvSpPr>
          <p:cNvPr id="2" name="Symbol zastępczy zawartości 1"/>
          <p:cNvSpPr>
            <a:spLocks noGrp="1"/>
          </p:cNvSpPr>
          <p:nvPr>
            <p:ph idx="1"/>
          </p:nvPr>
        </p:nvSpPr>
        <p:spPr>
          <a:xfrm>
            <a:off x="503238" y="1844675"/>
            <a:ext cx="8183562" cy="3960813"/>
          </a:xfrm>
        </p:spPr>
        <p:txBody>
          <a:bodyPr>
            <a:normAutofit fontScale="92500"/>
          </a:bodyPr>
          <a:lstStyle/>
          <a:p>
            <a:pPr marL="265176" indent="-265176" eaLnBrk="1" fontAlgn="auto" hangingPunct="1">
              <a:spcAft>
                <a:spcPts val="0"/>
              </a:spcAft>
              <a:buFont typeface="Wingdings 2"/>
              <a:buNone/>
              <a:defRPr/>
            </a:pPr>
            <a:r>
              <a:rPr lang="pl-PL" dirty="0" smtClean="0"/>
              <a:t>  </a:t>
            </a:r>
            <a:endParaRPr lang="pl-PL" sz="3200" dirty="0" smtClean="0"/>
          </a:p>
          <a:p>
            <a:pPr marL="265176" indent="-265176" eaLnBrk="1" fontAlgn="auto" hangingPunct="1">
              <a:spcAft>
                <a:spcPts val="0"/>
              </a:spcAft>
              <a:buFont typeface="Wingdings 2"/>
              <a:buNone/>
              <a:defRPr/>
            </a:pPr>
            <a:r>
              <a:rPr lang="pl-PL" sz="3200" dirty="0" smtClean="0"/>
              <a:t>	</a:t>
            </a:r>
            <a:r>
              <a:rPr lang="en-US" sz="3200" dirty="0" smtClean="0"/>
              <a:t>Social movements</a:t>
            </a:r>
            <a:r>
              <a:rPr lang="pl-PL" sz="3200" dirty="0" smtClean="0"/>
              <a:t> (</a:t>
            </a:r>
            <a:r>
              <a:rPr lang="pl-PL" sz="3200" dirty="0" err="1" smtClean="0"/>
              <a:t>sm</a:t>
            </a:r>
            <a:r>
              <a:rPr lang="pl-PL" sz="3200" dirty="0" smtClean="0"/>
              <a:t>)</a:t>
            </a:r>
            <a:r>
              <a:rPr lang="en-US" sz="3200" dirty="0" smtClean="0"/>
              <a:t> are any </a:t>
            </a:r>
            <a:r>
              <a:rPr lang="en-US" sz="3200" dirty="0" smtClean="0">
                <a:solidFill>
                  <a:srgbClr val="FF0000"/>
                </a:solidFill>
              </a:rPr>
              <a:t>broad social alliances </a:t>
            </a:r>
            <a:r>
              <a:rPr lang="en-US" sz="3200" dirty="0" smtClean="0"/>
              <a:t>of people who are connected through their </a:t>
            </a:r>
            <a:r>
              <a:rPr lang="en-US" sz="3200" dirty="0" smtClean="0">
                <a:solidFill>
                  <a:srgbClr val="FF0000"/>
                </a:solidFill>
              </a:rPr>
              <a:t>shared interest</a:t>
            </a:r>
            <a:r>
              <a:rPr lang="pl-PL" sz="3200" dirty="0" smtClean="0">
                <a:solidFill>
                  <a:srgbClr val="FF0000"/>
                </a:solidFill>
              </a:rPr>
              <a:t>s</a:t>
            </a:r>
            <a:r>
              <a:rPr lang="en-US" sz="3200" dirty="0" smtClean="0">
                <a:solidFill>
                  <a:srgbClr val="FF0000"/>
                </a:solidFill>
              </a:rPr>
              <a:t> </a:t>
            </a:r>
            <a:r>
              <a:rPr lang="en-US" sz="3200" dirty="0" smtClean="0"/>
              <a:t>in blocking or affecting </a:t>
            </a:r>
            <a:r>
              <a:rPr lang="en-US" sz="3200" dirty="0" smtClean="0">
                <a:solidFill>
                  <a:srgbClr val="FF0000"/>
                </a:solidFill>
              </a:rPr>
              <a:t>social change.</a:t>
            </a:r>
            <a:r>
              <a:rPr lang="en-US" sz="3200" dirty="0" smtClean="0"/>
              <a:t> Social movements </a:t>
            </a:r>
            <a:r>
              <a:rPr lang="en-US" sz="3200" dirty="0" smtClean="0">
                <a:solidFill>
                  <a:srgbClr val="FF0000"/>
                </a:solidFill>
              </a:rPr>
              <a:t>do not have to be formally organized</a:t>
            </a:r>
            <a:r>
              <a:rPr lang="en-US" sz="3200" dirty="0" smtClean="0"/>
              <a:t>. Multiple alliances may work separately for </a:t>
            </a:r>
            <a:r>
              <a:rPr lang="en-US" sz="3200" dirty="0" smtClean="0">
                <a:solidFill>
                  <a:srgbClr val="FF0000"/>
                </a:solidFill>
              </a:rPr>
              <a:t>common causes </a:t>
            </a:r>
            <a:r>
              <a:rPr lang="en-US" sz="3200" dirty="0" smtClean="0"/>
              <a:t>and still be considered </a:t>
            </a:r>
            <a:r>
              <a:rPr lang="pl-PL" sz="3200" dirty="0" smtClean="0"/>
              <a:t>as </a:t>
            </a:r>
            <a:r>
              <a:rPr lang="en-US" sz="3200" dirty="0" smtClean="0"/>
              <a:t>a social movement.</a:t>
            </a:r>
            <a:endParaRPr lang="pl-PL" sz="3200" dirty="0" smtClean="0"/>
          </a:p>
          <a:p>
            <a:pPr marL="265176" indent="-265176" eaLnBrk="1" fontAlgn="auto" hangingPunct="1">
              <a:spcAft>
                <a:spcPts val="0"/>
              </a:spcAft>
              <a:buFont typeface="Wingdings 2"/>
              <a:buChar char=""/>
              <a:defRPr/>
            </a:pPr>
            <a:endParaRPr lang="pl-PL" dirty="0"/>
          </a:p>
        </p:txBody>
      </p:sp>
    </p:spTree>
    <p:extLst>
      <p:ext uri="{BB962C8B-B14F-4D97-AF65-F5344CB8AC3E}">
        <p14:creationId xmlns:p14="http://schemas.microsoft.com/office/powerpoint/2010/main" xmlns="" val="301442345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500063"/>
            <a:ext cx="8229600" cy="5507037"/>
          </a:xfrm>
        </p:spPr>
        <p:txBody>
          <a:bodyPr>
            <a:normAutofit lnSpcReduction="10000"/>
          </a:bodyPr>
          <a:lstStyle/>
          <a:p>
            <a:pPr marL="265176" indent="-265176" eaLnBrk="1" fontAlgn="auto" hangingPunct="1">
              <a:spcAft>
                <a:spcPts val="0"/>
              </a:spcAft>
              <a:buFont typeface="Wingdings 2"/>
              <a:buNone/>
              <a:defRPr/>
            </a:pPr>
            <a:r>
              <a:rPr lang="pl-PL" dirty="0" smtClean="0"/>
              <a:t>  Sm </a:t>
            </a:r>
            <a:r>
              <a:rPr lang="pl-PL" dirty="0" err="1" smtClean="0"/>
              <a:t>are</a:t>
            </a:r>
            <a:r>
              <a:rPr lang="pl-PL" dirty="0" smtClean="0"/>
              <a:t> </a:t>
            </a:r>
            <a:r>
              <a:rPr lang="pl-PL" dirty="0" err="1" smtClean="0"/>
              <a:t>conscious</a:t>
            </a:r>
            <a:r>
              <a:rPr lang="pl-PL" dirty="0" smtClean="0"/>
              <a:t>, </a:t>
            </a:r>
            <a:r>
              <a:rPr lang="pl-PL" dirty="0" err="1" smtClean="0"/>
              <a:t>concerted</a:t>
            </a:r>
            <a:r>
              <a:rPr lang="pl-PL" dirty="0" smtClean="0"/>
              <a:t> and </a:t>
            </a:r>
            <a:r>
              <a:rPr lang="pl-PL" dirty="0" err="1" smtClean="0"/>
              <a:t>sustained</a:t>
            </a:r>
            <a:r>
              <a:rPr lang="pl-PL" dirty="0" smtClean="0"/>
              <a:t> </a:t>
            </a:r>
            <a:r>
              <a:rPr lang="pl-PL" dirty="0" err="1" smtClean="0"/>
              <a:t>efforts</a:t>
            </a:r>
            <a:r>
              <a:rPr lang="pl-PL" dirty="0" smtClean="0"/>
              <a:t> by </a:t>
            </a:r>
            <a:r>
              <a:rPr lang="pl-PL" b="1" dirty="0" err="1" smtClean="0">
                <a:solidFill>
                  <a:srgbClr val="FF0000"/>
                </a:solidFill>
              </a:rPr>
              <a:t>ordinary</a:t>
            </a:r>
            <a:r>
              <a:rPr lang="pl-PL" b="1" dirty="0" smtClean="0">
                <a:solidFill>
                  <a:srgbClr val="FF0000"/>
                </a:solidFill>
              </a:rPr>
              <a:t> </a:t>
            </a:r>
            <a:r>
              <a:rPr lang="pl-PL" b="1" dirty="0" err="1" smtClean="0">
                <a:solidFill>
                  <a:srgbClr val="FF0000"/>
                </a:solidFill>
              </a:rPr>
              <a:t>people</a:t>
            </a:r>
            <a:r>
              <a:rPr lang="pl-PL" b="1" dirty="0" smtClean="0">
                <a:solidFill>
                  <a:srgbClr val="FF0000"/>
                </a:solidFill>
              </a:rPr>
              <a:t> </a:t>
            </a:r>
            <a:r>
              <a:rPr lang="pl-PL" dirty="0" smtClean="0"/>
              <a:t>to </a:t>
            </a:r>
            <a:r>
              <a:rPr lang="pl-PL" dirty="0" err="1" smtClean="0"/>
              <a:t>change</a:t>
            </a:r>
            <a:r>
              <a:rPr lang="pl-PL" dirty="0" smtClean="0"/>
              <a:t> </a:t>
            </a:r>
            <a:r>
              <a:rPr lang="pl-PL" dirty="0" err="1" smtClean="0"/>
              <a:t>some</a:t>
            </a:r>
            <a:r>
              <a:rPr lang="pl-PL" dirty="0" smtClean="0"/>
              <a:t> </a:t>
            </a:r>
            <a:r>
              <a:rPr lang="pl-PL" dirty="0" err="1" smtClean="0"/>
              <a:t>aspects</a:t>
            </a:r>
            <a:r>
              <a:rPr lang="pl-PL" dirty="0" smtClean="0"/>
              <a:t> of </a:t>
            </a:r>
            <a:r>
              <a:rPr lang="pl-PL" dirty="0" err="1" smtClean="0"/>
              <a:t>their</a:t>
            </a:r>
            <a:r>
              <a:rPr lang="pl-PL" dirty="0" smtClean="0"/>
              <a:t> </a:t>
            </a:r>
            <a:r>
              <a:rPr lang="pl-PL" dirty="0" err="1" smtClean="0"/>
              <a:t>society</a:t>
            </a:r>
            <a:r>
              <a:rPr lang="pl-PL" dirty="0" smtClean="0"/>
              <a:t> by </a:t>
            </a:r>
            <a:r>
              <a:rPr lang="pl-PL" b="1" dirty="0" err="1" smtClean="0">
                <a:solidFill>
                  <a:srgbClr val="FF0000"/>
                </a:solidFill>
              </a:rPr>
              <a:t>using</a:t>
            </a:r>
            <a:r>
              <a:rPr lang="pl-PL" b="1" dirty="0" smtClean="0">
                <a:solidFill>
                  <a:srgbClr val="FF0000"/>
                </a:solidFill>
              </a:rPr>
              <a:t> </a:t>
            </a:r>
            <a:r>
              <a:rPr lang="pl-PL" b="1" dirty="0" err="1" smtClean="0">
                <a:solidFill>
                  <a:srgbClr val="FF0000"/>
                </a:solidFill>
              </a:rPr>
              <a:t>extra-institutional</a:t>
            </a:r>
            <a:r>
              <a:rPr lang="pl-PL" b="1" dirty="0" smtClean="0">
                <a:solidFill>
                  <a:srgbClr val="FF0000"/>
                </a:solidFill>
              </a:rPr>
              <a:t> </a:t>
            </a:r>
            <a:r>
              <a:rPr lang="pl-PL" b="1" dirty="0" err="1" smtClean="0">
                <a:solidFill>
                  <a:srgbClr val="FF0000"/>
                </a:solidFill>
              </a:rPr>
              <a:t>means</a:t>
            </a:r>
            <a:r>
              <a:rPr lang="pl-PL" dirty="0" smtClean="0"/>
              <a:t>. </a:t>
            </a:r>
            <a:r>
              <a:rPr lang="pl-PL" dirty="0" err="1" smtClean="0"/>
              <a:t>They</a:t>
            </a:r>
            <a:r>
              <a:rPr lang="pl-PL" dirty="0" smtClean="0"/>
              <a:t> </a:t>
            </a:r>
            <a:r>
              <a:rPr lang="pl-PL" dirty="0" err="1" smtClean="0"/>
              <a:t>are</a:t>
            </a:r>
            <a:r>
              <a:rPr lang="pl-PL" dirty="0" smtClean="0"/>
              <a:t> </a:t>
            </a:r>
            <a:r>
              <a:rPr lang="pl-PL" dirty="0" err="1" smtClean="0"/>
              <a:t>more</a:t>
            </a:r>
            <a:r>
              <a:rPr lang="pl-PL" dirty="0" smtClean="0"/>
              <a:t> </a:t>
            </a:r>
            <a:r>
              <a:rPr lang="pl-PL" dirty="0" err="1" smtClean="0"/>
              <a:t>conscious</a:t>
            </a:r>
            <a:r>
              <a:rPr lang="pl-PL" dirty="0" smtClean="0"/>
              <a:t> and </a:t>
            </a:r>
            <a:r>
              <a:rPr lang="pl-PL" dirty="0" err="1" smtClean="0"/>
              <a:t>organized</a:t>
            </a:r>
            <a:r>
              <a:rPr lang="pl-PL" dirty="0" smtClean="0"/>
              <a:t> </a:t>
            </a:r>
            <a:r>
              <a:rPr lang="pl-PL" dirty="0" err="1" smtClean="0"/>
              <a:t>than</a:t>
            </a:r>
            <a:r>
              <a:rPr lang="pl-PL" dirty="0" smtClean="0"/>
              <a:t> </a:t>
            </a:r>
            <a:r>
              <a:rPr lang="pl-PL" dirty="0" err="1" smtClean="0"/>
              <a:t>fads</a:t>
            </a:r>
            <a:r>
              <a:rPr lang="pl-PL" dirty="0" smtClean="0"/>
              <a:t> and </a:t>
            </a:r>
            <a:r>
              <a:rPr lang="pl-PL" dirty="0" err="1" smtClean="0"/>
              <a:t>fashions</a:t>
            </a:r>
            <a:r>
              <a:rPr lang="pl-PL" dirty="0" smtClean="0"/>
              <a:t>. </a:t>
            </a:r>
            <a:r>
              <a:rPr lang="pl-PL" dirty="0" err="1" smtClean="0"/>
              <a:t>They</a:t>
            </a:r>
            <a:r>
              <a:rPr lang="pl-PL" dirty="0" smtClean="0"/>
              <a:t> </a:t>
            </a:r>
            <a:r>
              <a:rPr lang="pl-PL" dirty="0" err="1" smtClean="0"/>
              <a:t>last</a:t>
            </a:r>
            <a:r>
              <a:rPr lang="pl-PL" dirty="0" smtClean="0"/>
              <a:t> </a:t>
            </a:r>
            <a:r>
              <a:rPr lang="pl-PL" dirty="0" err="1" smtClean="0"/>
              <a:t>longer</a:t>
            </a:r>
            <a:r>
              <a:rPr lang="pl-PL" dirty="0" smtClean="0"/>
              <a:t> </a:t>
            </a:r>
            <a:r>
              <a:rPr lang="pl-PL" dirty="0" err="1" smtClean="0"/>
              <a:t>than</a:t>
            </a:r>
            <a:r>
              <a:rPr lang="pl-PL" dirty="0" smtClean="0"/>
              <a:t> a single protest </a:t>
            </a:r>
            <a:r>
              <a:rPr lang="pl-PL" dirty="0" err="1" smtClean="0"/>
              <a:t>or</a:t>
            </a:r>
            <a:r>
              <a:rPr lang="pl-PL" dirty="0" smtClean="0"/>
              <a:t> </a:t>
            </a:r>
            <a:r>
              <a:rPr lang="pl-PL" dirty="0" err="1" smtClean="0"/>
              <a:t>riot</a:t>
            </a:r>
            <a:r>
              <a:rPr lang="pl-PL" dirty="0" smtClean="0"/>
              <a:t>. </a:t>
            </a:r>
            <a:r>
              <a:rPr lang="pl-PL" dirty="0" err="1" smtClean="0"/>
              <a:t>There</a:t>
            </a:r>
            <a:r>
              <a:rPr lang="pl-PL" dirty="0" smtClean="0"/>
              <a:t> </a:t>
            </a:r>
            <a:r>
              <a:rPr lang="pl-PL" dirty="0" err="1" smtClean="0"/>
              <a:t>is</a:t>
            </a:r>
            <a:r>
              <a:rPr lang="pl-PL" dirty="0" smtClean="0"/>
              <a:t> </a:t>
            </a:r>
            <a:r>
              <a:rPr lang="pl-PL" dirty="0" err="1" smtClean="0"/>
              <a:t>more</a:t>
            </a:r>
            <a:r>
              <a:rPr lang="pl-PL" dirty="0" smtClean="0"/>
              <a:t> to </a:t>
            </a:r>
            <a:r>
              <a:rPr lang="pl-PL" dirty="0" err="1" smtClean="0"/>
              <a:t>them</a:t>
            </a:r>
            <a:r>
              <a:rPr lang="pl-PL" dirty="0" smtClean="0"/>
              <a:t> </a:t>
            </a:r>
            <a:r>
              <a:rPr lang="pl-PL" dirty="0" err="1" smtClean="0"/>
              <a:t>than</a:t>
            </a:r>
            <a:r>
              <a:rPr lang="pl-PL" dirty="0" smtClean="0"/>
              <a:t> </a:t>
            </a:r>
            <a:r>
              <a:rPr lang="pl-PL" dirty="0" err="1" smtClean="0"/>
              <a:t>formal</a:t>
            </a:r>
            <a:r>
              <a:rPr lang="pl-PL" dirty="0" smtClean="0"/>
              <a:t> </a:t>
            </a:r>
            <a:r>
              <a:rPr lang="pl-PL" dirty="0" err="1" smtClean="0"/>
              <a:t>organizations</a:t>
            </a:r>
            <a:r>
              <a:rPr lang="pl-PL" dirty="0" smtClean="0"/>
              <a:t>, </a:t>
            </a:r>
            <a:r>
              <a:rPr lang="pl-PL" dirty="0" err="1" smtClean="0"/>
              <a:t>although</a:t>
            </a:r>
            <a:r>
              <a:rPr lang="pl-PL" dirty="0" smtClean="0"/>
              <a:t> </a:t>
            </a:r>
            <a:r>
              <a:rPr lang="pl-PL" dirty="0" err="1" smtClean="0"/>
              <a:t>such</a:t>
            </a:r>
            <a:r>
              <a:rPr lang="pl-PL" dirty="0" smtClean="0"/>
              <a:t> </a:t>
            </a:r>
            <a:r>
              <a:rPr lang="pl-PL" dirty="0" err="1" smtClean="0"/>
              <a:t>organizations</a:t>
            </a:r>
            <a:r>
              <a:rPr lang="pl-PL" dirty="0" smtClean="0"/>
              <a:t> </a:t>
            </a:r>
            <a:r>
              <a:rPr lang="pl-PL" dirty="0" err="1" smtClean="0"/>
              <a:t>usually</a:t>
            </a:r>
            <a:r>
              <a:rPr lang="pl-PL" dirty="0" smtClean="0"/>
              <a:t> play a part. </a:t>
            </a:r>
            <a:r>
              <a:rPr lang="pl-PL" dirty="0" err="1" smtClean="0"/>
              <a:t>They</a:t>
            </a:r>
            <a:r>
              <a:rPr lang="pl-PL" dirty="0" smtClean="0"/>
              <a:t> </a:t>
            </a:r>
            <a:r>
              <a:rPr lang="pl-PL" dirty="0" err="1" smtClean="0"/>
              <a:t>are</a:t>
            </a:r>
            <a:r>
              <a:rPr lang="pl-PL" dirty="0" smtClean="0"/>
              <a:t> </a:t>
            </a:r>
            <a:r>
              <a:rPr lang="pl-PL" dirty="0" err="1" smtClean="0"/>
              <a:t>composed</a:t>
            </a:r>
            <a:r>
              <a:rPr lang="pl-PL" dirty="0" smtClean="0"/>
              <a:t> </a:t>
            </a:r>
            <a:r>
              <a:rPr lang="pl-PL" dirty="0" err="1" smtClean="0"/>
              <a:t>mainly</a:t>
            </a:r>
            <a:r>
              <a:rPr lang="pl-PL" dirty="0" smtClean="0"/>
              <a:t> of </a:t>
            </a:r>
            <a:r>
              <a:rPr lang="pl-PL" dirty="0" err="1" smtClean="0"/>
              <a:t>ordinary</a:t>
            </a:r>
            <a:r>
              <a:rPr lang="pl-PL" dirty="0" smtClean="0"/>
              <a:t> </a:t>
            </a:r>
            <a:r>
              <a:rPr lang="pl-PL" dirty="0" err="1" smtClean="0"/>
              <a:t>people</a:t>
            </a:r>
            <a:r>
              <a:rPr lang="pl-PL" dirty="0" smtClean="0"/>
              <a:t> as </a:t>
            </a:r>
            <a:r>
              <a:rPr lang="pl-PL" dirty="0" err="1" smtClean="0"/>
              <a:t>opposed</a:t>
            </a:r>
            <a:r>
              <a:rPr lang="pl-PL" dirty="0" smtClean="0"/>
              <a:t> to </a:t>
            </a:r>
            <a:r>
              <a:rPr lang="pl-PL" dirty="0" err="1" smtClean="0"/>
              <a:t>army</a:t>
            </a:r>
            <a:r>
              <a:rPr lang="pl-PL" dirty="0" smtClean="0"/>
              <a:t> </a:t>
            </a:r>
            <a:r>
              <a:rPr lang="pl-PL" dirty="0" err="1" smtClean="0"/>
              <a:t>officers</a:t>
            </a:r>
            <a:r>
              <a:rPr lang="pl-PL" dirty="0" smtClean="0"/>
              <a:t>, </a:t>
            </a:r>
            <a:r>
              <a:rPr lang="pl-PL" dirty="0" err="1" smtClean="0"/>
              <a:t>politicians</a:t>
            </a:r>
            <a:r>
              <a:rPr lang="pl-PL" dirty="0" smtClean="0"/>
              <a:t> </a:t>
            </a:r>
            <a:r>
              <a:rPr lang="pl-PL" dirty="0" err="1" smtClean="0"/>
              <a:t>or</a:t>
            </a:r>
            <a:r>
              <a:rPr lang="pl-PL" dirty="0" smtClean="0"/>
              <a:t> </a:t>
            </a:r>
            <a:r>
              <a:rPr lang="pl-PL" dirty="0" err="1" smtClean="0"/>
              <a:t>economic</a:t>
            </a:r>
            <a:r>
              <a:rPr lang="pl-PL" dirty="0" smtClean="0"/>
              <a:t> </a:t>
            </a:r>
            <a:r>
              <a:rPr lang="pl-PL" dirty="0" err="1" smtClean="0"/>
              <a:t>elites</a:t>
            </a:r>
            <a:r>
              <a:rPr lang="pl-PL" dirty="0" smtClean="0"/>
              <a:t>. </a:t>
            </a:r>
            <a:r>
              <a:rPr lang="pl-PL" dirty="0" err="1" smtClean="0"/>
              <a:t>They</a:t>
            </a:r>
            <a:r>
              <a:rPr lang="pl-PL" dirty="0" smtClean="0"/>
              <a:t> </a:t>
            </a:r>
            <a:r>
              <a:rPr lang="pl-PL" dirty="0" err="1" smtClean="0"/>
              <a:t>need</a:t>
            </a:r>
            <a:r>
              <a:rPr lang="pl-PL" dirty="0" smtClean="0"/>
              <a:t> not be </a:t>
            </a:r>
            <a:r>
              <a:rPr lang="pl-PL" dirty="0" err="1" smtClean="0"/>
              <a:t>explicitly</a:t>
            </a:r>
            <a:r>
              <a:rPr lang="pl-PL" dirty="0" smtClean="0"/>
              <a:t> </a:t>
            </a:r>
            <a:r>
              <a:rPr lang="pl-PL" dirty="0" err="1" smtClean="0"/>
              <a:t>political</a:t>
            </a:r>
            <a:r>
              <a:rPr lang="pl-PL" dirty="0" smtClean="0"/>
              <a:t>, but many </a:t>
            </a:r>
            <a:r>
              <a:rPr lang="pl-PL" dirty="0" err="1" smtClean="0"/>
              <a:t>are</a:t>
            </a:r>
            <a:r>
              <a:rPr lang="pl-PL" dirty="0" smtClean="0"/>
              <a:t>.</a:t>
            </a:r>
            <a:endParaRPr lang="pl-PL" dirty="0"/>
          </a:p>
        </p:txBody>
      </p:sp>
    </p:spTree>
    <p:extLst>
      <p:ext uri="{BB962C8B-B14F-4D97-AF65-F5344CB8AC3E}">
        <p14:creationId xmlns:p14="http://schemas.microsoft.com/office/powerpoint/2010/main" xmlns="" val="139839343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ymbol zastępczy zawartości 1"/>
          <p:cNvSpPr>
            <a:spLocks noGrp="1"/>
          </p:cNvSpPr>
          <p:nvPr>
            <p:ph idx="1"/>
          </p:nvPr>
        </p:nvSpPr>
        <p:spPr>
          <a:xfrm>
            <a:off x="457200" y="214313"/>
            <a:ext cx="8229600" cy="5792787"/>
          </a:xfrm>
        </p:spPr>
        <p:txBody>
          <a:bodyPr/>
          <a:lstStyle/>
          <a:p>
            <a:pPr eaLnBrk="1" hangingPunct="1">
              <a:buFont typeface="Wingdings 2" pitchFamily="18" charset="2"/>
              <a:buNone/>
            </a:pPr>
            <a:r>
              <a:rPr lang="pl-PL" smtClean="0"/>
              <a:t>  </a:t>
            </a:r>
            <a:r>
              <a:rPr lang="pl-PL" sz="3200" smtClean="0"/>
              <a:t>Social movements are one of the principal social forms through which colectivities give voice to their grievance, concerns about rights, welfare, well-being of themselves and others by engaging in various types of collective action, such as protesting in the streets, riots. Sm have long functioned as an important vehicle for articulating and pressing a collectivity’s interests and claims.</a:t>
            </a:r>
          </a:p>
        </p:txBody>
      </p:sp>
    </p:spTree>
    <p:extLst>
      <p:ext uri="{BB962C8B-B14F-4D97-AF65-F5344CB8AC3E}">
        <p14:creationId xmlns:p14="http://schemas.microsoft.com/office/powerpoint/2010/main" xmlns="" val="396140728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ymbol zastępczy zawartości 1"/>
          <p:cNvSpPr>
            <a:spLocks noGrp="1"/>
          </p:cNvSpPr>
          <p:nvPr>
            <p:ph idx="1"/>
          </p:nvPr>
        </p:nvSpPr>
        <p:spPr>
          <a:xfrm>
            <a:off x="457200" y="714375"/>
            <a:ext cx="8229600" cy="5292725"/>
          </a:xfrm>
        </p:spPr>
        <p:txBody>
          <a:bodyPr/>
          <a:lstStyle/>
          <a:p>
            <a:pPr eaLnBrk="1" hangingPunct="1">
              <a:buFont typeface="Wingdings 2" pitchFamily="18" charset="2"/>
              <a:buNone/>
            </a:pPr>
            <a:r>
              <a:rPr lang="pl-PL" smtClean="0"/>
              <a:t>  </a:t>
            </a:r>
            <a:r>
              <a:rPr lang="pl-PL" sz="3600" smtClean="0"/>
              <a:t>Sm is a collective, organized, sustained and noninstitutional </a:t>
            </a:r>
            <a:r>
              <a:rPr lang="pl-PL" sz="3600" b="1" smtClean="0">
                <a:solidFill>
                  <a:srgbClr val="FF0000"/>
                </a:solidFill>
              </a:rPr>
              <a:t>challenge to authorities, powerholders, or cultural beliefs and practices.</a:t>
            </a:r>
          </a:p>
        </p:txBody>
      </p:sp>
    </p:spTree>
    <p:extLst>
      <p:ext uri="{BB962C8B-B14F-4D97-AF65-F5344CB8AC3E}">
        <p14:creationId xmlns:p14="http://schemas.microsoft.com/office/powerpoint/2010/main" xmlns="" val="397721891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Rot="1" noChangeArrowheads="1"/>
          </p:cNvSpPr>
          <p:nvPr>
            <p:ph type="title"/>
          </p:nvPr>
        </p:nvSpPr>
        <p:spPr>
          <a:xfrm>
            <a:off x="457200" y="838200"/>
            <a:ext cx="8229600" cy="4572000"/>
          </a:xfrm>
        </p:spPr>
        <p:txBody>
          <a:bodyPr>
            <a:normAutofit fontScale="90000"/>
          </a:bodyPr>
          <a:lstStyle/>
          <a:p>
            <a:pPr eaLnBrk="1" hangingPunct="1">
              <a:defRPr/>
            </a:pPr>
            <a:r>
              <a:rPr lang="en-US" altLang="en-US" sz="3200" dirty="0" smtClean="0"/>
              <a:t/>
            </a:r>
            <a:br>
              <a:rPr lang="en-US" altLang="en-US" sz="3200" dirty="0" smtClean="0"/>
            </a:br>
            <a:r>
              <a:rPr lang="en-US" altLang="en-US" sz="3200" dirty="0" smtClean="0"/>
              <a:t>Human Behavior, Social Ecology and Social Environment</a:t>
            </a:r>
            <a:br>
              <a:rPr lang="en-US" altLang="en-US" sz="3200" dirty="0" smtClean="0"/>
            </a:br>
            <a:r>
              <a:rPr lang="en-US" altLang="en-US" sz="3200" dirty="0" smtClean="0"/>
              <a:t>                                        </a:t>
            </a:r>
            <a:br>
              <a:rPr lang="en-US" altLang="en-US" sz="3200" dirty="0" smtClean="0"/>
            </a:br>
            <a:r>
              <a:rPr lang="en-US" altLang="en-US" sz="3200" dirty="0"/>
              <a:t/>
            </a:r>
            <a:br>
              <a:rPr lang="en-US" altLang="en-US" sz="3200" dirty="0"/>
            </a:br>
            <a:r>
              <a:rPr lang="en-US" altLang="en-US" sz="3200" dirty="0" smtClean="0"/>
              <a:t/>
            </a:r>
            <a:br>
              <a:rPr lang="en-US" altLang="en-US" sz="3200" dirty="0" smtClean="0"/>
            </a:br>
            <a:r>
              <a:rPr lang="en-US" altLang="en-US" sz="3200" dirty="0"/>
              <a:t/>
            </a:r>
            <a:br>
              <a:rPr lang="en-US" altLang="en-US" sz="3200" dirty="0"/>
            </a:br>
            <a:r>
              <a:rPr lang="en-US" altLang="en-US" sz="3200" dirty="0" smtClean="0"/>
              <a:t/>
            </a:r>
            <a:br>
              <a:rPr lang="en-US" altLang="en-US" sz="3200" dirty="0" smtClean="0"/>
            </a:br>
            <a:r>
              <a:rPr lang="en-US" altLang="en-US" sz="3200" dirty="0" smtClean="0"/>
              <a:t/>
            </a:r>
            <a:br>
              <a:rPr lang="en-US" altLang="en-US" sz="3200" dirty="0" smtClean="0"/>
            </a:br>
            <a:r>
              <a:rPr lang="en-US" altLang="en-US" sz="3200" dirty="0" smtClean="0"/>
              <a:t/>
            </a:r>
            <a:br>
              <a:rPr lang="en-US" altLang="en-US" sz="3200" dirty="0" smtClean="0"/>
            </a:br>
            <a:r>
              <a:rPr lang="en-US" altLang="en-US" sz="3200" dirty="0" smtClean="0"/>
              <a:t/>
            </a:r>
            <a:br>
              <a:rPr lang="en-US" altLang="en-US" sz="3200" dirty="0" smtClean="0"/>
            </a:br>
            <a:endParaRPr lang="en-US" altLang="en-US" sz="1800" dirty="0" smtClean="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29400" y="4478338"/>
            <a:ext cx="2247900" cy="2038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2336800"/>
            <a:ext cx="2114550" cy="21717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629400" y="1905000"/>
            <a:ext cx="1933575" cy="2362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050055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HUMAN BEHAVIOUR</a:t>
            </a:r>
            <a:endParaRPr lang="en-US" dirty="0"/>
          </a:p>
        </p:txBody>
      </p:sp>
      <p:sp>
        <p:nvSpPr>
          <p:cNvPr id="3" name="Content Placeholder 2"/>
          <p:cNvSpPr>
            <a:spLocks noGrp="1"/>
          </p:cNvSpPr>
          <p:nvPr>
            <p:ph idx="1"/>
          </p:nvPr>
        </p:nvSpPr>
        <p:spPr/>
        <p:txBody>
          <a:bodyPr>
            <a:normAutofit fontScale="92500" lnSpcReduction="10000"/>
          </a:bodyPr>
          <a:lstStyle/>
          <a:p>
            <a:pPr>
              <a:defRPr/>
            </a:pPr>
            <a:r>
              <a:rPr lang="en-US" sz="2800" b="1" dirty="0">
                <a:effectLst/>
              </a:rPr>
              <a:t>Human behavior</a:t>
            </a:r>
            <a:r>
              <a:rPr lang="en-US" sz="2800" dirty="0">
                <a:effectLst/>
              </a:rPr>
              <a:t> refers to the range of </a:t>
            </a:r>
            <a:r>
              <a:rPr lang="en-US" sz="2800" dirty="0">
                <a:effectLst/>
                <a:hlinkClick r:id="rId2" tooltip="Behavior"/>
              </a:rPr>
              <a:t>behaviors</a:t>
            </a:r>
            <a:r>
              <a:rPr lang="en-US" sz="2800" dirty="0">
                <a:effectLst/>
              </a:rPr>
              <a:t> exhibited by </a:t>
            </a:r>
            <a:r>
              <a:rPr lang="en-US" sz="2800" dirty="0">
                <a:effectLst/>
                <a:hlinkClick r:id="rId3" tooltip="Humans"/>
              </a:rPr>
              <a:t>humans</a:t>
            </a:r>
            <a:r>
              <a:rPr lang="en-US" sz="2800" dirty="0">
                <a:effectLst/>
              </a:rPr>
              <a:t> and which are </a:t>
            </a:r>
            <a:r>
              <a:rPr lang="en-US" sz="2800" dirty="0" smtClean="0">
                <a:effectLst/>
              </a:rPr>
              <a:t>influenced by multiple factors such as environment which includes the surrounding of the human being . </a:t>
            </a:r>
            <a:r>
              <a:rPr lang="en-US" sz="2800" dirty="0">
                <a:effectLst/>
              </a:rPr>
              <a:t>The </a:t>
            </a:r>
            <a:r>
              <a:rPr lang="en-US" sz="2800" dirty="0">
                <a:effectLst/>
                <a:hlinkClick r:id="rId4"/>
              </a:rPr>
              <a:t>capacity</a:t>
            </a:r>
            <a:r>
              <a:rPr lang="en-US" sz="2800" dirty="0">
                <a:effectLst/>
              </a:rPr>
              <a:t> of mental, physical, emotional, and social </a:t>
            </a:r>
            <a:r>
              <a:rPr lang="en-US" sz="2800" dirty="0">
                <a:effectLst/>
                <a:hlinkClick r:id="rId5"/>
              </a:rPr>
              <a:t>activities</a:t>
            </a:r>
            <a:r>
              <a:rPr lang="en-US" sz="2800" dirty="0">
                <a:effectLst/>
              </a:rPr>
              <a:t> experienced during the five </a:t>
            </a:r>
            <a:r>
              <a:rPr lang="en-US" sz="2800" dirty="0">
                <a:effectLst/>
                <a:hlinkClick r:id="rId6"/>
              </a:rPr>
              <a:t>stages</a:t>
            </a:r>
            <a:r>
              <a:rPr lang="en-US" sz="2800" dirty="0">
                <a:effectLst/>
              </a:rPr>
              <a:t> of a human being's life - prenatal, infancy, childhood, adolescence, and </a:t>
            </a:r>
            <a:r>
              <a:rPr lang="en-US" sz="2800" dirty="0">
                <a:effectLst/>
                <a:hlinkClick r:id="rId7"/>
              </a:rPr>
              <a:t>adulthood</a:t>
            </a:r>
            <a:r>
              <a:rPr lang="en-US" sz="2800" dirty="0">
                <a:effectLst/>
              </a:rPr>
              <a:t>. Includes the </a:t>
            </a:r>
            <a:r>
              <a:rPr lang="en-US" sz="2800" dirty="0">
                <a:effectLst/>
                <a:hlinkClick r:id="rId8"/>
              </a:rPr>
              <a:t>behaviors</a:t>
            </a:r>
            <a:r>
              <a:rPr lang="en-US" sz="2800" dirty="0">
                <a:effectLst/>
              </a:rPr>
              <a:t> as dictated by </a:t>
            </a:r>
            <a:r>
              <a:rPr lang="en-US" sz="2800" dirty="0">
                <a:effectLst/>
                <a:hlinkClick r:id="rId9"/>
              </a:rPr>
              <a:t>culture</a:t>
            </a:r>
            <a:r>
              <a:rPr lang="en-US" sz="2800" dirty="0">
                <a:effectLst/>
              </a:rPr>
              <a:t>, society, </a:t>
            </a:r>
            <a:r>
              <a:rPr lang="en-US" sz="2800" dirty="0">
                <a:effectLst/>
                <a:hlinkClick r:id="rId10"/>
              </a:rPr>
              <a:t>values</a:t>
            </a:r>
            <a:r>
              <a:rPr lang="en-US" sz="2800" dirty="0">
                <a:effectLst/>
              </a:rPr>
              <a:t>, </a:t>
            </a:r>
            <a:r>
              <a:rPr lang="en-US" sz="2800" dirty="0">
                <a:effectLst/>
                <a:hlinkClick r:id="rId11"/>
              </a:rPr>
              <a:t>morals</a:t>
            </a:r>
            <a:r>
              <a:rPr lang="en-US" sz="2800" dirty="0">
                <a:effectLst/>
              </a:rPr>
              <a:t>, </a:t>
            </a:r>
            <a:r>
              <a:rPr lang="en-US" sz="2800" dirty="0">
                <a:effectLst/>
                <a:hlinkClick r:id="rId12"/>
              </a:rPr>
              <a:t>ethics</a:t>
            </a:r>
            <a:r>
              <a:rPr lang="en-US" sz="2800" dirty="0">
                <a:effectLst/>
              </a:rPr>
              <a:t>, and genetics.</a:t>
            </a:r>
            <a:br>
              <a:rPr lang="en-US" sz="2800" dirty="0">
                <a:effectLst/>
              </a:rPr>
            </a:br>
            <a:r>
              <a:rPr lang="en-US" dirty="0">
                <a:effectLst/>
              </a:rPr>
              <a:t/>
            </a:r>
            <a:br>
              <a:rPr lang="en-US" dirty="0">
                <a:effectLst/>
              </a:rPr>
            </a:br>
            <a:endParaRPr lang="en-US" dirty="0"/>
          </a:p>
        </p:txBody>
      </p:sp>
      <p:pic>
        <p:nvPicPr>
          <p:cNvPr id="4100" name="Picture 4"/>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6953250" y="5481638"/>
            <a:ext cx="2136775" cy="1352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5777476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Social Ecology</a:t>
            </a:r>
            <a:endParaRPr lang="en-US" dirty="0"/>
          </a:p>
        </p:txBody>
      </p:sp>
      <p:sp>
        <p:nvSpPr>
          <p:cNvPr id="3" name="Content Placeholder 2"/>
          <p:cNvSpPr>
            <a:spLocks noGrp="1"/>
          </p:cNvSpPr>
          <p:nvPr>
            <p:ph idx="1"/>
          </p:nvPr>
        </p:nvSpPr>
        <p:spPr/>
        <p:txBody>
          <a:bodyPr>
            <a:normAutofit/>
          </a:bodyPr>
          <a:lstStyle/>
          <a:p>
            <a:pPr>
              <a:defRPr/>
            </a:pPr>
            <a:r>
              <a:rPr lang="en-US" sz="2800" dirty="0">
                <a:effectLst/>
              </a:rPr>
              <a:t>man's collective interaction with his environment. Influenced by the work </a:t>
            </a:r>
            <a:r>
              <a:rPr lang="en-US" sz="2800" dirty="0" err="1" smtClean="0">
                <a:effectLst/>
              </a:rPr>
              <a:t>ofbiologists</a:t>
            </a:r>
            <a:r>
              <a:rPr lang="en-US" sz="2800" dirty="0">
                <a:effectLst/>
              </a:rPr>
              <a:t> on the interaction of organisms within their environments, </a:t>
            </a:r>
            <a:r>
              <a:rPr lang="en-US" sz="2800" dirty="0" err="1">
                <a:effectLst/>
              </a:rPr>
              <a:t>socialscientists</a:t>
            </a:r>
            <a:r>
              <a:rPr lang="en-US" sz="2800" dirty="0">
                <a:effectLst/>
              </a:rPr>
              <a:t> undertook to study human groups in a similar way. Thus, </a:t>
            </a:r>
            <a:r>
              <a:rPr lang="en-US" sz="2800" dirty="0" err="1">
                <a:effectLst/>
              </a:rPr>
              <a:t>ecologyin</a:t>
            </a:r>
            <a:r>
              <a:rPr lang="en-US" sz="2800" dirty="0">
                <a:effectLst/>
              </a:rPr>
              <a:t> the social sciences is the study of the ways in which the </a:t>
            </a:r>
            <a:r>
              <a:rPr lang="en-US" sz="2800" dirty="0" smtClean="0">
                <a:effectLst/>
                <a:hlinkClick r:id="rId2"/>
              </a:rPr>
              <a:t>social structure</a:t>
            </a:r>
            <a:r>
              <a:rPr lang="en-US" sz="2800" dirty="0" smtClean="0">
                <a:effectLst/>
              </a:rPr>
              <a:t> adapts</a:t>
            </a:r>
            <a:r>
              <a:rPr lang="en-US" sz="2800" dirty="0">
                <a:effectLst/>
              </a:rPr>
              <a:t> to the quality of natural resources and to the existence of </a:t>
            </a:r>
            <a:r>
              <a:rPr lang="en-US" sz="2800" dirty="0" err="1">
                <a:effectLst/>
              </a:rPr>
              <a:t>otherhuman</a:t>
            </a:r>
            <a:r>
              <a:rPr lang="en-US" sz="2800" dirty="0">
                <a:effectLst/>
              </a:rPr>
              <a:t> groups. When this study is limited to the development and </a:t>
            </a:r>
            <a:r>
              <a:rPr lang="en-US" sz="2800" dirty="0" err="1">
                <a:effectLst/>
              </a:rPr>
              <a:t>variationof</a:t>
            </a:r>
            <a:r>
              <a:rPr lang="en-US" sz="2800" dirty="0">
                <a:effectLst/>
              </a:rPr>
              <a:t> cultural properties, it is called cultural ecology.</a:t>
            </a:r>
            <a:endParaRPr lang="en-US" sz="2800"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96050" y="76200"/>
            <a:ext cx="2647950" cy="1724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46487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Social Environment</a:t>
            </a:r>
            <a:endParaRPr lang="en-US" dirty="0"/>
          </a:p>
        </p:txBody>
      </p:sp>
      <p:sp>
        <p:nvSpPr>
          <p:cNvPr id="3" name="Content Placeholder 2"/>
          <p:cNvSpPr>
            <a:spLocks noGrp="1"/>
          </p:cNvSpPr>
          <p:nvPr>
            <p:ph idx="1"/>
          </p:nvPr>
        </p:nvSpPr>
        <p:spPr/>
        <p:txBody>
          <a:bodyPr/>
          <a:lstStyle/>
          <a:p>
            <a:pPr>
              <a:defRPr/>
            </a:pPr>
            <a:r>
              <a:rPr lang="en-US" dirty="0">
                <a:effectLst/>
              </a:rPr>
              <a:t>How we behave, our relationships, our gender and ethnic group, our education and work, the conditions and communities in which we live, and how we feel about ourselves are all elements of the social environment. These elements overlap and interact with elements of the physical environment to influence our health and impact on how long we live.</a:t>
            </a:r>
            <a:endParaRPr lang="en-US"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67600" y="0"/>
            <a:ext cx="1646238" cy="16383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220127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685800"/>
            <a:ext cx="8229600" cy="1143000"/>
          </a:xfrm>
        </p:spPr>
        <p:txBody>
          <a:bodyPr>
            <a:normAutofit fontScale="90000"/>
          </a:bodyPr>
          <a:lstStyle/>
          <a:p>
            <a:pPr>
              <a:defRPr/>
            </a:pPr>
            <a:r>
              <a:rPr lang="en-US" altLang="zh-CN" sz="6000">
                <a:solidFill>
                  <a:srgbClr val="FFFF66"/>
                </a:solidFill>
                <a:latin typeface="Times New Roman" pitchFamily="18" charset="0"/>
                <a:cs typeface="Times New Roman" pitchFamily="18" charset="0"/>
              </a:rPr>
              <a:t>What is Environmental Ecology</a:t>
            </a:r>
            <a:r>
              <a:rPr lang="en-US" altLang="zh-CN" sz="4000"/>
              <a:t> </a:t>
            </a:r>
          </a:p>
        </p:txBody>
      </p:sp>
      <p:sp>
        <p:nvSpPr>
          <p:cNvPr id="26627" name="Rectangle 3"/>
          <p:cNvSpPr>
            <a:spLocks noGrp="1" noChangeArrowheads="1"/>
          </p:cNvSpPr>
          <p:nvPr>
            <p:ph idx="1"/>
          </p:nvPr>
        </p:nvSpPr>
        <p:spPr>
          <a:xfrm>
            <a:off x="304800" y="2895600"/>
            <a:ext cx="8839200" cy="2971800"/>
          </a:xfrm>
        </p:spPr>
        <p:txBody>
          <a:bodyPr/>
          <a:lstStyle/>
          <a:p>
            <a:pPr>
              <a:buFontTx/>
              <a:buNone/>
              <a:defRPr/>
            </a:pPr>
            <a:r>
              <a:rPr lang="en-US" altLang="zh-CN" sz="4500">
                <a:latin typeface="Times New Roman" pitchFamily="18" charset="0"/>
                <a:cs typeface="Times New Roman" pitchFamily="18" charset="0"/>
              </a:rPr>
              <a:t>Environmental Ecology: The study on the impacts of pollution and other stresses on ecosystem structure and function</a:t>
            </a:r>
            <a:r>
              <a:rPr lang="en-US" altLang="zh-CN" sz="4500">
                <a:solidFill>
                  <a:srgbClr val="993300"/>
                </a:solidFill>
                <a:latin typeface="Times New Roman" pitchFamily="18" charset="0"/>
                <a:cs typeface="Times New Roman" pitchFamily="18" charset="0"/>
              </a:rPr>
              <a:t>.</a:t>
            </a:r>
            <a:r>
              <a:rPr lang="en-US" altLang="zh-CN" sz="4500"/>
              <a:t> </a:t>
            </a:r>
          </a:p>
        </p:txBody>
      </p:sp>
    </p:spTree>
    <p:extLst>
      <p:ext uri="{BB962C8B-B14F-4D97-AF65-F5344CB8AC3E}">
        <p14:creationId xmlns:p14="http://schemas.microsoft.com/office/powerpoint/2010/main" xmlns="" val="11794709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876425" y="669925"/>
            <a:ext cx="5997575" cy="427038"/>
          </a:xfrm>
        </p:spPr>
        <p:txBody>
          <a:bodyPr>
            <a:normAutofit fontScale="90000"/>
          </a:bodyPr>
          <a:lstStyle/>
          <a:p>
            <a:pPr eaLnBrk="1" hangingPunct="1">
              <a:defRPr/>
            </a:pPr>
            <a:r>
              <a:rPr lang="en-US" altLang="en-US" dirty="0" smtClean="0"/>
              <a:t/>
            </a:r>
            <a:br>
              <a:rPr lang="en-US" altLang="en-US" dirty="0" smtClean="0"/>
            </a:br>
            <a:r>
              <a:rPr lang="en-US" altLang="en-US" dirty="0" smtClean="0"/>
              <a:t>The Formation of Boundaries in Ecological Systems</a:t>
            </a:r>
          </a:p>
        </p:txBody>
      </p:sp>
      <p:sp>
        <p:nvSpPr>
          <p:cNvPr id="4099" name="Rectangle 3"/>
          <p:cNvSpPr>
            <a:spLocks noGrp="1" noChangeArrowheads="1"/>
          </p:cNvSpPr>
          <p:nvPr>
            <p:ph idx="1"/>
          </p:nvPr>
        </p:nvSpPr>
        <p:spPr>
          <a:xfrm>
            <a:off x="914400" y="2590800"/>
            <a:ext cx="8001000" cy="3733800"/>
          </a:xfrm>
        </p:spPr>
        <p:txBody>
          <a:bodyPr/>
          <a:lstStyle/>
          <a:p>
            <a:pPr eaLnBrk="1" hangingPunct="1">
              <a:defRPr/>
            </a:pPr>
            <a:r>
              <a:rPr lang="en-US" altLang="en-US" sz="2800" smtClean="0"/>
              <a:t>Boundaries are maintained to determine who is the in-group and who is the out group</a:t>
            </a:r>
          </a:p>
          <a:p>
            <a:pPr eaLnBrk="1" hangingPunct="1">
              <a:defRPr/>
            </a:pPr>
            <a:r>
              <a:rPr lang="en-US" altLang="en-US" sz="2800" smtClean="0"/>
              <a:t>Two types of boundaries</a:t>
            </a:r>
          </a:p>
          <a:p>
            <a:pPr lvl="1" eaLnBrk="1" hangingPunct="1">
              <a:defRPr/>
            </a:pPr>
            <a:r>
              <a:rPr lang="en-US" altLang="en-US" sz="2400" smtClean="0"/>
              <a:t>permeable</a:t>
            </a:r>
          </a:p>
          <a:p>
            <a:pPr lvl="1" eaLnBrk="1" hangingPunct="1">
              <a:defRPr/>
            </a:pPr>
            <a:r>
              <a:rPr lang="en-US" altLang="en-US" sz="2400" smtClean="0"/>
              <a:t>impenetrable</a:t>
            </a:r>
          </a:p>
          <a:p>
            <a:pPr eaLnBrk="1" hangingPunct="1">
              <a:defRPr/>
            </a:pPr>
            <a:r>
              <a:rPr lang="en-US" altLang="en-US" sz="2800" smtClean="0"/>
              <a:t>Two types of systems</a:t>
            </a:r>
          </a:p>
          <a:p>
            <a:pPr lvl="1" eaLnBrk="1" hangingPunct="1">
              <a:defRPr/>
            </a:pPr>
            <a:r>
              <a:rPr lang="en-US" altLang="en-US" sz="2400" smtClean="0"/>
              <a:t>open</a:t>
            </a:r>
          </a:p>
          <a:p>
            <a:pPr lvl="1" eaLnBrk="1" hangingPunct="1">
              <a:defRPr/>
            </a:pPr>
            <a:r>
              <a:rPr lang="en-US" altLang="en-US" sz="2400" smtClean="0"/>
              <a:t>closed</a:t>
            </a:r>
          </a:p>
        </p:txBody>
      </p:sp>
    </p:spTree>
    <p:extLst>
      <p:ext uri="{BB962C8B-B14F-4D97-AF65-F5344CB8AC3E}">
        <p14:creationId xmlns:p14="http://schemas.microsoft.com/office/powerpoint/2010/main" xmlns="" val="7076367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a:xfrm>
            <a:off x="1876425" y="669925"/>
            <a:ext cx="5997575" cy="427038"/>
          </a:xfrm>
        </p:spPr>
        <p:txBody>
          <a:bodyPr>
            <a:normAutofit fontScale="90000"/>
          </a:bodyPr>
          <a:lstStyle/>
          <a:p>
            <a:pPr eaLnBrk="1" hangingPunct="1">
              <a:defRPr/>
            </a:pPr>
            <a:r>
              <a:rPr lang="en-US" altLang="en-US" smtClean="0"/>
              <a:t/>
            </a:r>
            <a:br>
              <a:rPr lang="en-US" altLang="en-US" smtClean="0"/>
            </a:br>
            <a:r>
              <a:rPr lang="en-US" altLang="en-US" smtClean="0"/>
              <a:t>The Formation of Boundaries</a:t>
            </a:r>
          </a:p>
        </p:txBody>
      </p:sp>
      <p:sp>
        <p:nvSpPr>
          <p:cNvPr id="5123" name="Rectangle 1027"/>
          <p:cNvSpPr>
            <a:spLocks noGrp="1" noChangeArrowheads="1"/>
          </p:cNvSpPr>
          <p:nvPr>
            <p:ph idx="1"/>
          </p:nvPr>
        </p:nvSpPr>
        <p:spPr>
          <a:xfrm>
            <a:off x="914400" y="2590800"/>
            <a:ext cx="8001000" cy="3733800"/>
          </a:xfrm>
        </p:spPr>
        <p:txBody>
          <a:bodyPr/>
          <a:lstStyle/>
          <a:p>
            <a:pPr eaLnBrk="1" hangingPunct="1">
              <a:defRPr/>
            </a:pPr>
            <a:r>
              <a:rPr lang="en-US" altLang="en-US" smtClean="0"/>
              <a:t>Open systems have permeable boundaries that allow easy movement in and out of the group</a:t>
            </a:r>
          </a:p>
          <a:p>
            <a:pPr eaLnBrk="1" hangingPunct="1">
              <a:defRPr/>
            </a:pPr>
            <a:endParaRPr lang="en-US" altLang="en-US" smtClean="0"/>
          </a:p>
          <a:p>
            <a:pPr eaLnBrk="1" hangingPunct="1">
              <a:defRPr/>
            </a:pPr>
            <a:r>
              <a:rPr lang="en-US" altLang="en-US" smtClean="0"/>
              <a:t>Closed systems have impenetrable boundaries that prevent movement in or out of the group</a:t>
            </a:r>
          </a:p>
        </p:txBody>
      </p:sp>
    </p:spTree>
    <p:extLst>
      <p:ext uri="{BB962C8B-B14F-4D97-AF65-F5344CB8AC3E}">
        <p14:creationId xmlns:p14="http://schemas.microsoft.com/office/powerpoint/2010/main" xmlns="" val="192474115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876425" y="669925"/>
            <a:ext cx="5997575" cy="427038"/>
          </a:xfrm>
        </p:spPr>
        <p:txBody>
          <a:bodyPr>
            <a:normAutofit fontScale="90000"/>
          </a:bodyPr>
          <a:lstStyle/>
          <a:p>
            <a:pPr eaLnBrk="1" hangingPunct="1">
              <a:defRPr/>
            </a:pPr>
            <a:r>
              <a:rPr lang="en-US" altLang="en-US" smtClean="0"/>
              <a:t/>
            </a:r>
            <a:br>
              <a:rPr lang="en-US" altLang="en-US" smtClean="0"/>
            </a:br>
            <a:r>
              <a:rPr lang="en-US" altLang="en-US" smtClean="0"/>
              <a:t>The Formation of Boundaries</a:t>
            </a:r>
          </a:p>
        </p:txBody>
      </p:sp>
      <p:sp>
        <p:nvSpPr>
          <p:cNvPr id="6147" name="Rectangle 3"/>
          <p:cNvSpPr>
            <a:spLocks noGrp="1" noChangeArrowheads="1"/>
          </p:cNvSpPr>
          <p:nvPr>
            <p:ph idx="1"/>
          </p:nvPr>
        </p:nvSpPr>
        <p:spPr>
          <a:xfrm>
            <a:off x="914400" y="2590800"/>
            <a:ext cx="7772400" cy="3733800"/>
          </a:xfrm>
        </p:spPr>
        <p:txBody>
          <a:bodyPr/>
          <a:lstStyle/>
          <a:p>
            <a:pPr eaLnBrk="1" hangingPunct="1">
              <a:defRPr/>
            </a:pPr>
            <a:r>
              <a:rPr lang="en-US" altLang="en-US" smtClean="0"/>
              <a:t>Boundaries expand and contract as an individual develops over a lifetime</a:t>
            </a:r>
          </a:p>
          <a:p>
            <a:pPr eaLnBrk="1" hangingPunct="1">
              <a:defRPr/>
            </a:pPr>
            <a:r>
              <a:rPr lang="en-US" altLang="en-US" smtClean="0"/>
              <a:t>Initially there is expansion as one grows from childhood to adulthood</a:t>
            </a:r>
          </a:p>
          <a:p>
            <a:pPr eaLnBrk="1" hangingPunct="1">
              <a:defRPr/>
            </a:pPr>
            <a:r>
              <a:rPr lang="en-US" altLang="en-US" smtClean="0"/>
              <a:t>But as one develops the skills and experience at boundary maintenance, they can also contract</a:t>
            </a:r>
          </a:p>
        </p:txBody>
      </p:sp>
    </p:spTree>
    <p:extLst>
      <p:ext uri="{BB962C8B-B14F-4D97-AF65-F5344CB8AC3E}">
        <p14:creationId xmlns:p14="http://schemas.microsoft.com/office/powerpoint/2010/main" xmlns="" val="13130162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0" y="304800"/>
            <a:ext cx="8839200" cy="914400"/>
          </a:xfrm>
        </p:spPr>
        <p:txBody>
          <a:bodyPr>
            <a:normAutofit fontScale="90000"/>
          </a:bodyPr>
          <a:lstStyle/>
          <a:p>
            <a:pPr eaLnBrk="1" hangingPunct="1">
              <a:defRPr/>
            </a:pPr>
            <a:r>
              <a:rPr lang="en-US" altLang="en-US" smtClean="0"/>
              <a:t/>
            </a:r>
            <a:br>
              <a:rPr lang="en-US" altLang="en-US" smtClean="0"/>
            </a:br>
            <a:r>
              <a:rPr lang="en-US" altLang="en-US" smtClean="0"/>
              <a:t>The Human Ecology Model / Family Systems Model</a:t>
            </a:r>
          </a:p>
        </p:txBody>
      </p:sp>
      <p:sp>
        <p:nvSpPr>
          <p:cNvPr id="13315" name="Rectangle 1027"/>
          <p:cNvSpPr>
            <a:spLocks noGrp="1" noChangeArrowheads="1"/>
          </p:cNvSpPr>
          <p:nvPr>
            <p:ph idx="1"/>
          </p:nvPr>
        </p:nvSpPr>
        <p:spPr>
          <a:xfrm>
            <a:off x="762000" y="2895600"/>
            <a:ext cx="8001000" cy="2667000"/>
          </a:xfrm>
        </p:spPr>
        <p:txBody>
          <a:bodyPr/>
          <a:lstStyle/>
          <a:p>
            <a:pPr eaLnBrk="1" hangingPunct="1">
              <a:defRPr/>
            </a:pPr>
            <a:r>
              <a:rPr lang="en-US" altLang="en-US" dirty="0" smtClean="0"/>
              <a:t>The Human Ecological Model seeks to capture the numerous relationships connecting children, families and their communities.</a:t>
            </a:r>
          </a:p>
        </p:txBody>
      </p:sp>
    </p:spTree>
    <p:extLst>
      <p:ext uri="{BB962C8B-B14F-4D97-AF65-F5344CB8AC3E}">
        <p14:creationId xmlns:p14="http://schemas.microsoft.com/office/powerpoint/2010/main" xmlns="" val="23828792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altLang="en-US" dirty="0" smtClean="0"/>
              <a:t>Bronfenbrenner’s Approach</a:t>
            </a:r>
          </a:p>
        </p:txBody>
      </p:sp>
      <p:sp>
        <p:nvSpPr>
          <p:cNvPr id="14339" name="Rectangle 3"/>
          <p:cNvSpPr>
            <a:spLocks noGrp="1" noChangeArrowheads="1"/>
          </p:cNvSpPr>
          <p:nvPr>
            <p:ph idx="1"/>
          </p:nvPr>
        </p:nvSpPr>
        <p:spPr/>
        <p:txBody>
          <a:bodyPr/>
          <a:lstStyle/>
          <a:p>
            <a:pPr marL="533400" indent="-533400" eaLnBrk="1" hangingPunct="1">
              <a:buFont typeface="Wingdings" pitchFamily="2" charset="2"/>
              <a:buAutoNum type="arabicPeriod"/>
              <a:defRPr/>
            </a:pPr>
            <a:r>
              <a:rPr lang="en-US" altLang="en-US" smtClean="0"/>
              <a:t>Focuses on the developing child</a:t>
            </a:r>
          </a:p>
          <a:p>
            <a:pPr marL="533400" indent="-533400" eaLnBrk="1" hangingPunct="1">
              <a:buFont typeface="Wingdings" pitchFamily="2" charset="2"/>
              <a:buAutoNum type="arabicPeriod"/>
              <a:defRPr/>
            </a:pPr>
            <a:r>
              <a:rPr lang="en-US" altLang="en-US" smtClean="0"/>
              <a:t>Pays attention to the social environment</a:t>
            </a:r>
          </a:p>
          <a:p>
            <a:pPr marL="533400" indent="-533400" eaLnBrk="1" hangingPunct="1">
              <a:buFont typeface="Wingdings" pitchFamily="2" charset="2"/>
              <a:buAutoNum type="arabicPeriod"/>
              <a:defRPr/>
            </a:pPr>
            <a:r>
              <a:rPr lang="en-US" altLang="en-US" smtClean="0"/>
              <a:t>Recognizes the individual as an active player</a:t>
            </a:r>
          </a:p>
          <a:p>
            <a:pPr marL="533400" indent="-533400" eaLnBrk="1" hangingPunct="1">
              <a:buFont typeface="Wingdings" pitchFamily="2" charset="2"/>
              <a:buAutoNum type="arabicPeriod"/>
              <a:defRPr/>
            </a:pPr>
            <a:r>
              <a:rPr lang="en-US" altLang="en-US" smtClean="0"/>
              <a:t>Sees the social environment as dynamic</a:t>
            </a:r>
          </a:p>
        </p:txBody>
      </p:sp>
    </p:spTree>
    <p:extLst>
      <p:ext uri="{BB962C8B-B14F-4D97-AF65-F5344CB8AC3E}">
        <p14:creationId xmlns:p14="http://schemas.microsoft.com/office/powerpoint/2010/main" xmlns="" val="35577928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altLang="en-US" smtClean="0"/>
              <a:t>Environment</a:t>
            </a:r>
          </a:p>
        </p:txBody>
      </p:sp>
      <p:sp>
        <p:nvSpPr>
          <p:cNvPr id="25603" name="Rectangle 3"/>
          <p:cNvSpPr>
            <a:spLocks noGrp="1" noChangeArrowheads="1"/>
          </p:cNvSpPr>
          <p:nvPr>
            <p:ph idx="1"/>
          </p:nvPr>
        </p:nvSpPr>
        <p:spPr/>
        <p:txBody>
          <a:bodyPr/>
          <a:lstStyle/>
          <a:p>
            <a:pPr eaLnBrk="1" hangingPunct="1">
              <a:defRPr/>
            </a:pPr>
            <a:r>
              <a:rPr lang="en-US" altLang="en-US" smtClean="0"/>
              <a:t>Environmental forces along with individual characteristics play a role in shaping the individual.</a:t>
            </a:r>
          </a:p>
          <a:p>
            <a:pPr eaLnBrk="1" hangingPunct="1">
              <a:defRPr/>
            </a:pPr>
            <a:r>
              <a:rPr lang="en-US" altLang="en-US" smtClean="0"/>
              <a:t>Mutually shaping systems that change overtime.</a:t>
            </a:r>
          </a:p>
          <a:p>
            <a:pPr eaLnBrk="1" hangingPunct="1">
              <a:defRPr/>
            </a:pPr>
            <a:r>
              <a:rPr lang="en-US" altLang="en-US" smtClean="0"/>
              <a:t>This interaction between individuals and their environment forms the basis of an ecological approach to human development.</a:t>
            </a:r>
          </a:p>
        </p:txBody>
      </p:sp>
    </p:spTree>
    <p:extLst>
      <p:ext uri="{BB962C8B-B14F-4D97-AF65-F5344CB8AC3E}">
        <p14:creationId xmlns:p14="http://schemas.microsoft.com/office/powerpoint/2010/main" xmlns="" val="39307128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381000"/>
            <a:ext cx="7772400" cy="762000"/>
          </a:xfrm>
          <a:solidFill>
            <a:srgbClr val="66FF33"/>
          </a:solidFill>
        </p:spPr>
        <p:txBody>
          <a:bodyPr/>
          <a:lstStyle/>
          <a:p>
            <a:pPr>
              <a:defRPr/>
            </a:pPr>
            <a:r>
              <a:rPr lang="en-US" altLang="en-US" sz="2800"/>
              <a:t>BIOLOGICAL INFLUENCES</a:t>
            </a:r>
          </a:p>
        </p:txBody>
      </p:sp>
      <p:sp>
        <p:nvSpPr>
          <p:cNvPr id="12291" name="Rectangle 3"/>
          <p:cNvSpPr>
            <a:spLocks noGrp="1" noChangeArrowheads="1"/>
          </p:cNvSpPr>
          <p:nvPr>
            <p:ph idx="1"/>
          </p:nvPr>
        </p:nvSpPr>
        <p:spPr>
          <a:xfrm>
            <a:off x="762000" y="1447800"/>
            <a:ext cx="7772400" cy="4648200"/>
          </a:xfrm>
          <a:solidFill>
            <a:srgbClr val="66FF33"/>
          </a:solidFill>
        </p:spPr>
        <p:txBody>
          <a:bodyPr>
            <a:normAutofit/>
          </a:bodyPr>
          <a:lstStyle/>
          <a:p>
            <a:pPr>
              <a:lnSpc>
                <a:spcPct val="90000"/>
              </a:lnSpc>
              <a:defRPr/>
            </a:pPr>
            <a:r>
              <a:rPr lang="en-US" altLang="en-US" sz="2400" b="1"/>
              <a:t>Common biological factors:</a:t>
            </a:r>
          </a:p>
          <a:p>
            <a:pPr lvl="1">
              <a:lnSpc>
                <a:spcPct val="90000"/>
              </a:lnSpc>
              <a:defRPr/>
            </a:pPr>
            <a:r>
              <a:rPr lang="en-US" altLang="en-US" sz="2000"/>
              <a:t>Physical appearance; sex; race; age; abilities or disabilities; family history of inheritable conditions such as cancer, alcoholism, schizophrenia, depression, etc.</a:t>
            </a:r>
            <a:endParaRPr lang="en-US" altLang="en-US" sz="2000" b="1"/>
          </a:p>
          <a:p>
            <a:pPr>
              <a:lnSpc>
                <a:spcPct val="90000"/>
              </a:lnSpc>
              <a:defRPr/>
            </a:pPr>
            <a:r>
              <a:rPr lang="en-US" altLang="en-US" sz="2400" b="1"/>
              <a:t>Do we start with a clean slate?</a:t>
            </a:r>
          </a:p>
          <a:p>
            <a:pPr lvl="1">
              <a:lnSpc>
                <a:spcPct val="90000"/>
              </a:lnSpc>
              <a:defRPr/>
            </a:pPr>
            <a:r>
              <a:rPr lang="en-US" altLang="en-US" sz="2000"/>
              <a:t>No.  At birth our slate is already written on by by heredity</a:t>
            </a:r>
          </a:p>
          <a:p>
            <a:pPr lvl="1">
              <a:lnSpc>
                <a:spcPct val="90000"/>
              </a:lnSpc>
              <a:defRPr/>
            </a:pPr>
            <a:r>
              <a:rPr lang="en-US" altLang="en-US" sz="2000"/>
              <a:t>But environmental factors influence the unfolding of biological development.  Einstein would not have become Einstein if he had been born into a family that could not feed him or who failed to provide him with intellectual stimulation.</a:t>
            </a:r>
          </a:p>
          <a:p>
            <a:pPr>
              <a:lnSpc>
                <a:spcPct val="90000"/>
              </a:lnSpc>
              <a:defRPr/>
            </a:pPr>
            <a:r>
              <a:rPr lang="en-US" altLang="en-US" sz="2400" b="1"/>
              <a:t>Is biology destiny?</a:t>
            </a:r>
          </a:p>
          <a:p>
            <a:pPr lvl="1">
              <a:lnSpc>
                <a:spcPct val="90000"/>
              </a:lnSpc>
              <a:defRPr/>
            </a:pPr>
            <a:r>
              <a:rPr lang="en-US" altLang="en-US" sz="2000"/>
              <a:t>The nature-nurture, heredity v. environment debate</a:t>
            </a:r>
          </a:p>
          <a:p>
            <a:pPr lvl="1">
              <a:lnSpc>
                <a:spcPct val="90000"/>
              </a:lnSpc>
              <a:defRPr/>
            </a:pPr>
            <a:r>
              <a:rPr lang="en-US" altLang="en-US" sz="2000"/>
              <a:t>Can we modify biological inheritance?  Genetic engineering, mapping of the human genome, genetic selection</a:t>
            </a:r>
          </a:p>
        </p:txBody>
      </p:sp>
      <p:sp>
        <p:nvSpPr>
          <p:cNvPr id="43010" name="Footer Placeholder 4"/>
          <p:cNvSpPr>
            <a:spLocks noGrp="1"/>
          </p:cNvSpPr>
          <p:nvPr>
            <p:ph type="ftr" sz="quarter" idx="11"/>
          </p:nvPr>
        </p:nvSpPr>
        <p:spPr>
          <a:xfrm>
            <a:off x="6553200" y="6248400"/>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pPr>
            <a:r>
              <a:rPr lang="en-US" altLang="en-US" sz="1200" smtClean="0">
                <a:latin typeface="Arial" charset="0"/>
              </a:rPr>
              <a:t>Copyright © Allyn &amp; Bacon 2003</a:t>
            </a:r>
          </a:p>
        </p:txBody>
      </p:sp>
    </p:spTree>
    <p:extLst>
      <p:ext uri="{BB962C8B-B14F-4D97-AF65-F5344CB8AC3E}">
        <p14:creationId xmlns:p14="http://schemas.microsoft.com/office/powerpoint/2010/main" xmlns="" val="31595908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457200"/>
            <a:ext cx="7772400" cy="609600"/>
          </a:xfrm>
          <a:solidFill>
            <a:srgbClr val="FFCCFF"/>
          </a:solidFill>
        </p:spPr>
        <p:txBody>
          <a:bodyPr/>
          <a:lstStyle/>
          <a:p>
            <a:pPr>
              <a:defRPr/>
            </a:pPr>
            <a:r>
              <a:rPr lang="en-US" altLang="en-US" sz="2800">
                <a:solidFill>
                  <a:srgbClr val="990099"/>
                </a:solidFill>
              </a:rPr>
              <a:t>PSYCHOLOGICAL INFLUENCES</a:t>
            </a:r>
          </a:p>
        </p:txBody>
      </p:sp>
      <p:sp>
        <p:nvSpPr>
          <p:cNvPr id="14339" name="Rectangle 3"/>
          <p:cNvSpPr>
            <a:spLocks noGrp="1" noChangeArrowheads="1"/>
          </p:cNvSpPr>
          <p:nvPr>
            <p:ph idx="1"/>
          </p:nvPr>
        </p:nvSpPr>
        <p:spPr>
          <a:xfrm>
            <a:off x="685800" y="1447800"/>
            <a:ext cx="7772400" cy="4800600"/>
          </a:xfrm>
          <a:solidFill>
            <a:srgbClr val="FFCCFF"/>
          </a:solidFill>
        </p:spPr>
        <p:txBody>
          <a:bodyPr>
            <a:normAutofit lnSpcReduction="10000"/>
          </a:bodyPr>
          <a:lstStyle/>
          <a:p>
            <a:pPr>
              <a:lnSpc>
                <a:spcPct val="90000"/>
              </a:lnSpc>
              <a:defRPr/>
            </a:pPr>
            <a:r>
              <a:rPr lang="en-US" altLang="en-US" sz="2400" b="1">
                <a:solidFill>
                  <a:srgbClr val="990099"/>
                </a:solidFill>
              </a:rPr>
              <a:t>Intelligence	     Personality</a:t>
            </a:r>
            <a:r>
              <a:rPr lang="en-US" altLang="en-US" sz="2400">
                <a:solidFill>
                  <a:srgbClr val="990099"/>
                </a:solidFill>
              </a:rPr>
              <a:t>	       </a:t>
            </a:r>
            <a:r>
              <a:rPr lang="en-US" altLang="en-US" sz="2400" b="1">
                <a:solidFill>
                  <a:srgbClr val="990099"/>
                </a:solidFill>
              </a:rPr>
              <a:t>Self-image</a:t>
            </a:r>
          </a:p>
          <a:p>
            <a:pPr>
              <a:lnSpc>
                <a:spcPct val="90000"/>
              </a:lnSpc>
              <a:defRPr/>
            </a:pPr>
            <a:r>
              <a:rPr lang="en-US" altLang="en-US" sz="2400"/>
              <a:t>Where does your psychological make-up come from?</a:t>
            </a:r>
          </a:p>
          <a:p>
            <a:pPr lvl="1">
              <a:lnSpc>
                <a:spcPct val="90000"/>
              </a:lnSpc>
              <a:defRPr/>
            </a:pPr>
            <a:r>
              <a:rPr lang="en-US" altLang="en-US" sz="2000"/>
              <a:t>Inheritance (biology)</a:t>
            </a:r>
          </a:p>
          <a:p>
            <a:pPr lvl="1">
              <a:lnSpc>
                <a:spcPct val="90000"/>
              </a:lnSpc>
              <a:defRPr/>
            </a:pPr>
            <a:r>
              <a:rPr lang="en-US" altLang="en-US" sz="2000"/>
              <a:t>Experiences (sociology)</a:t>
            </a:r>
          </a:p>
          <a:p>
            <a:pPr>
              <a:lnSpc>
                <a:spcPct val="90000"/>
              </a:lnSpc>
              <a:defRPr/>
            </a:pPr>
            <a:r>
              <a:rPr lang="en-US" altLang="en-US" sz="2400" b="1">
                <a:solidFill>
                  <a:srgbClr val="990099"/>
                </a:solidFill>
              </a:rPr>
              <a:t>Cooley’s looking glass self</a:t>
            </a:r>
            <a:r>
              <a:rPr lang="en-US" altLang="en-US" sz="2400"/>
              <a:t> – we learn who we are from how others treat us</a:t>
            </a:r>
          </a:p>
          <a:p>
            <a:pPr>
              <a:lnSpc>
                <a:spcPct val="90000"/>
              </a:lnSpc>
              <a:defRPr/>
            </a:pPr>
            <a:r>
              <a:rPr lang="en-US" altLang="en-US" sz="2400"/>
              <a:t>Useful theory?  One person may be strengthened by growing up with an alcoholic parent; another destroyed.  What makes the difference?</a:t>
            </a:r>
          </a:p>
          <a:p>
            <a:pPr>
              <a:lnSpc>
                <a:spcPct val="90000"/>
              </a:lnSpc>
              <a:defRPr/>
            </a:pPr>
            <a:r>
              <a:rPr lang="en-US" altLang="en-US" sz="2400"/>
              <a:t>Important issue – application of theory to practice:</a:t>
            </a:r>
          </a:p>
          <a:p>
            <a:pPr lvl="1">
              <a:lnSpc>
                <a:spcPct val="90000"/>
              </a:lnSpc>
              <a:defRPr/>
            </a:pPr>
            <a:r>
              <a:rPr lang="en-US" altLang="en-US" sz="2000"/>
              <a:t>If behavior learned (a response to environment) it can be unlearned</a:t>
            </a:r>
          </a:p>
          <a:p>
            <a:pPr lvl="1">
              <a:lnSpc>
                <a:spcPct val="90000"/>
              </a:lnSpc>
              <a:defRPr/>
            </a:pPr>
            <a:r>
              <a:rPr lang="en-US" altLang="en-US" sz="2000"/>
              <a:t>If behavior inherited, change may be more problematic.</a:t>
            </a:r>
          </a:p>
          <a:p>
            <a:pPr lvl="2">
              <a:lnSpc>
                <a:spcPct val="90000"/>
              </a:lnSpc>
              <a:defRPr/>
            </a:pPr>
            <a:r>
              <a:rPr lang="en-US" altLang="en-US" sz="2000"/>
              <a:t>Can the leopard change its spots?</a:t>
            </a:r>
          </a:p>
        </p:txBody>
      </p:sp>
      <p:sp>
        <p:nvSpPr>
          <p:cNvPr id="44034" name="Footer Placeholder 4"/>
          <p:cNvSpPr>
            <a:spLocks noGrp="1"/>
          </p:cNvSpPr>
          <p:nvPr>
            <p:ph type="ftr" sz="quarter" idx="11"/>
          </p:nvPr>
        </p:nvSpPr>
        <p:spPr>
          <a:xfrm>
            <a:off x="6553200" y="6248400"/>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pPr>
            <a:r>
              <a:rPr lang="en-US" altLang="en-US" sz="1200" smtClean="0">
                <a:latin typeface="Arial" charset="0"/>
              </a:rPr>
              <a:t>Copyright © Allyn &amp; Bacon 2003</a:t>
            </a:r>
          </a:p>
        </p:txBody>
      </p:sp>
    </p:spTree>
    <p:extLst>
      <p:ext uri="{BB962C8B-B14F-4D97-AF65-F5344CB8AC3E}">
        <p14:creationId xmlns:p14="http://schemas.microsoft.com/office/powerpoint/2010/main" xmlns="" val="8589257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381000"/>
            <a:ext cx="7772400" cy="609600"/>
          </a:xfrm>
          <a:solidFill>
            <a:srgbClr val="FFFF99"/>
          </a:solidFill>
        </p:spPr>
        <p:txBody>
          <a:bodyPr/>
          <a:lstStyle/>
          <a:p>
            <a:pPr>
              <a:defRPr/>
            </a:pPr>
            <a:r>
              <a:rPr lang="en-US" altLang="en-US" sz="2800"/>
              <a:t>SOCIAL INFLUENCES</a:t>
            </a:r>
          </a:p>
        </p:txBody>
      </p:sp>
      <p:sp>
        <p:nvSpPr>
          <p:cNvPr id="16387" name="Rectangle 3"/>
          <p:cNvSpPr>
            <a:spLocks noGrp="1" noChangeArrowheads="1"/>
          </p:cNvSpPr>
          <p:nvPr>
            <p:ph idx="1"/>
          </p:nvPr>
        </p:nvSpPr>
        <p:spPr>
          <a:xfrm>
            <a:off x="685800" y="1295400"/>
            <a:ext cx="7772400" cy="4267200"/>
          </a:xfrm>
          <a:solidFill>
            <a:srgbClr val="FFFF99"/>
          </a:solidFill>
        </p:spPr>
        <p:txBody>
          <a:bodyPr/>
          <a:lstStyle/>
          <a:p>
            <a:pPr>
              <a:lnSpc>
                <a:spcPct val="90000"/>
              </a:lnSpc>
              <a:defRPr/>
            </a:pPr>
            <a:r>
              <a:rPr lang="en-US" altLang="en-US" sz="2400" b="1"/>
              <a:t>People: </a:t>
            </a:r>
            <a:r>
              <a:rPr lang="en-US" altLang="en-US" sz="2400"/>
              <a:t>Family and family relationships; relationships with key individuals (parent, grandparent, spouse, significant other)</a:t>
            </a:r>
          </a:p>
          <a:p>
            <a:pPr lvl="1">
              <a:lnSpc>
                <a:spcPct val="90000"/>
              </a:lnSpc>
              <a:defRPr/>
            </a:pPr>
            <a:r>
              <a:rPr lang="en-US" altLang="en-US" sz="2200"/>
              <a:t>Influence can be positive or negative; nurturing and supportive or destructive</a:t>
            </a:r>
          </a:p>
          <a:p>
            <a:pPr lvl="1">
              <a:lnSpc>
                <a:spcPct val="90000"/>
              </a:lnSpc>
              <a:defRPr/>
            </a:pPr>
            <a:r>
              <a:rPr lang="en-US" altLang="en-US" sz="2200"/>
              <a:t>Clearly people are an important part of the factors which make us who we are.</a:t>
            </a:r>
          </a:p>
          <a:p>
            <a:pPr>
              <a:lnSpc>
                <a:spcPct val="90000"/>
              </a:lnSpc>
              <a:defRPr/>
            </a:pPr>
            <a:r>
              <a:rPr lang="en-US" altLang="en-US" sz="2400" b="1"/>
              <a:t>Social environment:</a:t>
            </a:r>
            <a:r>
              <a:rPr lang="en-US" altLang="en-US" sz="2400"/>
              <a:t> community, neighborhood</a:t>
            </a:r>
          </a:p>
          <a:p>
            <a:pPr>
              <a:lnSpc>
                <a:spcPct val="90000"/>
              </a:lnSpc>
              <a:defRPr/>
            </a:pPr>
            <a:r>
              <a:rPr lang="en-US" altLang="en-US" sz="2400" b="1"/>
              <a:t>Economics: </a:t>
            </a:r>
            <a:r>
              <a:rPr lang="en-US" altLang="en-US" sz="2400"/>
              <a:t>economic status influences resources and opportunities available to the individual</a:t>
            </a:r>
          </a:p>
          <a:p>
            <a:pPr>
              <a:lnSpc>
                <a:spcPct val="90000"/>
              </a:lnSpc>
              <a:defRPr/>
            </a:pPr>
            <a:r>
              <a:rPr lang="en-US" altLang="en-US" sz="2400" b="1"/>
              <a:t>Religion </a:t>
            </a:r>
          </a:p>
        </p:txBody>
      </p:sp>
      <p:sp>
        <p:nvSpPr>
          <p:cNvPr id="45058" name="Footer Placeholder 4"/>
          <p:cNvSpPr>
            <a:spLocks noGrp="1"/>
          </p:cNvSpPr>
          <p:nvPr>
            <p:ph type="ftr" sz="quarter" idx="11"/>
          </p:nvPr>
        </p:nvSpPr>
        <p:spPr>
          <a:xfrm>
            <a:off x="6553200" y="6248400"/>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pPr>
            <a:endParaRPr lang="en-US" altLang="en-US" sz="1200" dirty="0" smtClean="0">
              <a:latin typeface="Arial" charset="0"/>
            </a:endParaRPr>
          </a:p>
        </p:txBody>
      </p:sp>
      <p:sp>
        <p:nvSpPr>
          <p:cNvPr id="45061" name="Rectangle 4"/>
          <p:cNvSpPr>
            <a:spLocks noChangeArrowheads="1"/>
          </p:cNvSpPr>
          <p:nvPr/>
        </p:nvSpPr>
        <p:spPr bwMode="auto">
          <a:xfrm>
            <a:off x="419100" y="5791200"/>
            <a:ext cx="8305800" cy="457200"/>
          </a:xfrm>
          <a:prstGeom prst="rect">
            <a:avLst/>
          </a:prstGeom>
          <a:solidFill>
            <a:srgbClr val="FF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ctr">
              <a:spcBef>
                <a:spcPct val="50000"/>
              </a:spcBef>
              <a:buClrTx/>
              <a:buSzTx/>
              <a:buFontTx/>
              <a:buNone/>
            </a:pPr>
            <a:r>
              <a:rPr lang="en-US" altLang="en-US" sz="2400" b="1">
                <a:latin typeface="Times New Roman" charset="0"/>
              </a:rPr>
              <a:t>Moral:</a:t>
            </a:r>
            <a:r>
              <a:rPr lang="en-US" altLang="en-US" sz="2400">
                <a:latin typeface="Times New Roman" charset="0"/>
              </a:rPr>
              <a:t> bio-psycho-social factors </a:t>
            </a:r>
            <a:r>
              <a:rPr lang="en-US" altLang="en-US" sz="2400" b="1">
                <a:latin typeface="Times New Roman" charset="0"/>
              </a:rPr>
              <a:t>interact</a:t>
            </a:r>
            <a:r>
              <a:rPr lang="en-US" altLang="en-US" sz="2400">
                <a:latin typeface="Times New Roman" charset="0"/>
              </a:rPr>
              <a:t> to make us who we are.</a:t>
            </a:r>
          </a:p>
        </p:txBody>
      </p:sp>
    </p:spTree>
    <p:extLst>
      <p:ext uri="{BB962C8B-B14F-4D97-AF65-F5344CB8AC3E}">
        <p14:creationId xmlns:p14="http://schemas.microsoft.com/office/powerpoint/2010/main" xmlns="" val="24346353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304800"/>
            <a:ext cx="7772400" cy="1143000"/>
          </a:xfrm>
          <a:solidFill>
            <a:schemeClr val="hlink"/>
          </a:solidFill>
          <a:ln>
            <a:solidFill>
              <a:schemeClr val="bg1">
                <a:lumMod val="75000"/>
              </a:schemeClr>
            </a:solidFill>
          </a:ln>
        </p:spPr>
        <p:txBody>
          <a:bodyPr/>
          <a:lstStyle/>
          <a:p>
            <a:pPr>
              <a:defRPr/>
            </a:pPr>
            <a:r>
              <a:rPr lang="en-US" altLang="en-US" sz="3200" dirty="0"/>
              <a:t>THE FAMILY AS A SOCIAL SYSTEM</a:t>
            </a:r>
            <a:br>
              <a:rPr lang="en-US" altLang="en-US" sz="3200" dirty="0"/>
            </a:br>
            <a:r>
              <a:rPr lang="en-US" altLang="en-US" sz="2800" dirty="0">
                <a:solidFill>
                  <a:srgbClr val="FFFF00"/>
                </a:solidFill>
              </a:rPr>
              <a:t>THE </a:t>
            </a:r>
            <a:r>
              <a:rPr lang="en-US" altLang="en-US" sz="2800" dirty="0" smtClean="0">
                <a:solidFill>
                  <a:srgbClr val="FFFF00"/>
                </a:solidFill>
              </a:rPr>
              <a:t>FAMILY</a:t>
            </a:r>
            <a:endParaRPr lang="en-US" altLang="en-US" sz="2800" dirty="0">
              <a:solidFill>
                <a:srgbClr val="FFFF00"/>
              </a:solidFill>
            </a:endParaRPr>
          </a:p>
        </p:txBody>
      </p:sp>
      <p:sp>
        <p:nvSpPr>
          <p:cNvPr id="46082" name="Footer Placeholder 4"/>
          <p:cNvSpPr>
            <a:spLocks noGrp="1"/>
          </p:cNvSpPr>
          <p:nvPr>
            <p:ph type="ftr" sz="quarter" idx="11"/>
          </p:nvPr>
        </p:nvSpPr>
        <p:spPr>
          <a:xfrm>
            <a:off x="6553200" y="6248400"/>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pPr>
            <a:endParaRPr lang="en-US" altLang="en-US" sz="1200" smtClean="0">
              <a:latin typeface="Arial" charset="0"/>
            </a:endParaRPr>
          </a:p>
        </p:txBody>
      </p:sp>
      <p:pic>
        <p:nvPicPr>
          <p:cNvPr id="46084" name="Picture 3"/>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95475" y="1600200"/>
            <a:ext cx="5543550" cy="4152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6085" name="Rectangle 4"/>
          <p:cNvSpPr>
            <a:spLocks noChangeArrowheads="1"/>
          </p:cNvSpPr>
          <p:nvPr/>
        </p:nvSpPr>
        <p:spPr bwMode="auto">
          <a:xfrm>
            <a:off x="1714500" y="5791200"/>
            <a:ext cx="5867400" cy="4619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spcBef>
                <a:spcPct val="50000"/>
              </a:spcBef>
              <a:buClrTx/>
              <a:buSzTx/>
              <a:buFontTx/>
              <a:buNone/>
            </a:pPr>
            <a:r>
              <a:rPr lang="en-US" altLang="en-US" sz="2400">
                <a:latin typeface="Times New Roman" charset="0"/>
              </a:rPr>
              <a:t>       </a:t>
            </a:r>
            <a:r>
              <a:rPr lang="en-US" altLang="en-US" sz="2400" b="1">
                <a:solidFill>
                  <a:srgbClr val="FFFF00"/>
                </a:solidFill>
                <a:latin typeface="Times New Roman" charset="0"/>
              </a:rPr>
              <a:t>F</a:t>
            </a:r>
            <a:r>
              <a:rPr lang="en-US" altLang="en-US" sz="2000" b="1">
                <a:solidFill>
                  <a:srgbClr val="FFFF00"/>
                </a:solidFill>
                <a:latin typeface="Times New Roman" charset="0"/>
              </a:rPr>
              <a:t>ATHER       Son   MOTHER     daughter</a:t>
            </a:r>
          </a:p>
        </p:txBody>
      </p:sp>
    </p:spTree>
    <p:extLst>
      <p:ext uri="{BB962C8B-B14F-4D97-AF65-F5344CB8AC3E}">
        <p14:creationId xmlns:p14="http://schemas.microsoft.com/office/powerpoint/2010/main" xmlns="" val="5380937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514600" y="381000"/>
            <a:ext cx="4114800" cy="609600"/>
          </a:xfrm>
        </p:spPr>
        <p:txBody>
          <a:bodyPr/>
          <a:lstStyle/>
          <a:p>
            <a:pPr>
              <a:defRPr/>
            </a:pPr>
            <a:r>
              <a:rPr lang="en-US" altLang="en-US" sz="3200" u="sng">
                <a:solidFill>
                  <a:srgbClr val="D60093"/>
                </a:solidFill>
              </a:rPr>
              <a:t>SYSTEM LEVELS</a:t>
            </a:r>
          </a:p>
        </p:txBody>
      </p:sp>
      <p:sp>
        <p:nvSpPr>
          <p:cNvPr id="43011" name="Rectangle 3"/>
          <p:cNvSpPr>
            <a:spLocks noGrp="1" noChangeArrowheads="1"/>
          </p:cNvSpPr>
          <p:nvPr>
            <p:ph idx="1"/>
          </p:nvPr>
        </p:nvSpPr>
        <p:spPr>
          <a:xfrm>
            <a:off x="685800" y="1219200"/>
            <a:ext cx="7772400" cy="4876800"/>
          </a:xfrm>
          <a:solidFill>
            <a:srgbClr val="FFCCFF"/>
          </a:solidFill>
        </p:spPr>
        <p:txBody>
          <a:bodyPr/>
          <a:lstStyle/>
          <a:p>
            <a:pPr>
              <a:lnSpc>
                <a:spcPct val="90000"/>
              </a:lnSpc>
              <a:defRPr/>
            </a:pPr>
            <a:r>
              <a:rPr lang="en-US" altLang="en-US" sz="2400" b="1" dirty="0">
                <a:solidFill>
                  <a:schemeClr val="bg2"/>
                </a:solidFill>
              </a:rPr>
              <a:t>Microsystems – </a:t>
            </a:r>
            <a:r>
              <a:rPr lang="en-US" altLang="en-US" sz="2400" dirty="0">
                <a:solidFill>
                  <a:schemeClr val="bg2"/>
                </a:solidFill>
              </a:rPr>
              <a:t>The smallest unit of analysis – typically the individual.</a:t>
            </a:r>
          </a:p>
          <a:p>
            <a:pPr>
              <a:lnSpc>
                <a:spcPct val="90000"/>
              </a:lnSpc>
              <a:buFontTx/>
              <a:buNone/>
              <a:defRPr/>
            </a:pPr>
            <a:endParaRPr lang="en-US" altLang="en-US" sz="2400" dirty="0">
              <a:solidFill>
                <a:schemeClr val="bg2"/>
              </a:solidFill>
            </a:endParaRPr>
          </a:p>
          <a:p>
            <a:pPr>
              <a:lnSpc>
                <a:spcPct val="90000"/>
              </a:lnSpc>
              <a:defRPr/>
            </a:pPr>
            <a:r>
              <a:rPr lang="en-US" altLang="en-US" sz="2400" b="1" dirty="0">
                <a:solidFill>
                  <a:schemeClr val="bg2"/>
                </a:solidFill>
              </a:rPr>
              <a:t>Mezzo systems – </a:t>
            </a:r>
            <a:r>
              <a:rPr lang="en-US" altLang="en-US" sz="2400" dirty="0">
                <a:solidFill>
                  <a:schemeClr val="bg2"/>
                </a:solidFill>
              </a:rPr>
              <a:t>Typically small groups in which individuals are involved – family, friendship groups, work groups.</a:t>
            </a:r>
          </a:p>
          <a:p>
            <a:pPr>
              <a:lnSpc>
                <a:spcPct val="90000"/>
              </a:lnSpc>
              <a:buFontTx/>
              <a:buNone/>
              <a:defRPr/>
            </a:pPr>
            <a:endParaRPr lang="en-US" altLang="en-US" sz="2400" dirty="0">
              <a:solidFill>
                <a:schemeClr val="bg2"/>
              </a:solidFill>
            </a:endParaRPr>
          </a:p>
          <a:p>
            <a:pPr>
              <a:lnSpc>
                <a:spcPct val="90000"/>
              </a:lnSpc>
              <a:defRPr/>
            </a:pPr>
            <a:r>
              <a:rPr lang="en-US" altLang="en-US" sz="2400" b="1" dirty="0">
                <a:solidFill>
                  <a:schemeClr val="bg2"/>
                </a:solidFill>
              </a:rPr>
              <a:t>Macro systems – </a:t>
            </a:r>
            <a:r>
              <a:rPr lang="en-US" altLang="en-US" sz="2400" dirty="0">
                <a:solidFill>
                  <a:schemeClr val="bg2"/>
                </a:solidFill>
              </a:rPr>
              <a:t>The largest units of analysis – society, culture, social institutions, communities, organizations</a:t>
            </a:r>
          </a:p>
          <a:p>
            <a:pPr>
              <a:lnSpc>
                <a:spcPct val="90000"/>
              </a:lnSpc>
              <a:buFontTx/>
              <a:buNone/>
              <a:defRPr/>
            </a:pPr>
            <a:endParaRPr lang="en-US" altLang="en-US" sz="2400" dirty="0">
              <a:solidFill>
                <a:schemeClr val="bg2"/>
              </a:solidFill>
            </a:endParaRPr>
          </a:p>
          <a:p>
            <a:pPr>
              <a:lnSpc>
                <a:spcPct val="90000"/>
              </a:lnSpc>
              <a:defRPr/>
            </a:pPr>
            <a:r>
              <a:rPr lang="en-US" altLang="en-US" sz="2400" b="1" dirty="0" err="1">
                <a:solidFill>
                  <a:schemeClr val="bg2"/>
                </a:solidFill>
              </a:rPr>
              <a:t>Exosystems</a:t>
            </a:r>
            <a:r>
              <a:rPr lang="en-US" altLang="en-US" sz="2400" b="1" dirty="0">
                <a:solidFill>
                  <a:schemeClr val="bg2"/>
                </a:solidFill>
              </a:rPr>
              <a:t> – </a:t>
            </a:r>
            <a:r>
              <a:rPr lang="en-US" altLang="en-US" sz="2400" dirty="0">
                <a:solidFill>
                  <a:schemeClr val="bg2"/>
                </a:solidFill>
              </a:rPr>
              <a:t>Systems outside the immediate area of analysis which may have an impact on it</a:t>
            </a:r>
          </a:p>
        </p:txBody>
      </p:sp>
      <p:sp>
        <p:nvSpPr>
          <p:cNvPr id="49154" name="Footer Placeholder 4"/>
          <p:cNvSpPr>
            <a:spLocks noGrp="1"/>
          </p:cNvSpPr>
          <p:nvPr>
            <p:ph type="ftr" sz="quarter" idx="11"/>
          </p:nvPr>
        </p:nvSpPr>
        <p:spPr>
          <a:xfrm>
            <a:off x="6553200" y="6248400"/>
            <a:ext cx="2133600" cy="4762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20000"/>
              </a:spcBef>
              <a:buClr>
                <a:schemeClr val="hlink"/>
              </a:buClr>
              <a:buSzPct val="70000"/>
              <a:buFont typeface="Wingdings" pitchFamily="2" charset="2"/>
              <a:buChar char="n"/>
              <a:defRPr sz="3200">
                <a:solidFill>
                  <a:schemeClr val="tx1"/>
                </a:solidFill>
                <a:latin typeface="Garamond" pitchFamily="18" charset="0"/>
              </a:defRPr>
            </a:lvl1pPr>
            <a:lvl2pPr marL="742950" indent="-285750">
              <a:spcBef>
                <a:spcPct val="20000"/>
              </a:spcBef>
              <a:buClr>
                <a:schemeClr val="accent2"/>
              </a:buClr>
              <a:buSzPct val="70000"/>
              <a:buFont typeface="Wingdings" pitchFamily="2" charset="2"/>
              <a:buChar char="n"/>
              <a:defRPr sz="2800">
                <a:solidFill>
                  <a:schemeClr val="tx1"/>
                </a:solidFill>
                <a:latin typeface="Garamond" pitchFamily="18" charset="0"/>
              </a:defRPr>
            </a:lvl2pPr>
            <a:lvl3pPr marL="1143000" indent="-228600">
              <a:spcBef>
                <a:spcPct val="20000"/>
              </a:spcBef>
              <a:buClr>
                <a:schemeClr val="tx2"/>
              </a:buClr>
              <a:buSzPct val="70000"/>
              <a:buFont typeface="Wingdings" pitchFamily="2" charset="2"/>
              <a:buChar char="n"/>
              <a:defRPr sz="2400">
                <a:solidFill>
                  <a:schemeClr val="tx1"/>
                </a:solidFill>
                <a:latin typeface="Garamond" pitchFamily="18" charset="0"/>
              </a:defRPr>
            </a:lvl3pPr>
            <a:lvl4pPr marL="1600200" indent="-228600">
              <a:spcBef>
                <a:spcPct val="20000"/>
              </a:spcBef>
              <a:buClr>
                <a:schemeClr val="accent2"/>
              </a:buClr>
              <a:buSzPct val="70000"/>
              <a:buFont typeface="Wingdings" pitchFamily="2" charset="2"/>
              <a:buChar char="n"/>
              <a:defRPr sz="2000">
                <a:solidFill>
                  <a:schemeClr val="tx1"/>
                </a:solidFill>
                <a:latin typeface="Garamond" pitchFamily="18" charset="0"/>
              </a:defRPr>
            </a:lvl4pPr>
            <a:lvl5pPr marL="2057400" indent="-228600">
              <a:spcBef>
                <a:spcPct val="20000"/>
              </a:spcBef>
              <a:buClr>
                <a:schemeClr val="hlink"/>
              </a:buClr>
              <a:buSzPct val="70000"/>
              <a:buFont typeface="Wingdings" pitchFamily="2" charset="2"/>
              <a:buChar char="n"/>
              <a:defRPr sz="2000">
                <a:solidFill>
                  <a:schemeClr val="tx1"/>
                </a:solidFill>
                <a:latin typeface="Garamond" pitchFamily="18"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Garamond" pitchFamily="18" charset="0"/>
              </a:defRPr>
            </a:lvl9pPr>
          </a:lstStyle>
          <a:p>
            <a:pPr algn="r">
              <a:spcBef>
                <a:spcPct val="0"/>
              </a:spcBef>
              <a:buClrTx/>
              <a:buSzTx/>
              <a:buFontTx/>
              <a:buNone/>
            </a:pPr>
            <a:endParaRPr lang="en-US" altLang="en-US" sz="1200" smtClean="0">
              <a:latin typeface="Arial" charset="0"/>
            </a:endParaRPr>
          </a:p>
        </p:txBody>
      </p:sp>
    </p:spTree>
    <p:extLst>
      <p:ext uri="{BB962C8B-B14F-4D97-AF65-F5344CB8AC3E}">
        <p14:creationId xmlns:p14="http://schemas.microsoft.com/office/powerpoint/2010/main" xmlns="" val="25606482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779463" y="457200"/>
            <a:ext cx="7678737" cy="2057400"/>
          </a:xfrm>
        </p:spPr>
        <p:txBody>
          <a:bodyPr/>
          <a:lstStyle/>
          <a:p>
            <a:pPr eaLnBrk="1" fontAlgn="auto" hangingPunct="1">
              <a:spcAft>
                <a:spcPts val="0"/>
              </a:spcAft>
              <a:defRPr/>
            </a:pPr>
            <a:r>
              <a:rPr lang="en-US" altLang="en-US" sz="3200" dirty="0" smtClean="0"/>
              <a:t>SOCIOLOGY OF Population</a:t>
            </a:r>
            <a:r>
              <a:rPr lang="en-US" altLang="en-US" sz="3200" dirty="0"/>
              <a:t>, </a:t>
            </a:r>
            <a:r>
              <a:rPr lang="en-US" altLang="en-US" sz="3200" dirty="0" smtClean="0"/>
              <a:t>Demography AND Urbanization</a:t>
            </a:r>
            <a:r>
              <a:rPr lang="en-US" altLang="en-US" dirty="0"/>
              <a:t/>
            </a:r>
            <a:br>
              <a:rPr lang="en-US" altLang="en-US" dirty="0"/>
            </a:br>
            <a:endParaRPr lang="en-US" altLang="en-US" dirty="0" smtClean="0"/>
          </a:p>
        </p:txBody>
      </p:sp>
      <p:sp>
        <p:nvSpPr>
          <p:cNvPr id="6147" name="Rectangle 5"/>
          <p:cNvSpPr>
            <a:spLocks noGrp="1" noChangeArrowheads="1"/>
          </p:cNvSpPr>
          <p:nvPr>
            <p:ph type="subTitle" idx="1"/>
          </p:nvPr>
        </p:nvSpPr>
        <p:spPr>
          <a:xfrm>
            <a:off x="3354388" y="3540125"/>
            <a:ext cx="5114925" cy="1101725"/>
          </a:xfrm>
        </p:spPr>
        <p:txBody>
          <a:bodyPr/>
          <a:lstStyle/>
          <a:p>
            <a:pPr eaLnBrk="1" hangingPunct="1"/>
            <a:endParaRPr lang="en-US" altLang="en-US" dirty="0" smtClean="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4876800"/>
            <a:ext cx="2286000" cy="1676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 y="2598738"/>
            <a:ext cx="2705100" cy="16859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50"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19400" y="3952875"/>
            <a:ext cx="2466975" cy="1847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342163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altLang="en-US" dirty="0" smtClean="0"/>
              <a:t>POPULATION</a:t>
            </a:r>
          </a:p>
        </p:txBody>
      </p:sp>
      <p:sp>
        <p:nvSpPr>
          <p:cNvPr id="7171" name="Rectangle 5"/>
          <p:cNvSpPr>
            <a:spLocks noGrp="1" noChangeArrowheads="1"/>
          </p:cNvSpPr>
          <p:nvPr>
            <p:ph idx="1"/>
          </p:nvPr>
        </p:nvSpPr>
        <p:spPr/>
        <p:txBody>
          <a:bodyPr/>
          <a:lstStyle/>
          <a:p>
            <a:pPr eaLnBrk="1" hangingPunct="1"/>
            <a:r>
              <a:rPr lang="en-US" altLang="en-US" smtClean="0"/>
              <a:t>A </a:t>
            </a:r>
            <a:r>
              <a:rPr lang="en-US" altLang="en-US" b="1" smtClean="0"/>
              <a:t>population</a:t>
            </a:r>
            <a:r>
              <a:rPr lang="en-US" altLang="en-US" smtClean="0"/>
              <a:t> is a summation of all the organisms of the same group, which live in the same geographical area, and have the capability of interbreeding.</a:t>
            </a:r>
          </a:p>
        </p:txBody>
      </p:sp>
    </p:spTree>
    <p:extLst>
      <p:ext uri="{BB962C8B-B14F-4D97-AF65-F5344CB8AC3E}">
        <p14:creationId xmlns:p14="http://schemas.microsoft.com/office/powerpoint/2010/main" xmlns="" val="31040594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20040"/>
            <a:ext cx="7239000" cy="1143000"/>
          </a:xfrm>
        </p:spPr>
        <p:txBody>
          <a:bodyPr>
            <a:normAutofit/>
          </a:bodyPr>
          <a:lstStyle/>
          <a:p>
            <a:pPr eaLnBrk="1" fontAlgn="auto" hangingPunct="1">
              <a:spcAft>
                <a:spcPts val="0"/>
              </a:spcAft>
              <a:defRPr/>
            </a:pPr>
            <a:r>
              <a:rPr lang="en-US" altLang="en-US" dirty="0" smtClean="0"/>
              <a:t>Demography and the Census</a:t>
            </a:r>
          </a:p>
        </p:txBody>
      </p:sp>
      <p:sp>
        <p:nvSpPr>
          <p:cNvPr id="8195" name="Rectangle 3"/>
          <p:cNvSpPr>
            <a:spLocks noGrp="1" noChangeArrowheads="1"/>
          </p:cNvSpPr>
          <p:nvPr>
            <p:ph idx="1"/>
          </p:nvPr>
        </p:nvSpPr>
        <p:spPr/>
        <p:txBody>
          <a:bodyPr>
            <a:normAutofit/>
          </a:bodyPr>
          <a:lstStyle/>
          <a:p>
            <a:pPr marL="274320" indent="-274320" eaLnBrk="1" fontAlgn="auto" hangingPunct="1">
              <a:lnSpc>
                <a:spcPct val="90000"/>
              </a:lnSpc>
              <a:spcAft>
                <a:spcPts val="0"/>
              </a:spcAft>
              <a:buFont typeface="Wingdings 2"/>
              <a:buChar char=""/>
              <a:defRPr/>
            </a:pPr>
            <a:r>
              <a:rPr lang="en-US" altLang="en-US" sz="2800" i="1" smtClean="0"/>
              <a:t>Demography</a:t>
            </a:r>
            <a:r>
              <a:rPr lang="en-US" altLang="en-US" sz="2800" smtClean="0"/>
              <a:t> is the scientific study of the current state and changes over time in the size, composition, and distribution of populations. </a:t>
            </a:r>
          </a:p>
          <a:p>
            <a:pPr marL="274320" indent="-274320" eaLnBrk="1" fontAlgn="auto" hangingPunct="1">
              <a:lnSpc>
                <a:spcPct val="90000"/>
              </a:lnSpc>
              <a:spcAft>
                <a:spcPts val="0"/>
              </a:spcAft>
              <a:buFont typeface="Wingdings 2"/>
              <a:buChar char=""/>
              <a:defRPr/>
            </a:pPr>
            <a:r>
              <a:rPr lang="en-US" altLang="en-US" sz="2800" smtClean="0"/>
              <a:t>A </a:t>
            </a:r>
            <a:r>
              <a:rPr lang="en-US" altLang="en-US" sz="2800" i="1" smtClean="0"/>
              <a:t>census</a:t>
            </a:r>
            <a:r>
              <a:rPr lang="en-US" altLang="en-US" sz="2800" smtClean="0"/>
              <a:t> is a head count of the entire population of a country, usually done at regular intervals. </a:t>
            </a:r>
          </a:p>
          <a:p>
            <a:pPr marL="274320" indent="-274320" eaLnBrk="1" fontAlgn="auto" hangingPunct="1">
              <a:lnSpc>
                <a:spcPct val="90000"/>
              </a:lnSpc>
              <a:spcAft>
                <a:spcPts val="0"/>
              </a:spcAft>
              <a:buFont typeface="Wingdings 2"/>
              <a:buChar char=""/>
              <a:defRPr/>
            </a:pPr>
            <a:r>
              <a:rPr lang="en-US" altLang="en-US" sz="2800" i="1" smtClean="0"/>
              <a:t>Vital statistics</a:t>
            </a:r>
            <a:r>
              <a:rPr lang="en-US" altLang="en-US" sz="2800" smtClean="0"/>
              <a:t> include information about births, marriages, deaths, migrations in and out of the country, and other fundamental quantities related to population.</a:t>
            </a:r>
          </a:p>
        </p:txBody>
      </p:sp>
    </p:spTree>
    <p:extLst>
      <p:ext uri="{BB962C8B-B14F-4D97-AF65-F5344CB8AC3E}">
        <p14:creationId xmlns:p14="http://schemas.microsoft.com/office/powerpoint/2010/main" xmlns="" val="10361530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altLang="en-US" smtClean="0"/>
              <a:t>Malthusian Theory</a:t>
            </a:r>
          </a:p>
        </p:txBody>
      </p:sp>
      <p:sp>
        <p:nvSpPr>
          <p:cNvPr id="14339" name="Rectangle 3"/>
          <p:cNvSpPr>
            <a:spLocks noGrp="1" noChangeArrowheads="1"/>
          </p:cNvSpPr>
          <p:nvPr>
            <p:ph idx="1"/>
          </p:nvPr>
        </p:nvSpPr>
        <p:spPr/>
        <p:txBody>
          <a:bodyPr/>
          <a:lstStyle/>
          <a:p>
            <a:pPr eaLnBrk="1" hangingPunct="1"/>
            <a:r>
              <a:rPr lang="en-US" altLang="en-US" sz="2800" smtClean="0"/>
              <a:t>The idea that a population tends to grow faster than the subsistence needed to sustain it.</a:t>
            </a:r>
          </a:p>
          <a:p>
            <a:pPr eaLnBrk="1" hangingPunct="1"/>
            <a:r>
              <a:rPr lang="en-US" altLang="en-US" sz="2800" smtClean="0"/>
              <a:t>Malthus noted that populations grow not by arithmetic increase but by exponential increase.</a:t>
            </a:r>
          </a:p>
          <a:p>
            <a:pPr lvl="1" eaLnBrk="1" hangingPunct="1"/>
            <a:r>
              <a:rPr lang="en-US" altLang="en-US" sz="2800" smtClean="0"/>
              <a:t>The number of individuals added each year increases, with the larger population  generating an even larger number of births with each passing year.</a:t>
            </a:r>
          </a:p>
        </p:txBody>
      </p:sp>
    </p:spTree>
    <p:extLst>
      <p:ext uri="{BB962C8B-B14F-4D97-AF65-F5344CB8AC3E}">
        <p14:creationId xmlns:p14="http://schemas.microsoft.com/office/powerpoint/2010/main" xmlns="" val="13021358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altLang="en-US" smtClean="0"/>
              <a:t>Malthusian Theory</a:t>
            </a:r>
          </a:p>
        </p:txBody>
      </p:sp>
      <p:sp>
        <p:nvSpPr>
          <p:cNvPr id="19459" name="Rectangle 3"/>
          <p:cNvSpPr>
            <a:spLocks noGrp="1" noChangeArrowheads="1"/>
          </p:cNvSpPr>
          <p:nvPr>
            <p:ph idx="1"/>
          </p:nvPr>
        </p:nvSpPr>
        <p:spPr/>
        <p:txBody>
          <a:bodyPr>
            <a:normAutofit lnSpcReduction="10000"/>
          </a:bodyPr>
          <a:lstStyle/>
          <a:p>
            <a:pPr marL="274320" indent="-274320" eaLnBrk="1" fontAlgn="auto" hangingPunct="1">
              <a:lnSpc>
                <a:spcPct val="90000"/>
              </a:lnSpc>
              <a:spcAft>
                <a:spcPts val="0"/>
              </a:spcAft>
              <a:buFont typeface="Wingdings 2"/>
              <a:buChar char=""/>
              <a:defRPr/>
            </a:pPr>
            <a:r>
              <a:rPr lang="en-US" altLang="en-US" sz="2800" smtClean="0"/>
              <a:t>Malthus failed to foresee three revolutionary developments that derailed his cycle of growth and catastrophe. </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In agriculture, technological advances permitted farmers to work larger plots of land and grow more food per acre. </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In medicine, science fought off diseases that  Malthus expected to wipe out entire nations.</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The development of contraceptives kept the birthrate at a level lower than Malthus thought possible.</a:t>
            </a:r>
          </a:p>
        </p:txBody>
      </p:sp>
    </p:spTree>
    <p:extLst>
      <p:ext uri="{BB962C8B-B14F-4D97-AF65-F5344CB8AC3E}">
        <p14:creationId xmlns:p14="http://schemas.microsoft.com/office/powerpoint/2010/main" xmlns="" val="26571055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altLang="en-US" smtClean="0"/>
              <a:t>Demographic Transition Theory</a:t>
            </a:r>
          </a:p>
        </p:txBody>
      </p:sp>
      <p:sp>
        <p:nvSpPr>
          <p:cNvPr id="20483" name="Rectangle 3"/>
          <p:cNvSpPr>
            <a:spLocks noGrp="1" noChangeArrowheads="1"/>
          </p:cNvSpPr>
          <p:nvPr>
            <p:ph idx="1"/>
          </p:nvPr>
        </p:nvSpPr>
        <p:spPr/>
        <p:txBody>
          <a:bodyPr>
            <a:normAutofit/>
          </a:bodyPr>
          <a:lstStyle/>
          <a:p>
            <a:pPr marL="274320" indent="-274320" eaLnBrk="1" fontAlgn="auto" hangingPunct="1">
              <a:spcAft>
                <a:spcPts val="0"/>
              </a:spcAft>
              <a:buFont typeface="Wingdings 2"/>
              <a:buChar char=""/>
              <a:defRPr/>
            </a:pPr>
            <a:r>
              <a:rPr lang="en-US" altLang="en-US" sz="2800" smtClean="0"/>
              <a:t>Proposes that countries pass through a predictable and consistent sequence of population patterns linked to the degree of technological development in the society, ending with a situation in which the birthrates and death rates are both relatively low. </a:t>
            </a:r>
          </a:p>
          <a:p>
            <a:pPr marL="274320" indent="-274320" eaLnBrk="1" fontAlgn="auto" hangingPunct="1">
              <a:spcAft>
                <a:spcPts val="0"/>
              </a:spcAft>
              <a:buFont typeface="Wingdings 2"/>
              <a:buChar char=""/>
              <a:defRPr/>
            </a:pPr>
            <a:r>
              <a:rPr lang="en-US" altLang="en-US" sz="2800" smtClean="0"/>
              <a:t>The population level is predicted to eventually stabilize, with little subsequent increase or decrease over the long term.</a:t>
            </a:r>
          </a:p>
        </p:txBody>
      </p:sp>
    </p:spTree>
    <p:extLst>
      <p:ext uri="{BB962C8B-B14F-4D97-AF65-F5344CB8AC3E}">
        <p14:creationId xmlns:p14="http://schemas.microsoft.com/office/powerpoint/2010/main" xmlns="" val="17919973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altLang="en-US" smtClean="0"/>
              <a:t>Demographic Transition Theory</a:t>
            </a:r>
          </a:p>
        </p:txBody>
      </p:sp>
      <p:sp>
        <p:nvSpPr>
          <p:cNvPr id="21507" name="Rectangle 3"/>
          <p:cNvSpPr>
            <a:spLocks noGrp="1" noChangeArrowheads="1"/>
          </p:cNvSpPr>
          <p:nvPr>
            <p:ph idx="1"/>
          </p:nvPr>
        </p:nvSpPr>
        <p:spPr/>
        <p:txBody>
          <a:bodyPr>
            <a:normAutofit/>
          </a:bodyPr>
          <a:lstStyle/>
          <a:p>
            <a:pPr marL="274320" indent="-274320" eaLnBrk="1" fontAlgn="auto" hangingPunct="1">
              <a:lnSpc>
                <a:spcPct val="90000"/>
              </a:lnSpc>
              <a:spcAft>
                <a:spcPts val="0"/>
              </a:spcAft>
              <a:buFont typeface="Wingdings 2"/>
              <a:buChar char=""/>
              <a:defRPr/>
            </a:pPr>
            <a:r>
              <a:rPr lang="en-US" altLang="en-US" sz="2800" smtClean="0"/>
              <a:t>Population change involves 3  main stages:</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Stage 1 is characterized by a high birthrate and high death rate. </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Stage 2 is characterized by a high birthrate but a declining death rate, increasing the overall level of the population. </a:t>
            </a:r>
          </a:p>
          <a:p>
            <a:pPr marL="521208" lvl="1" eaLnBrk="1" fontAlgn="auto" hangingPunct="1">
              <a:lnSpc>
                <a:spcPct val="90000"/>
              </a:lnSpc>
              <a:spcAft>
                <a:spcPts val="0"/>
              </a:spcAft>
              <a:buClr>
                <a:schemeClr val="accent4"/>
              </a:buClr>
              <a:buFont typeface="Wingdings 2"/>
              <a:buChar char=""/>
              <a:defRPr/>
            </a:pPr>
            <a:r>
              <a:rPr lang="en-US" altLang="en-US" sz="2800" smtClean="0">
                <a:solidFill>
                  <a:schemeClr val="tx1">
                    <a:tint val="85000"/>
                  </a:schemeClr>
                </a:solidFill>
              </a:rPr>
              <a:t>Stage 3 is characterized by a low birthrate and low death rate.</a:t>
            </a:r>
          </a:p>
          <a:p>
            <a:pPr marL="274320" indent="-274320" eaLnBrk="1" fontAlgn="auto" hangingPunct="1">
              <a:lnSpc>
                <a:spcPct val="90000"/>
              </a:lnSpc>
              <a:spcAft>
                <a:spcPts val="0"/>
              </a:spcAft>
              <a:buFont typeface="Wingdings 2"/>
              <a:buChar char=""/>
              <a:defRPr/>
            </a:pPr>
            <a:r>
              <a:rPr lang="en-US" altLang="en-US" sz="2800" smtClean="0"/>
              <a:t>The overall level of the population tends to stabilize in Stage 3.</a:t>
            </a:r>
          </a:p>
        </p:txBody>
      </p:sp>
    </p:spTree>
    <p:extLst>
      <p:ext uri="{BB962C8B-B14F-4D97-AF65-F5344CB8AC3E}">
        <p14:creationId xmlns:p14="http://schemas.microsoft.com/office/powerpoint/2010/main" xmlns="" val="16941587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altLang="en-US" smtClean="0"/>
              <a:t>Demographic Transition Theory</a:t>
            </a:r>
          </a:p>
        </p:txBody>
      </p:sp>
      <p:pic>
        <p:nvPicPr>
          <p:cNvPr id="18435" name="Picture 5" descr="21-3.jpg                                                       0021549FMacintosh HD                   BB71028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625600" y="2152650"/>
            <a:ext cx="4902200" cy="3760788"/>
          </a:xfrm>
        </p:spPr>
      </p:pic>
    </p:spTree>
    <p:extLst>
      <p:ext uri="{BB962C8B-B14F-4D97-AF65-F5344CB8AC3E}">
        <p14:creationId xmlns:p14="http://schemas.microsoft.com/office/powerpoint/2010/main" xmlns="" val="20340650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altLang="en-US" smtClean="0"/>
              <a:t>Zero Population Growth</a:t>
            </a:r>
          </a:p>
        </p:txBody>
      </p:sp>
      <p:sp>
        <p:nvSpPr>
          <p:cNvPr id="19459" name="Rectangle 5"/>
          <p:cNvSpPr>
            <a:spLocks noGrp="1" noChangeArrowheads="1"/>
          </p:cNvSpPr>
          <p:nvPr>
            <p:ph idx="1"/>
          </p:nvPr>
        </p:nvSpPr>
        <p:spPr/>
        <p:txBody>
          <a:bodyPr/>
          <a:lstStyle/>
          <a:p>
            <a:pPr eaLnBrk="1" hangingPunct="1"/>
            <a:r>
              <a:rPr lang="en-US" altLang="en-US" smtClean="0">
                <a:latin typeface="Univers-Light" charset="0"/>
              </a:rPr>
              <a:t>Achievement of zero population growth solves the problem of unchecked population growth.</a:t>
            </a:r>
          </a:p>
          <a:p>
            <a:pPr eaLnBrk="1" hangingPunct="1"/>
            <a:r>
              <a:rPr lang="en-US" altLang="en-US" smtClean="0">
                <a:latin typeface="Univers-Light" charset="0"/>
              </a:rPr>
              <a:t>Zero population growth has been achieved in the United States and other countries.</a:t>
            </a:r>
          </a:p>
        </p:txBody>
      </p:sp>
    </p:spTree>
    <p:extLst>
      <p:ext uri="{BB962C8B-B14F-4D97-AF65-F5344CB8AC3E}">
        <p14:creationId xmlns:p14="http://schemas.microsoft.com/office/powerpoint/2010/main" xmlns="" val="300420631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320040"/>
            <a:ext cx="7239000" cy="1143000"/>
          </a:xfrm>
        </p:spPr>
        <p:txBody>
          <a:bodyPr/>
          <a:lstStyle/>
          <a:p>
            <a:pPr eaLnBrk="1" fontAlgn="auto" hangingPunct="1">
              <a:spcAft>
                <a:spcPts val="0"/>
              </a:spcAft>
              <a:defRPr/>
            </a:pPr>
            <a:r>
              <a:rPr lang="en-US" altLang="en-US" smtClean="0"/>
              <a:t>Urbanization</a:t>
            </a:r>
            <a:endParaRPr lang="en-US" altLang="en-US" smtClean="0">
              <a:latin typeface="Univers-Light" charset="0"/>
            </a:endParaRPr>
          </a:p>
        </p:txBody>
      </p:sp>
      <p:sp>
        <p:nvSpPr>
          <p:cNvPr id="28675" name="Rectangle 4"/>
          <p:cNvSpPr>
            <a:spLocks noGrp="1" noChangeArrowheads="1"/>
          </p:cNvSpPr>
          <p:nvPr>
            <p:ph idx="1"/>
          </p:nvPr>
        </p:nvSpPr>
        <p:spPr/>
        <p:txBody>
          <a:bodyPr>
            <a:normAutofit/>
          </a:bodyPr>
          <a:lstStyle/>
          <a:p>
            <a:pPr marL="274320" indent="-274320" eaLnBrk="1" fontAlgn="auto" hangingPunct="1">
              <a:lnSpc>
                <a:spcPct val="90000"/>
              </a:lnSpc>
              <a:spcAft>
                <a:spcPts val="0"/>
              </a:spcAft>
              <a:buFont typeface="Wingdings 2"/>
              <a:buChar char=""/>
              <a:defRPr/>
            </a:pPr>
            <a:r>
              <a:rPr lang="en-US" altLang="en-US" sz="2800" smtClean="0"/>
              <a:t>Scholars locate the development of the first city at around 3500 B.C.</a:t>
            </a:r>
          </a:p>
          <a:p>
            <a:pPr marL="274320" indent="-274320" eaLnBrk="1" fontAlgn="auto" hangingPunct="1">
              <a:lnSpc>
                <a:spcPct val="90000"/>
              </a:lnSpc>
              <a:spcAft>
                <a:spcPts val="0"/>
              </a:spcAft>
              <a:buFont typeface="Wingdings 2"/>
              <a:buChar char=""/>
              <a:defRPr/>
            </a:pPr>
            <a:r>
              <a:rPr lang="en-US" altLang="en-US" sz="2800" smtClean="0"/>
              <a:t>The study of the urban, the rural, and the suburban is the task of </a:t>
            </a:r>
            <a:r>
              <a:rPr lang="en-US" altLang="en-US" sz="2800" i="1" smtClean="0"/>
              <a:t>urban sociology</a:t>
            </a:r>
            <a:r>
              <a:rPr lang="en-US" altLang="en-US" sz="2800" smtClean="0"/>
              <a:t>, a subfield of sociology that examines the social structure and cultural aspects of the city in comparison to rural and suburban centers.</a:t>
            </a:r>
          </a:p>
          <a:p>
            <a:pPr marL="274320" indent="-274320" eaLnBrk="1" fontAlgn="auto" hangingPunct="1">
              <a:lnSpc>
                <a:spcPct val="90000"/>
              </a:lnSpc>
              <a:spcAft>
                <a:spcPts val="0"/>
              </a:spcAft>
              <a:buFont typeface="Wingdings 2"/>
              <a:buChar char=""/>
              <a:defRPr/>
            </a:pPr>
            <a:r>
              <a:rPr lang="en-US" altLang="en-US" sz="2800" i="1" smtClean="0"/>
              <a:t>Urbanization </a:t>
            </a:r>
            <a:r>
              <a:rPr lang="en-US" altLang="en-US" sz="2800" smtClean="0"/>
              <a:t>is the process by which a community has the characteristics of city life and the “urban” end of the rural–urban continuum.</a:t>
            </a:r>
          </a:p>
        </p:txBody>
      </p:sp>
    </p:spTree>
    <p:extLst>
      <p:ext uri="{BB962C8B-B14F-4D97-AF65-F5344CB8AC3E}">
        <p14:creationId xmlns:p14="http://schemas.microsoft.com/office/powerpoint/2010/main" xmlns="" val="14425954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a:xfrm>
            <a:off x="457200" y="320040"/>
            <a:ext cx="7239000" cy="1143000"/>
          </a:xfrm>
        </p:spPr>
        <p:txBody>
          <a:bodyPr>
            <a:normAutofit fontScale="90000"/>
          </a:bodyPr>
          <a:lstStyle/>
          <a:p>
            <a:pPr eaLnBrk="1" fontAlgn="auto" hangingPunct="1">
              <a:spcAft>
                <a:spcPts val="0"/>
              </a:spcAft>
              <a:defRPr/>
            </a:pPr>
            <a:r>
              <a:rPr lang="en-US" altLang="en-US" smtClean="0"/>
              <a:t>Human Ecology</a:t>
            </a:r>
            <a:br>
              <a:rPr lang="en-US" altLang="en-US" smtClean="0"/>
            </a:br>
            <a:r>
              <a:rPr lang="en-US" altLang="en-US" smtClean="0"/>
              <a:t>and the Environment</a:t>
            </a:r>
          </a:p>
        </p:txBody>
      </p:sp>
      <p:sp>
        <p:nvSpPr>
          <p:cNvPr id="26627" name="Rectangle 5"/>
          <p:cNvSpPr>
            <a:spLocks noGrp="1" noChangeArrowheads="1"/>
          </p:cNvSpPr>
          <p:nvPr>
            <p:ph idx="1"/>
          </p:nvPr>
        </p:nvSpPr>
        <p:spPr/>
        <p:txBody>
          <a:bodyPr/>
          <a:lstStyle/>
          <a:p>
            <a:pPr eaLnBrk="1" hangingPunct="1">
              <a:buFont typeface="Wingdings" pitchFamily="2" charset="2"/>
              <a:buNone/>
            </a:pPr>
            <a:r>
              <a:rPr lang="en-US" altLang="en-US" smtClean="0"/>
              <a:t>Any society is an ecosystem with interdependent forces:</a:t>
            </a:r>
          </a:p>
          <a:p>
            <a:pPr eaLnBrk="1" hangingPunct="1"/>
            <a:r>
              <a:rPr lang="en-US" altLang="en-US" smtClean="0"/>
              <a:t>human populations</a:t>
            </a:r>
          </a:p>
          <a:p>
            <a:pPr eaLnBrk="1" hangingPunct="1"/>
            <a:r>
              <a:rPr lang="en-US" altLang="en-US" smtClean="0"/>
              <a:t>natural resources</a:t>
            </a:r>
          </a:p>
          <a:p>
            <a:pPr eaLnBrk="1" hangingPunct="1"/>
            <a:r>
              <a:rPr lang="en-US" altLang="en-US" smtClean="0"/>
              <a:t>the environment </a:t>
            </a:r>
          </a:p>
        </p:txBody>
      </p:sp>
    </p:spTree>
    <p:extLst>
      <p:ext uri="{BB962C8B-B14F-4D97-AF65-F5344CB8AC3E}">
        <p14:creationId xmlns:p14="http://schemas.microsoft.com/office/powerpoint/2010/main" xmlns="" val="1975355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0582" name="Picture 6" descr="soc_36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76400"/>
            <a:ext cx="8610600" cy="305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6899624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920582"/>
                                        </p:tgtEl>
                                        <p:attrNameLst>
                                          <p:attrName>style.visibility</p:attrName>
                                        </p:attrNameLst>
                                      </p:cBhvr>
                                      <p:to>
                                        <p:strVal val="visible"/>
                                      </p:to>
                                    </p:set>
                                    <p:animEffect transition="in" filter="blinds(horizontal)">
                                      <p:cBhvr>
                                        <p:cTn id="7" dur="1000"/>
                                        <p:tgtEl>
                                          <p:spTgt spid="920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457200" y="1143000"/>
            <a:ext cx="8229600" cy="1371600"/>
          </a:xfrm>
          <a:prstGeom prst="rect">
            <a:avLst/>
          </a:prstGeom>
          <a:solidFill>
            <a:srgbClr val="F9F5B4"/>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20000"/>
              </a:lnSpc>
              <a:spcBef>
                <a:spcPct val="20000"/>
              </a:spcBef>
            </a:pPr>
            <a:r>
              <a:rPr lang="en-US" altLang="en-US" sz="2200" b="1">
                <a:latin typeface="Arial" pitchFamily="34" charset="0"/>
              </a:rPr>
              <a:t>Urbanization</a:t>
            </a:r>
            <a:r>
              <a:rPr lang="en-US" altLang="en-US" sz="2200">
                <a:latin typeface="Arial" pitchFamily="34" charset="0"/>
              </a:rPr>
              <a:t> is the concentration of the population into cities. A </a:t>
            </a:r>
            <a:r>
              <a:rPr lang="en-US" altLang="en-US" sz="2200" b="1">
                <a:latin typeface="Arial" pitchFamily="34" charset="0"/>
              </a:rPr>
              <a:t>city</a:t>
            </a:r>
            <a:r>
              <a:rPr lang="en-US" altLang="en-US" sz="2200">
                <a:latin typeface="Arial" pitchFamily="34" charset="0"/>
              </a:rPr>
              <a:t> is a permanent concentration of a relatively large number of people who are engaged mainly in nonfarming activities.</a:t>
            </a:r>
          </a:p>
        </p:txBody>
      </p:sp>
      <p:grpSp>
        <p:nvGrpSpPr>
          <p:cNvPr id="933899" name="Group 11"/>
          <p:cNvGrpSpPr>
            <a:grpSpLocks/>
          </p:cNvGrpSpPr>
          <p:nvPr/>
        </p:nvGrpSpPr>
        <p:grpSpPr bwMode="auto">
          <a:xfrm>
            <a:off x="457200" y="2633663"/>
            <a:ext cx="4038600" cy="3538537"/>
            <a:chOff x="288" y="1659"/>
            <a:chExt cx="2544" cy="2229"/>
          </a:xfrm>
        </p:grpSpPr>
        <p:sp>
          <p:nvSpPr>
            <p:cNvPr id="48138" name="Text Box 4"/>
            <p:cNvSpPr txBox="1">
              <a:spLocks noChangeArrowheads="1"/>
            </p:cNvSpPr>
            <p:nvPr/>
          </p:nvSpPr>
          <p:spPr bwMode="auto">
            <a:xfrm>
              <a:off x="288" y="1920"/>
              <a:ext cx="2544" cy="1968"/>
            </a:xfrm>
            <a:prstGeom prst="rect">
              <a:avLst/>
            </a:prstGeom>
            <a:solidFill>
              <a:srgbClr val="E0E9E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228600" indent="-2286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FontTx/>
                <a:buChar char="•"/>
              </a:pPr>
              <a:r>
                <a:rPr lang="en-US" altLang="en-US" sz="2200">
                  <a:latin typeface="Arial" pitchFamily="34" charset="0"/>
                </a:rPr>
                <a:t>The first cities arose about 6,000 years ago and grew because of advances in agriculture.</a:t>
              </a:r>
            </a:p>
            <a:p>
              <a:pPr eaLnBrk="1" hangingPunct="1">
                <a:spcBef>
                  <a:spcPct val="20000"/>
                </a:spcBef>
                <a:buFontTx/>
                <a:buChar char="•"/>
              </a:pPr>
              <a:r>
                <a:rPr lang="en-US" altLang="en-US" sz="2200">
                  <a:latin typeface="Arial" pitchFamily="34" charset="0"/>
                </a:rPr>
                <a:t>Life in early cities was crowded and dirty. </a:t>
              </a:r>
            </a:p>
          </p:txBody>
        </p:sp>
        <p:sp>
          <p:nvSpPr>
            <p:cNvPr id="48139" name="Text Box 5"/>
            <p:cNvSpPr txBox="1">
              <a:spLocks noChangeArrowheads="1"/>
            </p:cNvSpPr>
            <p:nvPr/>
          </p:nvSpPr>
          <p:spPr bwMode="auto">
            <a:xfrm>
              <a:off x="288" y="1659"/>
              <a:ext cx="2544" cy="261"/>
            </a:xfrm>
            <a:prstGeom prst="rect">
              <a:avLst/>
            </a:prstGeom>
            <a:solidFill>
              <a:srgbClr val="E0E9E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b="1">
                  <a:solidFill>
                    <a:srgbClr val="BF0000"/>
                  </a:solidFill>
                  <a:latin typeface="Arial" pitchFamily="34" charset="0"/>
                </a:rPr>
                <a:t>The Preindustrial City</a:t>
              </a:r>
              <a:endParaRPr lang="en-US" altLang="en-US" b="1">
                <a:latin typeface="Arial" pitchFamily="34" charset="0"/>
              </a:endParaRPr>
            </a:p>
          </p:txBody>
        </p:sp>
      </p:grpSp>
      <p:sp>
        <p:nvSpPr>
          <p:cNvPr id="48132" name="Rectangle 6"/>
          <p:cNvSpPr>
            <a:spLocks noChangeArrowheads="1"/>
          </p:cNvSpPr>
          <p:nvPr/>
        </p:nvSpPr>
        <p:spPr bwMode="auto">
          <a:xfrm>
            <a:off x="381000" y="609600"/>
            <a:ext cx="8153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2800" b="1">
                <a:solidFill>
                  <a:srgbClr val="073499"/>
                </a:solidFill>
                <a:latin typeface="Arial" pitchFamily="34" charset="0"/>
              </a:rPr>
              <a:t>The Evolution of the City</a:t>
            </a:r>
            <a:endParaRPr lang="en-US" altLang="en-US" sz="2800" b="1">
              <a:solidFill>
                <a:srgbClr val="FFCC00"/>
              </a:solidFill>
              <a:latin typeface="Arial" pitchFamily="34" charset="0"/>
            </a:endParaRPr>
          </a:p>
        </p:txBody>
      </p:sp>
      <p:grpSp>
        <p:nvGrpSpPr>
          <p:cNvPr id="933898" name="Group 10"/>
          <p:cNvGrpSpPr>
            <a:grpSpLocks/>
          </p:cNvGrpSpPr>
          <p:nvPr/>
        </p:nvGrpSpPr>
        <p:grpSpPr bwMode="auto">
          <a:xfrm>
            <a:off x="4648200" y="2636838"/>
            <a:ext cx="4038600" cy="3459162"/>
            <a:chOff x="2928" y="1661"/>
            <a:chExt cx="2544" cy="2179"/>
          </a:xfrm>
        </p:grpSpPr>
        <p:sp>
          <p:nvSpPr>
            <p:cNvPr id="48136" name="Text Box 8"/>
            <p:cNvSpPr txBox="1">
              <a:spLocks noChangeArrowheads="1"/>
            </p:cNvSpPr>
            <p:nvPr/>
          </p:nvSpPr>
          <p:spPr bwMode="auto">
            <a:xfrm>
              <a:off x="2928" y="1872"/>
              <a:ext cx="2544" cy="196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228600" indent="-2286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FontTx/>
                <a:buChar char="•"/>
              </a:pPr>
              <a:r>
                <a:rPr lang="en-US" altLang="en-US" sz="2200">
                  <a:latin typeface="Arial" pitchFamily="34" charset="0"/>
                </a:rPr>
                <a:t>The Industrial Revolution changed life in the cities. </a:t>
              </a:r>
            </a:p>
            <a:p>
              <a:pPr eaLnBrk="1" hangingPunct="1">
                <a:spcBef>
                  <a:spcPct val="20000"/>
                </a:spcBef>
                <a:buFontTx/>
                <a:buChar char="•"/>
              </a:pPr>
              <a:r>
                <a:rPr lang="en-US" altLang="en-US" sz="2200">
                  <a:latin typeface="Arial" pitchFamily="34" charset="0"/>
                </a:rPr>
                <a:t>Mechanization of agriculture led people to move to cities.</a:t>
              </a:r>
            </a:p>
            <a:p>
              <a:pPr eaLnBrk="1" hangingPunct="1">
                <a:spcBef>
                  <a:spcPct val="20000"/>
                </a:spcBef>
                <a:buFontTx/>
                <a:buChar char="•"/>
              </a:pPr>
              <a:r>
                <a:rPr lang="en-US" altLang="en-US" sz="2200">
                  <a:latin typeface="Arial" pitchFamily="34" charset="0"/>
                </a:rPr>
                <a:t>Commerce and society became the focal point of life instead of the family.</a:t>
              </a:r>
            </a:p>
          </p:txBody>
        </p:sp>
        <p:sp>
          <p:nvSpPr>
            <p:cNvPr id="48137" name="Text Box 9"/>
            <p:cNvSpPr txBox="1">
              <a:spLocks noChangeArrowheads="1"/>
            </p:cNvSpPr>
            <p:nvPr/>
          </p:nvSpPr>
          <p:spPr bwMode="auto">
            <a:xfrm>
              <a:off x="2928" y="1661"/>
              <a:ext cx="2544" cy="259"/>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b="1">
                  <a:solidFill>
                    <a:srgbClr val="BF0000"/>
                  </a:solidFill>
                  <a:latin typeface="Arial" pitchFamily="34" charset="0"/>
                </a:rPr>
                <a:t>The Industrial City</a:t>
              </a:r>
              <a:endParaRPr lang="en-US" altLang="en-US" b="1">
                <a:latin typeface="Arial" pitchFamily="34" charset="0"/>
              </a:endParaRPr>
            </a:p>
          </p:txBody>
        </p:sp>
      </p:grpSp>
      <p:sp>
        <p:nvSpPr>
          <p:cNvPr id="933900" name="AutoShape 12"/>
          <p:cNvSpPr>
            <a:spLocks noChangeArrowheads="1"/>
          </p:cNvSpPr>
          <p:nvPr/>
        </p:nvSpPr>
        <p:spPr bwMode="auto">
          <a:xfrm flipH="1" flipV="1">
            <a:off x="8458200" y="2557463"/>
            <a:ext cx="228600" cy="152400"/>
          </a:xfrm>
          <a:prstGeom prst="triangle">
            <a:avLst>
              <a:gd name="adj" fmla="val 50000"/>
            </a:avLst>
          </a:prstGeom>
          <a:solidFill>
            <a:srgbClr val="2E6CF6"/>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933901" name="AutoShape 13"/>
          <p:cNvSpPr>
            <a:spLocks noChangeArrowheads="1"/>
          </p:cNvSpPr>
          <p:nvPr/>
        </p:nvSpPr>
        <p:spPr bwMode="auto">
          <a:xfrm flipH="1" flipV="1">
            <a:off x="4191000" y="5943600"/>
            <a:ext cx="228600" cy="152400"/>
          </a:xfrm>
          <a:prstGeom prst="triangle">
            <a:avLst>
              <a:gd name="adj" fmla="val 50000"/>
            </a:avLst>
          </a:prstGeom>
          <a:solidFill>
            <a:srgbClr val="2E6CF6"/>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Tree>
    <p:extLst>
      <p:ext uri="{BB962C8B-B14F-4D97-AF65-F5344CB8AC3E}">
        <p14:creationId xmlns:p14="http://schemas.microsoft.com/office/powerpoint/2010/main" xmlns="" val="163684392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33900"/>
                                        </p:tgtEl>
                                        <p:attrNameLst>
                                          <p:attrName>style.visibility</p:attrName>
                                        </p:attrNameLst>
                                      </p:cBhvr>
                                      <p:to>
                                        <p:strVal val="hidden"/>
                                      </p:to>
                                    </p:set>
                                  </p:childTnLst>
                                </p:cTn>
                              </p:par>
                            </p:childTnLst>
                          </p:cTn>
                        </p:par>
                        <p:par>
                          <p:cTn id="7" fill="hold" nodeType="afterGroup">
                            <p:stCondLst>
                              <p:cond delay="0"/>
                            </p:stCondLst>
                            <p:childTnLst>
                              <p:par>
                                <p:cTn id="8" presetID="22" presetClass="entr" presetSubtype="8" fill="hold" nodeType="afterEffect">
                                  <p:stCondLst>
                                    <p:cond delay="0"/>
                                  </p:stCondLst>
                                  <p:childTnLst>
                                    <p:set>
                                      <p:cBhvr>
                                        <p:cTn id="9" dur="1" fill="hold">
                                          <p:stCondLst>
                                            <p:cond delay="0"/>
                                          </p:stCondLst>
                                        </p:cTn>
                                        <p:tgtEl>
                                          <p:spTgt spid="933899"/>
                                        </p:tgtEl>
                                        <p:attrNameLst>
                                          <p:attrName>style.visibility</p:attrName>
                                        </p:attrNameLst>
                                      </p:cBhvr>
                                      <p:to>
                                        <p:strVal val="visible"/>
                                      </p:to>
                                    </p:set>
                                    <p:animEffect transition="in" filter="wipe(left)">
                                      <p:cBhvr>
                                        <p:cTn id="10" dur="500"/>
                                        <p:tgtEl>
                                          <p:spTgt spid="933899"/>
                                        </p:tgtEl>
                                      </p:cBhvr>
                                    </p:animEffec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933901"/>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933901"/>
                                        </p:tgtEl>
                                        <p:attrNameLst>
                                          <p:attrName>style.visibility</p:attrName>
                                        </p:attrNameLst>
                                      </p:cBhvr>
                                      <p:to>
                                        <p:strVal val="hidden"/>
                                      </p:to>
                                    </p:set>
                                  </p:childTnLst>
                                </p:cTn>
                              </p:par>
                            </p:childTnLst>
                          </p:cTn>
                        </p:par>
                        <p:par>
                          <p:cTn id="18" fill="hold" nodeType="afterGroup">
                            <p:stCondLst>
                              <p:cond delay="0"/>
                            </p:stCondLst>
                            <p:childTnLst>
                              <p:par>
                                <p:cTn id="19" presetID="22" presetClass="entr" presetSubtype="8" fill="hold" nodeType="afterEffect">
                                  <p:stCondLst>
                                    <p:cond delay="0"/>
                                  </p:stCondLst>
                                  <p:childTnLst>
                                    <p:set>
                                      <p:cBhvr>
                                        <p:cTn id="20" dur="1" fill="hold">
                                          <p:stCondLst>
                                            <p:cond delay="0"/>
                                          </p:stCondLst>
                                        </p:cTn>
                                        <p:tgtEl>
                                          <p:spTgt spid="933898"/>
                                        </p:tgtEl>
                                        <p:attrNameLst>
                                          <p:attrName>style.visibility</p:attrName>
                                        </p:attrNameLst>
                                      </p:cBhvr>
                                      <p:to>
                                        <p:strVal val="visible"/>
                                      </p:to>
                                    </p:set>
                                    <p:animEffect transition="in" filter="wipe(left)">
                                      <p:cBhvr>
                                        <p:cTn id="21" dur="500"/>
                                        <p:tgtEl>
                                          <p:spTgt spid="933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900" grpId="0" animBg="1"/>
      <p:bldP spid="933901" grpId="0" animBg="1"/>
      <p:bldP spid="933901"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6" descr="soc_38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685800"/>
            <a:ext cx="8305800" cy="5221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36771696"/>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TEXT BOOKS PROPOSED and Lectures prepared by</a:t>
            </a:r>
            <a:endParaRPr lang="en-US" dirty="0"/>
          </a:p>
        </p:txBody>
      </p:sp>
      <p:sp>
        <p:nvSpPr>
          <p:cNvPr id="3" name="Content Placeholder 2"/>
          <p:cNvSpPr>
            <a:spLocks noGrp="1"/>
          </p:cNvSpPr>
          <p:nvPr>
            <p:ph idx="1"/>
          </p:nvPr>
        </p:nvSpPr>
        <p:spPr/>
        <p:txBody>
          <a:bodyPr>
            <a:normAutofit fontScale="70000" lnSpcReduction="20000"/>
          </a:bodyPr>
          <a:lstStyle/>
          <a:p>
            <a:r>
              <a:rPr lang="en-US" dirty="0"/>
              <a:t>1.The Real World: An Introduction to Sociology, 2nd Edition</a:t>
            </a:r>
            <a:br>
              <a:rPr lang="en-US" dirty="0"/>
            </a:br>
            <a:r>
              <a:rPr lang="en-US" dirty="0"/>
              <a:t>By Kerry Ferris and Jill Stein.  </a:t>
            </a:r>
            <a:br>
              <a:rPr lang="en-US" dirty="0"/>
            </a:br>
            <a:r>
              <a:rPr lang="en-US" dirty="0"/>
              <a:t/>
            </a:r>
            <a:br>
              <a:rPr lang="en-US" dirty="0"/>
            </a:br>
            <a:r>
              <a:rPr lang="en-US" dirty="0"/>
              <a:t>2. Introduction to Sociology 10th edition</a:t>
            </a:r>
            <a:br>
              <a:rPr lang="en-US" dirty="0"/>
            </a:br>
            <a:r>
              <a:rPr lang="en-US" dirty="0"/>
              <a:t>by Henry L. </a:t>
            </a:r>
            <a:r>
              <a:rPr lang="en-US" dirty="0" err="1"/>
              <a:t>Tischler</a:t>
            </a:r>
            <a:r>
              <a:rPr lang="en-US" dirty="0"/>
              <a:t/>
            </a:r>
            <a:br>
              <a:rPr lang="en-US" dirty="0"/>
            </a:br>
            <a:r>
              <a:rPr lang="en-US" dirty="0"/>
              <a:t/>
            </a:r>
            <a:br>
              <a:rPr lang="en-US" dirty="0"/>
            </a:br>
            <a:r>
              <a:rPr lang="en-US" dirty="0"/>
              <a:t>3. Kendall, Diana: Sociology in our Times. Wadsworth</a:t>
            </a:r>
            <a:br>
              <a:rPr lang="en-US" dirty="0"/>
            </a:br>
            <a:r>
              <a:rPr lang="en-US" dirty="0"/>
              <a:t/>
            </a:r>
            <a:br>
              <a:rPr lang="en-US" dirty="0"/>
            </a:br>
            <a:r>
              <a:rPr lang="en-US" dirty="0"/>
              <a:t>4. </a:t>
            </a:r>
            <a:r>
              <a:rPr lang="en-US" dirty="0" err="1"/>
              <a:t>Henslin</a:t>
            </a:r>
            <a:r>
              <a:rPr lang="en-US" dirty="0"/>
              <a:t>, James M. Sociology. Allyn &amp; Bacon</a:t>
            </a:r>
            <a:br>
              <a:rPr lang="en-US" dirty="0"/>
            </a:br>
            <a:r>
              <a:rPr lang="en-US" dirty="0"/>
              <a:t/>
            </a:r>
            <a:br>
              <a:rPr lang="en-US" dirty="0"/>
            </a:br>
            <a:r>
              <a:rPr lang="en-US" dirty="0"/>
              <a:t>5. </a:t>
            </a:r>
            <a:r>
              <a:rPr lang="en-US" dirty="0" err="1"/>
              <a:t>Brgjar</a:t>
            </a:r>
            <a:r>
              <a:rPr lang="en-US" dirty="0"/>
              <a:t>, George J. &amp; </a:t>
            </a:r>
            <a:r>
              <a:rPr lang="en-US" dirty="0" err="1"/>
              <a:t>Soroka</a:t>
            </a:r>
            <a:r>
              <a:rPr lang="en-US" dirty="0"/>
              <a:t>, Michael P. Sociology. Allyn &amp; </a:t>
            </a:r>
            <a:r>
              <a:rPr lang="en-US" dirty="0" err="1" smtClean="0"/>
              <a:t>Baco</a:t>
            </a:r>
            <a:endParaRPr lang="en-US" dirty="0" smtClean="0"/>
          </a:p>
          <a:p>
            <a:r>
              <a:rPr lang="en-US" dirty="0" smtClean="0"/>
              <a:t>6. Sociology in our Times, The Essentials 6</a:t>
            </a:r>
            <a:r>
              <a:rPr lang="en-US" baseline="30000" dirty="0" smtClean="0"/>
              <a:t>th</a:t>
            </a:r>
            <a:r>
              <a:rPr lang="en-US" dirty="0" smtClean="0"/>
              <a:t> Edition, by Diana Kendall.</a:t>
            </a:r>
            <a:r>
              <a:rPr lang="en-US" dirty="0"/>
              <a:t/>
            </a:r>
            <a:br>
              <a:rPr lang="en-US" dirty="0"/>
            </a:br>
            <a:endParaRPr lang="en-US" dirty="0"/>
          </a:p>
        </p:txBody>
      </p:sp>
    </p:spTree>
    <p:extLst>
      <p:ext uri="{BB962C8B-B14F-4D97-AF65-F5344CB8AC3E}">
        <p14:creationId xmlns:p14="http://schemas.microsoft.com/office/powerpoint/2010/main" xmlns="" val="306186570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r>
              <a:rPr lang="en-US" dirty="0" smtClean="0"/>
              <a:t>THANKYOU</a:t>
            </a:r>
            <a:endParaRPr lang="en-US" dirty="0"/>
          </a:p>
        </p:txBody>
      </p:sp>
    </p:spTree>
    <p:extLst>
      <p:ext uri="{BB962C8B-B14F-4D97-AF65-F5344CB8AC3E}">
        <p14:creationId xmlns:p14="http://schemas.microsoft.com/office/powerpoint/2010/main" xmlns="" val="3641168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TotalTime>
  <Words>2883</Words>
  <Application>Microsoft Office PowerPoint</Application>
  <PresentationFormat>On-screen Show (4:3)</PresentationFormat>
  <Paragraphs>314</Paragraphs>
  <Slides>66</Slides>
  <Notes>19</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SUMMARY PART 5 : SOCIAL CHANGE</vt:lpstr>
      <vt:lpstr>What is Social Change?</vt:lpstr>
      <vt:lpstr>Social Change</vt:lpstr>
      <vt:lpstr>   Sociology and Change</vt:lpstr>
      <vt:lpstr>    Sociology Theories for Explaining Change</vt:lpstr>
      <vt:lpstr>Sociology Theories cont’d</vt:lpstr>
      <vt:lpstr>Sociology: Characteristics of Change</vt:lpstr>
      <vt:lpstr>Sociology Theories of Social Change</vt:lpstr>
      <vt:lpstr>Anthropology and Change</vt:lpstr>
      <vt:lpstr>Culture is Made Up of 4 Interrelated Parts:</vt:lpstr>
      <vt:lpstr>Anthropology</vt:lpstr>
      <vt:lpstr>Acculturation can occur in 3 ways:</vt:lpstr>
      <vt:lpstr>          Psychology and Change</vt:lpstr>
      <vt:lpstr>Psychological Theories of Attitude Change</vt:lpstr>
      <vt:lpstr>Slide 15</vt:lpstr>
      <vt:lpstr>Slide 16</vt:lpstr>
      <vt:lpstr>Characteristics of Collective Behavior</vt:lpstr>
      <vt:lpstr>Characteristics of Collective Behavior</vt:lpstr>
      <vt:lpstr>Characteristics of Collective Behavior</vt:lpstr>
      <vt:lpstr>Crowds</vt:lpstr>
      <vt:lpstr>Emergent Norm Theory</vt:lpstr>
      <vt:lpstr>Panic</vt:lpstr>
      <vt:lpstr>Riots</vt:lpstr>
      <vt:lpstr>Fads</vt:lpstr>
      <vt:lpstr>Hysterical Contagions</vt:lpstr>
      <vt:lpstr>Scapegoating</vt:lpstr>
      <vt:lpstr>Social Movements</vt:lpstr>
      <vt:lpstr>Type of Social Movements</vt:lpstr>
      <vt:lpstr>Elements Necessary for Social Movements</vt:lpstr>
      <vt:lpstr>Modern Social Movements</vt:lpstr>
      <vt:lpstr>Attempts in defining  social movements</vt:lpstr>
      <vt:lpstr>Slide 32</vt:lpstr>
      <vt:lpstr>Slide 33</vt:lpstr>
      <vt:lpstr>Slide 34</vt:lpstr>
      <vt:lpstr> Human Behavior, Social Ecology and Social Environment                                                 </vt:lpstr>
      <vt:lpstr>HUMAN BEHAVIOUR</vt:lpstr>
      <vt:lpstr>Social Ecology</vt:lpstr>
      <vt:lpstr>Social Environment</vt:lpstr>
      <vt:lpstr>What is Environmental Ecology </vt:lpstr>
      <vt:lpstr> The Formation of Boundaries in Ecological Systems</vt:lpstr>
      <vt:lpstr> The Formation of Boundaries</vt:lpstr>
      <vt:lpstr> The Formation of Boundaries</vt:lpstr>
      <vt:lpstr> The Human Ecology Model / Family Systems Model</vt:lpstr>
      <vt:lpstr>Bronfenbrenner’s Approach</vt:lpstr>
      <vt:lpstr>Environment</vt:lpstr>
      <vt:lpstr>BIOLOGICAL INFLUENCES</vt:lpstr>
      <vt:lpstr>PSYCHOLOGICAL INFLUENCES</vt:lpstr>
      <vt:lpstr>SOCIAL INFLUENCES</vt:lpstr>
      <vt:lpstr>THE FAMILY AS A SOCIAL SYSTEM THE FAMILY</vt:lpstr>
      <vt:lpstr>SYSTEM LEVELS</vt:lpstr>
      <vt:lpstr>SOCIOLOGY OF Population, Demography AND Urbanization </vt:lpstr>
      <vt:lpstr>POPULATION</vt:lpstr>
      <vt:lpstr>Demography and the Census</vt:lpstr>
      <vt:lpstr>Malthusian Theory</vt:lpstr>
      <vt:lpstr>Malthusian Theory</vt:lpstr>
      <vt:lpstr>Demographic Transition Theory</vt:lpstr>
      <vt:lpstr>Demographic Transition Theory</vt:lpstr>
      <vt:lpstr>Demographic Transition Theory</vt:lpstr>
      <vt:lpstr>Zero Population Growth</vt:lpstr>
      <vt:lpstr>Urbanization</vt:lpstr>
      <vt:lpstr>Human Ecology and the Environment</vt:lpstr>
      <vt:lpstr>Slide 62</vt:lpstr>
      <vt:lpstr>Slide 63</vt:lpstr>
      <vt:lpstr>Slide 64</vt:lpstr>
      <vt:lpstr>TEXT BOOKS PROPOSED and Lectures prepared by</vt:lpstr>
      <vt:lpstr>Slide 66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PART 5 : SOCIAL CHANGE</dc:title>
  <dc:creator>3d</dc:creator>
  <cp:lastModifiedBy>NTS</cp:lastModifiedBy>
  <cp:revision>7</cp:revision>
  <dcterms:created xsi:type="dcterms:W3CDTF">2006-08-16T00:00:00Z</dcterms:created>
  <dcterms:modified xsi:type="dcterms:W3CDTF">2014-11-28T10:52:53Z</dcterms:modified>
</cp:coreProperties>
</file>