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5"/>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8" r:id="rId40"/>
    <p:sldId id="299" r:id="rId41"/>
    <p:sldId id="312" r:id="rId42"/>
    <p:sldId id="313" r:id="rId43"/>
    <p:sldId id="316" r:id="rId44"/>
    <p:sldId id="317" r:id="rId45"/>
    <p:sldId id="318" r:id="rId46"/>
    <p:sldId id="319" r:id="rId47"/>
    <p:sldId id="323" r:id="rId48"/>
    <p:sldId id="324" r:id="rId49"/>
    <p:sldId id="331" r:id="rId50"/>
    <p:sldId id="337" r:id="rId51"/>
    <p:sldId id="344" r:id="rId52"/>
    <p:sldId id="345" r:id="rId53"/>
    <p:sldId id="346" r:id="rId54"/>
    <p:sldId id="348" r:id="rId55"/>
    <p:sldId id="350" r:id="rId56"/>
    <p:sldId id="352" r:id="rId57"/>
    <p:sldId id="354" r:id="rId58"/>
    <p:sldId id="357" r:id="rId59"/>
    <p:sldId id="358" r:id="rId60"/>
    <p:sldId id="360" r:id="rId61"/>
    <p:sldId id="365" r:id="rId62"/>
    <p:sldId id="366" r:id="rId63"/>
    <p:sldId id="367" r:id="rId64"/>
    <p:sldId id="411" r:id="rId65"/>
    <p:sldId id="412" r:id="rId66"/>
    <p:sldId id="415" r:id="rId67"/>
    <p:sldId id="416" r:id="rId68"/>
    <p:sldId id="417" r:id="rId69"/>
    <p:sldId id="418" r:id="rId70"/>
    <p:sldId id="419" r:id="rId71"/>
    <p:sldId id="421" r:id="rId72"/>
    <p:sldId id="347" r:id="rId73"/>
    <p:sldId id="422" r:id="rId7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4B1265-38D2-4029-AF2D-2307B28DD77E}" type="datetimeFigureOut">
              <a:rPr lang="en-US" smtClean="0"/>
              <a:pPr/>
              <a:t>29/11/2014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048B07-2574-4F39-91FE-BF565F6870F6}" type="slidenum">
              <a:rPr lang="en-US" smtClean="0"/>
              <a:pPr/>
              <a:t>‹#›</a:t>
            </a:fld>
            <a:endParaRPr lang="en-US"/>
          </a:p>
        </p:txBody>
      </p:sp>
    </p:spTree>
    <p:extLst>
      <p:ext uri="{BB962C8B-B14F-4D97-AF65-F5344CB8AC3E}">
        <p14:creationId xmlns:p14="http://schemas.microsoft.com/office/powerpoint/2010/main" xmlns="" val="2493627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19273F-ADF0-4B00-92AD-B218C59D883B}" type="slidenum">
              <a:rPr lang="en-US" altLang="en-US"/>
              <a:pPr/>
              <a:t>22</a:t>
            </a:fld>
            <a:endParaRPr lang="en-US" altLang="en-US"/>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endParaRPr lang="en-US" altLang="en-US" sz="10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5FCD84-1C0B-48B2-A17E-EC890EA75B38}" type="slidenum">
              <a:rPr lang="en-US" altLang="en-US"/>
              <a:pPr/>
              <a:t>23</a:t>
            </a:fld>
            <a:endParaRPr lang="en-US" altLang="en-US"/>
          </a:p>
        </p:txBody>
      </p:sp>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5C92AC-8BCD-4BE1-BF1A-E1C2BA91780C}" type="slidenum">
              <a:rPr lang="en-US" altLang="en-US"/>
              <a:pPr/>
              <a:t>24</a:t>
            </a:fld>
            <a:endParaRPr lang="en-US" altLang="en-US"/>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p:txBody>
          <a:bodyPr/>
          <a:lstStyle/>
          <a:p>
            <a:pPr>
              <a:lnSpc>
                <a:spcPct val="90000"/>
              </a:lnSpc>
            </a:pPr>
            <a:endParaRPr lang="en-US" altLang="en-US" sz="10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7F1218-D1FF-49AD-BDE8-B799076AA486}" type="slidenum">
              <a:rPr lang="en-US" altLang="en-US"/>
              <a:pPr/>
              <a:t>25</a:t>
            </a:fld>
            <a:endParaRPr lang="en-US" altLang="en-US"/>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F54879-294C-4F7D-9FA6-CAECACC70FD1}" type="slidenum">
              <a:rPr lang="en-US" altLang="en-US"/>
              <a:pPr/>
              <a:t>26</a:t>
            </a:fld>
            <a:endParaRPr lang="en-US" altLang="en-US"/>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7FBCA0-6DEA-493F-A857-4108DD672E80}" type="slidenum">
              <a:rPr lang="en-US" altLang="en-US"/>
              <a:pPr/>
              <a:t>27</a:t>
            </a:fld>
            <a:endParaRPr lang="en-US" altLang="en-US"/>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ln/>
          <a:extLst>
            <a:ext uri="{53640926-AAD7-44D8-BBD7-CCE9431645EC}">
              <a14:shadowObscured xmlns:a14="http://schemas.microsoft.com/office/drawing/2010/main" xmlns="" val="1"/>
            </a:ext>
          </a:extLst>
        </p:spPr>
        <p:txBody>
          <a:bodyPr/>
          <a:lstStyle/>
          <a:p>
            <a:endParaRPr lang="en-US" altLang="en-US" sz="1600">
              <a:latin typeface="Lucida Grande" charset="0"/>
              <a:sym typeface="Lucida Grande"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A45DC7-F6A5-4A07-A820-8E4594228727}" type="slidenum">
              <a:rPr lang="en-US" altLang="en-US"/>
              <a:pPr/>
              <a:t>28</a:t>
            </a:fld>
            <a:endParaRPr lang="en-US" altLang="en-US"/>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0CCB51-B5F3-4875-969C-C4FD6D9A30B6}" type="slidenum">
              <a:rPr lang="en-US" altLang="en-US"/>
              <a:pPr/>
              <a:t>29</a:t>
            </a:fld>
            <a:endParaRPr lang="en-US" alt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3BFDDC-3A76-4CAF-8E87-C12DD3CCAB7E}" type="slidenum">
              <a:rPr lang="en-US" altLang="en-US"/>
              <a:pPr/>
              <a:t>30</a:t>
            </a:fld>
            <a:endParaRPr lang="en-US" altLang="en-US"/>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824EE13B-63ED-4D16-AE2C-796D30DE798E}" type="slidenum">
              <a:rPr lang="en-US" altLang="en-US"/>
              <a:pPr/>
              <a:t>32</a:t>
            </a:fld>
            <a:endParaRPr lang="en-US" altLang="en-US"/>
          </a:p>
        </p:txBody>
      </p:sp>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p:txBody>
          <a:bodyPr/>
          <a:lstStyle/>
          <a:p>
            <a:pPr defTabSz="457200">
              <a:spcBef>
                <a:spcPct val="0"/>
              </a:spcBef>
            </a:pPr>
            <a:endParaRPr lang="en-US" altLang="en-US"/>
          </a:p>
        </p:txBody>
      </p:sp>
      <p:sp>
        <p:nvSpPr>
          <p:cNvPr id="61444"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a:solidFill>
                  <a:schemeClr val="tx1"/>
                </a:solidFill>
                <a:latin typeface="Arial" charset="0"/>
                <a:cs typeface="Arial" charset="0"/>
              </a:defRPr>
            </a:lvl1pPr>
            <a:lvl2pPr marL="37931725" indent="-37474525">
              <a:defRPr>
                <a:solidFill>
                  <a:schemeClr val="tx1"/>
                </a:solidFill>
                <a:latin typeface="Arial" charset="0"/>
                <a:cs typeface="Arial" charset="0"/>
              </a:defRPr>
            </a:lvl2pPr>
            <a:lvl3pPr>
              <a:defRPr>
                <a:solidFill>
                  <a:schemeClr val="tx1"/>
                </a:solidFill>
                <a:latin typeface="Arial" charset="0"/>
                <a:cs typeface="Arial" charset="0"/>
              </a:defRPr>
            </a:lvl3pPr>
            <a:lvl4pPr>
              <a:defRPr>
                <a:solidFill>
                  <a:schemeClr val="tx1"/>
                </a:solidFill>
                <a:latin typeface="Arial" charset="0"/>
                <a:cs typeface="Arial" charset="0"/>
              </a:defRPr>
            </a:lvl4pPr>
            <a:lvl5pPr>
              <a:defRPr>
                <a:solidFill>
                  <a:schemeClr val="tx1"/>
                </a:solidFill>
                <a:latin typeface="Arial" charset="0"/>
                <a:cs typeface="Arial" charset="0"/>
              </a:defRPr>
            </a:lvl5pPr>
            <a:lvl6pPr marL="457200" fontAlgn="base">
              <a:spcBef>
                <a:spcPct val="0"/>
              </a:spcBef>
              <a:spcAft>
                <a:spcPct val="0"/>
              </a:spcAft>
              <a:defRPr>
                <a:solidFill>
                  <a:schemeClr val="tx1"/>
                </a:solidFill>
                <a:latin typeface="Arial" charset="0"/>
                <a:cs typeface="Arial" charset="0"/>
              </a:defRPr>
            </a:lvl6pPr>
            <a:lvl7pPr marL="914400" fontAlgn="base">
              <a:spcBef>
                <a:spcPct val="0"/>
              </a:spcBef>
              <a:spcAft>
                <a:spcPct val="0"/>
              </a:spcAft>
              <a:defRPr>
                <a:solidFill>
                  <a:schemeClr val="tx1"/>
                </a:solidFill>
                <a:latin typeface="Arial" charset="0"/>
                <a:cs typeface="Arial" charset="0"/>
              </a:defRPr>
            </a:lvl7pPr>
            <a:lvl8pPr marL="1371600" fontAlgn="base">
              <a:spcBef>
                <a:spcPct val="0"/>
              </a:spcBef>
              <a:spcAft>
                <a:spcPct val="0"/>
              </a:spcAft>
              <a:defRPr>
                <a:solidFill>
                  <a:schemeClr val="tx1"/>
                </a:solidFill>
                <a:latin typeface="Arial" charset="0"/>
                <a:cs typeface="Arial" charset="0"/>
              </a:defRPr>
            </a:lvl8pPr>
            <a:lvl9pPr marL="1828800" fontAlgn="base">
              <a:spcBef>
                <a:spcPct val="0"/>
              </a:spcBef>
              <a:spcAft>
                <a:spcPct val="0"/>
              </a:spcAft>
              <a:defRPr>
                <a:solidFill>
                  <a:schemeClr val="tx1"/>
                </a:solidFill>
                <a:latin typeface="Arial" charset="0"/>
                <a:cs typeface="Arial" charset="0"/>
              </a:defRPr>
            </a:lvl9pPr>
          </a:lstStyle>
          <a:p>
            <a:pPr algn="r"/>
            <a:fld id="{887ECB42-3D98-4B6C-B335-CD5481B5E18A}" type="slidenum">
              <a:rPr lang="en-US" altLang="en-US" sz="1200"/>
              <a:pPr algn="r"/>
              <a:t>32</a:t>
            </a:fld>
            <a:endParaRPr lang="en-US" altLang="en-US"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46F527-AE8D-4AA2-8044-68B8F1352231}" type="slidenum">
              <a:rPr lang="en-US" altLang="en-US"/>
              <a:pPr/>
              <a:t>33</a:t>
            </a:fld>
            <a:endParaRPr lang="en-US" altLang="en-US"/>
          </a:p>
        </p:txBody>
      </p:sp>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659FA4BE-F890-418D-95F9-24D22083FA9E}" type="slidenum">
              <a:rPr lang="en-US" altLang="en-US"/>
              <a:pPr/>
              <a:t>34</a:t>
            </a:fld>
            <a:endParaRPr lang="en-US" altLang="en-US"/>
          </a:p>
        </p:txBody>
      </p:sp>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p:txBody>
          <a:bodyPr/>
          <a:lstStyle/>
          <a:p>
            <a:pPr defTabSz="457200">
              <a:spcBef>
                <a:spcPct val="0"/>
              </a:spcBef>
            </a:pPr>
            <a:endParaRPr lang="en-US" altLang="en-US"/>
          </a:p>
        </p:txBody>
      </p:sp>
      <p:sp>
        <p:nvSpPr>
          <p:cNvPr id="6349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a:solidFill>
                  <a:schemeClr val="tx1"/>
                </a:solidFill>
                <a:latin typeface="Arial" charset="0"/>
                <a:cs typeface="Arial" charset="0"/>
              </a:defRPr>
            </a:lvl1pPr>
            <a:lvl2pPr marL="37931725" indent="-37474525">
              <a:defRPr>
                <a:solidFill>
                  <a:schemeClr val="tx1"/>
                </a:solidFill>
                <a:latin typeface="Arial" charset="0"/>
                <a:cs typeface="Arial" charset="0"/>
              </a:defRPr>
            </a:lvl2pPr>
            <a:lvl3pPr>
              <a:defRPr>
                <a:solidFill>
                  <a:schemeClr val="tx1"/>
                </a:solidFill>
                <a:latin typeface="Arial" charset="0"/>
                <a:cs typeface="Arial" charset="0"/>
              </a:defRPr>
            </a:lvl3pPr>
            <a:lvl4pPr>
              <a:defRPr>
                <a:solidFill>
                  <a:schemeClr val="tx1"/>
                </a:solidFill>
                <a:latin typeface="Arial" charset="0"/>
                <a:cs typeface="Arial" charset="0"/>
              </a:defRPr>
            </a:lvl4pPr>
            <a:lvl5pPr>
              <a:defRPr>
                <a:solidFill>
                  <a:schemeClr val="tx1"/>
                </a:solidFill>
                <a:latin typeface="Arial" charset="0"/>
                <a:cs typeface="Arial" charset="0"/>
              </a:defRPr>
            </a:lvl5pPr>
            <a:lvl6pPr marL="457200" fontAlgn="base">
              <a:spcBef>
                <a:spcPct val="0"/>
              </a:spcBef>
              <a:spcAft>
                <a:spcPct val="0"/>
              </a:spcAft>
              <a:defRPr>
                <a:solidFill>
                  <a:schemeClr val="tx1"/>
                </a:solidFill>
                <a:latin typeface="Arial" charset="0"/>
                <a:cs typeface="Arial" charset="0"/>
              </a:defRPr>
            </a:lvl6pPr>
            <a:lvl7pPr marL="914400" fontAlgn="base">
              <a:spcBef>
                <a:spcPct val="0"/>
              </a:spcBef>
              <a:spcAft>
                <a:spcPct val="0"/>
              </a:spcAft>
              <a:defRPr>
                <a:solidFill>
                  <a:schemeClr val="tx1"/>
                </a:solidFill>
                <a:latin typeface="Arial" charset="0"/>
                <a:cs typeface="Arial" charset="0"/>
              </a:defRPr>
            </a:lvl7pPr>
            <a:lvl8pPr marL="1371600" fontAlgn="base">
              <a:spcBef>
                <a:spcPct val="0"/>
              </a:spcBef>
              <a:spcAft>
                <a:spcPct val="0"/>
              </a:spcAft>
              <a:defRPr>
                <a:solidFill>
                  <a:schemeClr val="tx1"/>
                </a:solidFill>
                <a:latin typeface="Arial" charset="0"/>
                <a:cs typeface="Arial" charset="0"/>
              </a:defRPr>
            </a:lvl8pPr>
            <a:lvl9pPr marL="1828800" fontAlgn="base">
              <a:spcBef>
                <a:spcPct val="0"/>
              </a:spcBef>
              <a:spcAft>
                <a:spcPct val="0"/>
              </a:spcAft>
              <a:defRPr>
                <a:solidFill>
                  <a:schemeClr val="tx1"/>
                </a:solidFill>
                <a:latin typeface="Arial" charset="0"/>
                <a:cs typeface="Arial" charset="0"/>
              </a:defRPr>
            </a:lvl9pPr>
          </a:lstStyle>
          <a:p>
            <a:pPr algn="r"/>
            <a:fld id="{CE8B7829-8771-4058-9999-006146DF0061}" type="slidenum">
              <a:rPr lang="en-US" altLang="en-US" sz="1200"/>
              <a:pPr algn="r"/>
              <a:t>34</a:t>
            </a:fld>
            <a:endParaRPr lang="en-US" altLang="en-US"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06A2F8-DAFF-4417-A1AF-0660A2067464}" type="slidenum">
              <a:rPr lang="en-US" altLang="en-US"/>
              <a:pPr/>
              <a:t>35</a:t>
            </a:fld>
            <a:endParaRPr lang="en-US" altLang="en-US"/>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611133-5FCB-49F8-BAF3-22C19713FC70}" type="slidenum">
              <a:rPr lang="en-US" altLang="en-US"/>
              <a:pPr/>
              <a:t>36</a:t>
            </a:fld>
            <a:endParaRPr lang="en-US" altLang="en-US"/>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075B71-19DD-4FE5-A4B8-8079D3960A21}" type="slidenum">
              <a:rPr lang="en-US" altLang="en-US"/>
              <a:pPr/>
              <a:t>37</a:t>
            </a:fld>
            <a:endParaRPr lang="en-US" altLang="en-US"/>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p:txBody>
          <a:bodyPr/>
          <a:lstStyle/>
          <a:p>
            <a:endParaRPr lang="en-US" altLang="en-US" sz="1600">
              <a:sym typeface="Wingdings" pitchFamily="2" charset="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A916FD-7E4D-43CE-BFBF-5BCA03E7DBE5}" type="slidenum">
              <a:rPr lang="en-US" altLang="en-US"/>
              <a:pPr/>
              <a:t>38</a:t>
            </a:fld>
            <a:endParaRPr lang="en-US" altLang="en-US"/>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p:txBody>
          <a:bodyPr/>
          <a:lstStyle/>
          <a:p>
            <a:endParaRPr lang="en-US" altLang="en-US"/>
          </a:p>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64E146-E731-4064-9065-F77497F992F4}" type="slidenum">
              <a:rPr lang="en-US" altLang="en-US"/>
              <a:pPr/>
              <a:t>39</a:t>
            </a:fld>
            <a:endParaRPr lang="en-US" altLang="en-US"/>
          </a:p>
        </p:txBody>
      </p:sp>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218764-41B7-49C4-B5E6-2867241BD590}" type="slidenum">
              <a:rPr lang="en-US" altLang="en-US"/>
              <a:pPr/>
              <a:t>40</a:t>
            </a:fld>
            <a:endParaRPr lang="en-US" altLang="en-US"/>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lvl1pPr defTabSz="914485">
              <a:defRPr>
                <a:solidFill>
                  <a:schemeClr val="tx1"/>
                </a:solidFill>
                <a:latin typeface="Arial" pitchFamily="34" charset="0"/>
              </a:defRPr>
            </a:lvl1pPr>
            <a:lvl2pPr marL="702756" indent="-270291" defTabSz="914485">
              <a:defRPr>
                <a:solidFill>
                  <a:schemeClr val="tx1"/>
                </a:solidFill>
                <a:latin typeface="Arial" pitchFamily="34" charset="0"/>
              </a:defRPr>
            </a:lvl2pPr>
            <a:lvl3pPr marL="1081164" indent="-216233" defTabSz="914485">
              <a:defRPr>
                <a:solidFill>
                  <a:schemeClr val="tx1"/>
                </a:solidFill>
                <a:latin typeface="Arial" pitchFamily="34" charset="0"/>
              </a:defRPr>
            </a:lvl3pPr>
            <a:lvl4pPr marL="1513629" indent="-216233" defTabSz="914485">
              <a:defRPr>
                <a:solidFill>
                  <a:schemeClr val="tx1"/>
                </a:solidFill>
                <a:latin typeface="Arial" pitchFamily="34" charset="0"/>
              </a:defRPr>
            </a:lvl4pPr>
            <a:lvl5pPr marL="1946095" indent="-216233" defTabSz="914485">
              <a:defRPr>
                <a:solidFill>
                  <a:schemeClr val="tx1"/>
                </a:solidFill>
                <a:latin typeface="Arial" pitchFamily="34" charset="0"/>
              </a:defRPr>
            </a:lvl5pPr>
            <a:lvl6pPr marL="2378560" indent="-216233" defTabSz="914485" eaLnBrk="0" fontAlgn="base" hangingPunct="0">
              <a:spcBef>
                <a:spcPct val="0"/>
              </a:spcBef>
              <a:spcAft>
                <a:spcPct val="0"/>
              </a:spcAft>
              <a:defRPr>
                <a:solidFill>
                  <a:schemeClr val="tx1"/>
                </a:solidFill>
                <a:latin typeface="Arial" pitchFamily="34" charset="0"/>
              </a:defRPr>
            </a:lvl6pPr>
            <a:lvl7pPr marL="2811026" indent="-216233" defTabSz="914485" eaLnBrk="0" fontAlgn="base" hangingPunct="0">
              <a:spcBef>
                <a:spcPct val="0"/>
              </a:spcBef>
              <a:spcAft>
                <a:spcPct val="0"/>
              </a:spcAft>
              <a:defRPr>
                <a:solidFill>
                  <a:schemeClr val="tx1"/>
                </a:solidFill>
                <a:latin typeface="Arial" pitchFamily="34" charset="0"/>
              </a:defRPr>
            </a:lvl7pPr>
            <a:lvl8pPr marL="3243491" indent="-216233" defTabSz="914485" eaLnBrk="0" fontAlgn="base" hangingPunct="0">
              <a:spcBef>
                <a:spcPct val="0"/>
              </a:spcBef>
              <a:spcAft>
                <a:spcPct val="0"/>
              </a:spcAft>
              <a:defRPr>
                <a:solidFill>
                  <a:schemeClr val="tx1"/>
                </a:solidFill>
                <a:latin typeface="Arial" pitchFamily="34" charset="0"/>
              </a:defRPr>
            </a:lvl8pPr>
            <a:lvl9pPr marL="3675957" indent="-216233" defTabSz="914485" eaLnBrk="0" fontAlgn="base" hangingPunct="0">
              <a:spcBef>
                <a:spcPct val="0"/>
              </a:spcBef>
              <a:spcAft>
                <a:spcPct val="0"/>
              </a:spcAft>
              <a:defRPr>
                <a:solidFill>
                  <a:schemeClr val="tx1"/>
                </a:solidFill>
                <a:latin typeface="Arial" pitchFamily="34" charset="0"/>
              </a:defRPr>
            </a:lvl9pPr>
          </a:lstStyle>
          <a:p>
            <a:fld id="{EBEF0C11-B86A-4A98-ABEF-0733FEFE2D29}" type="slidenum">
              <a:rPr lang="en-US" altLang="en-US" smtClean="0"/>
              <a:pPr/>
              <a:t>41</a:t>
            </a:fld>
            <a:endParaRPr lang="en-US" altLang="en-US" smtClean="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p:spPr>
        <p:txBody>
          <a:bodyPr/>
          <a:lstStyle/>
          <a:p>
            <a:pPr eaLnBrk="1" hangingPunct="1"/>
            <a:endParaRPr lang="en-US" altLang="en-US" smtClean="0">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lvl1pPr defTabSz="914485">
              <a:defRPr>
                <a:solidFill>
                  <a:schemeClr val="tx1"/>
                </a:solidFill>
                <a:latin typeface="Arial" pitchFamily="34" charset="0"/>
              </a:defRPr>
            </a:lvl1pPr>
            <a:lvl2pPr marL="702756" indent="-270291" defTabSz="914485">
              <a:defRPr>
                <a:solidFill>
                  <a:schemeClr val="tx1"/>
                </a:solidFill>
                <a:latin typeface="Arial" pitchFamily="34" charset="0"/>
              </a:defRPr>
            </a:lvl2pPr>
            <a:lvl3pPr marL="1081164" indent="-216233" defTabSz="914485">
              <a:defRPr>
                <a:solidFill>
                  <a:schemeClr val="tx1"/>
                </a:solidFill>
                <a:latin typeface="Arial" pitchFamily="34" charset="0"/>
              </a:defRPr>
            </a:lvl3pPr>
            <a:lvl4pPr marL="1513629" indent="-216233" defTabSz="914485">
              <a:defRPr>
                <a:solidFill>
                  <a:schemeClr val="tx1"/>
                </a:solidFill>
                <a:latin typeface="Arial" pitchFamily="34" charset="0"/>
              </a:defRPr>
            </a:lvl4pPr>
            <a:lvl5pPr marL="1946095" indent="-216233" defTabSz="914485">
              <a:defRPr>
                <a:solidFill>
                  <a:schemeClr val="tx1"/>
                </a:solidFill>
                <a:latin typeface="Arial" pitchFamily="34" charset="0"/>
              </a:defRPr>
            </a:lvl5pPr>
            <a:lvl6pPr marL="2378560" indent="-216233" defTabSz="914485" eaLnBrk="0" fontAlgn="base" hangingPunct="0">
              <a:spcBef>
                <a:spcPct val="0"/>
              </a:spcBef>
              <a:spcAft>
                <a:spcPct val="0"/>
              </a:spcAft>
              <a:defRPr>
                <a:solidFill>
                  <a:schemeClr val="tx1"/>
                </a:solidFill>
                <a:latin typeface="Arial" pitchFamily="34" charset="0"/>
              </a:defRPr>
            </a:lvl6pPr>
            <a:lvl7pPr marL="2811026" indent="-216233" defTabSz="914485" eaLnBrk="0" fontAlgn="base" hangingPunct="0">
              <a:spcBef>
                <a:spcPct val="0"/>
              </a:spcBef>
              <a:spcAft>
                <a:spcPct val="0"/>
              </a:spcAft>
              <a:defRPr>
                <a:solidFill>
                  <a:schemeClr val="tx1"/>
                </a:solidFill>
                <a:latin typeface="Arial" pitchFamily="34" charset="0"/>
              </a:defRPr>
            </a:lvl7pPr>
            <a:lvl8pPr marL="3243491" indent="-216233" defTabSz="914485" eaLnBrk="0" fontAlgn="base" hangingPunct="0">
              <a:spcBef>
                <a:spcPct val="0"/>
              </a:spcBef>
              <a:spcAft>
                <a:spcPct val="0"/>
              </a:spcAft>
              <a:defRPr>
                <a:solidFill>
                  <a:schemeClr val="tx1"/>
                </a:solidFill>
                <a:latin typeface="Arial" pitchFamily="34" charset="0"/>
              </a:defRPr>
            </a:lvl8pPr>
            <a:lvl9pPr marL="3675957" indent="-216233" defTabSz="914485" eaLnBrk="0" fontAlgn="base" hangingPunct="0">
              <a:spcBef>
                <a:spcPct val="0"/>
              </a:spcBef>
              <a:spcAft>
                <a:spcPct val="0"/>
              </a:spcAft>
              <a:defRPr>
                <a:solidFill>
                  <a:schemeClr val="tx1"/>
                </a:solidFill>
                <a:latin typeface="Arial" pitchFamily="34" charset="0"/>
              </a:defRPr>
            </a:lvl9pPr>
          </a:lstStyle>
          <a:p>
            <a:fld id="{5C598121-738D-4E72-995B-A3F8667BB71F}" type="slidenum">
              <a:rPr lang="en-US" altLang="en-US" smtClean="0"/>
              <a:pPr/>
              <a:t>42</a:t>
            </a:fld>
            <a:endParaRPr lang="en-US" altLang="en-US"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p:spPr>
        <p:txBody>
          <a:bodyPr/>
          <a:lstStyle/>
          <a:p>
            <a:pPr eaLnBrk="1" hangingPunct="1"/>
            <a:endParaRPr lang="en-US" altLang="en-US" smtClean="0">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lvl1pPr defTabSz="914485">
              <a:defRPr>
                <a:solidFill>
                  <a:schemeClr val="tx1"/>
                </a:solidFill>
                <a:latin typeface="Arial" pitchFamily="34" charset="0"/>
              </a:defRPr>
            </a:lvl1pPr>
            <a:lvl2pPr marL="702756" indent="-270291" defTabSz="914485">
              <a:defRPr>
                <a:solidFill>
                  <a:schemeClr val="tx1"/>
                </a:solidFill>
                <a:latin typeface="Arial" pitchFamily="34" charset="0"/>
              </a:defRPr>
            </a:lvl2pPr>
            <a:lvl3pPr marL="1081164" indent="-216233" defTabSz="914485">
              <a:defRPr>
                <a:solidFill>
                  <a:schemeClr val="tx1"/>
                </a:solidFill>
                <a:latin typeface="Arial" pitchFamily="34" charset="0"/>
              </a:defRPr>
            </a:lvl3pPr>
            <a:lvl4pPr marL="1513629" indent="-216233" defTabSz="914485">
              <a:defRPr>
                <a:solidFill>
                  <a:schemeClr val="tx1"/>
                </a:solidFill>
                <a:latin typeface="Arial" pitchFamily="34" charset="0"/>
              </a:defRPr>
            </a:lvl4pPr>
            <a:lvl5pPr marL="1946095" indent="-216233" defTabSz="914485">
              <a:defRPr>
                <a:solidFill>
                  <a:schemeClr val="tx1"/>
                </a:solidFill>
                <a:latin typeface="Arial" pitchFamily="34" charset="0"/>
              </a:defRPr>
            </a:lvl5pPr>
            <a:lvl6pPr marL="2378560" indent="-216233" defTabSz="914485" eaLnBrk="0" fontAlgn="base" hangingPunct="0">
              <a:spcBef>
                <a:spcPct val="0"/>
              </a:spcBef>
              <a:spcAft>
                <a:spcPct val="0"/>
              </a:spcAft>
              <a:defRPr>
                <a:solidFill>
                  <a:schemeClr val="tx1"/>
                </a:solidFill>
                <a:latin typeface="Arial" pitchFamily="34" charset="0"/>
              </a:defRPr>
            </a:lvl6pPr>
            <a:lvl7pPr marL="2811026" indent="-216233" defTabSz="914485" eaLnBrk="0" fontAlgn="base" hangingPunct="0">
              <a:spcBef>
                <a:spcPct val="0"/>
              </a:spcBef>
              <a:spcAft>
                <a:spcPct val="0"/>
              </a:spcAft>
              <a:defRPr>
                <a:solidFill>
                  <a:schemeClr val="tx1"/>
                </a:solidFill>
                <a:latin typeface="Arial" pitchFamily="34" charset="0"/>
              </a:defRPr>
            </a:lvl7pPr>
            <a:lvl8pPr marL="3243491" indent="-216233" defTabSz="914485" eaLnBrk="0" fontAlgn="base" hangingPunct="0">
              <a:spcBef>
                <a:spcPct val="0"/>
              </a:spcBef>
              <a:spcAft>
                <a:spcPct val="0"/>
              </a:spcAft>
              <a:defRPr>
                <a:solidFill>
                  <a:schemeClr val="tx1"/>
                </a:solidFill>
                <a:latin typeface="Arial" pitchFamily="34" charset="0"/>
              </a:defRPr>
            </a:lvl8pPr>
            <a:lvl9pPr marL="3675957" indent="-216233" defTabSz="914485" eaLnBrk="0" fontAlgn="base" hangingPunct="0">
              <a:spcBef>
                <a:spcPct val="0"/>
              </a:spcBef>
              <a:spcAft>
                <a:spcPct val="0"/>
              </a:spcAft>
              <a:defRPr>
                <a:solidFill>
                  <a:schemeClr val="tx1"/>
                </a:solidFill>
                <a:latin typeface="Arial" pitchFamily="34" charset="0"/>
              </a:defRPr>
            </a:lvl9pPr>
          </a:lstStyle>
          <a:p>
            <a:fld id="{2E7EC3DF-5C52-4833-A905-82DA1A345BC3}" type="slidenum">
              <a:rPr lang="en-US" altLang="en-US" smtClean="0"/>
              <a:pPr/>
              <a:t>43</a:t>
            </a:fld>
            <a:endParaRPr lang="en-US" altLang="en-US"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p:spPr>
        <p:txBody>
          <a:bodyPr/>
          <a:lstStyle/>
          <a:p>
            <a:pPr eaLnBrk="1" hangingPunct="1"/>
            <a:endParaRPr lang="en-US" altLang="en-US" smtClean="0">
              <a:latin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a:defRPr>
                <a:solidFill>
                  <a:schemeClr val="tx1"/>
                </a:solidFill>
                <a:latin typeface="Arial" pitchFamily="34" charset="0"/>
              </a:defRPr>
            </a:lvl1pPr>
            <a:lvl2pPr marL="702756" indent="-270291" defTabSz="914485">
              <a:defRPr>
                <a:solidFill>
                  <a:schemeClr val="tx1"/>
                </a:solidFill>
                <a:latin typeface="Arial" pitchFamily="34" charset="0"/>
              </a:defRPr>
            </a:lvl2pPr>
            <a:lvl3pPr marL="1081164" indent="-216233" defTabSz="914485">
              <a:defRPr>
                <a:solidFill>
                  <a:schemeClr val="tx1"/>
                </a:solidFill>
                <a:latin typeface="Arial" pitchFamily="34" charset="0"/>
              </a:defRPr>
            </a:lvl3pPr>
            <a:lvl4pPr marL="1513629" indent="-216233" defTabSz="914485">
              <a:defRPr>
                <a:solidFill>
                  <a:schemeClr val="tx1"/>
                </a:solidFill>
                <a:latin typeface="Arial" pitchFamily="34" charset="0"/>
              </a:defRPr>
            </a:lvl4pPr>
            <a:lvl5pPr marL="1946095" indent="-216233" defTabSz="914485">
              <a:defRPr>
                <a:solidFill>
                  <a:schemeClr val="tx1"/>
                </a:solidFill>
                <a:latin typeface="Arial" pitchFamily="34" charset="0"/>
              </a:defRPr>
            </a:lvl5pPr>
            <a:lvl6pPr marL="2378560" indent="-216233" defTabSz="914485" eaLnBrk="0" fontAlgn="base" hangingPunct="0">
              <a:spcBef>
                <a:spcPct val="0"/>
              </a:spcBef>
              <a:spcAft>
                <a:spcPct val="0"/>
              </a:spcAft>
              <a:defRPr>
                <a:solidFill>
                  <a:schemeClr val="tx1"/>
                </a:solidFill>
                <a:latin typeface="Arial" pitchFamily="34" charset="0"/>
              </a:defRPr>
            </a:lvl6pPr>
            <a:lvl7pPr marL="2811026" indent="-216233" defTabSz="914485" eaLnBrk="0" fontAlgn="base" hangingPunct="0">
              <a:spcBef>
                <a:spcPct val="0"/>
              </a:spcBef>
              <a:spcAft>
                <a:spcPct val="0"/>
              </a:spcAft>
              <a:defRPr>
                <a:solidFill>
                  <a:schemeClr val="tx1"/>
                </a:solidFill>
                <a:latin typeface="Arial" pitchFamily="34" charset="0"/>
              </a:defRPr>
            </a:lvl7pPr>
            <a:lvl8pPr marL="3243491" indent="-216233" defTabSz="914485" eaLnBrk="0" fontAlgn="base" hangingPunct="0">
              <a:spcBef>
                <a:spcPct val="0"/>
              </a:spcBef>
              <a:spcAft>
                <a:spcPct val="0"/>
              </a:spcAft>
              <a:defRPr>
                <a:solidFill>
                  <a:schemeClr val="tx1"/>
                </a:solidFill>
                <a:latin typeface="Arial" pitchFamily="34" charset="0"/>
              </a:defRPr>
            </a:lvl8pPr>
            <a:lvl9pPr marL="3675957" indent="-216233" defTabSz="914485" eaLnBrk="0" fontAlgn="base" hangingPunct="0">
              <a:spcBef>
                <a:spcPct val="0"/>
              </a:spcBef>
              <a:spcAft>
                <a:spcPct val="0"/>
              </a:spcAft>
              <a:defRPr>
                <a:solidFill>
                  <a:schemeClr val="tx1"/>
                </a:solidFill>
                <a:latin typeface="Arial" pitchFamily="34" charset="0"/>
              </a:defRPr>
            </a:lvl9pPr>
          </a:lstStyle>
          <a:p>
            <a:fld id="{D6705D1D-4CD8-4F73-B3DB-750EF276844F}" type="slidenum">
              <a:rPr lang="en-US" altLang="en-US" sz="1100">
                <a:latin typeface="Times New Roman" pitchFamily="18" charset="0"/>
              </a:rPr>
              <a:pPr/>
              <a:t>44</a:t>
            </a:fld>
            <a:endParaRPr lang="en-US" altLang="en-US" sz="1100">
              <a:latin typeface="Times New Roman" pitchFamily="18" charset="0"/>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CA" altLang="en-US" smtClean="0">
              <a:latin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extLst/>
          </a:lstStyle>
          <a:p>
            <a:endParaRPr lang="en-US"/>
          </a:p>
        </p:txBody>
      </p:sp>
      <p:sp>
        <p:nvSpPr>
          <p:cNvPr id="4" name="Rectangle 4"/>
          <p:cNvSpPr>
            <a:spLocks noGrp="1"/>
          </p:cNvSpPr>
          <p:nvPr>
            <p:ph type="sldNum" sz="quarter" idx="10"/>
          </p:nvPr>
        </p:nvSpPr>
        <p:spPr/>
        <p:txBody>
          <a:bodyPr/>
          <a:lstStyle>
            <a:extLst/>
          </a:lstStyle>
          <a:p>
            <a:fld id="{61807874-5299-41B2-A37A-6AA3547857F4}" type="slidenum">
              <a:rPr lang="en-US" smtClean="0"/>
              <a:pPr/>
              <a:t>45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extLst/>
          </a:lstStyle>
          <a:p>
            <a:endParaRPr lang="en-US" dirty="0"/>
          </a:p>
        </p:txBody>
      </p:sp>
      <p:sp>
        <p:nvSpPr>
          <p:cNvPr id="4" name="Rectangle 4"/>
          <p:cNvSpPr>
            <a:spLocks noGrp="1"/>
          </p:cNvSpPr>
          <p:nvPr>
            <p:ph type="sldNum" sz="quarter" idx="10"/>
          </p:nvPr>
        </p:nvSpPr>
        <p:spPr/>
        <p:txBody>
          <a:bodyPr/>
          <a:lstStyle>
            <a:extLst/>
          </a:lstStyle>
          <a:p>
            <a:fld id="{61807874-5299-41B2-A37A-6AA3547857F4}" type="slidenum">
              <a:rPr lang="en-US" smtClean="0"/>
              <a:pPr/>
              <a:t>46</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extLst/>
          </a:lstStyle>
          <a:p>
            <a:endParaRPr lang="en-US"/>
          </a:p>
        </p:txBody>
      </p:sp>
      <p:sp>
        <p:nvSpPr>
          <p:cNvPr id="4" name="Rectangle 4"/>
          <p:cNvSpPr>
            <a:spLocks noGrp="1"/>
          </p:cNvSpPr>
          <p:nvPr>
            <p:ph type="sldNum" sz="quarter" idx="10"/>
          </p:nvPr>
        </p:nvSpPr>
        <p:spPr/>
        <p:txBody>
          <a:bodyPr/>
          <a:lstStyle>
            <a:extLst/>
          </a:lstStyle>
          <a:p>
            <a:fld id="{61807874-5299-41B2-A37A-6AA3547857F4}" type="slidenum">
              <a:rPr lang="en-US" smtClean="0"/>
              <a:pPr/>
              <a:t>48</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extLst/>
          </a:lstStyle>
          <a:p>
            <a:endParaRPr lang="en-US"/>
          </a:p>
        </p:txBody>
      </p:sp>
      <p:sp>
        <p:nvSpPr>
          <p:cNvPr id="4" name="Rectangle 4"/>
          <p:cNvSpPr>
            <a:spLocks noGrp="1"/>
          </p:cNvSpPr>
          <p:nvPr>
            <p:ph type="sldNum" sz="quarter" idx="10"/>
          </p:nvPr>
        </p:nvSpPr>
        <p:spPr/>
        <p:txBody>
          <a:bodyPr/>
          <a:lstStyle>
            <a:extLst/>
          </a:lstStyle>
          <a:p>
            <a:fld id="{61807874-5299-41B2-A37A-6AA3547857F4}" type="slidenum">
              <a:rPr lang="en-US" smtClean="0"/>
              <a:pPr/>
              <a:t>51</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extLst/>
          </a:lstStyle>
          <a:p>
            <a:endParaRPr lang="en-US"/>
          </a:p>
        </p:txBody>
      </p:sp>
      <p:sp>
        <p:nvSpPr>
          <p:cNvPr id="4" name="Rectangle 4"/>
          <p:cNvSpPr>
            <a:spLocks noGrp="1"/>
          </p:cNvSpPr>
          <p:nvPr>
            <p:ph type="sldNum" sz="quarter" idx="10"/>
          </p:nvPr>
        </p:nvSpPr>
        <p:spPr/>
        <p:txBody>
          <a:bodyPr/>
          <a:lstStyle>
            <a:extLst/>
          </a:lstStyle>
          <a:p>
            <a:fld id="{61807874-5299-41B2-A37A-6AA3547857F4}" type="slidenum">
              <a:rPr lang="en-US" smtClean="0"/>
              <a:pPr/>
              <a:t>53</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fld id="{D70BA9B6-0C83-46B6-B4F2-3B02C9300641}" type="slidenum">
              <a:rPr lang="en-US" altLang="en-US" smtClean="0">
                <a:latin typeface="Times New Roman" pitchFamily="18" charset="0"/>
              </a:rPr>
              <a:pPr eaLnBrk="1" hangingPunct="1"/>
              <a:t>64</a:t>
            </a:fld>
            <a:endParaRPr lang="en-US" altLang="en-US" smtClean="0">
              <a:latin typeface="Times New Roman" pitchFamily="18" charset="0"/>
            </a:endParaRPr>
          </a:p>
        </p:txBody>
      </p:sp>
      <p:sp>
        <p:nvSpPr>
          <p:cNvPr id="768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6804"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fld id="{2D355A46-41CA-486D-B586-F4CAEC8E032E}" type="slidenum">
              <a:rPr lang="en-US" altLang="en-US" smtClean="0">
                <a:latin typeface="Times New Roman" pitchFamily="18" charset="0"/>
              </a:rPr>
              <a:pPr eaLnBrk="1" hangingPunct="1"/>
              <a:t>65</a:t>
            </a:fld>
            <a:endParaRPr lang="en-US" altLang="en-US" smtClean="0">
              <a:latin typeface="Times New Roman" pitchFamily="18" charset="0"/>
            </a:endParaRPr>
          </a:p>
        </p:txBody>
      </p:sp>
      <p:sp>
        <p:nvSpPr>
          <p:cNvPr id="778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782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fld id="{E5E2C928-E89F-40D1-9BD8-B0C4998FA47D}" type="slidenum">
              <a:rPr lang="en-US" altLang="en-US" smtClean="0">
                <a:latin typeface="Times New Roman" pitchFamily="18" charset="0"/>
              </a:rPr>
              <a:pPr eaLnBrk="1" hangingPunct="1"/>
              <a:t>66</a:t>
            </a:fld>
            <a:endParaRPr lang="en-US" altLang="en-US" smtClean="0">
              <a:latin typeface="Times New Roman" pitchFamily="18" charset="0"/>
            </a:endParaRPr>
          </a:p>
        </p:txBody>
      </p:sp>
      <p:sp>
        <p:nvSpPr>
          <p:cNvPr id="808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0900"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fld id="{60A7A4DD-2874-4D99-AD61-CC301E8AFC6B}" type="slidenum">
              <a:rPr lang="en-US" altLang="en-US" smtClean="0">
                <a:latin typeface="Times New Roman" pitchFamily="18" charset="0"/>
              </a:rPr>
              <a:pPr eaLnBrk="1" hangingPunct="1"/>
              <a:t>67</a:t>
            </a:fld>
            <a:endParaRPr lang="en-US" altLang="en-US" smtClean="0">
              <a:latin typeface="Times New Roman" pitchFamily="18" charset="0"/>
            </a:endParaRPr>
          </a:p>
        </p:txBody>
      </p:sp>
      <p:sp>
        <p:nvSpPr>
          <p:cNvPr id="819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1924"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fld id="{A182EBD4-21D6-44D2-AC84-F77C1CD8F255}" type="slidenum">
              <a:rPr lang="en-US" altLang="en-US" smtClean="0">
                <a:latin typeface="Times New Roman" pitchFamily="18" charset="0"/>
              </a:rPr>
              <a:pPr eaLnBrk="1" hangingPunct="1"/>
              <a:t>68</a:t>
            </a:fld>
            <a:endParaRPr lang="en-US" altLang="en-US" smtClean="0">
              <a:latin typeface="Times New Roman" pitchFamily="18" charset="0"/>
            </a:endParaRPr>
          </a:p>
        </p:txBody>
      </p:sp>
      <p:sp>
        <p:nvSpPr>
          <p:cNvPr id="829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294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fld id="{371441A5-8835-4EC5-9BF4-F50ABD3D5D3B}" type="slidenum">
              <a:rPr lang="en-US" altLang="en-US" smtClean="0">
                <a:latin typeface="Times New Roman" pitchFamily="18" charset="0"/>
              </a:rPr>
              <a:pPr eaLnBrk="1" hangingPunct="1"/>
              <a:t>69</a:t>
            </a:fld>
            <a:endParaRPr lang="en-US" altLang="en-US" smtClean="0">
              <a:latin typeface="Times New Roman" pitchFamily="18" charset="0"/>
            </a:endParaRPr>
          </a:p>
        </p:txBody>
      </p:sp>
      <p:sp>
        <p:nvSpPr>
          <p:cNvPr id="839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3972"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29/11/2014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29/11/2014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29/11/2014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29/11/2014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29/11/2014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29/11/2014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29/11/2014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29/11/2014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29/11/2014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29/11/2014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29/11/2014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BEF8D64-7EE9-4219-903A-976A1BD5F54F}" type="slidenum">
              <a:rPr lang="en-US"/>
              <a:pPr>
                <a:defRPr/>
              </a:pPr>
              <a:t>‹#›</a:t>
            </a:fld>
            <a:endParaRPr lang="en-US"/>
          </a:p>
        </p:txBody>
      </p:sp>
    </p:spTree>
    <p:extLst>
      <p:ext uri="{BB962C8B-B14F-4D97-AF65-F5344CB8AC3E}">
        <p14:creationId xmlns:p14="http://schemas.microsoft.com/office/powerpoint/2010/main" xmlns="" val="27281755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938588"/>
            <a:ext cx="8229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8E4E807-9A4A-4C03-A4B8-1E19288F999D}" type="slidenum">
              <a:rPr lang="en-US"/>
              <a:pPr>
                <a:defRPr/>
              </a:pPr>
              <a:t>‹#›</a:t>
            </a:fld>
            <a:endParaRPr lang="en-US"/>
          </a:p>
        </p:txBody>
      </p:sp>
    </p:spTree>
    <p:extLst>
      <p:ext uri="{BB962C8B-B14F-4D97-AF65-F5344CB8AC3E}">
        <p14:creationId xmlns:p14="http://schemas.microsoft.com/office/powerpoint/2010/main" xmlns="" val="2004368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29/11/2014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37.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pn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s>
</file>

<file path=ppt/slides/_rels/slide3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2.xml"/><Relationship Id="rId4" Type="http://schemas.openxmlformats.org/officeDocument/2006/relationships/image" Target="../media/image69.jpe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accent6"/>
                </a:solidFill>
              </a:rPr>
              <a:t>SUMMARY </a:t>
            </a:r>
            <a:r>
              <a:rPr lang="en-US" dirty="0" smtClean="0">
                <a:solidFill>
                  <a:schemeClr val="accent6"/>
                </a:solidFill>
              </a:rPr>
              <a:t>Part </a:t>
            </a:r>
            <a:r>
              <a:rPr lang="en-US" dirty="0" smtClean="0">
                <a:solidFill>
                  <a:schemeClr val="accent6"/>
                </a:solidFill>
              </a:rPr>
              <a:t>2: The Individual In Society</a:t>
            </a:r>
            <a:endParaRPr lang="en-US" dirty="0">
              <a:solidFill>
                <a:schemeClr val="accent6"/>
              </a:solidFill>
            </a:endParaRPr>
          </a:p>
        </p:txBody>
      </p:sp>
      <p:sp>
        <p:nvSpPr>
          <p:cNvPr id="3" name="Content Placeholder 2"/>
          <p:cNvSpPr>
            <a:spLocks noGrp="1"/>
          </p:cNvSpPr>
          <p:nvPr>
            <p:ph idx="1"/>
          </p:nvPr>
        </p:nvSpPr>
        <p:spPr/>
        <p:txBody>
          <a:bodyPr/>
          <a:lstStyle/>
          <a:p>
            <a:pPr marL="36576" indent="0">
              <a:buNone/>
            </a:pPr>
            <a:r>
              <a:rPr lang="en-US" dirty="0" smtClean="0"/>
              <a:t>                                                </a:t>
            </a:r>
          </a:p>
          <a:p>
            <a:pPr marL="36576" indent="0">
              <a:buNone/>
            </a:pPr>
            <a:r>
              <a:rPr lang="en-US" sz="2400" dirty="0"/>
              <a:t> </a:t>
            </a:r>
            <a:r>
              <a:rPr lang="en-US" sz="2400" dirty="0" smtClean="0"/>
              <a:t>                                                                                        </a:t>
            </a:r>
            <a:r>
              <a:rPr lang="en-US" sz="2400" dirty="0" err="1" smtClean="0"/>
              <a:t>Dr</a:t>
            </a:r>
            <a:r>
              <a:rPr lang="en-US" sz="2400" dirty="0" smtClean="0"/>
              <a:t> </a:t>
            </a:r>
            <a:r>
              <a:rPr lang="en-US" sz="2400" dirty="0" err="1" smtClean="0"/>
              <a:t>Sadaf</a:t>
            </a:r>
            <a:r>
              <a:rPr lang="en-US" sz="2400" dirty="0" smtClean="0"/>
              <a:t> </a:t>
            </a:r>
            <a:r>
              <a:rPr lang="en-US" sz="2400" dirty="0" err="1" smtClean="0"/>
              <a:t>Sajjad</a:t>
            </a:r>
            <a:endParaRPr lang="en-US" sz="2400" dirty="0"/>
          </a:p>
        </p:txBody>
      </p:sp>
      <p:pic>
        <p:nvPicPr>
          <p:cNvPr id="6148" name="Picture 4" descr="C:\Users\3d\AppData\Local\Microsoft\Windows\Temporary Internet Files\Content.IE5\NGFZJES6\MC900045080[1].wm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52118" y="1487428"/>
            <a:ext cx="1804111" cy="1222553"/>
          </a:xfrm>
          <a:prstGeom prst="rect">
            <a:avLst/>
          </a:prstGeom>
          <a:noFill/>
          <a:extLst>
            <a:ext uri="{909E8E84-426E-40DD-AFC4-6F175D3DCCD1}">
              <a14:hiddenFill xmlns:a14="http://schemas.microsoft.com/office/drawing/2010/main" xmlns="">
                <a:solidFill>
                  <a:srgbClr val="FFFFFF"/>
                </a:solidFill>
              </a14:hiddenFill>
            </a:ext>
          </a:extLst>
        </p:spPr>
      </p:pic>
      <p:pic>
        <p:nvPicPr>
          <p:cNvPr id="6149" name="Picture 5" descr="C:\Users\3d\AppData\Local\Microsoft\Windows\Temporary Internet Files\Content.IE5\PBI1FJ26\MC900071084[1].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09600" y="4378841"/>
            <a:ext cx="2044574" cy="2009869"/>
          </a:xfrm>
          <a:prstGeom prst="rect">
            <a:avLst/>
          </a:prstGeom>
          <a:noFill/>
          <a:extLst>
            <a:ext uri="{909E8E84-426E-40DD-AFC4-6F175D3DCCD1}">
              <a14:hiddenFill xmlns:a14="http://schemas.microsoft.com/office/drawing/2010/main" xmlns="">
                <a:solidFill>
                  <a:srgbClr val="FFFFFF"/>
                </a:solidFill>
              </a14:hiddenFill>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819400" y="4348361"/>
            <a:ext cx="1816100" cy="17192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419600" y="1428751"/>
            <a:ext cx="1779587" cy="13350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721555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noChangeArrowheads="1"/>
          </p:cNvSpPr>
          <p:nvPr>
            <p:ph type="title"/>
          </p:nvPr>
        </p:nvSpPr>
        <p:spPr>
          <a:xfrm>
            <a:off x="1331913" y="908050"/>
            <a:ext cx="7488237" cy="1225550"/>
          </a:xfrm>
        </p:spPr>
        <p:txBody>
          <a:bodyPr>
            <a:normAutofit fontScale="90000"/>
          </a:bodyPr>
          <a:lstStyle/>
          <a:p>
            <a:pPr eaLnBrk="1" hangingPunct="1"/>
            <a:r>
              <a:rPr lang="en-GB" altLang="en-US" smtClean="0"/>
              <a:t>The Individual…</a:t>
            </a:r>
            <a:br>
              <a:rPr lang="en-GB" altLang="en-US" smtClean="0"/>
            </a:br>
            <a:r>
              <a:rPr lang="en-GB" altLang="en-US" smtClean="0"/>
              <a:t>                                  …and Society</a:t>
            </a:r>
          </a:p>
        </p:txBody>
      </p:sp>
      <p:pic>
        <p:nvPicPr>
          <p:cNvPr id="13314" name="Picture 7" descr="ss-7155172-diverseGroup"/>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484438" y="2755900"/>
            <a:ext cx="4679950" cy="4102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4211492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4"/>
          <p:cNvSpPr>
            <a:spLocks noGrp="1" noChangeArrowheads="1"/>
          </p:cNvSpPr>
          <p:nvPr>
            <p:ph type="title"/>
          </p:nvPr>
        </p:nvSpPr>
        <p:spPr/>
        <p:txBody>
          <a:bodyPr/>
          <a:lstStyle/>
          <a:p>
            <a:pPr algn="ctr" eaLnBrk="1" hangingPunct="1"/>
            <a:r>
              <a:rPr lang="en-GB" altLang="en-US" sz="3200" smtClean="0"/>
              <a:t>What rights do we have as citizens?</a:t>
            </a:r>
          </a:p>
        </p:txBody>
      </p:sp>
      <p:pic>
        <p:nvPicPr>
          <p:cNvPr id="14338" name="Picture 7" descr="ec-survey"/>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042988" y="2276475"/>
            <a:ext cx="7632700" cy="4165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5503524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p:txBody>
          <a:bodyPr/>
          <a:lstStyle/>
          <a:p>
            <a:pPr eaLnBrk="1" hangingPunct="1"/>
            <a:r>
              <a:rPr lang="en-GB" altLang="en-US" smtClean="0"/>
              <a:t>Key Ideas</a:t>
            </a:r>
          </a:p>
        </p:txBody>
      </p:sp>
      <p:sp>
        <p:nvSpPr>
          <p:cNvPr id="15362" name="Rectangle 3"/>
          <p:cNvSpPr>
            <a:spLocks noGrp="1" noChangeArrowheads="1"/>
          </p:cNvSpPr>
          <p:nvPr>
            <p:ph type="body" idx="1"/>
          </p:nvPr>
        </p:nvSpPr>
        <p:spPr>
          <a:xfrm>
            <a:off x="1370013" y="1827213"/>
            <a:ext cx="7313612" cy="5030787"/>
          </a:xfrm>
        </p:spPr>
        <p:txBody>
          <a:bodyPr/>
          <a:lstStyle/>
          <a:p>
            <a:pPr marL="552450" indent="-552450" eaLnBrk="1" hangingPunct="1">
              <a:buFontTx/>
              <a:buAutoNum type="arabicPeriod"/>
            </a:pPr>
            <a:r>
              <a:rPr lang="en-GB" altLang="en-US" sz="1700" smtClean="0"/>
              <a:t>No-one can be deprived of their possessions, except in the public interest or to secure payment of taxes or any other penalties in society.</a:t>
            </a:r>
          </a:p>
          <a:p>
            <a:pPr marL="552450" indent="-552450" eaLnBrk="1" hangingPunct="1">
              <a:buFontTx/>
              <a:buAutoNum type="arabicPeriod"/>
            </a:pPr>
            <a:endParaRPr lang="en-GB" altLang="en-US" sz="1700" smtClean="0"/>
          </a:p>
          <a:p>
            <a:pPr marL="552450" indent="-552450" eaLnBrk="1" hangingPunct="1">
              <a:buFontTx/>
              <a:buAutoNum type="arabicPeriod"/>
            </a:pPr>
            <a:r>
              <a:rPr lang="en-GB" altLang="en-US" sz="1700" smtClean="0"/>
              <a:t>All citizens have the right and are entitled to education, whilst respecting parents rights to ensure their children are taught in conformity with their own religious convictions.</a:t>
            </a:r>
          </a:p>
          <a:p>
            <a:pPr marL="552450" indent="-552450" eaLnBrk="1" hangingPunct="1">
              <a:buFontTx/>
              <a:buAutoNum type="arabicPeriod"/>
            </a:pPr>
            <a:endParaRPr lang="en-GB" altLang="en-US" sz="1700" smtClean="0"/>
          </a:p>
          <a:p>
            <a:pPr marL="552450" indent="-552450" eaLnBrk="1" hangingPunct="1">
              <a:buFontTx/>
              <a:buAutoNum type="arabicPeriod"/>
            </a:pPr>
            <a:r>
              <a:rPr lang="en-GB" altLang="en-US" sz="1700" smtClean="0"/>
              <a:t>Freedom of assembly: the freedom from retrospective criminal law and no punishment without law.</a:t>
            </a:r>
          </a:p>
          <a:p>
            <a:pPr marL="552450" indent="-552450" eaLnBrk="1" hangingPunct="1">
              <a:buFontTx/>
              <a:buAutoNum type="arabicPeriod"/>
            </a:pPr>
            <a:endParaRPr lang="en-GB" altLang="en-US" sz="1700" smtClean="0"/>
          </a:p>
          <a:p>
            <a:pPr marL="552450" indent="-552450" eaLnBrk="1" hangingPunct="1">
              <a:buFontTx/>
              <a:buAutoNum type="arabicPeriod"/>
            </a:pPr>
            <a:r>
              <a:rPr lang="en-GB" altLang="en-US" sz="1700" smtClean="0"/>
              <a:t>Freedom of expression: The right to marriage and family.</a:t>
            </a:r>
          </a:p>
          <a:p>
            <a:pPr marL="552450" indent="-552450" eaLnBrk="1" hangingPunct="1">
              <a:buFontTx/>
              <a:buAutoNum type="arabicPeriod"/>
            </a:pPr>
            <a:endParaRPr lang="en-GB" altLang="en-US" sz="1700" smtClean="0"/>
          </a:p>
          <a:p>
            <a:pPr marL="552450" indent="-552450" eaLnBrk="1" hangingPunct="1">
              <a:buFontTx/>
              <a:buAutoNum type="arabicPeriod"/>
            </a:pPr>
            <a:r>
              <a:rPr lang="en-GB" altLang="en-US" sz="1700" smtClean="0"/>
              <a:t>The right to a fair trial: the freedom from discrimination.</a:t>
            </a:r>
          </a:p>
          <a:p>
            <a:pPr marL="552450" indent="-552450" eaLnBrk="1" hangingPunct="1">
              <a:buFontTx/>
              <a:buAutoNum type="arabicPeriod"/>
            </a:pPr>
            <a:endParaRPr lang="en-GB" altLang="en-US" sz="1700" smtClean="0"/>
          </a:p>
          <a:p>
            <a:pPr marL="552450" indent="-552450" eaLnBrk="1" hangingPunct="1">
              <a:buFontTx/>
              <a:buAutoNum type="arabicPeriod"/>
            </a:pPr>
            <a:r>
              <a:rPr lang="en-GB" altLang="en-US" sz="1700" smtClean="0"/>
              <a:t>The right to vote once you have reached the age of 18.</a:t>
            </a:r>
          </a:p>
          <a:p>
            <a:pPr marL="552450" indent="-552450" eaLnBrk="1" hangingPunct="1">
              <a:buFont typeface="Wingdings" pitchFamily="2" charset="2"/>
              <a:buNone/>
            </a:pPr>
            <a:endParaRPr lang="en-GB" altLang="en-US" sz="1700" smtClean="0"/>
          </a:p>
        </p:txBody>
      </p:sp>
    </p:spTree>
    <p:extLst>
      <p:ext uri="{BB962C8B-B14F-4D97-AF65-F5344CB8AC3E}">
        <p14:creationId xmlns:p14="http://schemas.microsoft.com/office/powerpoint/2010/main" xmlns="" val="40778147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p:txBody>
          <a:bodyPr/>
          <a:lstStyle/>
          <a:p>
            <a:pPr eaLnBrk="1" hangingPunct="1"/>
            <a:r>
              <a:rPr lang="en-GB" altLang="en-US" smtClean="0"/>
              <a:t>Examples</a:t>
            </a:r>
          </a:p>
        </p:txBody>
      </p:sp>
      <p:sp>
        <p:nvSpPr>
          <p:cNvPr id="16386" name="Rectangle 3"/>
          <p:cNvSpPr>
            <a:spLocks noGrp="1" noChangeArrowheads="1"/>
          </p:cNvSpPr>
          <p:nvPr>
            <p:ph type="body" idx="1"/>
          </p:nvPr>
        </p:nvSpPr>
        <p:spPr>
          <a:xfrm>
            <a:off x="1370013" y="1827213"/>
            <a:ext cx="7313612" cy="5030787"/>
          </a:xfrm>
        </p:spPr>
        <p:txBody>
          <a:bodyPr/>
          <a:lstStyle/>
          <a:p>
            <a:pPr eaLnBrk="1" hangingPunct="1"/>
            <a:r>
              <a:rPr lang="en-GB" altLang="en-US" sz="1800" u="sng" smtClean="0">
                <a:latin typeface="Arial" charset="0"/>
              </a:rPr>
              <a:t>What rights do we have as consumers?</a:t>
            </a:r>
          </a:p>
          <a:p>
            <a:pPr eaLnBrk="1" hangingPunct="1"/>
            <a:endParaRPr lang="en-GB" altLang="en-US" sz="1800" u="sng" smtClean="0">
              <a:latin typeface="Arial" charset="0"/>
            </a:endParaRPr>
          </a:p>
          <a:p>
            <a:pPr eaLnBrk="1" hangingPunct="1"/>
            <a:r>
              <a:rPr lang="en-GB" altLang="en-US" sz="1800" smtClean="0">
                <a:latin typeface="Arial" charset="0"/>
              </a:rPr>
              <a:t>The sales of goods act came about in 1979;</a:t>
            </a:r>
          </a:p>
          <a:p>
            <a:pPr eaLnBrk="1" hangingPunct="1"/>
            <a:r>
              <a:rPr lang="en-GB" altLang="en-US" sz="1800" smtClean="0">
                <a:latin typeface="Arial" charset="0"/>
              </a:rPr>
              <a:t>Goods we buy must:-</a:t>
            </a:r>
          </a:p>
          <a:p>
            <a:pPr eaLnBrk="1" hangingPunct="1"/>
            <a:r>
              <a:rPr lang="en-GB" altLang="en-US" sz="1800" smtClean="0">
                <a:latin typeface="Arial" charset="0"/>
              </a:rPr>
              <a:t>· Be of satisfactory quality.</a:t>
            </a:r>
          </a:p>
          <a:p>
            <a:pPr eaLnBrk="1" hangingPunct="1"/>
            <a:r>
              <a:rPr lang="en-GB" altLang="en-US" sz="1800" smtClean="0">
                <a:latin typeface="Arial" charset="0"/>
              </a:rPr>
              <a:t>· Be free from defects (except when marked “shop soiled”)</a:t>
            </a:r>
          </a:p>
          <a:p>
            <a:pPr eaLnBrk="1" hangingPunct="1"/>
            <a:r>
              <a:rPr lang="en-GB" altLang="en-US" sz="1800" smtClean="0">
                <a:latin typeface="Arial" charset="0"/>
              </a:rPr>
              <a:t>· Be fit for purpose.</a:t>
            </a:r>
          </a:p>
          <a:p>
            <a:pPr eaLnBrk="1" hangingPunct="1"/>
            <a:r>
              <a:rPr lang="en-GB" altLang="en-US" sz="1800" smtClean="0">
                <a:latin typeface="Arial" charset="0"/>
              </a:rPr>
              <a:t>· Fit the description used in any advert, label or packaging.</a:t>
            </a:r>
          </a:p>
          <a:p>
            <a:pPr eaLnBrk="1" hangingPunct="1"/>
            <a:r>
              <a:rPr lang="en-GB" altLang="en-US" sz="1800" smtClean="0">
                <a:latin typeface="Arial" charset="0"/>
              </a:rPr>
              <a:t>The retailer has a legal obligation to sort out your problem if the goods do not meet these requirements.</a:t>
            </a:r>
          </a:p>
          <a:p>
            <a:pPr eaLnBrk="1" hangingPunct="1"/>
            <a:r>
              <a:rPr lang="en-GB" altLang="en-US" sz="1800" smtClean="0">
                <a:latin typeface="Arial" charset="0"/>
              </a:rPr>
              <a:t>There is also the Consumer Protection Act 1987. Anyone who sells you goods that are not safe is breaking the law. </a:t>
            </a:r>
          </a:p>
          <a:p>
            <a:pPr eaLnBrk="1" hangingPunct="1"/>
            <a:r>
              <a:rPr lang="en-GB" altLang="en-US" sz="1800" smtClean="0">
                <a:latin typeface="Arial" charset="0"/>
              </a:rPr>
              <a:t>The Act also makes it an offence to mislead customers about the price of goods.</a:t>
            </a:r>
          </a:p>
          <a:p>
            <a:pPr eaLnBrk="1" hangingPunct="1"/>
            <a:endParaRPr lang="en-GB" altLang="en-US" sz="1800" smtClean="0">
              <a:latin typeface="Arial" charset="0"/>
            </a:endParaRPr>
          </a:p>
        </p:txBody>
      </p:sp>
    </p:spTree>
    <p:extLst>
      <p:ext uri="{BB962C8B-B14F-4D97-AF65-F5344CB8AC3E}">
        <p14:creationId xmlns:p14="http://schemas.microsoft.com/office/powerpoint/2010/main" xmlns="" val="5759518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p:txBody>
          <a:bodyPr/>
          <a:lstStyle/>
          <a:p>
            <a:pPr eaLnBrk="1" hangingPunct="1"/>
            <a:r>
              <a:rPr lang="en-GB" altLang="en-US" smtClean="0"/>
              <a:t>Examples</a:t>
            </a:r>
          </a:p>
        </p:txBody>
      </p:sp>
      <p:sp>
        <p:nvSpPr>
          <p:cNvPr id="17410" name="Rectangle 3"/>
          <p:cNvSpPr>
            <a:spLocks noGrp="1" noChangeArrowheads="1"/>
          </p:cNvSpPr>
          <p:nvPr>
            <p:ph type="body" idx="1"/>
          </p:nvPr>
        </p:nvSpPr>
        <p:spPr>
          <a:xfrm>
            <a:off x="1187450" y="1827213"/>
            <a:ext cx="7496175" cy="5030787"/>
          </a:xfrm>
        </p:spPr>
        <p:txBody>
          <a:bodyPr/>
          <a:lstStyle/>
          <a:p>
            <a:pPr eaLnBrk="1" hangingPunct="1">
              <a:lnSpc>
                <a:spcPct val="80000"/>
              </a:lnSpc>
            </a:pPr>
            <a:r>
              <a:rPr lang="en-GB" altLang="en-US" sz="1700" b="1" u="sng" smtClean="0"/>
              <a:t>The right to vote:</a:t>
            </a:r>
          </a:p>
          <a:p>
            <a:pPr eaLnBrk="1" hangingPunct="1">
              <a:lnSpc>
                <a:spcPct val="80000"/>
              </a:lnSpc>
            </a:pPr>
            <a:endParaRPr lang="en-GB" altLang="en-US" sz="1700" b="1" u="sng" smtClean="0"/>
          </a:p>
          <a:p>
            <a:pPr eaLnBrk="1" hangingPunct="1">
              <a:lnSpc>
                <a:spcPct val="80000"/>
              </a:lnSpc>
            </a:pPr>
            <a:r>
              <a:rPr lang="en-GB" altLang="en-US" sz="1700" smtClean="0"/>
              <a:t>Nearly everyone in the United Kingdom aged 18 and over has the right to vote for their local Member of Parliament. But the situation 200 years ago was very different.</a:t>
            </a:r>
          </a:p>
          <a:p>
            <a:pPr eaLnBrk="1" hangingPunct="1">
              <a:lnSpc>
                <a:spcPct val="80000"/>
              </a:lnSpc>
            </a:pPr>
            <a:r>
              <a:rPr lang="en-GB" altLang="en-US" sz="1700" smtClean="0"/>
              <a:t>Although MPs have been chosen by elections for over 400 years, it was only in the 20th Century that the right to vote was extended to all adults. At the start of the 19th Century only around three adults in every 100, all men, were allowed to vote. Over the following years there were a number of Acts of Parliament, starting with the Great Reform Act 1832 , which gradually extended the right to vote to greater numbers of men.</a:t>
            </a:r>
          </a:p>
          <a:p>
            <a:pPr eaLnBrk="1" hangingPunct="1">
              <a:lnSpc>
                <a:spcPct val="80000"/>
              </a:lnSpc>
            </a:pPr>
            <a:r>
              <a:rPr lang="en-GB" altLang="en-US" sz="1700" smtClean="0"/>
              <a:t>In the late 19th and early 20th centuries, women began to demand the right to vote as well. These protesters were known as Suffragettes. The Representation of the People Act 1918 allowed most women aged 30 and over to vote for the first time and the Representation of the People Act of 1969 lowered the voting age from 21 years and then to 18.</a:t>
            </a:r>
          </a:p>
          <a:p>
            <a:pPr eaLnBrk="1" hangingPunct="1">
              <a:lnSpc>
                <a:spcPct val="80000"/>
              </a:lnSpc>
            </a:pPr>
            <a:endParaRPr lang="en-GB" altLang="en-US" sz="1700" smtClean="0"/>
          </a:p>
        </p:txBody>
      </p:sp>
    </p:spTree>
    <p:extLst>
      <p:ext uri="{BB962C8B-B14F-4D97-AF65-F5344CB8AC3E}">
        <p14:creationId xmlns:p14="http://schemas.microsoft.com/office/powerpoint/2010/main" xmlns="" val="26476651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p:txBody>
          <a:bodyPr/>
          <a:lstStyle/>
          <a:p>
            <a:pPr eaLnBrk="1" hangingPunct="1"/>
            <a:r>
              <a:rPr lang="en-GB" altLang="en-US" smtClean="0"/>
              <a:t>Examples</a:t>
            </a:r>
          </a:p>
        </p:txBody>
      </p:sp>
      <p:sp>
        <p:nvSpPr>
          <p:cNvPr id="18434" name="Rectangle 3"/>
          <p:cNvSpPr>
            <a:spLocks noGrp="1" noChangeArrowheads="1"/>
          </p:cNvSpPr>
          <p:nvPr>
            <p:ph type="body" idx="1"/>
          </p:nvPr>
        </p:nvSpPr>
        <p:spPr>
          <a:xfrm>
            <a:off x="1042988" y="1628775"/>
            <a:ext cx="7850187" cy="5229225"/>
          </a:xfrm>
        </p:spPr>
        <p:txBody>
          <a:bodyPr/>
          <a:lstStyle/>
          <a:p>
            <a:pPr eaLnBrk="1" hangingPunct="1"/>
            <a:r>
              <a:rPr lang="en-GB" altLang="en-US" sz="1600" b="1" u="sng" smtClean="0"/>
              <a:t>What rights do we have as an employee;</a:t>
            </a:r>
          </a:p>
          <a:p>
            <a:pPr eaLnBrk="1" hangingPunct="1"/>
            <a:r>
              <a:rPr lang="en-GB" altLang="en-US" sz="1600" smtClean="0"/>
              <a:t>Any business has a responsibility to provide it's employees with a safe working environment, and must respect employees rights;</a:t>
            </a:r>
          </a:p>
          <a:p>
            <a:pPr eaLnBrk="1" hangingPunct="1"/>
            <a:r>
              <a:rPr lang="en-GB" altLang="en-US" sz="1600" smtClean="0"/>
              <a:t>Important laws governing employment are:-</a:t>
            </a:r>
          </a:p>
          <a:p>
            <a:pPr eaLnBrk="1" hangingPunct="1"/>
            <a:r>
              <a:rPr lang="en-GB" altLang="en-US" sz="1600" smtClean="0"/>
              <a:t>· </a:t>
            </a:r>
            <a:r>
              <a:rPr lang="en-GB" altLang="en-US" sz="1600" b="1" smtClean="0"/>
              <a:t>The Health and Safety at Work Act 1974, </a:t>
            </a:r>
            <a:r>
              <a:rPr lang="en-GB" altLang="en-US" sz="1600" smtClean="0"/>
              <a:t>ensures safe and healthy working</a:t>
            </a:r>
          </a:p>
          <a:p>
            <a:pPr eaLnBrk="1" hangingPunct="1"/>
            <a:r>
              <a:rPr lang="en-GB" altLang="en-US" sz="1600" smtClean="0"/>
              <a:t>conditions.</a:t>
            </a:r>
          </a:p>
          <a:p>
            <a:pPr eaLnBrk="1" hangingPunct="1"/>
            <a:r>
              <a:rPr lang="en-GB" altLang="en-US" sz="1600" smtClean="0"/>
              <a:t>· </a:t>
            </a:r>
            <a:r>
              <a:rPr lang="en-GB" altLang="en-US" sz="1600" b="1" smtClean="0"/>
              <a:t>The Employment Protection (Consolidation) Act 1978, </a:t>
            </a:r>
            <a:r>
              <a:rPr lang="en-GB" altLang="en-US" sz="1600" smtClean="0"/>
              <a:t>protects individuals from being unfairly dismissed.</a:t>
            </a:r>
          </a:p>
          <a:p>
            <a:pPr eaLnBrk="1" hangingPunct="1"/>
            <a:r>
              <a:rPr lang="en-GB" altLang="en-US" sz="1600" smtClean="0"/>
              <a:t>· </a:t>
            </a:r>
            <a:r>
              <a:rPr lang="en-GB" altLang="en-US" sz="1600" b="1" smtClean="0"/>
              <a:t>The Disability Discrimination Act 1995, the Race Relations Act 1976 and the Sex Discrimination Acts 1975 and 1986 </a:t>
            </a:r>
            <a:r>
              <a:rPr lang="en-GB" altLang="en-US" sz="1600" smtClean="0"/>
              <a:t>make it unlawful to discriminate against individuals on the grounds of disability, sex, marital status, race, colour or ethnic or national origin.</a:t>
            </a:r>
          </a:p>
          <a:p>
            <a:pPr eaLnBrk="1" hangingPunct="1"/>
            <a:r>
              <a:rPr lang="en-GB" altLang="en-US" sz="1600" smtClean="0"/>
              <a:t>· </a:t>
            </a:r>
            <a:r>
              <a:rPr lang="en-GB" altLang="en-US" sz="1600" b="1" smtClean="0"/>
              <a:t>The Working Time Regulation Act 1998, </a:t>
            </a:r>
            <a:r>
              <a:rPr lang="en-GB" altLang="en-US" sz="1600" smtClean="0"/>
              <a:t>covers areas such as maximum working hours, rest breaks and paid annual leave.</a:t>
            </a:r>
          </a:p>
          <a:p>
            <a:pPr eaLnBrk="1" hangingPunct="1"/>
            <a:r>
              <a:rPr lang="en-GB" altLang="en-US" sz="1600" smtClean="0"/>
              <a:t>· </a:t>
            </a:r>
            <a:r>
              <a:rPr lang="en-GB" altLang="en-US" sz="1600" b="1" smtClean="0"/>
              <a:t>The National Minimum Wage Act 1999, </a:t>
            </a:r>
            <a:r>
              <a:rPr lang="en-GB" altLang="en-US" sz="1600" smtClean="0"/>
              <a:t>provides employees with basic protection from exploitation.</a:t>
            </a:r>
          </a:p>
          <a:p>
            <a:pPr eaLnBrk="1" hangingPunct="1"/>
            <a:r>
              <a:rPr lang="en-GB" altLang="en-US" sz="1600" smtClean="0"/>
              <a:t>· The amount of paid and unpaid maternity leave was increased. Fathers were also given the right to two weeks unpaid paternity leave. </a:t>
            </a:r>
          </a:p>
          <a:p>
            <a:pPr eaLnBrk="1" hangingPunct="1"/>
            <a:endParaRPr lang="en-GB" altLang="en-US" sz="1600" smtClean="0"/>
          </a:p>
        </p:txBody>
      </p:sp>
    </p:spTree>
    <p:extLst>
      <p:ext uri="{BB962C8B-B14F-4D97-AF65-F5344CB8AC3E}">
        <p14:creationId xmlns:p14="http://schemas.microsoft.com/office/powerpoint/2010/main" xmlns="" val="22281070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p:txBody>
          <a:bodyPr/>
          <a:lstStyle/>
          <a:p>
            <a:pPr eaLnBrk="1" hangingPunct="1"/>
            <a:r>
              <a:rPr lang="en-GB" altLang="en-US" smtClean="0"/>
              <a:t>Examples</a:t>
            </a:r>
          </a:p>
        </p:txBody>
      </p:sp>
      <p:sp>
        <p:nvSpPr>
          <p:cNvPr id="19458" name="Rectangle 3"/>
          <p:cNvSpPr>
            <a:spLocks noGrp="1" noChangeArrowheads="1"/>
          </p:cNvSpPr>
          <p:nvPr>
            <p:ph type="body" idx="1"/>
          </p:nvPr>
        </p:nvSpPr>
        <p:spPr>
          <a:xfrm>
            <a:off x="1116013" y="1827213"/>
            <a:ext cx="7567612" cy="4625975"/>
          </a:xfrm>
        </p:spPr>
        <p:txBody>
          <a:bodyPr/>
          <a:lstStyle/>
          <a:p>
            <a:pPr eaLnBrk="1" hangingPunct="1"/>
            <a:r>
              <a:rPr lang="en-GB" altLang="en-US" sz="1800" b="1" u="sng" smtClean="0"/>
              <a:t>Freedom of Religion</a:t>
            </a:r>
          </a:p>
          <a:p>
            <a:pPr eaLnBrk="1" hangingPunct="1"/>
            <a:endParaRPr lang="en-GB" altLang="en-US" sz="1800" u="sng" smtClean="0"/>
          </a:p>
          <a:p>
            <a:pPr eaLnBrk="1" hangingPunct="1"/>
            <a:r>
              <a:rPr lang="en-GB" altLang="en-US" sz="1800" smtClean="0"/>
              <a:t> The First Amendment guarantee of freedom of religion was established because many of the colonists who founded the United States came to America to escape religious persecution and government oppression. This country's founders wanted to prevent any one religion from dominating the government or imposing its will or beliefs on society as a whole. </a:t>
            </a:r>
          </a:p>
          <a:p>
            <a:pPr eaLnBrk="1" hangingPunct="1"/>
            <a:r>
              <a:rPr lang="en-GB" altLang="en-US" sz="1800" smtClean="0"/>
              <a:t>Two clauses in the First Amendment guarantee freedom of religion.; The first part of this provision is known as the Establishment Clause, and the second part is known as the Free Exercise Clause. The establishment clause prohibits the government from passing laws that will establish an official religion or preferring one religion over another. The free exercise clause prohibits the government from interfering with a persons practice of their religion. </a:t>
            </a:r>
          </a:p>
          <a:p>
            <a:pPr eaLnBrk="1" hangingPunct="1"/>
            <a:endParaRPr lang="en-GB" altLang="en-US" sz="1800" smtClean="0"/>
          </a:p>
        </p:txBody>
      </p:sp>
      <p:pic>
        <p:nvPicPr>
          <p:cNvPr id="19459" name="Picture 4" descr="400px-P_religion_world"/>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795963" y="333375"/>
            <a:ext cx="2879725" cy="1989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4577766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a:lstStyle/>
          <a:p>
            <a:pPr eaLnBrk="1" hangingPunct="1"/>
            <a:r>
              <a:rPr lang="en-GB" altLang="en-US" smtClean="0"/>
              <a:t>Examples</a:t>
            </a:r>
          </a:p>
        </p:txBody>
      </p:sp>
      <p:sp>
        <p:nvSpPr>
          <p:cNvPr id="20482" name="Rectangle 3"/>
          <p:cNvSpPr>
            <a:spLocks noGrp="1" noChangeArrowheads="1"/>
          </p:cNvSpPr>
          <p:nvPr>
            <p:ph type="body" idx="1"/>
          </p:nvPr>
        </p:nvSpPr>
        <p:spPr>
          <a:xfrm>
            <a:off x="1116013" y="1827213"/>
            <a:ext cx="7567612" cy="4697412"/>
          </a:xfrm>
        </p:spPr>
        <p:txBody>
          <a:bodyPr/>
          <a:lstStyle/>
          <a:p>
            <a:pPr eaLnBrk="1" hangingPunct="1"/>
            <a:r>
              <a:rPr lang="en-GB" altLang="en-US" sz="1800" b="1" u="sng" smtClean="0"/>
              <a:t>The Right to Assemble</a:t>
            </a:r>
          </a:p>
          <a:p>
            <a:pPr eaLnBrk="1" hangingPunct="1"/>
            <a:endParaRPr lang="en-GB" altLang="en-US" sz="1800" u="sng" smtClean="0"/>
          </a:p>
          <a:p>
            <a:pPr eaLnBrk="1" hangingPunct="1"/>
            <a:r>
              <a:rPr lang="en-GB" altLang="en-US" sz="1800" smtClean="0"/>
              <a:t> Freedom of assembly is the right of people to gather peacefully to exchange ideas or to peacefully protest social, economic, or political conditions and demand reform. </a:t>
            </a:r>
          </a:p>
          <a:p>
            <a:pPr eaLnBrk="1" hangingPunct="1"/>
            <a:r>
              <a:rPr lang="en-GB" altLang="en-US" sz="1800" smtClean="0"/>
              <a:t>The Million Mom March is a recent example of assembly.  People gathered around the country on Mother's Day 2000 to educate children and adults about the dangers of guns. Most public gatherings in the United States proceed without active interference by police or other officials. But sometimes police officers may make arrests when demonstrations threaten to turn violent. </a:t>
            </a:r>
          </a:p>
          <a:p>
            <a:pPr eaLnBrk="1" hangingPunct="1"/>
            <a:r>
              <a:rPr lang="en-GB" altLang="en-US" sz="1800" smtClean="0"/>
              <a:t>The right to assemble, however is not an absolute right. Most towns and cities can legally regulate the time, place, and manner of assembling. For example, a city may restrict a large demonstration to a particular area or time of day. </a:t>
            </a:r>
          </a:p>
          <a:p>
            <a:pPr eaLnBrk="1" hangingPunct="1"/>
            <a:endParaRPr lang="en-GB" altLang="en-US" sz="1800" smtClean="0"/>
          </a:p>
        </p:txBody>
      </p:sp>
    </p:spTree>
    <p:extLst>
      <p:ext uri="{BB962C8B-B14F-4D97-AF65-F5344CB8AC3E}">
        <p14:creationId xmlns:p14="http://schemas.microsoft.com/office/powerpoint/2010/main" xmlns="" val="3601675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pPr eaLnBrk="1" hangingPunct="1"/>
            <a:r>
              <a:rPr lang="en-GB" altLang="en-US" smtClean="0"/>
              <a:t>Discussion Time:</a:t>
            </a:r>
          </a:p>
        </p:txBody>
      </p:sp>
      <p:sp>
        <p:nvSpPr>
          <p:cNvPr id="21506" name="Rectangle 3"/>
          <p:cNvSpPr>
            <a:spLocks noGrp="1" noChangeArrowheads="1"/>
          </p:cNvSpPr>
          <p:nvPr>
            <p:ph type="body" idx="1"/>
          </p:nvPr>
        </p:nvSpPr>
        <p:spPr/>
        <p:txBody>
          <a:bodyPr/>
          <a:lstStyle/>
          <a:p>
            <a:pPr eaLnBrk="1" hangingPunct="1">
              <a:lnSpc>
                <a:spcPct val="90000"/>
              </a:lnSpc>
            </a:pPr>
            <a:r>
              <a:rPr lang="en-GB" altLang="en-US" dirty="0" smtClean="0"/>
              <a:t>Do you feel that we as citizens have enough rights in Pakistan?</a:t>
            </a:r>
          </a:p>
          <a:p>
            <a:pPr eaLnBrk="1" hangingPunct="1">
              <a:lnSpc>
                <a:spcPct val="90000"/>
              </a:lnSpc>
            </a:pPr>
            <a:endParaRPr lang="en-GB" altLang="en-US" dirty="0" smtClean="0"/>
          </a:p>
          <a:p>
            <a:pPr eaLnBrk="1" hangingPunct="1">
              <a:lnSpc>
                <a:spcPct val="90000"/>
              </a:lnSpc>
            </a:pPr>
            <a:r>
              <a:rPr lang="en-GB" altLang="en-US" dirty="0" smtClean="0"/>
              <a:t>What rights do you think that we should be entitled to ,if we are not already?</a:t>
            </a:r>
          </a:p>
          <a:p>
            <a:pPr eaLnBrk="1" hangingPunct="1">
              <a:lnSpc>
                <a:spcPct val="90000"/>
              </a:lnSpc>
            </a:pPr>
            <a:endParaRPr lang="en-GB" altLang="en-US" dirty="0" smtClean="0"/>
          </a:p>
          <a:p>
            <a:pPr eaLnBrk="1" hangingPunct="1">
              <a:lnSpc>
                <a:spcPct val="90000"/>
              </a:lnSpc>
            </a:pPr>
            <a:r>
              <a:rPr lang="en-GB" altLang="en-US" dirty="0" smtClean="0"/>
              <a:t>What new laws do feel should be introduced in today's society?</a:t>
            </a:r>
          </a:p>
        </p:txBody>
      </p:sp>
    </p:spTree>
    <p:extLst>
      <p:ext uri="{BB962C8B-B14F-4D97-AF65-F5344CB8AC3E}">
        <p14:creationId xmlns:p14="http://schemas.microsoft.com/office/powerpoint/2010/main" xmlns="" val="14685793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4"/>
          <p:cNvSpPr>
            <a:spLocks noGrp="1" noChangeArrowheads="1"/>
          </p:cNvSpPr>
          <p:nvPr>
            <p:ph type="title"/>
          </p:nvPr>
        </p:nvSpPr>
        <p:spPr>
          <a:xfrm>
            <a:off x="1370013" y="301625"/>
            <a:ext cx="7313612" cy="1831975"/>
          </a:xfrm>
        </p:spPr>
        <p:txBody>
          <a:bodyPr>
            <a:normAutofit fontScale="90000"/>
          </a:bodyPr>
          <a:lstStyle/>
          <a:p>
            <a:pPr algn="ctr" eaLnBrk="1" hangingPunct="1"/>
            <a:r>
              <a:rPr lang="en-GB" altLang="en-US" smtClean="0"/>
              <a:t>What duties does society have a right to expect us to perform?</a:t>
            </a:r>
          </a:p>
        </p:txBody>
      </p:sp>
      <p:pic>
        <p:nvPicPr>
          <p:cNvPr id="22530" name="Picture 9" descr="diverse"/>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897188" y="2492375"/>
            <a:ext cx="3538537" cy="417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8683582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pPr eaLnBrk="1" hangingPunct="1"/>
            <a:r>
              <a:rPr lang="en-GB" altLang="en-US" smtClean="0"/>
              <a:t>Society</a:t>
            </a:r>
          </a:p>
        </p:txBody>
      </p:sp>
      <p:sp>
        <p:nvSpPr>
          <p:cNvPr id="23554" name="Rectangle 3"/>
          <p:cNvSpPr>
            <a:spLocks noGrp="1" noChangeArrowheads="1"/>
          </p:cNvSpPr>
          <p:nvPr>
            <p:ph type="body" idx="1"/>
          </p:nvPr>
        </p:nvSpPr>
        <p:spPr>
          <a:xfrm>
            <a:off x="971550" y="1827213"/>
            <a:ext cx="7921625" cy="4770437"/>
          </a:xfrm>
        </p:spPr>
        <p:txBody>
          <a:bodyPr/>
          <a:lstStyle/>
          <a:p>
            <a:pPr eaLnBrk="1" hangingPunct="1"/>
            <a:r>
              <a:rPr lang="en-GB" altLang="en-US" sz="2000" b="1" u="sng" smtClean="0"/>
              <a:t>Definition of society</a:t>
            </a:r>
            <a:endParaRPr lang="en-US" altLang="en-US" sz="2000" smtClean="0"/>
          </a:p>
          <a:p>
            <a:pPr eaLnBrk="1" hangingPunct="1"/>
            <a:r>
              <a:rPr lang="en-US" altLang="en-US" sz="2000" smtClean="0"/>
              <a:t>A society is a grouping of individuals characterized by patterns of relationships between these individuals that may have distinctive culture and institutions, or, more broadly, an economic, social and industrial infrastructure in which a varied multitude of people or peoples are a part. </a:t>
            </a:r>
            <a:endParaRPr lang="en-US" altLang="en-US" sz="2000" b="1" u="sng" smtClean="0"/>
          </a:p>
          <a:p>
            <a:pPr eaLnBrk="1" hangingPunct="1"/>
            <a:r>
              <a:rPr lang="en-US" altLang="en-US" sz="2000" b="1" u="sng" smtClean="0"/>
              <a:t>Key terms on society</a:t>
            </a:r>
            <a:endParaRPr lang="en-GB" altLang="en-US" sz="2000" smtClean="0"/>
          </a:p>
          <a:p>
            <a:pPr eaLnBrk="1" hangingPunct="1"/>
            <a:r>
              <a:rPr lang="en-GB" altLang="en-US" sz="2000" smtClean="0"/>
              <a:t>Distinctive culture</a:t>
            </a:r>
          </a:p>
          <a:p>
            <a:pPr eaLnBrk="1" hangingPunct="1"/>
            <a:r>
              <a:rPr lang="en-GB" altLang="en-US" sz="2000" smtClean="0"/>
              <a:t>Institutions</a:t>
            </a:r>
          </a:p>
          <a:p>
            <a:pPr eaLnBrk="1" hangingPunct="1"/>
            <a:r>
              <a:rPr lang="en-GB" altLang="en-US" sz="2000" smtClean="0"/>
              <a:t>Culture</a:t>
            </a:r>
          </a:p>
          <a:p>
            <a:pPr eaLnBrk="1" hangingPunct="1"/>
            <a:r>
              <a:rPr lang="en-GB" altLang="en-US" sz="2000" smtClean="0"/>
              <a:t>Religion </a:t>
            </a:r>
          </a:p>
          <a:p>
            <a:pPr eaLnBrk="1" hangingPunct="1"/>
            <a:r>
              <a:rPr lang="en-GB" altLang="en-US" sz="2000" smtClean="0"/>
              <a:t>Politics</a:t>
            </a:r>
          </a:p>
          <a:p>
            <a:pPr eaLnBrk="1" hangingPunct="1"/>
            <a:r>
              <a:rPr lang="en-GB" altLang="en-US" sz="2000" smtClean="0"/>
              <a:t>Social inequality</a:t>
            </a:r>
          </a:p>
        </p:txBody>
      </p:sp>
    </p:spTree>
    <p:extLst>
      <p:ext uri="{BB962C8B-B14F-4D97-AF65-F5344CB8AC3E}">
        <p14:creationId xmlns:p14="http://schemas.microsoft.com/office/powerpoint/2010/main" xmlns="" val="41955441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p:txBody>
          <a:bodyPr/>
          <a:lstStyle/>
          <a:p>
            <a:pPr eaLnBrk="1" hangingPunct="1"/>
            <a:r>
              <a:rPr lang="en-GB" altLang="en-US" smtClean="0"/>
              <a:t>Human Rights</a:t>
            </a:r>
          </a:p>
        </p:txBody>
      </p:sp>
      <p:sp>
        <p:nvSpPr>
          <p:cNvPr id="24578" name="Rectangle 3"/>
          <p:cNvSpPr>
            <a:spLocks noGrp="1" noChangeArrowheads="1"/>
          </p:cNvSpPr>
          <p:nvPr>
            <p:ph type="body" idx="1"/>
          </p:nvPr>
        </p:nvSpPr>
        <p:spPr>
          <a:xfrm>
            <a:off x="971550" y="1827213"/>
            <a:ext cx="7921625" cy="5030787"/>
          </a:xfrm>
        </p:spPr>
        <p:txBody>
          <a:bodyPr/>
          <a:lstStyle/>
          <a:p>
            <a:pPr eaLnBrk="1" hangingPunct="1"/>
            <a:r>
              <a:rPr lang="en-US" altLang="en-US" sz="2400" smtClean="0"/>
              <a:t>the right to life </a:t>
            </a:r>
          </a:p>
          <a:p>
            <a:pPr eaLnBrk="1" hangingPunct="1"/>
            <a:r>
              <a:rPr lang="en-US" altLang="en-US" sz="2400" smtClean="0"/>
              <a:t>freedom from torture and degraded treatment </a:t>
            </a:r>
          </a:p>
          <a:p>
            <a:pPr eaLnBrk="1" hangingPunct="1"/>
            <a:r>
              <a:rPr lang="en-US" altLang="en-US" sz="2400" smtClean="0"/>
              <a:t>freedom from slavery and forced labour </a:t>
            </a:r>
          </a:p>
          <a:p>
            <a:pPr eaLnBrk="1" hangingPunct="1"/>
            <a:r>
              <a:rPr lang="en-US" altLang="en-US" sz="2400" smtClean="0"/>
              <a:t>the right to liberty </a:t>
            </a:r>
          </a:p>
          <a:p>
            <a:pPr eaLnBrk="1" hangingPunct="1"/>
            <a:r>
              <a:rPr lang="en-US" altLang="en-US" sz="2400" smtClean="0"/>
              <a:t>the right to a fair trial </a:t>
            </a:r>
          </a:p>
          <a:p>
            <a:pPr eaLnBrk="1" hangingPunct="1"/>
            <a:r>
              <a:rPr lang="en-US" altLang="en-US" sz="2400" smtClean="0"/>
              <a:t>the right not to be punished for something that wasn't a crime when you did it </a:t>
            </a:r>
          </a:p>
          <a:p>
            <a:pPr eaLnBrk="1" hangingPunct="1"/>
            <a:r>
              <a:rPr lang="en-US" altLang="en-US" sz="2400" smtClean="0"/>
              <a:t>the right to respect for private and family life </a:t>
            </a:r>
          </a:p>
          <a:p>
            <a:pPr eaLnBrk="1" hangingPunct="1"/>
            <a:r>
              <a:rPr lang="en-US" altLang="en-US" sz="2400" smtClean="0"/>
              <a:t>freedom of thought, conscience and religion </a:t>
            </a:r>
          </a:p>
          <a:p>
            <a:pPr eaLnBrk="1" hangingPunct="1"/>
            <a:r>
              <a:rPr lang="en-US" altLang="en-US" sz="2400" smtClean="0"/>
              <a:t>freedom of expression </a:t>
            </a:r>
          </a:p>
          <a:p>
            <a:pPr eaLnBrk="1" hangingPunct="1"/>
            <a:r>
              <a:rPr lang="en-US" altLang="en-US" sz="2400" smtClean="0"/>
              <a:t>freedom of assembly and association </a:t>
            </a:r>
          </a:p>
        </p:txBody>
      </p:sp>
    </p:spTree>
    <p:extLst>
      <p:ext uri="{BB962C8B-B14F-4D97-AF65-F5344CB8AC3E}">
        <p14:creationId xmlns:p14="http://schemas.microsoft.com/office/powerpoint/2010/main" xmlns="" val="37518315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lstStyle/>
          <a:p>
            <a:pPr eaLnBrk="1" hangingPunct="1"/>
            <a:r>
              <a:rPr lang="en-GB" altLang="en-US" smtClean="0"/>
              <a:t>Human Rights</a:t>
            </a:r>
          </a:p>
        </p:txBody>
      </p:sp>
      <p:sp>
        <p:nvSpPr>
          <p:cNvPr id="25602" name="Rectangle 3"/>
          <p:cNvSpPr>
            <a:spLocks noGrp="1" noChangeArrowheads="1"/>
          </p:cNvSpPr>
          <p:nvPr>
            <p:ph type="body" idx="1"/>
          </p:nvPr>
        </p:nvSpPr>
        <p:spPr>
          <a:xfrm>
            <a:off x="1042988" y="1827213"/>
            <a:ext cx="7850187" cy="5030787"/>
          </a:xfrm>
        </p:spPr>
        <p:txBody>
          <a:bodyPr/>
          <a:lstStyle/>
          <a:p>
            <a:pPr eaLnBrk="1" hangingPunct="1"/>
            <a:r>
              <a:rPr lang="en-US" altLang="en-US" sz="2400" smtClean="0"/>
              <a:t>the right to marry or form a civil partnership and start a family </a:t>
            </a:r>
          </a:p>
          <a:p>
            <a:pPr eaLnBrk="1" hangingPunct="1"/>
            <a:r>
              <a:rPr lang="en-US" altLang="en-US" sz="2400" smtClean="0"/>
              <a:t>the right not to be discriminated against in respect of these rights and freedoms </a:t>
            </a:r>
          </a:p>
          <a:p>
            <a:pPr eaLnBrk="1" hangingPunct="1"/>
            <a:r>
              <a:rPr lang="en-US" altLang="en-US" sz="2400" smtClean="0"/>
              <a:t>the right to own property </a:t>
            </a:r>
          </a:p>
          <a:p>
            <a:pPr eaLnBrk="1" hangingPunct="1"/>
            <a:r>
              <a:rPr lang="en-US" altLang="en-US" sz="2400" smtClean="0"/>
              <a:t>the right to an education </a:t>
            </a:r>
          </a:p>
          <a:p>
            <a:pPr eaLnBrk="1" hangingPunct="1"/>
            <a:r>
              <a:rPr lang="en-US" altLang="en-US" sz="2400" smtClean="0"/>
              <a:t>the right to participate in free elections </a:t>
            </a:r>
          </a:p>
          <a:p>
            <a:pPr eaLnBrk="1" hangingPunct="1">
              <a:buFont typeface="Wingdings" pitchFamily="2" charset="2"/>
              <a:buNone/>
            </a:pPr>
            <a:endParaRPr lang="en-US" altLang="en-US" sz="2400" smtClean="0"/>
          </a:p>
          <a:p>
            <a:pPr eaLnBrk="1" hangingPunct="1"/>
            <a:r>
              <a:rPr lang="en-US" altLang="en-US" sz="2400" smtClean="0"/>
              <a:t>If any of these rights and freedoms are abused you have a right to an effective solution in law, even if the abuse was by someone in authority, for example, a policeman.</a:t>
            </a:r>
            <a:endParaRPr lang="en-GB" altLang="en-US" sz="2400" smtClean="0"/>
          </a:p>
          <a:p>
            <a:pPr eaLnBrk="1" hangingPunct="1">
              <a:buFont typeface="Wingdings" pitchFamily="2" charset="2"/>
              <a:buNone/>
            </a:pPr>
            <a:endParaRPr lang="en-GB" altLang="en-US" sz="2400" smtClean="0"/>
          </a:p>
        </p:txBody>
      </p:sp>
    </p:spTree>
    <p:extLst>
      <p:ext uri="{BB962C8B-B14F-4D97-AF65-F5344CB8AC3E}">
        <p14:creationId xmlns:p14="http://schemas.microsoft.com/office/powerpoint/2010/main" xmlns="" val="21622294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4"/>
          <p:cNvSpPr>
            <a:spLocks noGrp="1" noChangeArrowheads="1"/>
          </p:cNvSpPr>
          <p:nvPr>
            <p:ph type="title"/>
          </p:nvPr>
        </p:nvSpPr>
        <p:spPr>
          <a:xfrm>
            <a:off x="1370013" y="301625"/>
            <a:ext cx="7313612" cy="1831975"/>
          </a:xfrm>
        </p:spPr>
        <p:txBody>
          <a:bodyPr>
            <a:normAutofit fontScale="90000"/>
          </a:bodyPr>
          <a:lstStyle/>
          <a:p>
            <a:pPr algn="ctr" eaLnBrk="1" hangingPunct="1"/>
            <a:r>
              <a:rPr lang="en-GB" altLang="en-US" smtClean="0"/>
              <a:t>Do the interests of society override those of the individual?</a:t>
            </a:r>
          </a:p>
        </p:txBody>
      </p:sp>
      <p:pic>
        <p:nvPicPr>
          <p:cNvPr id="26626" name="Picture 7" descr="HEAD_citizenship_diversity"/>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124075" y="2492375"/>
            <a:ext cx="5688013" cy="3878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0819120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a:lstStyle/>
          <a:p>
            <a:pPr eaLnBrk="1" hangingPunct="1"/>
            <a:r>
              <a:rPr lang="en-GB" altLang="en-US" smtClean="0"/>
              <a:t>Key Ideas</a:t>
            </a:r>
          </a:p>
        </p:txBody>
      </p:sp>
      <p:sp>
        <p:nvSpPr>
          <p:cNvPr id="27650" name="Rectangle 3"/>
          <p:cNvSpPr>
            <a:spLocks noGrp="1" noChangeArrowheads="1"/>
          </p:cNvSpPr>
          <p:nvPr>
            <p:ph type="body" idx="1"/>
          </p:nvPr>
        </p:nvSpPr>
        <p:spPr>
          <a:xfrm>
            <a:off x="971550" y="1827213"/>
            <a:ext cx="7712075" cy="5030787"/>
          </a:xfrm>
        </p:spPr>
        <p:txBody>
          <a:bodyPr/>
          <a:lstStyle/>
          <a:p>
            <a:pPr eaLnBrk="1" hangingPunct="1"/>
            <a:r>
              <a:rPr lang="en-GB" altLang="en-US" sz="2200" smtClean="0"/>
              <a:t>Although an individual is part of a society, it is possible for an individual to have interests that conflict with the interests of society.</a:t>
            </a:r>
          </a:p>
          <a:p>
            <a:pPr eaLnBrk="1" hangingPunct="1"/>
            <a:r>
              <a:rPr lang="en-GB" altLang="en-US" sz="2200" smtClean="0"/>
              <a:t>So, whose interests are more important? Society’s or the individuals? </a:t>
            </a:r>
          </a:p>
          <a:p>
            <a:pPr eaLnBrk="1" hangingPunct="1"/>
            <a:r>
              <a:rPr lang="en-GB" altLang="en-US" sz="2200" smtClean="0"/>
              <a:t>Society could not exist without individuals, so obviously it is important for the interests of society to match the interests of the individual. </a:t>
            </a:r>
          </a:p>
          <a:p>
            <a:pPr eaLnBrk="1" hangingPunct="1"/>
            <a:r>
              <a:rPr lang="en-GB" altLang="en-US" sz="2200" smtClean="0"/>
              <a:t>However, when an individual’s interests do not match the interests of society (a conflict of interest). It is important to find a healthy balance between what the individual’s interests are, and public interest.</a:t>
            </a:r>
          </a:p>
        </p:txBody>
      </p:sp>
    </p:spTree>
    <p:extLst>
      <p:ext uri="{BB962C8B-B14F-4D97-AF65-F5344CB8AC3E}">
        <p14:creationId xmlns:p14="http://schemas.microsoft.com/office/powerpoint/2010/main" xmlns="" val="4308014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p:txBody>
          <a:bodyPr/>
          <a:lstStyle/>
          <a:p>
            <a:pPr eaLnBrk="1" hangingPunct="1"/>
            <a:r>
              <a:rPr lang="en-GB" altLang="en-US" smtClean="0"/>
              <a:t>Key Definitions</a:t>
            </a:r>
          </a:p>
        </p:txBody>
      </p:sp>
      <p:sp>
        <p:nvSpPr>
          <p:cNvPr id="28674" name="Rectangle 3"/>
          <p:cNvSpPr>
            <a:spLocks noGrp="1" noChangeArrowheads="1"/>
          </p:cNvSpPr>
          <p:nvPr>
            <p:ph type="body" idx="1"/>
          </p:nvPr>
        </p:nvSpPr>
        <p:spPr>
          <a:xfrm>
            <a:off x="1042988" y="1557338"/>
            <a:ext cx="8101012" cy="5300662"/>
          </a:xfrm>
        </p:spPr>
        <p:txBody>
          <a:bodyPr/>
          <a:lstStyle/>
          <a:p>
            <a:pPr eaLnBrk="1" hangingPunct="1"/>
            <a:r>
              <a:rPr lang="en-GB" altLang="en-US" sz="2000" b="1" smtClean="0"/>
              <a:t>Interest:</a:t>
            </a:r>
            <a:r>
              <a:rPr lang="en-GB" altLang="en-US" sz="2000" smtClean="0"/>
              <a:t> A concern held by an individual or a society, concerning the welfare of the individual or society. </a:t>
            </a:r>
          </a:p>
          <a:p>
            <a:pPr eaLnBrk="1" hangingPunct="1"/>
            <a:r>
              <a:rPr lang="en-GB" altLang="en-US" sz="2000" b="1" smtClean="0"/>
              <a:t>Individual interest: </a:t>
            </a:r>
            <a:r>
              <a:rPr lang="en-GB" altLang="en-US" sz="2000" smtClean="0"/>
              <a:t>The concerns held by an individual. E.g. it is in the individual’s interests for pay rates to rise.</a:t>
            </a:r>
            <a:endParaRPr lang="en-GB" altLang="en-US" sz="2000" b="1" smtClean="0"/>
          </a:p>
          <a:p>
            <a:pPr eaLnBrk="1" hangingPunct="1"/>
            <a:r>
              <a:rPr lang="en-GB" altLang="en-US" sz="2000" b="1" smtClean="0"/>
              <a:t>Public Interest: </a:t>
            </a:r>
            <a:r>
              <a:rPr lang="en-GB" altLang="en-US" sz="2000" smtClean="0"/>
              <a:t>The public interest refers to the ‘common good’ of society. E.g. it is in the public interest for the government to uphold a good, working law system.</a:t>
            </a:r>
          </a:p>
          <a:p>
            <a:pPr eaLnBrk="1" hangingPunct="1"/>
            <a:r>
              <a:rPr lang="en-GB" altLang="en-US" sz="2000" b="1" smtClean="0"/>
              <a:t>Conflict of interest: </a:t>
            </a:r>
            <a:r>
              <a:rPr lang="en-GB" altLang="en-US" sz="2000" smtClean="0"/>
              <a:t>A situation in which the interests of the individual differs from the general interests of society. This can refer to when the personal interests of a person with a responsibility to the government differs from the interests of society. This could result in a poor governmental decision on the person’s behalf.</a:t>
            </a:r>
          </a:p>
          <a:p>
            <a:pPr eaLnBrk="1" hangingPunct="1"/>
            <a:r>
              <a:rPr lang="en-GB" altLang="en-US" sz="2000" b="1" smtClean="0"/>
              <a:t>Welfare state: </a:t>
            </a:r>
            <a:r>
              <a:rPr lang="en-GB" altLang="en-US" sz="2000" smtClean="0"/>
              <a:t>a government system to ensure economic security for those individuals most in need; e.g. unemployed or ill </a:t>
            </a:r>
          </a:p>
        </p:txBody>
      </p:sp>
    </p:spTree>
    <p:extLst>
      <p:ext uri="{BB962C8B-B14F-4D97-AF65-F5344CB8AC3E}">
        <p14:creationId xmlns:p14="http://schemas.microsoft.com/office/powerpoint/2010/main" xmlns="" val="27998367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lstStyle/>
          <a:p>
            <a:pPr eaLnBrk="1" hangingPunct="1"/>
            <a:r>
              <a:rPr lang="en-GB" altLang="en-US" smtClean="0"/>
              <a:t>Examples</a:t>
            </a:r>
          </a:p>
        </p:txBody>
      </p:sp>
      <p:sp>
        <p:nvSpPr>
          <p:cNvPr id="29698" name="Rectangle 3"/>
          <p:cNvSpPr>
            <a:spLocks noGrp="1" noChangeArrowheads="1"/>
          </p:cNvSpPr>
          <p:nvPr>
            <p:ph type="body" idx="1"/>
          </p:nvPr>
        </p:nvSpPr>
        <p:spPr>
          <a:xfrm>
            <a:off x="1042988" y="1827213"/>
            <a:ext cx="7640637" cy="5030787"/>
          </a:xfrm>
        </p:spPr>
        <p:txBody>
          <a:bodyPr/>
          <a:lstStyle/>
          <a:p>
            <a:pPr eaLnBrk="1" hangingPunct="1"/>
            <a:r>
              <a:rPr lang="en-GB" altLang="en-US" sz="2000" smtClean="0"/>
              <a:t>Taxation; As we live in a welfare state, taxation benefits the public, but may not benefit the individual. Taxes are required to pay for many public services, such as the fire service, the NHS and police. However, this means that a large percentage of an individual's wages are taken from them without their personal permission. Whether the individual uses the public services provided for them is entirely up to them, but taxes are still taken for them. These taxes are taken in the public interest, but not necessarily in the interest of the individual. In this case, the interests of society override the interests of the individual. </a:t>
            </a:r>
          </a:p>
          <a:p>
            <a:pPr eaLnBrk="1" hangingPunct="1"/>
            <a:r>
              <a:rPr lang="en-GB" altLang="en-US" sz="2000" smtClean="0"/>
              <a:t>Biometric passports; From 2008, it is planned for all passports to incorporate an iris scan and fingerprints. This is intended to prevent identity fraud. However, does it infringe on our right to privacy? </a:t>
            </a:r>
          </a:p>
        </p:txBody>
      </p:sp>
    </p:spTree>
    <p:extLst>
      <p:ext uri="{BB962C8B-B14F-4D97-AF65-F5344CB8AC3E}">
        <p14:creationId xmlns:p14="http://schemas.microsoft.com/office/powerpoint/2010/main" xmlns="" val="31544454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p:txBody>
          <a:bodyPr/>
          <a:lstStyle/>
          <a:p>
            <a:pPr eaLnBrk="1" hangingPunct="1"/>
            <a:r>
              <a:rPr lang="en-GB" altLang="en-US" smtClean="0"/>
              <a:t>Discussion:</a:t>
            </a:r>
          </a:p>
        </p:txBody>
      </p:sp>
      <p:sp>
        <p:nvSpPr>
          <p:cNvPr id="30722" name="Rectangle 3"/>
          <p:cNvSpPr>
            <a:spLocks noGrp="1" noChangeArrowheads="1"/>
          </p:cNvSpPr>
          <p:nvPr>
            <p:ph type="body" idx="1"/>
          </p:nvPr>
        </p:nvSpPr>
        <p:spPr>
          <a:xfrm>
            <a:off x="1042988" y="1827213"/>
            <a:ext cx="7640637" cy="4770437"/>
          </a:xfrm>
        </p:spPr>
        <p:txBody>
          <a:bodyPr/>
          <a:lstStyle/>
          <a:p>
            <a:pPr eaLnBrk="1" hangingPunct="1"/>
            <a:r>
              <a:rPr lang="en-GB" altLang="en-US" smtClean="0"/>
              <a:t>Do you think society’s needs outweigh your own?</a:t>
            </a:r>
          </a:p>
          <a:p>
            <a:pPr eaLnBrk="1" hangingPunct="1"/>
            <a:r>
              <a:rPr lang="en-GB" altLang="en-US" smtClean="0"/>
              <a:t>Is there anything you feel the government has done in the public interest that is not in the interest of you as an individual? </a:t>
            </a:r>
          </a:p>
          <a:p>
            <a:pPr eaLnBrk="1" hangingPunct="1"/>
            <a:r>
              <a:rPr lang="en-GB" altLang="en-US" smtClean="0"/>
              <a:t>Is there anything the government could do in order to meet both the needs of the individual and the needs of society?</a:t>
            </a:r>
          </a:p>
        </p:txBody>
      </p:sp>
    </p:spTree>
    <p:extLst>
      <p:ext uri="{BB962C8B-B14F-4D97-AF65-F5344CB8AC3E}">
        <p14:creationId xmlns:p14="http://schemas.microsoft.com/office/powerpoint/2010/main" xmlns="" val="18541685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4"/>
          <p:cNvSpPr>
            <a:spLocks noGrp="1" noChangeArrowheads="1"/>
          </p:cNvSpPr>
          <p:nvPr>
            <p:ph type="title"/>
          </p:nvPr>
        </p:nvSpPr>
        <p:spPr>
          <a:xfrm>
            <a:off x="1370013" y="301625"/>
            <a:ext cx="7313612" cy="1758950"/>
          </a:xfrm>
        </p:spPr>
        <p:txBody>
          <a:bodyPr/>
          <a:lstStyle/>
          <a:p>
            <a:pPr algn="ctr" eaLnBrk="1" hangingPunct="1"/>
            <a:r>
              <a:rPr lang="en-GB" altLang="en-US" smtClean="0"/>
              <a:t>Ought the privacy of public figures to be intruded upon?</a:t>
            </a:r>
          </a:p>
        </p:txBody>
      </p:sp>
      <p:pic>
        <p:nvPicPr>
          <p:cNvPr id="31746" name="Picture 6" descr="MCj04326370000[1]"/>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843213" y="2565400"/>
            <a:ext cx="3594100" cy="3594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8785205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p:txBody>
          <a:bodyPr/>
          <a:lstStyle/>
          <a:p>
            <a:pPr eaLnBrk="1" hangingPunct="1"/>
            <a:r>
              <a:rPr lang="en-GB" altLang="en-US" smtClean="0"/>
              <a:t>What is privacy?</a:t>
            </a:r>
          </a:p>
        </p:txBody>
      </p:sp>
      <p:sp>
        <p:nvSpPr>
          <p:cNvPr id="32770" name="Rectangle 3"/>
          <p:cNvSpPr>
            <a:spLocks noGrp="1" noChangeArrowheads="1"/>
          </p:cNvSpPr>
          <p:nvPr>
            <p:ph type="body" idx="1"/>
          </p:nvPr>
        </p:nvSpPr>
        <p:spPr>
          <a:xfrm>
            <a:off x="827088" y="1827213"/>
            <a:ext cx="8137525" cy="4770437"/>
          </a:xfrm>
        </p:spPr>
        <p:txBody>
          <a:bodyPr/>
          <a:lstStyle/>
          <a:p>
            <a:pPr eaLnBrk="1" hangingPunct="1"/>
            <a:r>
              <a:rPr lang="en-US" altLang="en-US" sz="2800" smtClean="0"/>
              <a:t>Privacy is the ability of an individual or group to seclude themselves or information about themselves and thereby reveal themselves selectively. </a:t>
            </a:r>
          </a:p>
          <a:p>
            <a:pPr eaLnBrk="1" hangingPunct="1"/>
            <a:r>
              <a:rPr lang="en-US" altLang="en-US" sz="2800" smtClean="0"/>
              <a:t>The boundaries and content of what is considered private differ among cultures and individuals, but share basic common themes. </a:t>
            </a:r>
          </a:p>
          <a:p>
            <a:pPr eaLnBrk="1" hangingPunct="1"/>
            <a:r>
              <a:rPr lang="en-US" altLang="en-US" sz="2800" smtClean="0"/>
              <a:t>Privacy is sometimes related to anonymity; the wish to remain unnoticed or unidentified in the public realm.</a:t>
            </a:r>
            <a:endParaRPr lang="en-GB" altLang="en-US" sz="2800" smtClean="0"/>
          </a:p>
        </p:txBody>
      </p:sp>
    </p:spTree>
    <p:extLst>
      <p:ext uri="{BB962C8B-B14F-4D97-AF65-F5344CB8AC3E}">
        <p14:creationId xmlns:p14="http://schemas.microsoft.com/office/powerpoint/2010/main" xmlns="" val="14746175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a:lum bright="70000" contrast="-70000"/>
            <a:grayscl/>
            <a:extLst>
              <a:ext uri="{28A0092B-C50C-407E-A947-70E740481C1C}">
                <a14:useLocalDpi xmlns:a14="http://schemas.microsoft.com/office/drawing/2010/main" xmlns="" val="0"/>
              </a:ext>
            </a:extLst>
          </a:blip>
          <a:srcRect/>
          <a:stretch>
            <a:fillRect/>
          </a:stretch>
        </p:blipFill>
        <p:spPr bwMode="auto">
          <a:xfrm>
            <a:off x="533400" y="381000"/>
            <a:ext cx="8001000" cy="60007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098" name="Rectangle 2"/>
          <p:cNvSpPr>
            <a:spLocks noGrp="1" noChangeArrowheads="1"/>
          </p:cNvSpPr>
          <p:nvPr>
            <p:ph type="ctrTitle"/>
          </p:nvPr>
        </p:nvSpPr>
        <p:spPr>
          <a:xfrm>
            <a:off x="1066800" y="2133600"/>
            <a:ext cx="7772400" cy="1470025"/>
          </a:xfrm>
        </p:spPr>
        <p:txBody>
          <a:bodyPr/>
          <a:lstStyle/>
          <a:p>
            <a:r>
              <a:rPr lang="en-US" altLang="en-US" b="1">
                <a:solidFill>
                  <a:schemeClr val="accent2"/>
                </a:solidFill>
                <a:latin typeface="Rockwell" pitchFamily="18" charset="0"/>
              </a:rPr>
              <a:t>Theories of Self &amp; Society</a:t>
            </a:r>
          </a:p>
        </p:txBody>
      </p:sp>
      <p:sp>
        <p:nvSpPr>
          <p:cNvPr id="4099" name="Rectangle 3"/>
          <p:cNvSpPr>
            <a:spLocks noGrp="1" noChangeArrowheads="1"/>
          </p:cNvSpPr>
          <p:nvPr>
            <p:ph type="subTitle" idx="1"/>
          </p:nvPr>
        </p:nvSpPr>
        <p:spPr>
          <a:xfrm>
            <a:off x="1371600" y="5562600"/>
            <a:ext cx="6324600" cy="762000"/>
          </a:xfrm>
        </p:spPr>
        <p:txBody>
          <a:bodyPr/>
          <a:lstStyle/>
          <a:p>
            <a:endParaRPr lang="en-US" altLang="en-US" sz="2000" b="1" dirty="0">
              <a:latin typeface="Rockwell" pitchFamily="18" charset="0"/>
            </a:endParaRPr>
          </a:p>
        </p:txBody>
      </p:sp>
    </p:spTree>
    <p:extLst>
      <p:ext uri="{BB962C8B-B14F-4D97-AF65-F5344CB8AC3E}">
        <p14:creationId xmlns:p14="http://schemas.microsoft.com/office/powerpoint/2010/main" xmlns="" val="360732937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2" name="Group 2"/>
          <p:cNvGrpSpPr>
            <a:grpSpLocks/>
          </p:cNvGrpSpPr>
          <p:nvPr/>
        </p:nvGrpSpPr>
        <p:grpSpPr bwMode="auto">
          <a:xfrm rot="233196">
            <a:off x="4724400" y="1219200"/>
            <a:ext cx="4038600" cy="2667000"/>
            <a:chOff x="3072" y="528"/>
            <a:chExt cx="2544" cy="1680"/>
          </a:xfrm>
        </p:grpSpPr>
        <p:pic>
          <p:nvPicPr>
            <p:cNvPr id="5123"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120" y="624"/>
              <a:ext cx="2422" cy="1560"/>
            </a:xfrm>
            <a:prstGeom prst="rect">
              <a:avLst/>
            </a:prstGeom>
            <a:noFill/>
            <a:extLst>
              <a:ext uri="{909E8E84-426E-40DD-AFC4-6F175D3DCCD1}">
                <a14:hiddenFill xmlns:a14="http://schemas.microsoft.com/office/drawing/2010/main" xmlns="">
                  <a:solidFill>
                    <a:srgbClr val="FFFFFF"/>
                  </a:solidFill>
                </a14:hiddenFill>
              </a:ext>
            </a:extLst>
          </p:spPr>
        </p:pic>
        <p:sp>
          <p:nvSpPr>
            <p:cNvPr id="5124" name="Rectangle 4"/>
            <p:cNvSpPr>
              <a:spLocks noChangeArrowheads="1"/>
            </p:cNvSpPr>
            <p:nvPr/>
          </p:nvSpPr>
          <p:spPr bwMode="auto">
            <a:xfrm>
              <a:off x="3072" y="528"/>
              <a:ext cx="2544" cy="1680"/>
            </a:xfrm>
            <a:prstGeom prst="rect">
              <a:avLst/>
            </a:prstGeom>
            <a:solidFill>
              <a:schemeClr val="bg1">
                <a:alpha val="2800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nvGrpSpPr>
          <p:cNvPr id="5125" name="Group 5"/>
          <p:cNvGrpSpPr>
            <a:grpSpLocks/>
          </p:cNvGrpSpPr>
          <p:nvPr/>
        </p:nvGrpSpPr>
        <p:grpSpPr bwMode="auto">
          <a:xfrm rot="-205651">
            <a:off x="1066800" y="990600"/>
            <a:ext cx="2057400" cy="2971800"/>
            <a:chOff x="528" y="528"/>
            <a:chExt cx="1296" cy="1872"/>
          </a:xfrm>
        </p:grpSpPr>
        <p:pic>
          <p:nvPicPr>
            <p:cNvPr id="5126" name="Picture 6"/>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28" y="528"/>
              <a:ext cx="1242" cy="1854"/>
            </a:xfrm>
            <a:prstGeom prst="rect">
              <a:avLst/>
            </a:prstGeom>
            <a:noFill/>
            <a:extLst>
              <a:ext uri="{909E8E84-426E-40DD-AFC4-6F175D3DCCD1}">
                <a14:hiddenFill xmlns:a14="http://schemas.microsoft.com/office/drawing/2010/main" xmlns="">
                  <a:solidFill>
                    <a:srgbClr val="FFFFFF"/>
                  </a:solidFill>
                </a14:hiddenFill>
              </a:ext>
            </a:extLst>
          </p:spPr>
        </p:pic>
        <p:sp>
          <p:nvSpPr>
            <p:cNvPr id="5127" name="Rectangle 7"/>
            <p:cNvSpPr>
              <a:spLocks noChangeArrowheads="1"/>
            </p:cNvSpPr>
            <p:nvPr/>
          </p:nvSpPr>
          <p:spPr bwMode="auto">
            <a:xfrm>
              <a:off x="528" y="576"/>
              <a:ext cx="1296" cy="1824"/>
            </a:xfrm>
            <a:prstGeom prst="rect">
              <a:avLst/>
            </a:prstGeom>
            <a:solidFill>
              <a:schemeClr val="bg1">
                <a:alpha val="3700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5128" name="Text Box 8"/>
          <p:cNvSpPr txBox="1">
            <a:spLocks noChangeArrowheads="1"/>
          </p:cNvSpPr>
          <p:nvPr/>
        </p:nvSpPr>
        <p:spPr bwMode="auto">
          <a:xfrm rot="318440">
            <a:off x="5356225" y="2328863"/>
            <a:ext cx="3100388" cy="579437"/>
          </a:xfrm>
          <a:prstGeom prst="rect">
            <a:avLst/>
          </a:prstGeom>
          <a:solidFill>
            <a:schemeClr val="bg1">
              <a:alpha val="60001"/>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3200">
                <a:latin typeface="Georgia" pitchFamily="18" charset="0"/>
              </a:rPr>
              <a:t>Social Structure</a:t>
            </a:r>
          </a:p>
        </p:txBody>
      </p:sp>
      <p:sp>
        <p:nvSpPr>
          <p:cNvPr id="5129" name="Text Box 9"/>
          <p:cNvSpPr txBox="1">
            <a:spLocks noChangeArrowheads="1"/>
          </p:cNvSpPr>
          <p:nvPr/>
        </p:nvSpPr>
        <p:spPr bwMode="auto">
          <a:xfrm rot="-304566">
            <a:off x="685800" y="2362200"/>
            <a:ext cx="2767013" cy="579438"/>
          </a:xfrm>
          <a:prstGeom prst="rect">
            <a:avLst/>
          </a:prstGeom>
          <a:solidFill>
            <a:schemeClr val="bg1">
              <a:alpha val="5200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3200">
                <a:latin typeface="Georgia" pitchFamily="18" charset="0"/>
              </a:rPr>
              <a:t>Social Action</a:t>
            </a:r>
          </a:p>
        </p:txBody>
      </p:sp>
      <p:sp>
        <p:nvSpPr>
          <p:cNvPr id="5130" name="Text Box 10"/>
          <p:cNvSpPr txBox="1">
            <a:spLocks noChangeArrowheads="1"/>
          </p:cNvSpPr>
          <p:nvPr/>
        </p:nvSpPr>
        <p:spPr bwMode="auto">
          <a:xfrm>
            <a:off x="3886200" y="4724400"/>
            <a:ext cx="1600200"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4000">
                <a:latin typeface="Georgia" pitchFamily="18" charset="0"/>
              </a:rPr>
              <a:t>“Self”</a:t>
            </a:r>
          </a:p>
        </p:txBody>
      </p:sp>
      <p:sp>
        <p:nvSpPr>
          <p:cNvPr id="5131" name="Text Box 11"/>
          <p:cNvSpPr txBox="1">
            <a:spLocks noChangeArrowheads="1"/>
          </p:cNvSpPr>
          <p:nvPr/>
        </p:nvSpPr>
        <p:spPr bwMode="auto">
          <a:xfrm rot="-571637">
            <a:off x="3733800" y="4419600"/>
            <a:ext cx="685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400">
                <a:latin typeface="Georgia" pitchFamily="18" charset="0"/>
              </a:rPr>
              <a:t>the</a:t>
            </a:r>
          </a:p>
        </p:txBody>
      </p:sp>
      <p:sp>
        <p:nvSpPr>
          <p:cNvPr id="5132" name="Freeform 12"/>
          <p:cNvSpPr>
            <a:spLocks/>
          </p:cNvSpPr>
          <p:nvPr/>
        </p:nvSpPr>
        <p:spPr bwMode="auto">
          <a:xfrm>
            <a:off x="254000" y="2819400"/>
            <a:ext cx="3175000" cy="1905000"/>
          </a:xfrm>
          <a:custGeom>
            <a:avLst/>
            <a:gdLst>
              <a:gd name="T0" fmla="*/ 272 w 2000"/>
              <a:gd name="T1" fmla="*/ 0 h 1200"/>
              <a:gd name="T2" fmla="*/ 80 w 2000"/>
              <a:gd name="T3" fmla="*/ 432 h 1200"/>
              <a:gd name="T4" fmla="*/ 320 w 2000"/>
              <a:gd name="T5" fmla="*/ 1008 h 1200"/>
              <a:gd name="T6" fmla="*/ 2000 w 2000"/>
              <a:gd name="T7" fmla="*/ 1200 h 1200"/>
            </a:gdLst>
            <a:ahLst/>
            <a:cxnLst>
              <a:cxn ang="0">
                <a:pos x="T0" y="T1"/>
              </a:cxn>
              <a:cxn ang="0">
                <a:pos x="T2" y="T3"/>
              </a:cxn>
              <a:cxn ang="0">
                <a:pos x="T4" y="T5"/>
              </a:cxn>
              <a:cxn ang="0">
                <a:pos x="T6" y="T7"/>
              </a:cxn>
            </a:cxnLst>
            <a:rect l="0" t="0" r="r" b="b"/>
            <a:pathLst>
              <a:path w="2000" h="1200">
                <a:moveTo>
                  <a:pt x="272" y="0"/>
                </a:moveTo>
                <a:cubicBezTo>
                  <a:pt x="172" y="132"/>
                  <a:pt x="72" y="264"/>
                  <a:pt x="80" y="432"/>
                </a:cubicBezTo>
                <a:cubicBezTo>
                  <a:pt x="88" y="600"/>
                  <a:pt x="0" y="880"/>
                  <a:pt x="320" y="1008"/>
                </a:cubicBezTo>
                <a:cubicBezTo>
                  <a:pt x="640" y="1136"/>
                  <a:pt x="1320" y="1168"/>
                  <a:pt x="2000" y="1200"/>
                </a:cubicBezTo>
              </a:path>
            </a:pathLst>
          </a:custGeom>
          <a:noFill/>
          <a:ln w="25400">
            <a:solidFill>
              <a:schemeClr val="tx1"/>
            </a:solidFill>
            <a:round/>
            <a:headEnd/>
            <a:tailEnd type="stealth" w="lg"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133" name="Freeform 13"/>
          <p:cNvSpPr>
            <a:spLocks/>
          </p:cNvSpPr>
          <p:nvPr/>
        </p:nvSpPr>
        <p:spPr bwMode="auto">
          <a:xfrm>
            <a:off x="5638800" y="2819400"/>
            <a:ext cx="3670300" cy="2133600"/>
          </a:xfrm>
          <a:custGeom>
            <a:avLst/>
            <a:gdLst>
              <a:gd name="T0" fmla="*/ 1872 w 2312"/>
              <a:gd name="T1" fmla="*/ 0 h 1344"/>
              <a:gd name="T2" fmla="*/ 2064 w 2312"/>
              <a:gd name="T3" fmla="*/ 240 h 1344"/>
              <a:gd name="T4" fmla="*/ 1968 w 2312"/>
              <a:gd name="T5" fmla="*/ 912 h 1344"/>
              <a:gd name="T6" fmla="*/ 0 w 2312"/>
              <a:gd name="T7" fmla="*/ 1344 h 1344"/>
            </a:gdLst>
            <a:ahLst/>
            <a:cxnLst>
              <a:cxn ang="0">
                <a:pos x="T0" y="T1"/>
              </a:cxn>
              <a:cxn ang="0">
                <a:pos x="T2" y="T3"/>
              </a:cxn>
              <a:cxn ang="0">
                <a:pos x="T4" y="T5"/>
              </a:cxn>
              <a:cxn ang="0">
                <a:pos x="T6" y="T7"/>
              </a:cxn>
            </a:cxnLst>
            <a:rect l="0" t="0" r="r" b="b"/>
            <a:pathLst>
              <a:path w="2312" h="1344">
                <a:moveTo>
                  <a:pt x="1872" y="0"/>
                </a:moveTo>
                <a:cubicBezTo>
                  <a:pt x="1960" y="44"/>
                  <a:pt x="2048" y="88"/>
                  <a:pt x="2064" y="240"/>
                </a:cubicBezTo>
                <a:cubicBezTo>
                  <a:pt x="2080" y="392"/>
                  <a:pt x="2312" y="728"/>
                  <a:pt x="1968" y="912"/>
                </a:cubicBezTo>
                <a:cubicBezTo>
                  <a:pt x="1624" y="1096"/>
                  <a:pt x="812" y="1220"/>
                  <a:pt x="0" y="1344"/>
                </a:cubicBezTo>
              </a:path>
            </a:pathLst>
          </a:custGeom>
          <a:noFill/>
          <a:ln w="25400">
            <a:solidFill>
              <a:schemeClr val="tx1"/>
            </a:solidFill>
            <a:round/>
            <a:headEnd/>
            <a:tailEnd type="stealth" w="lg"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134" name="Text Box 14"/>
          <p:cNvSpPr txBox="1">
            <a:spLocks noChangeArrowheads="1"/>
          </p:cNvSpPr>
          <p:nvPr/>
        </p:nvSpPr>
        <p:spPr bwMode="auto">
          <a:xfrm>
            <a:off x="228600" y="152400"/>
            <a:ext cx="853440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400" dirty="0">
                <a:latin typeface="Georgia" pitchFamily="18" charset="0"/>
              </a:rPr>
              <a:t>Is society the action of individuals or the collective conscience of a </a:t>
            </a:r>
            <a:r>
              <a:rPr lang="en-US" altLang="en-US" sz="2400" dirty="0" smtClean="0">
                <a:latin typeface="Georgia" pitchFamily="18" charset="0"/>
              </a:rPr>
              <a:t>society?</a:t>
            </a:r>
            <a:endParaRPr lang="en-US" altLang="en-US" sz="2400" dirty="0">
              <a:latin typeface="Georgia" pitchFamily="18" charset="0"/>
            </a:endParaRPr>
          </a:p>
        </p:txBody>
      </p:sp>
      <p:sp>
        <p:nvSpPr>
          <p:cNvPr id="5135" name="Text Box 15"/>
          <p:cNvSpPr txBox="1">
            <a:spLocks noChangeArrowheads="1"/>
          </p:cNvSpPr>
          <p:nvPr/>
        </p:nvSpPr>
        <p:spPr bwMode="auto">
          <a:xfrm rot="-188468">
            <a:off x="3429000" y="762000"/>
            <a:ext cx="4495800"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800">
                <a:latin typeface="Georgia" pitchFamily="18" charset="0"/>
              </a:rPr>
              <a:t>Or something in between?</a:t>
            </a:r>
          </a:p>
        </p:txBody>
      </p:sp>
      <p:sp>
        <p:nvSpPr>
          <p:cNvPr id="5136" name="Text Box 16"/>
          <p:cNvSpPr txBox="1">
            <a:spLocks noChangeArrowheads="1"/>
          </p:cNvSpPr>
          <p:nvPr/>
        </p:nvSpPr>
        <p:spPr bwMode="auto">
          <a:xfrm rot="-241858">
            <a:off x="838200" y="5562600"/>
            <a:ext cx="8077200" cy="946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800">
                <a:latin typeface="Georgia" pitchFamily="18" charset="0"/>
              </a:rPr>
              <a:t>What are the bases of social interaction that make up society and the individuals within it?</a:t>
            </a:r>
          </a:p>
        </p:txBody>
      </p:sp>
    </p:spTree>
    <p:extLst>
      <p:ext uri="{BB962C8B-B14F-4D97-AF65-F5344CB8AC3E}">
        <p14:creationId xmlns:p14="http://schemas.microsoft.com/office/powerpoint/2010/main" xmlns="" val="23294502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rmAutofit fontScale="90000"/>
          </a:bodyPr>
          <a:lstStyle/>
          <a:p>
            <a:r>
              <a:rPr lang="en-US" altLang="en-US" sz="4000">
                <a:latin typeface="Rockwell" pitchFamily="18" charset="0"/>
              </a:rPr>
              <a:t>Mind and Self: The Study of the “Individual”</a:t>
            </a:r>
          </a:p>
        </p:txBody>
      </p:sp>
      <p:pic>
        <p:nvPicPr>
          <p:cNvPr id="31748" name="Picture 4" descr="phrenology.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2819400"/>
            <a:ext cx="2362200" cy="281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1749" name="Text Box 5"/>
          <p:cNvSpPr txBox="1">
            <a:spLocks noChangeArrowheads="1"/>
          </p:cNvSpPr>
          <p:nvPr/>
        </p:nvSpPr>
        <p:spPr bwMode="auto">
          <a:xfrm>
            <a:off x="152400" y="2057400"/>
            <a:ext cx="2301875" cy="517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altLang="en-US" sz="1400" b="1">
                <a:latin typeface="Courier New" pitchFamily="49" charset="0"/>
              </a:rPr>
              <a:t>Phrenology – early science of the mind </a:t>
            </a:r>
          </a:p>
        </p:txBody>
      </p:sp>
      <p:pic>
        <p:nvPicPr>
          <p:cNvPr id="31750"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438400" y="2819400"/>
            <a:ext cx="2286000" cy="304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1751" name="Text Box 7"/>
          <p:cNvSpPr txBox="1">
            <a:spLocks noChangeArrowheads="1"/>
          </p:cNvSpPr>
          <p:nvPr/>
        </p:nvSpPr>
        <p:spPr bwMode="auto">
          <a:xfrm>
            <a:off x="2362200" y="2057400"/>
            <a:ext cx="2590800" cy="730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altLang="en-US" sz="1400" b="1">
                <a:latin typeface="Courier New" pitchFamily="49" charset="0"/>
              </a:rPr>
              <a:t>Late 1800s – William Wundt’s science of psychology</a:t>
            </a:r>
          </a:p>
        </p:txBody>
      </p:sp>
      <p:pic>
        <p:nvPicPr>
          <p:cNvPr id="31752" name="Picture 8"/>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876800" y="2819400"/>
            <a:ext cx="2057400" cy="3124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1753" name="Text Box 9"/>
          <p:cNvSpPr txBox="1">
            <a:spLocks noChangeArrowheads="1"/>
          </p:cNvSpPr>
          <p:nvPr/>
        </p:nvSpPr>
        <p:spPr bwMode="auto">
          <a:xfrm>
            <a:off x="4800600" y="2133600"/>
            <a:ext cx="2590800" cy="517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altLang="en-US" sz="1400" b="1">
                <a:latin typeface="Courier New" pitchFamily="49" charset="0"/>
              </a:rPr>
              <a:t>Sigmund Freud – psychoanalytic theory</a:t>
            </a:r>
          </a:p>
        </p:txBody>
      </p:sp>
      <p:pic>
        <p:nvPicPr>
          <p:cNvPr id="31754" name="Picture 10"/>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7010400" y="3429000"/>
            <a:ext cx="1973263" cy="2438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1755" name="Text Box 11"/>
          <p:cNvSpPr txBox="1">
            <a:spLocks noChangeArrowheads="1"/>
          </p:cNvSpPr>
          <p:nvPr/>
        </p:nvSpPr>
        <p:spPr bwMode="auto">
          <a:xfrm>
            <a:off x="7162800" y="2438400"/>
            <a:ext cx="1981200" cy="942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altLang="en-US" sz="1400" b="1">
                <a:solidFill>
                  <a:srgbClr val="FF0000"/>
                </a:solidFill>
                <a:latin typeface="Courier New" pitchFamily="49" charset="0"/>
              </a:rPr>
              <a:t>Mead – social psychology; symbolic interactionism </a:t>
            </a:r>
          </a:p>
        </p:txBody>
      </p:sp>
      <p:sp>
        <p:nvSpPr>
          <p:cNvPr id="31756" name="AutoShape 12"/>
          <p:cNvSpPr>
            <a:spLocks noChangeArrowheads="1"/>
          </p:cNvSpPr>
          <p:nvPr/>
        </p:nvSpPr>
        <p:spPr bwMode="auto">
          <a:xfrm>
            <a:off x="381000" y="5943600"/>
            <a:ext cx="8534400" cy="914400"/>
          </a:xfrm>
          <a:prstGeom prst="rightArrow">
            <a:avLst>
              <a:gd name="adj1" fmla="val 50000"/>
              <a:gd name="adj2" fmla="val 233333"/>
            </a:avLst>
          </a:prstGeom>
          <a:solidFill>
            <a:srgbClr val="FFFF99"/>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a:p>
        </p:txBody>
      </p:sp>
      <p:sp>
        <p:nvSpPr>
          <p:cNvPr id="31758" name="Text Box 14"/>
          <p:cNvSpPr txBox="1">
            <a:spLocks noChangeArrowheads="1"/>
          </p:cNvSpPr>
          <p:nvPr/>
        </p:nvSpPr>
        <p:spPr bwMode="auto">
          <a:xfrm>
            <a:off x="381000" y="6248400"/>
            <a:ext cx="2808288" cy="2746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200"/>
              <a:t>Individual = product of mental structure</a:t>
            </a:r>
          </a:p>
        </p:txBody>
      </p:sp>
      <p:sp>
        <p:nvSpPr>
          <p:cNvPr id="31759" name="Text Box 15"/>
          <p:cNvSpPr txBox="1">
            <a:spLocks noChangeArrowheads="1"/>
          </p:cNvSpPr>
          <p:nvPr/>
        </p:nvSpPr>
        <p:spPr bwMode="auto">
          <a:xfrm>
            <a:off x="5181600" y="6248400"/>
            <a:ext cx="2847975" cy="2746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200"/>
              <a:t>Individual = product of social interaction</a:t>
            </a:r>
          </a:p>
        </p:txBody>
      </p:sp>
    </p:spTree>
    <p:extLst>
      <p:ext uri="{BB962C8B-B14F-4D97-AF65-F5344CB8AC3E}">
        <p14:creationId xmlns:p14="http://schemas.microsoft.com/office/powerpoint/2010/main" xmlns="" val="13274086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174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749">
                                            <p:txEl>
                                              <p:pRg st="0" end="0"/>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3175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1751">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175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1753">
                                            <p:txEl>
                                              <p:pRg st="0" end="0"/>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175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1755">
                                            <p:txEl>
                                              <p:pRg st="0" end="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175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1758">
                                            <p:txEl>
                                              <p:pRg st="0" end="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175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228600" y="274638"/>
            <a:ext cx="8763000" cy="1143000"/>
          </a:xfrm>
        </p:spPr>
        <p:txBody>
          <a:bodyPr/>
          <a:lstStyle/>
          <a:p>
            <a:r>
              <a:rPr lang="en-US" altLang="en-US" sz="3600">
                <a:latin typeface="Rockwell" pitchFamily="18" charset="0"/>
              </a:rPr>
              <a:t>Mead and the Philosophy of Pragmatism </a:t>
            </a:r>
          </a:p>
        </p:txBody>
      </p:sp>
      <p:pic>
        <p:nvPicPr>
          <p:cNvPr id="25604"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28600" y="1752600"/>
            <a:ext cx="4724400" cy="3219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5605" name="Text Box 5"/>
          <p:cNvSpPr txBox="1">
            <a:spLocks noChangeArrowheads="1"/>
          </p:cNvSpPr>
          <p:nvPr/>
        </p:nvSpPr>
        <p:spPr bwMode="auto">
          <a:xfrm>
            <a:off x="5334000" y="1371600"/>
            <a:ext cx="3140075" cy="53101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altLang="en-US">
                <a:solidFill>
                  <a:srgbClr val="FF0000"/>
                </a:solidFill>
              </a:rPr>
              <a:t>Pragmatism</a:t>
            </a:r>
            <a:r>
              <a:rPr lang="en-US" altLang="en-US"/>
              <a:t> – John Dewey, William James</a:t>
            </a:r>
          </a:p>
          <a:p>
            <a:endParaRPr lang="en-US" altLang="en-US"/>
          </a:p>
          <a:p>
            <a:r>
              <a:rPr lang="en-US" altLang="en-US">
                <a:solidFill>
                  <a:srgbClr val="FF0000"/>
                </a:solidFill>
              </a:rPr>
              <a:t>Theory of knowledge that holds that the truth of an idea is to be found in its practical application in everyday life—rejects the idea of universal truths.</a:t>
            </a:r>
            <a:endParaRPr lang="en-US" altLang="en-US"/>
          </a:p>
          <a:p>
            <a:endParaRPr lang="en-US" altLang="en-US"/>
          </a:p>
          <a:p>
            <a:r>
              <a:rPr lang="en-US" altLang="en-US"/>
              <a:t>Individuals improvise their actions and behaviors to respond to the actions and reactions of others, in order to solve the problems of existence.</a:t>
            </a:r>
          </a:p>
          <a:p>
            <a:endParaRPr lang="en-US" altLang="en-US"/>
          </a:p>
          <a:p>
            <a:r>
              <a:rPr lang="en-US" altLang="en-US"/>
              <a:t>(Social) reality is being constantly negotiated. </a:t>
            </a:r>
          </a:p>
        </p:txBody>
      </p:sp>
      <p:pic>
        <p:nvPicPr>
          <p:cNvPr id="4" name="Text Placeholder 3"/>
          <p:cNvPicPr>
            <a:picLocks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85800" y="5105400"/>
            <a:ext cx="4060825" cy="1622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7919369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560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605">
                                            <p:txEl>
                                              <p:pRg st="2" end="2"/>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25605">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605">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52400" y="274638"/>
            <a:ext cx="8839200" cy="1143000"/>
          </a:xfrm>
        </p:spPr>
        <p:txBody>
          <a:bodyPr>
            <a:normAutofit fontScale="90000"/>
          </a:bodyPr>
          <a:lstStyle/>
          <a:p>
            <a:r>
              <a:rPr lang="en-US" altLang="en-US" sz="4000">
                <a:latin typeface="Rockwell" pitchFamily="18" charset="0"/>
              </a:rPr>
              <a:t>Charles Horton Cooley (1864 – 1929) </a:t>
            </a:r>
            <a:r>
              <a:rPr lang="en-US" altLang="en-US" sz="4000" i="1">
                <a:latin typeface="Rockwell" pitchFamily="18" charset="0"/>
              </a:rPr>
              <a:t>Pragmatic Sociology</a:t>
            </a:r>
            <a:r>
              <a:rPr lang="en-US" altLang="en-US" sz="4000">
                <a:latin typeface="Rockwell" pitchFamily="18" charset="0"/>
              </a:rPr>
              <a:t> </a:t>
            </a:r>
          </a:p>
        </p:txBody>
      </p:sp>
      <p:sp>
        <p:nvSpPr>
          <p:cNvPr id="34819" name="Rectangle 3"/>
          <p:cNvSpPr>
            <a:spLocks noGrp="1" noChangeArrowheads="1"/>
          </p:cNvSpPr>
          <p:nvPr>
            <p:ph type="body" idx="1"/>
          </p:nvPr>
        </p:nvSpPr>
        <p:spPr>
          <a:xfrm>
            <a:off x="457200" y="1600200"/>
            <a:ext cx="4267200" cy="5105400"/>
          </a:xfrm>
        </p:spPr>
        <p:txBody>
          <a:bodyPr/>
          <a:lstStyle/>
          <a:p>
            <a:pPr>
              <a:lnSpc>
                <a:spcPct val="80000"/>
              </a:lnSpc>
              <a:buFontTx/>
              <a:buNone/>
            </a:pPr>
            <a:r>
              <a:rPr lang="en-US" altLang="en-US" sz="2000"/>
              <a:t>People are </a:t>
            </a:r>
            <a:r>
              <a:rPr lang="en-US" altLang="en-US" sz="2000" i="1"/>
              <a:t>active communicators</a:t>
            </a:r>
            <a:r>
              <a:rPr lang="en-US" altLang="en-US" sz="2000"/>
              <a:t>.  As we negotiate our worlds, we are constantly concerned about others’ perceptions.</a:t>
            </a:r>
          </a:p>
          <a:p>
            <a:pPr>
              <a:lnSpc>
                <a:spcPct val="80000"/>
              </a:lnSpc>
              <a:buFontTx/>
              <a:buNone/>
            </a:pPr>
            <a:endParaRPr lang="en-US" altLang="en-US" sz="2000"/>
          </a:p>
          <a:p>
            <a:pPr>
              <a:lnSpc>
                <a:spcPct val="80000"/>
              </a:lnSpc>
              <a:buFontTx/>
              <a:buNone/>
            </a:pPr>
            <a:endParaRPr lang="en-US" altLang="en-US" sz="2000"/>
          </a:p>
          <a:p>
            <a:pPr>
              <a:lnSpc>
                <a:spcPct val="80000"/>
              </a:lnSpc>
              <a:buFontTx/>
              <a:buNone/>
            </a:pPr>
            <a:r>
              <a:rPr lang="en-US" altLang="en-US" sz="2000" b="1"/>
              <a:t>“Looking glass self” – Famous sociological concept</a:t>
            </a:r>
          </a:p>
          <a:p>
            <a:pPr lvl="1">
              <a:lnSpc>
                <a:spcPct val="80000"/>
              </a:lnSpc>
            </a:pPr>
            <a:r>
              <a:rPr lang="en-US" altLang="en-US" sz="2000"/>
              <a:t>We imagine how we look to other people. </a:t>
            </a:r>
          </a:p>
          <a:p>
            <a:pPr lvl="1">
              <a:lnSpc>
                <a:spcPct val="80000"/>
              </a:lnSpc>
            </a:pPr>
            <a:r>
              <a:rPr lang="en-US" altLang="en-US" sz="2000"/>
              <a:t>We imagine how other people judge our presentation. </a:t>
            </a:r>
          </a:p>
          <a:p>
            <a:pPr lvl="1">
              <a:lnSpc>
                <a:spcPct val="80000"/>
              </a:lnSpc>
            </a:pPr>
            <a:r>
              <a:rPr lang="en-US" altLang="en-US" sz="2000"/>
              <a:t>This produces “self-feelings” like pride, embarrassment, or praise that shape our self conception.</a:t>
            </a:r>
          </a:p>
          <a:p>
            <a:pPr>
              <a:lnSpc>
                <a:spcPct val="80000"/>
              </a:lnSpc>
            </a:pPr>
            <a:endParaRPr lang="en-US" altLang="en-US" sz="2000"/>
          </a:p>
        </p:txBody>
      </p:sp>
      <p:pic>
        <p:nvPicPr>
          <p:cNvPr id="34820"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486400" y="1828800"/>
            <a:ext cx="3201988" cy="3886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5095175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4819">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4819">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4819">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481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pic>
      <p:sp>
        <p:nvSpPr>
          <p:cNvPr id="44036" name="Text Box 4"/>
          <p:cNvSpPr txBox="1">
            <a:spLocks noChangeArrowheads="1"/>
          </p:cNvSpPr>
          <p:nvPr/>
        </p:nvSpPr>
        <p:spPr bwMode="auto">
          <a:xfrm>
            <a:off x="533400" y="6019800"/>
            <a:ext cx="787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2400">
                <a:solidFill>
                  <a:schemeClr val="bg1"/>
                </a:solidFill>
                <a:latin typeface="Rockwell" pitchFamily="18" charset="0"/>
              </a:rPr>
              <a:t>The Looking Glass Self: I am who I think you think I am.</a:t>
            </a:r>
          </a:p>
        </p:txBody>
      </p:sp>
    </p:spTree>
    <p:extLst>
      <p:ext uri="{BB962C8B-B14F-4D97-AF65-F5344CB8AC3E}">
        <p14:creationId xmlns:p14="http://schemas.microsoft.com/office/powerpoint/2010/main" xmlns="" val="4188639218"/>
      </p:ext>
    </p:extLst>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1190625"/>
            <a:ext cx="3019425" cy="5667375"/>
          </a:xfrm>
          <a:prstGeom prst="rect">
            <a:avLst/>
          </a:prstGeom>
          <a:noFill/>
          <a:extLst>
            <a:ext uri="{909E8E84-426E-40DD-AFC4-6F175D3DCCD1}">
              <a14:hiddenFill xmlns:a14="http://schemas.microsoft.com/office/drawing/2010/main" xmlns="">
                <a:solidFill>
                  <a:srgbClr val="FFFFFF"/>
                </a:solidFill>
              </a14:hiddenFill>
            </a:ext>
          </a:extLst>
        </p:spPr>
      </p:pic>
      <p:sp>
        <p:nvSpPr>
          <p:cNvPr id="8195" name="Text Box 3"/>
          <p:cNvSpPr txBox="1">
            <a:spLocks noChangeArrowheads="1"/>
          </p:cNvSpPr>
          <p:nvPr/>
        </p:nvSpPr>
        <p:spPr bwMode="auto">
          <a:xfrm>
            <a:off x="381000" y="304800"/>
            <a:ext cx="2667000"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800">
                <a:latin typeface="Georgia" pitchFamily="18" charset="0"/>
              </a:rPr>
              <a:t>George Herbert</a:t>
            </a:r>
          </a:p>
        </p:txBody>
      </p:sp>
      <p:sp>
        <p:nvSpPr>
          <p:cNvPr id="8196" name="Text Box 4"/>
          <p:cNvSpPr txBox="1">
            <a:spLocks noChangeArrowheads="1"/>
          </p:cNvSpPr>
          <p:nvPr/>
        </p:nvSpPr>
        <p:spPr bwMode="auto">
          <a:xfrm rot="-263923">
            <a:off x="2971800" y="152400"/>
            <a:ext cx="1524000"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4000">
                <a:latin typeface="Georgia" pitchFamily="18" charset="0"/>
              </a:rPr>
              <a:t>Mead</a:t>
            </a:r>
          </a:p>
        </p:txBody>
      </p:sp>
      <p:sp>
        <p:nvSpPr>
          <p:cNvPr id="8197" name="Text Box 5"/>
          <p:cNvSpPr txBox="1">
            <a:spLocks noChangeArrowheads="1"/>
          </p:cNvSpPr>
          <p:nvPr/>
        </p:nvSpPr>
        <p:spPr bwMode="auto">
          <a:xfrm>
            <a:off x="4343400" y="3048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400">
                <a:latin typeface="Georgia" pitchFamily="18" charset="0"/>
              </a:rPr>
              <a:t>(1863-1931)</a:t>
            </a:r>
          </a:p>
        </p:txBody>
      </p:sp>
      <p:sp>
        <p:nvSpPr>
          <p:cNvPr id="8198" name="Text Box 6"/>
          <p:cNvSpPr txBox="1">
            <a:spLocks noChangeArrowheads="1"/>
          </p:cNvSpPr>
          <p:nvPr/>
        </p:nvSpPr>
        <p:spPr bwMode="auto">
          <a:xfrm>
            <a:off x="2514600" y="838200"/>
            <a:ext cx="61722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000">
                <a:latin typeface="Georgia" pitchFamily="18" charset="0"/>
              </a:rPr>
              <a:t>“the self…arises in the process of social experience”</a:t>
            </a:r>
          </a:p>
        </p:txBody>
      </p:sp>
      <p:sp>
        <p:nvSpPr>
          <p:cNvPr id="8199" name="Text Box 7"/>
          <p:cNvSpPr txBox="1">
            <a:spLocks noChangeArrowheads="1"/>
          </p:cNvSpPr>
          <p:nvPr/>
        </p:nvSpPr>
        <p:spPr bwMode="auto">
          <a:xfrm>
            <a:off x="2743200" y="1524000"/>
            <a:ext cx="53340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000">
                <a:latin typeface="Georgia" pitchFamily="18" charset="0"/>
              </a:rPr>
              <a:t>Born in South Hadley, Massachusetts</a:t>
            </a:r>
          </a:p>
        </p:txBody>
      </p:sp>
      <p:sp>
        <p:nvSpPr>
          <p:cNvPr id="8200" name="Text Box 8"/>
          <p:cNvSpPr txBox="1">
            <a:spLocks noChangeArrowheads="1"/>
          </p:cNvSpPr>
          <p:nvPr/>
        </p:nvSpPr>
        <p:spPr bwMode="auto">
          <a:xfrm>
            <a:off x="2819400" y="1981200"/>
            <a:ext cx="61722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000">
                <a:latin typeface="Georgia" pitchFamily="18" charset="0"/>
              </a:rPr>
              <a:t>Studied philosophy at Harvard, Leipzig, and Berlin</a:t>
            </a:r>
          </a:p>
        </p:txBody>
      </p:sp>
      <p:sp>
        <p:nvSpPr>
          <p:cNvPr id="8201" name="Text Box 9"/>
          <p:cNvSpPr txBox="1">
            <a:spLocks noChangeArrowheads="1"/>
          </p:cNvSpPr>
          <p:nvPr/>
        </p:nvSpPr>
        <p:spPr bwMode="auto">
          <a:xfrm>
            <a:off x="2743200" y="2438400"/>
            <a:ext cx="61722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000">
                <a:latin typeface="Georgia" pitchFamily="18" charset="0"/>
              </a:rPr>
              <a:t>Taught at Univ. of Michigan &amp; Univ. of Chicago</a:t>
            </a:r>
          </a:p>
        </p:txBody>
      </p:sp>
      <p:sp>
        <p:nvSpPr>
          <p:cNvPr id="8202" name="Text Box 10"/>
          <p:cNvSpPr txBox="1">
            <a:spLocks noChangeArrowheads="1"/>
          </p:cNvSpPr>
          <p:nvPr/>
        </p:nvSpPr>
        <p:spPr bwMode="auto">
          <a:xfrm>
            <a:off x="2895600" y="2895600"/>
            <a:ext cx="43434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000">
                <a:latin typeface="Georgia" pitchFamily="18" charset="0"/>
              </a:rPr>
              <a:t>Stellar lecturer and social reformer</a:t>
            </a:r>
          </a:p>
        </p:txBody>
      </p:sp>
      <p:pic>
        <p:nvPicPr>
          <p:cNvPr id="8203" name="Picture 11"/>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648200" y="3733800"/>
            <a:ext cx="2286000" cy="2762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204" name="Rectangle 12"/>
          <p:cNvSpPr>
            <a:spLocks noChangeArrowheads="1"/>
          </p:cNvSpPr>
          <p:nvPr/>
        </p:nvSpPr>
        <p:spPr bwMode="auto">
          <a:xfrm>
            <a:off x="4572000" y="3581400"/>
            <a:ext cx="2514600" cy="2895600"/>
          </a:xfrm>
          <a:prstGeom prst="rect">
            <a:avLst/>
          </a:prstGeom>
          <a:solidFill>
            <a:schemeClr val="bg1">
              <a:alpha val="60001"/>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205" name="Text Box 13"/>
          <p:cNvSpPr txBox="1">
            <a:spLocks noChangeArrowheads="1"/>
          </p:cNvSpPr>
          <p:nvPr/>
        </p:nvSpPr>
        <p:spPr bwMode="auto">
          <a:xfrm rot="-502560">
            <a:off x="3352800" y="4038600"/>
            <a:ext cx="3352800"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800">
                <a:latin typeface="Georgia" pitchFamily="18" charset="0"/>
              </a:rPr>
              <a:t>Intellectual Roots</a:t>
            </a:r>
          </a:p>
        </p:txBody>
      </p:sp>
      <p:sp>
        <p:nvSpPr>
          <p:cNvPr id="8206" name="Text Box 14"/>
          <p:cNvSpPr txBox="1">
            <a:spLocks noChangeArrowheads="1"/>
          </p:cNvSpPr>
          <p:nvPr/>
        </p:nvSpPr>
        <p:spPr bwMode="auto">
          <a:xfrm>
            <a:off x="3200400" y="5334000"/>
            <a:ext cx="3810000"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800">
                <a:latin typeface="Georgia" pitchFamily="18" charset="0"/>
              </a:rPr>
              <a:t>Behavioral Psychology</a:t>
            </a:r>
          </a:p>
        </p:txBody>
      </p:sp>
      <p:sp>
        <p:nvSpPr>
          <p:cNvPr id="8207" name="Text Box 15"/>
          <p:cNvSpPr txBox="1">
            <a:spLocks noChangeArrowheads="1"/>
          </p:cNvSpPr>
          <p:nvPr/>
        </p:nvSpPr>
        <p:spPr bwMode="auto">
          <a:xfrm>
            <a:off x="6705600" y="4662488"/>
            <a:ext cx="2438400"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800">
                <a:latin typeface="Georgia" pitchFamily="18" charset="0"/>
              </a:rPr>
              <a:t>Pragmatism</a:t>
            </a:r>
          </a:p>
        </p:txBody>
      </p:sp>
      <p:sp>
        <p:nvSpPr>
          <p:cNvPr id="8208" name="Freeform 16"/>
          <p:cNvSpPr>
            <a:spLocks/>
          </p:cNvSpPr>
          <p:nvPr/>
        </p:nvSpPr>
        <p:spPr bwMode="auto">
          <a:xfrm>
            <a:off x="4724400" y="4648200"/>
            <a:ext cx="304800" cy="609600"/>
          </a:xfrm>
          <a:custGeom>
            <a:avLst/>
            <a:gdLst>
              <a:gd name="T0" fmla="*/ 0 w 192"/>
              <a:gd name="T1" fmla="*/ 0 h 384"/>
              <a:gd name="T2" fmla="*/ 144 w 192"/>
              <a:gd name="T3" fmla="*/ 96 h 384"/>
              <a:gd name="T4" fmla="*/ 192 w 192"/>
              <a:gd name="T5" fmla="*/ 384 h 384"/>
            </a:gdLst>
            <a:ahLst/>
            <a:cxnLst>
              <a:cxn ang="0">
                <a:pos x="T0" y="T1"/>
              </a:cxn>
              <a:cxn ang="0">
                <a:pos x="T2" y="T3"/>
              </a:cxn>
              <a:cxn ang="0">
                <a:pos x="T4" y="T5"/>
              </a:cxn>
            </a:cxnLst>
            <a:rect l="0" t="0" r="r" b="b"/>
            <a:pathLst>
              <a:path w="192" h="384">
                <a:moveTo>
                  <a:pt x="0" y="0"/>
                </a:moveTo>
                <a:cubicBezTo>
                  <a:pt x="56" y="16"/>
                  <a:pt x="112" y="32"/>
                  <a:pt x="144" y="96"/>
                </a:cubicBezTo>
                <a:cubicBezTo>
                  <a:pt x="176" y="160"/>
                  <a:pt x="184" y="272"/>
                  <a:pt x="192" y="384"/>
                </a:cubicBezTo>
              </a:path>
            </a:pathLst>
          </a:custGeom>
          <a:noFill/>
          <a:ln w="25400">
            <a:solidFill>
              <a:schemeClr val="tx1"/>
            </a:solidFill>
            <a:round/>
            <a:headEnd/>
            <a:tailEnd type="stealth" w="lg"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8209" name="Freeform 17"/>
          <p:cNvSpPr>
            <a:spLocks/>
          </p:cNvSpPr>
          <p:nvPr/>
        </p:nvSpPr>
        <p:spPr bwMode="auto">
          <a:xfrm>
            <a:off x="6400800" y="3683000"/>
            <a:ext cx="1447800" cy="889000"/>
          </a:xfrm>
          <a:custGeom>
            <a:avLst/>
            <a:gdLst>
              <a:gd name="T0" fmla="*/ 0 w 912"/>
              <a:gd name="T1" fmla="*/ 224 h 560"/>
              <a:gd name="T2" fmla="*/ 192 w 912"/>
              <a:gd name="T3" fmla="*/ 80 h 560"/>
              <a:gd name="T4" fmla="*/ 720 w 912"/>
              <a:gd name="T5" fmla="*/ 80 h 560"/>
              <a:gd name="T6" fmla="*/ 912 w 912"/>
              <a:gd name="T7" fmla="*/ 560 h 560"/>
            </a:gdLst>
            <a:ahLst/>
            <a:cxnLst>
              <a:cxn ang="0">
                <a:pos x="T0" y="T1"/>
              </a:cxn>
              <a:cxn ang="0">
                <a:pos x="T2" y="T3"/>
              </a:cxn>
              <a:cxn ang="0">
                <a:pos x="T4" y="T5"/>
              </a:cxn>
              <a:cxn ang="0">
                <a:pos x="T6" y="T7"/>
              </a:cxn>
            </a:cxnLst>
            <a:rect l="0" t="0" r="r" b="b"/>
            <a:pathLst>
              <a:path w="912" h="560">
                <a:moveTo>
                  <a:pt x="0" y="224"/>
                </a:moveTo>
                <a:cubicBezTo>
                  <a:pt x="36" y="164"/>
                  <a:pt x="72" y="104"/>
                  <a:pt x="192" y="80"/>
                </a:cubicBezTo>
                <a:cubicBezTo>
                  <a:pt x="312" y="56"/>
                  <a:pt x="600" y="0"/>
                  <a:pt x="720" y="80"/>
                </a:cubicBezTo>
                <a:cubicBezTo>
                  <a:pt x="840" y="160"/>
                  <a:pt x="876" y="360"/>
                  <a:pt x="912" y="560"/>
                </a:cubicBezTo>
              </a:path>
            </a:pathLst>
          </a:custGeom>
          <a:noFill/>
          <a:ln w="25400">
            <a:solidFill>
              <a:schemeClr val="tx1"/>
            </a:solidFill>
            <a:round/>
            <a:headEnd/>
            <a:tailEnd type="stealth" w="lg"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xmlns="" val="422017022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6200" y="152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400">
                <a:latin typeface="Georgia" pitchFamily="18" charset="0"/>
              </a:rPr>
              <a:t>the importance of…</a:t>
            </a:r>
          </a:p>
        </p:txBody>
      </p:sp>
      <p:pic>
        <p:nvPicPr>
          <p:cNvPr id="10243"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52400" y="533400"/>
            <a:ext cx="3090863" cy="1141413"/>
          </a:xfrm>
          <a:prstGeom prst="rect">
            <a:avLst/>
          </a:prstGeom>
          <a:noFill/>
          <a:extLst>
            <a:ext uri="{909E8E84-426E-40DD-AFC4-6F175D3DCCD1}">
              <a14:hiddenFill xmlns:a14="http://schemas.microsoft.com/office/drawing/2010/main" xmlns="">
                <a:solidFill>
                  <a:srgbClr val="FFFFFF"/>
                </a:solidFill>
              </a14:hiddenFill>
            </a:ext>
          </a:extLst>
        </p:spPr>
      </p:pic>
      <p:pic>
        <p:nvPicPr>
          <p:cNvPr id="10244"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124200" y="685800"/>
            <a:ext cx="2514600" cy="815975"/>
          </a:xfrm>
          <a:prstGeom prst="rect">
            <a:avLst/>
          </a:prstGeom>
          <a:noFill/>
          <a:extLst>
            <a:ext uri="{909E8E84-426E-40DD-AFC4-6F175D3DCCD1}">
              <a14:hiddenFill xmlns:a14="http://schemas.microsoft.com/office/drawing/2010/main" xmlns="">
                <a:solidFill>
                  <a:srgbClr val="FFFFFF"/>
                </a:solidFill>
              </a14:hiddenFill>
            </a:ext>
          </a:extLst>
        </p:spPr>
      </p:pic>
      <p:pic>
        <p:nvPicPr>
          <p:cNvPr id="10245" name="Picture 5"/>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6248400" y="533400"/>
            <a:ext cx="2447925" cy="1035050"/>
          </a:xfrm>
          <a:prstGeom prst="rect">
            <a:avLst/>
          </a:prstGeom>
          <a:noFill/>
          <a:extLst>
            <a:ext uri="{909E8E84-426E-40DD-AFC4-6F175D3DCCD1}">
              <a14:hiddenFill xmlns:a14="http://schemas.microsoft.com/office/drawing/2010/main" xmlns="">
                <a:solidFill>
                  <a:srgbClr val="FFFFFF"/>
                </a:solidFill>
              </a14:hiddenFill>
            </a:ext>
          </a:extLst>
        </p:spPr>
      </p:pic>
      <p:pic>
        <p:nvPicPr>
          <p:cNvPr id="10246" name="Picture 6"/>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5638800" y="990600"/>
            <a:ext cx="542925" cy="314325"/>
          </a:xfrm>
          <a:prstGeom prst="rect">
            <a:avLst/>
          </a:prstGeom>
          <a:noFill/>
          <a:extLst>
            <a:ext uri="{909E8E84-426E-40DD-AFC4-6F175D3DCCD1}">
              <a14:hiddenFill xmlns:a14="http://schemas.microsoft.com/office/drawing/2010/main" xmlns="">
                <a:solidFill>
                  <a:srgbClr val="FFFFFF"/>
                </a:solidFill>
              </a14:hiddenFill>
            </a:ext>
          </a:extLst>
        </p:spPr>
      </p:pic>
      <p:sp>
        <p:nvSpPr>
          <p:cNvPr id="10247" name="Text Box 7"/>
          <p:cNvSpPr txBox="1">
            <a:spLocks noChangeArrowheads="1"/>
          </p:cNvSpPr>
          <p:nvPr/>
        </p:nvSpPr>
        <p:spPr bwMode="auto">
          <a:xfrm>
            <a:off x="152400" y="1676400"/>
            <a:ext cx="8763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400">
                <a:latin typeface="Georgia" pitchFamily="18" charset="0"/>
              </a:rPr>
              <a:t>unlike animals, humans can delay their responses to stimuli…</a:t>
            </a:r>
          </a:p>
        </p:txBody>
      </p:sp>
      <p:pic>
        <p:nvPicPr>
          <p:cNvPr id="10248" name="Picture 8"/>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228600" y="2209800"/>
            <a:ext cx="1866900" cy="612775"/>
          </a:xfrm>
          <a:prstGeom prst="rect">
            <a:avLst/>
          </a:prstGeom>
          <a:noFill/>
          <a:extLst>
            <a:ext uri="{909E8E84-426E-40DD-AFC4-6F175D3DCCD1}">
              <a14:hiddenFill xmlns:a14="http://schemas.microsoft.com/office/drawing/2010/main" xmlns="">
                <a:solidFill>
                  <a:srgbClr val="FFFFFF"/>
                </a:solidFill>
              </a14:hiddenFill>
            </a:ext>
          </a:extLst>
        </p:spPr>
      </p:pic>
      <p:pic>
        <p:nvPicPr>
          <p:cNvPr id="10249" name="Picture 9"/>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3657600" y="2209800"/>
            <a:ext cx="1800225" cy="669925"/>
          </a:xfrm>
          <a:prstGeom prst="rect">
            <a:avLst/>
          </a:prstGeom>
          <a:noFill/>
          <a:extLst>
            <a:ext uri="{909E8E84-426E-40DD-AFC4-6F175D3DCCD1}">
              <a14:hiddenFill xmlns:a14="http://schemas.microsoft.com/office/drawing/2010/main" xmlns="">
                <a:solidFill>
                  <a:srgbClr val="FFFFFF"/>
                </a:solidFill>
              </a14:hiddenFill>
            </a:ext>
          </a:extLst>
        </p:spPr>
      </p:pic>
      <p:pic>
        <p:nvPicPr>
          <p:cNvPr id="10250" name="Picture 10"/>
          <p:cNvPicPr>
            <a:picLocks noChangeAspect="1" noChangeArrowheads="1"/>
          </p:cNvPicPr>
          <p:nvPr/>
        </p:nvPicPr>
        <p:blipFill>
          <a:blip r:embed="rId9">
            <a:extLst>
              <a:ext uri="{28A0092B-C50C-407E-A947-70E740481C1C}">
                <a14:useLocalDpi xmlns:a14="http://schemas.microsoft.com/office/drawing/2010/main" xmlns="" val="0"/>
              </a:ext>
            </a:extLst>
          </a:blip>
          <a:srcRect l="35822"/>
          <a:stretch>
            <a:fillRect/>
          </a:stretch>
        </p:blipFill>
        <p:spPr bwMode="auto">
          <a:xfrm>
            <a:off x="7019925" y="2209800"/>
            <a:ext cx="1590675" cy="760413"/>
          </a:xfrm>
          <a:prstGeom prst="rect">
            <a:avLst/>
          </a:prstGeom>
          <a:noFill/>
          <a:extLst>
            <a:ext uri="{909E8E84-426E-40DD-AFC4-6F175D3DCCD1}">
              <a14:hiddenFill xmlns:a14="http://schemas.microsoft.com/office/drawing/2010/main" xmlns="">
                <a:solidFill>
                  <a:srgbClr val="FFFFFF"/>
                </a:solidFill>
              </a14:hiddenFill>
            </a:ext>
          </a:extLst>
        </p:spPr>
      </p:pic>
      <p:sp>
        <p:nvSpPr>
          <p:cNvPr id="10251" name="Freeform 11"/>
          <p:cNvSpPr>
            <a:spLocks/>
          </p:cNvSpPr>
          <p:nvPr/>
        </p:nvSpPr>
        <p:spPr bwMode="auto">
          <a:xfrm>
            <a:off x="2057400" y="2286000"/>
            <a:ext cx="1600200" cy="342900"/>
          </a:xfrm>
          <a:custGeom>
            <a:avLst/>
            <a:gdLst>
              <a:gd name="T0" fmla="*/ 0 w 1008"/>
              <a:gd name="T1" fmla="*/ 120 h 216"/>
              <a:gd name="T2" fmla="*/ 96 w 1008"/>
              <a:gd name="T3" fmla="*/ 72 h 216"/>
              <a:gd name="T4" fmla="*/ 240 w 1008"/>
              <a:gd name="T5" fmla="*/ 24 h 216"/>
              <a:gd name="T6" fmla="*/ 432 w 1008"/>
              <a:gd name="T7" fmla="*/ 24 h 216"/>
              <a:gd name="T8" fmla="*/ 528 w 1008"/>
              <a:gd name="T9" fmla="*/ 168 h 216"/>
              <a:gd name="T10" fmla="*/ 672 w 1008"/>
              <a:gd name="T11" fmla="*/ 216 h 216"/>
              <a:gd name="T12" fmla="*/ 1008 w 1008"/>
              <a:gd name="T13" fmla="*/ 168 h 216"/>
            </a:gdLst>
            <a:ahLst/>
            <a:cxnLst>
              <a:cxn ang="0">
                <a:pos x="T0" y="T1"/>
              </a:cxn>
              <a:cxn ang="0">
                <a:pos x="T2" y="T3"/>
              </a:cxn>
              <a:cxn ang="0">
                <a:pos x="T4" y="T5"/>
              </a:cxn>
              <a:cxn ang="0">
                <a:pos x="T6" y="T7"/>
              </a:cxn>
              <a:cxn ang="0">
                <a:pos x="T8" y="T9"/>
              </a:cxn>
              <a:cxn ang="0">
                <a:pos x="T10" y="T11"/>
              </a:cxn>
              <a:cxn ang="0">
                <a:pos x="T12" y="T13"/>
              </a:cxn>
            </a:cxnLst>
            <a:rect l="0" t="0" r="r" b="b"/>
            <a:pathLst>
              <a:path w="1008" h="216">
                <a:moveTo>
                  <a:pt x="0" y="120"/>
                </a:moveTo>
                <a:cubicBezTo>
                  <a:pt x="28" y="104"/>
                  <a:pt x="56" y="88"/>
                  <a:pt x="96" y="72"/>
                </a:cubicBezTo>
                <a:cubicBezTo>
                  <a:pt x="136" y="56"/>
                  <a:pt x="184" y="32"/>
                  <a:pt x="240" y="24"/>
                </a:cubicBezTo>
                <a:cubicBezTo>
                  <a:pt x="296" y="16"/>
                  <a:pt x="384" y="0"/>
                  <a:pt x="432" y="24"/>
                </a:cubicBezTo>
                <a:cubicBezTo>
                  <a:pt x="480" y="48"/>
                  <a:pt x="488" y="136"/>
                  <a:pt x="528" y="168"/>
                </a:cubicBezTo>
                <a:cubicBezTo>
                  <a:pt x="568" y="200"/>
                  <a:pt x="592" y="216"/>
                  <a:pt x="672" y="216"/>
                </a:cubicBezTo>
                <a:cubicBezTo>
                  <a:pt x="752" y="216"/>
                  <a:pt x="880" y="192"/>
                  <a:pt x="1008" y="168"/>
                </a:cubicBezTo>
              </a:path>
            </a:pathLst>
          </a:custGeom>
          <a:noFill/>
          <a:ln w="25400">
            <a:solidFill>
              <a:schemeClr val="tx1"/>
            </a:solidFill>
            <a:round/>
            <a:headEnd/>
            <a:tailEnd type="stealth" w="lg"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0252" name="Freeform 12"/>
          <p:cNvSpPr>
            <a:spLocks/>
          </p:cNvSpPr>
          <p:nvPr/>
        </p:nvSpPr>
        <p:spPr bwMode="auto">
          <a:xfrm flipV="1">
            <a:off x="5410200" y="2362200"/>
            <a:ext cx="1600200" cy="342900"/>
          </a:xfrm>
          <a:custGeom>
            <a:avLst/>
            <a:gdLst>
              <a:gd name="T0" fmla="*/ 0 w 1008"/>
              <a:gd name="T1" fmla="*/ 120 h 216"/>
              <a:gd name="T2" fmla="*/ 96 w 1008"/>
              <a:gd name="T3" fmla="*/ 72 h 216"/>
              <a:gd name="T4" fmla="*/ 240 w 1008"/>
              <a:gd name="T5" fmla="*/ 24 h 216"/>
              <a:gd name="T6" fmla="*/ 432 w 1008"/>
              <a:gd name="T7" fmla="*/ 24 h 216"/>
              <a:gd name="T8" fmla="*/ 528 w 1008"/>
              <a:gd name="T9" fmla="*/ 168 h 216"/>
              <a:gd name="T10" fmla="*/ 672 w 1008"/>
              <a:gd name="T11" fmla="*/ 216 h 216"/>
              <a:gd name="T12" fmla="*/ 1008 w 1008"/>
              <a:gd name="T13" fmla="*/ 168 h 216"/>
            </a:gdLst>
            <a:ahLst/>
            <a:cxnLst>
              <a:cxn ang="0">
                <a:pos x="T0" y="T1"/>
              </a:cxn>
              <a:cxn ang="0">
                <a:pos x="T2" y="T3"/>
              </a:cxn>
              <a:cxn ang="0">
                <a:pos x="T4" y="T5"/>
              </a:cxn>
              <a:cxn ang="0">
                <a:pos x="T6" y="T7"/>
              </a:cxn>
              <a:cxn ang="0">
                <a:pos x="T8" y="T9"/>
              </a:cxn>
              <a:cxn ang="0">
                <a:pos x="T10" y="T11"/>
              </a:cxn>
              <a:cxn ang="0">
                <a:pos x="T12" y="T13"/>
              </a:cxn>
            </a:cxnLst>
            <a:rect l="0" t="0" r="r" b="b"/>
            <a:pathLst>
              <a:path w="1008" h="216">
                <a:moveTo>
                  <a:pt x="0" y="120"/>
                </a:moveTo>
                <a:cubicBezTo>
                  <a:pt x="28" y="104"/>
                  <a:pt x="56" y="88"/>
                  <a:pt x="96" y="72"/>
                </a:cubicBezTo>
                <a:cubicBezTo>
                  <a:pt x="136" y="56"/>
                  <a:pt x="184" y="32"/>
                  <a:pt x="240" y="24"/>
                </a:cubicBezTo>
                <a:cubicBezTo>
                  <a:pt x="296" y="16"/>
                  <a:pt x="384" y="0"/>
                  <a:pt x="432" y="24"/>
                </a:cubicBezTo>
                <a:cubicBezTo>
                  <a:pt x="480" y="48"/>
                  <a:pt x="488" y="136"/>
                  <a:pt x="528" y="168"/>
                </a:cubicBezTo>
                <a:cubicBezTo>
                  <a:pt x="568" y="200"/>
                  <a:pt x="592" y="216"/>
                  <a:pt x="672" y="216"/>
                </a:cubicBezTo>
                <a:cubicBezTo>
                  <a:pt x="752" y="216"/>
                  <a:pt x="880" y="192"/>
                  <a:pt x="1008" y="168"/>
                </a:cubicBezTo>
              </a:path>
            </a:pathLst>
          </a:custGeom>
          <a:noFill/>
          <a:ln w="25400">
            <a:solidFill>
              <a:schemeClr val="tx1"/>
            </a:solidFill>
            <a:round/>
            <a:headEnd/>
            <a:tailEnd type="stealth" w="lg"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0253" name="Text Box 13"/>
          <p:cNvSpPr txBox="1">
            <a:spLocks noChangeArrowheads="1"/>
          </p:cNvSpPr>
          <p:nvPr/>
        </p:nvSpPr>
        <p:spPr bwMode="auto">
          <a:xfrm>
            <a:off x="152400" y="2971800"/>
            <a:ext cx="8763000" cy="822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400">
                <a:latin typeface="Georgia" pitchFamily="18" charset="0"/>
              </a:rPr>
              <a:t>We interpret through the use of </a:t>
            </a:r>
            <a:r>
              <a:rPr lang="en-US" altLang="en-US" sz="2400" i="1">
                <a:latin typeface="Georgia" pitchFamily="18" charset="0"/>
              </a:rPr>
              <a:t>significant gestures</a:t>
            </a:r>
            <a:r>
              <a:rPr lang="en-US" altLang="en-US" sz="2400">
                <a:latin typeface="Georgia" pitchFamily="18" charset="0"/>
              </a:rPr>
              <a:t>, or actions that arouse the same response in the self as in others.</a:t>
            </a:r>
            <a:endParaRPr lang="en-US" altLang="en-US" sz="2400" i="1">
              <a:latin typeface="Georgia" pitchFamily="18" charset="0"/>
            </a:endParaRPr>
          </a:p>
        </p:txBody>
      </p:sp>
      <p:sp>
        <p:nvSpPr>
          <p:cNvPr id="10254" name="Text Box 14"/>
          <p:cNvSpPr txBox="1">
            <a:spLocks noChangeArrowheads="1"/>
          </p:cNvSpPr>
          <p:nvPr/>
        </p:nvSpPr>
        <p:spPr bwMode="auto">
          <a:xfrm>
            <a:off x="152400" y="3886200"/>
            <a:ext cx="8610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400">
                <a:latin typeface="Georgia" pitchFamily="18" charset="0"/>
              </a:rPr>
              <a:t>How do gestures become significant? Through interaction…</a:t>
            </a:r>
            <a:endParaRPr lang="en-US" altLang="en-US" sz="2400" i="1">
              <a:latin typeface="Georgia" pitchFamily="18" charset="0"/>
            </a:endParaRPr>
          </a:p>
        </p:txBody>
      </p:sp>
      <p:pic>
        <p:nvPicPr>
          <p:cNvPr id="10255" name="Picture 15"/>
          <p:cNvPicPr>
            <a:picLocks noChangeAspect="1" noChangeArrowheads="1"/>
          </p:cNvPicPr>
          <p:nvPr/>
        </p:nvPicPr>
        <p:blipFill>
          <a:blip r:embed="rId10">
            <a:extLst>
              <a:ext uri="{28A0092B-C50C-407E-A947-70E740481C1C}">
                <a14:useLocalDpi xmlns:a14="http://schemas.microsoft.com/office/drawing/2010/main" xmlns="" val="0"/>
              </a:ext>
            </a:extLst>
          </a:blip>
          <a:srcRect/>
          <a:stretch>
            <a:fillRect/>
          </a:stretch>
        </p:blipFill>
        <p:spPr bwMode="auto">
          <a:xfrm>
            <a:off x="3276600" y="4648200"/>
            <a:ext cx="723900" cy="704850"/>
          </a:xfrm>
          <a:prstGeom prst="rect">
            <a:avLst/>
          </a:prstGeom>
          <a:noFill/>
          <a:extLst>
            <a:ext uri="{909E8E84-426E-40DD-AFC4-6F175D3DCCD1}">
              <a14:hiddenFill xmlns:a14="http://schemas.microsoft.com/office/drawing/2010/main" xmlns="">
                <a:solidFill>
                  <a:srgbClr val="FFFFFF"/>
                </a:solidFill>
              </a14:hiddenFill>
            </a:ext>
          </a:extLst>
        </p:spPr>
      </p:pic>
      <p:pic>
        <p:nvPicPr>
          <p:cNvPr id="10256" name="Picture 16"/>
          <p:cNvPicPr>
            <a:picLocks noChangeAspect="1" noChangeArrowheads="1"/>
          </p:cNvPicPr>
          <p:nvPr/>
        </p:nvPicPr>
        <p:blipFill>
          <a:blip r:embed="rId11">
            <a:extLst>
              <a:ext uri="{28A0092B-C50C-407E-A947-70E740481C1C}">
                <a14:useLocalDpi xmlns:a14="http://schemas.microsoft.com/office/drawing/2010/main" xmlns="" val="0"/>
              </a:ext>
            </a:extLst>
          </a:blip>
          <a:srcRect/>
          <a:stretch>
            <a:fillRect/>
          </a:stretch>
        </p:blipFill>
        <p:spPr bwMode="auto">
          <a:xfrm>
            <a:off x="5105400" y="4724400"/>
            <a:ext cx="1504950" cy="752475"/>
          </a:xfrm>
          <a:prstGeom prst="rect">
            <a:avLst/>
          </a:prstGeom>
          <a:noFill/>
          <a:extLst>
            <a:ext uri="{909E8E84-426E-40DD-AFC4-6F175D3DCCD1}">
              <a14:hiddenFill xmlns:a14="http://schemas.microsoft.com/office/drawing/2010/main" xmlns="">
                <a:solidFill>
                  <a:srgbClr val="FFFFFF"/>
                </a:solidFill>
              </a14:hiddenFill>
            </a:ext>
          </a:extLst>
        </p:spPr>
      </p:pic>
      <p:pic>
        <p:nvPicPr>
          <p:cNvPr id="10257" name="Picture 17"/>
          <p:cNvPicPr>
            <a:picLocks noChangeAspect="1" noChangeArrowheads="1"/>
          </p:cNvPicPr>
          <p:nvPr/>
        </p:nvPicPr>
        <p:blipFill>
          <a:blip r:embed="rId12">
            <a:extLst>
              <a:ext uri="{28A0092B-C50C-407E-A947-70E740481C1C}">
                <a14:useLocalDpi xmlns:a14="http://schemas.microsoft.com/office/drawing/2010/main" xmlns="" val="0"/>
              </a:ext>
            </a:extLst>
          </a:blip>
          <a:srcRect/>
          <a:stretch>
            <a:fillRect/>
          </a:stretch>
        </p:blipFill>
        <p:spPr bwMode="auto">
          <a:xfrm>
            <a:off x="2667000" y="5524500"/>
            <a:ext cx="2457450" cy="1333500"/>
          </a:xfrm>
          <a:prstGeom prst="rect">
            <a:avLst/>
          </a:prstGeom>
          <a:noFill/>
          <a:extLst>
            <a:ext uri="{909E8E84-426E-40DD-AFC4-6F175D3DCCD1}">
              <a14:hiddenFill xmlns:a14="http://schemas.microsoft.com/office/drawing/2010/main" xmlns="">
                <a:solidFill>
                  <a:srgbClr val="FFFFFF"/>
                </a:solidFill>
              </a14:hiddenFill>
            </a:ext>
          </a:extLst>
        </p:spPr>
      </p:pic>
      <p:sp>
        <p:nvSpPr>
          <p:cNvPr id="10258" name="Freeform 18"/>
          <p:cNvSpPr>
            <a:spLocks/>
          </p:cNvSpPr>
          <p:nvPr/>
        </p:nvSpPr>
        <p:spPr bwMode="auto">
          <a:xfrm>
            <a:off x="4038600" y="4559300"/>
            <a:ext cx="1066800" cy="317500"/>
          </a:xfrm>
          <a:custGeom>
            <a:avLst/>
            <a:gdLst>
              <a:gd name="T0" fmla="*/ 0 w 672"/>
              <a:gd name="T1" fmla="*/ 200 h 200"/>
              <a:gd name="T2" fmla="*/ 192 w 672"/>
              <a:gd name="T3" fmla="*/ 56 h 200"/>
              <a:gd name="T4" fmla="*/ 528 w 672"/>
              <a:gd name="T5" fmla="*/ 8 h 200"/>
              <a:gd name="T6" fmla="*/ 672 w 672"/>
              <a:gd name="T7" fmla="*/ 104 h 200"/>
            </a:gdLst>
            <a:ahLst/>
            <a:cxnLst>
              <a:cxn ang="0">
                <a:pos x="T0" y="T1"/>
              </a:cxn>
              <a:cxn ang="0">
                <a:pos x="T2" y="T3"/>
              </a:cxn>
              <a:cxn ang="0">
                <a:pos x="T4" y="T5"/>
              </a:cxn>
              <a:cxn ang="0">
                <a:pos x="T6" y="T7"/>
              </a:cxn>
            </a:cxnLst>
            <a:rect l="0" t="0" r="r" b="b"/>
            <a:pathLst>
              <a:path w="672" h="200">
                <a:moveTo>
                  <a:pt x="0" y="200"/>
                </a:moveTo>
                <a:cubicBezTo>
                  <a:pt x="52" y="144"/>
                  <a:pt x="104" y="88"/>
                  <a:pt x="192" y="56"/>
                </a:cubicBezTo>
                <a:cubicBezTo>
                  <a:pt x="280" y="24"/>
                  <a:pt x="448" y="0"/>
                  <a:pt x="528" y="8"/>
                </a:cubicBezTo>
                <a:cubicBezTo>
                  <a:pt x="608" y="16"/>
                  <a:pt x="640" y="60"/>
                  <a:pt x="672" y="104"/>
                </a:cubicBezTo>
              </a:path>
            </a:pathLst>
          </a:custGeom>
          <a:noFill/>
          <a:ln w="25400">
            <a:solidFill>
              <a:schemeClr val="tx1"/>
            </a:solidFill>
            <a:round/>
            <a:headEnd/>
            <a:tailEnd type="stealth" w="lg"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0259" name="Freeform 19"/>
          <p:cNvSpPr>
            <a:spLocks/>
          </p:cNvSpPr>
          <p:nvPr/>
        </p:nvSpPr>
        <p:spPr bwMode="auto">
          <a:xfrm>
            <a:off x="5181600" y="5410200"/>
            <a:ext cx="889000" cy="939800"/>
          </a:xfrm>
          <a:custGeom>
            <a:avLst/>
            <a:gdLst>
              <a:gd name="T0" fmla="*/ 432 w 560"/>
              <a:gd name="T1" fmla="*/ 0 h 592"/>
              <a:gd name="T2" fmla="*/ 480 w 560"/>
              <a:gd name="T3" fmla="*/ 144 h 592"/>
              <a:gd name="T4" fmla="*/ 528 w 560"/>
              <a:gd name="T5" fmla="*/ 432 h 592"/>
              <a:gd name="T6" fmla="*/ 288 w 560"/>
              <a:gd name="T7" fmla="*/ 576 h 592"/>
              <a:gd name="T8" fmla="*/ 0 w 560"/>
              <a:gd name="T9" fmla="*/ 528 h 592"/>
            </a:gdLst>
            <a:ahLst/>
            <a:cxnLst>
              <a:cxn ang="0">
                <a:pos x="T0" y="T1"/>
              </a:cxn>
              <a:cxn ang="0">
                <a:pos x="T2" y="T3"/>
              </a:cxn>
              <a:cxn ang="0">
                <a:pos x="T4" y="T5"/>
              </a:cxn>
              <a:cxn ang="0">
                <a:pos x="T6" y="T7"/>
              </a:cxn>
              <a:cxn ang="0">
                <a:pos x="T8" y="T9"/>
              </a:cxn>
            </a:cxnLst>
            <a:rect l="0" t="0" r="r" b="b"/>
            <a:pathLst>
              <a:path w="560" h="592">
                <a:moveTo>
                  <a:pt x="432" y="0"/>
                </a:moveTo>
                <a:cubicBezTo>
                  <a:pt x="448" y="36"/>
                  <a:pt x="464" y="72"/>
                  <a:pt x="480" y="144"/>
                </a:cubicBezTo>
                <a:cubicBezTo>
                  <a:pt x="496" y="216"/>
                  <a:pt x="560" y="360"/>
                  <a:pt x="528" y="432"/>
                </a:cubicBezTo>
                <a:cubicBezTo>
                  <a:pt x="496" y="504"/>
                  <a:pt x="376" y="560"/>
                  <a:pt x="288" y="576"/>
                </a:cubicBezTo>
                <a:cubicBezTo>
                  <a:pt x="200" y="592"/>
                  <a:pt x="100" y="560"/>
                  <a:pt x="0" y="528"/>
                </a:cubicBezTo>
              </a:path>
            </a:pathLst>
          </a:custGeom>
          <a:noFill/>
          <a:ln w="25400">
            <a:solidFill>
              <a:schemeClr val="tx1"/>
            </a:solidFill>
            <a:round/>
            <a:headEnd/>
            <a:tailEnd type="stealth" w="lg"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xmlns="" val="261962522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rot="-339955">
            <a:off x="228600" y="381000"/>
            <a:ext cx="2438400"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3200">
                <a:latin typeface="Georgia" pitchFamily="18" charset="0"/>
              </a:rPr>
              <a:t>What is the</a:t>
            </a:r>
          </a:p>
        </p:txBody>
      </p:sp>
      <p:sp>
        <p:nvSpPr>
          <p:cNvPr id="12291" name="Text Box 3"/>
          <p:cNvSpPr txBox="1">
            <a:spLocks noChangeArrowheads="1"/>
          </p:cNvSpPr>
          <p:nvPr/>
        </p:nvSpPr>
        <p:spPr bwMode="auto">
          <a:xfrm rot="532171">
            <a:off x="4343400" y="0"/>
            <a:ext cx="533400" cy="1006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6000">
                <a:latin typeface="Georgia" pitchFamily="18" charset="0"/>
              </a:rPr>
              <a:t>?</a:t>
            </a:r>
          </a:p>
        </p:txBody>
      </p:sp>
      <p:grpSp>
        <p:nvGrpSpPr>
          <p:cNvPr id="12292" name="Group 4"/>
          <p:cNvGrpSpPr>
            <a:grpSpLocks/>
          </p:cNvGrpSpPr>
          <p:nvPr/>
        </p:nvGrpSpPr>
        <p:grpSpPr bwMode="auto">
          <a:xfrm>
            <a:off x="609600" y="2743200"/>
            <a:ext cx="7772400" cy="1917700"/>
            <a:chOff x="384" y="1480"/>
            <a:chExt cx="4896" cy="1208"/>
          </a:xfrm>
        </p:grpSpPr>
        <p:sp>
          <p:nvSpPr>
            <p:cNvPr id="12293" name="Rectangle 5"/>
            <p:cNvSpPr>
              <a:spLocks noChangeArrowheads="1"/>
            </p:cNvSpPr>
            <p:nvPr/>
          </p:nvSpPr>
          <p:spPr bwMode="auto">
            <a:xfrm>
              <a:off x="3648" y="1968"/>
              <a:ext cx="1248" cy="240"/>
            </a:xfrm>
            <a:prstGeom prst="rect">
              <a:avLst/>
            </a:prstGeom>
            <a:solidFill>
              <a:srgbClr val="FFCC00">
                <a:alpha val="59000"/>
              </a:srgb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2294" name="Rectangle 6"/>
            <p:cNvSpPr>
              <a:spLocks noChangeArrowheads="1"/>
            </p:cNvSpPr>
            <p:nvPr/>
          </p:nvSpPr>
          <p:spPr bwMode="auto">
            <a:xfrm>
              <a:off x="384" y="1968"/>
              <a:ext cx="2544" cy="240"/>
            </a:xfrm>
            <a:prstGeom prst="rect">
              <a:avLst/>
            </a:prstGeom>
            <a:solidFill>
              <a:srgbClr val="0000FF">
                <a:alpha val="49001"/>
              </a:srgb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2295" name="Rectangle 7"/>
            <p:cNvSpPr>
              <a:spLocks noChangeArrowheads="1"/>
            </p:cNvSpPr>
            <p:nvPr/>
          </p:nvSpPr>
          <p:spPr bwMode="auto">
            <a:xfrm>
              <a:off x="2880" y="1488"/>
              <a:ext cx="1632" cy="288"/>
            </a:xfrm>
            <a:prstGeom prst="rect">
              <a:avLst/>
            </a:prstGeom>
            <a:solidFill>
              <a:srgbClr val="FF0000">
                <a:alpha val="60001"/>
              </a:srgb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2296" name="Text Box 8"/>
            <p:cNvSpPr txBox="1">
              <a:spLocks noChangeArrowheads="1"/>
            </p:cNvSpPr>
            <p:nvPr/>
          </p:nvSpPr>
          <p:spPr bwMode="auto">
            <a:xfrm>
              <a:off x="384" y="1480"/>
              <a:ext cx="4896" cy="1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400">
                  <a:latin typeface="Georgia" pitchFamily="18" charset="0"/>
                </a:rPr>
                <a:t>“The self is something which has a development; it is not initially there, at birth, but arises in the process of social experience and activity…it is an object to itself, and that characteristic distinguishes it from other objects and the body.” (p. 282-83)</a:t>
              </a:r>
            </a:p>
          </p:txBody>
        </p:sp>
      </p:grpSp>
      <p:pic>
        <p:nvPicPr>
          <p:cNvPr id="12297" name="Picture 9"/>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438400" y="-228600"/>
            <a:ext cx="1981200" cy="1828800"/>
          </a:xfrm>
          <a:prstGeom prst="rect">
            <a:avLst/>
          </a:prstGeom>
          <a:noFill/>
          <a:extLst>
            <a:ext uri="{909E8E84-426E-40DD-AFC4-6F175D3DCCD1}">
              <a14:hiddenFill xmlns:a14="http://schemas.microsoft.com/office/drawing/2010/main" xmlns="">
                <a:solidFill>
                  <a:srgbClr val="FFFFFF"/>
                </a:solidFill>
              </a14:hiddenFill>
            </a:ext>
          </a:extLst>
        </p:spPr>
      </p:pic>
      <p:sp>
        <p:nvSpPr>
          <p:cNvPr id="12298" name="Text Box 10"/>
          <p:cNvSpPr txBox="1">
            <a:spLocks noChangeArrowheads="1"/>
          </p:cNvSpPr>
          <p:nvPr/>
        </p:nvSpPr>
        <p:spPr bwMode="auto">
          <a:xfrm>
            <a:off x="990600" y="2057400"/>
            <a:ext cx="7239000" cy="366713"/>
          </a:xfrm>
          <a:prstGeom prst="rect">
            <a:avLst/>
          </a:prstGeom>
          <a:solidFill>
            <a:srgbClr val="FF0000">
              <a:alpha val="60001"/>
            </a:srgb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b="1">
                <a:latin typeface="Trebuchet MS" pitchFamily="34" charset="0"/>
              </a:rPr>
              <a:t>Not innate, but emerges when we can take on the role of others. </a:t>
            </a:r>
          </a:p>
        </p:txBody>
      </p:sp>
      <p:sp>
        <p:nvSpPr>
          <p:cNvPr id="12299" name="Freeform 11"/>
          <p:cNvSpPr>
            <a:spLocks/>
          </p:cNvSpPr>
          <p:nvPr/>
        </p:nvSpPr>
        <p:spPr bwMode="auto">
          <a:xfrm>
            <a:off x="7239000" y="2159000"/>
            <a:ext cx="1485900" cy="660400"/>
          </a:xfrm>
          <a:custGeom>
            <a:avLst/>
            <a:gdLst>
              <a:gd name="T0" fmla="*/ 0 w 936"/>
              <a:gd name="T1" fmla="*/ 416 h 416"/>
              <a:gd name="T2" fmla="*/ 720 w 936"/>
              <a:gd name="T3" fmla="*/ 320 h 416"/>
              <a:gd name="T4" fmla="*/ 912 w 936"/>
              <a:gd name="T5" fmla="*/ 224 h 416"/>
              <a:gd name="T6" fmla="*/ 864 w 936"/>
              <a:gd name="T7" fmla="*/ 32 h 416"/>
              <a:gd name="T8" fmla="*/ 672 w 936"/>
              <a:gd name="T9" fmla="*/ 32 h 416"/>
            </a:gdLst>
            <a:ahLst/>
            <a:cxnLst>
              <a:cxn ang="0">
                <a:pos x="T0" y="T1"/>
              </a:cxn>
              <a:cxn ang="0">
                <a:pos x="T2" y="T3"/>
              </a:cxn>
              <a:cxn ang="0">
                <a:pos x="T4" y="T5"/>
              </a:cxn>
              <a:cxn ang="0">
                <a:pos x="T6" y="T7"/>
              </a:cxn>
              <a:cxn ang="0">
                <a:pos x="T8" y="T9"/>
              </a:cxn>
            </a:cxnLst>
            <a:rect l="0" t="0" r="r" b="b"/>
            <a:pathLst>
              <a:path w="936" h="416">
                <a:moveTo>
                  <a:pt x="0" y="416"/>
                </a:moveTo>
                <a:cubicBezTo>
                  <a:pt x="284" y="384"/>
                  <a:pt x="568" y="352"/>
                  <a:pt x="720" y="320"/>
                </a:cubicBezTo>
                <a:cubicBezTo>
                  <a:pt x="872" y="288"/>
                  <a:pt x="888" y="272"/>
                  <a:pt x="912" y="224"/>
                </a:cubicBezTo>
                <a:cubicBezTo>
                  <a:pt x="936" y="176"/>
                  <a:pt x="904" y="64"/>
                  <a:pt x="864" y="32"/>
                </a:cubicBezTo>
                <a:cubicBezTo>
                  <a:pt x="824" y="0"/>
                  <a:pt x="748" y="16"/>
                  <a:pt x="672" y="32"/>
                </a:cubicBezTo>
              </a:path>
            </a:pathLst>
          </a:custGeom>
          <a:noFill/>
          <a:ln w="25400">
            <a:solidFill>
              <a:schemeClr val="tx1"/>
            </a:solidFill>
            <a:round/>
            <a:headEnd/>
            <a:tailEnd type="stealth" w="lg"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2300" name="Text Box 12"/>
          <p:cNvSpPr txBox="1">
            <a:spLocks noChangeArrowheads="1"/>
          </p:cNvSpPr>
          <p:nvPr/>
        </p:nvSpPr>
        <p:spPr bwMode="auto">
          <a:xfrm>
            <a:off x="457200" y="4724400"/>
            <a:ext cx="8229600" cy="366713"/>
          </a:xfrm>
          <a:prstGeom prst="rect">
            <a:avLst/>
          </a:prstGeom>
          <a:solidFill>
            <a:srgbClr val="0000FF">
              <a:alpha val="48000"/>
            </a:srgb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b="1">
                <a:latin typeface="Trebuchet MS" pitchFamily="34" charset="0"/>
              </a:rPr>
              <a:t>Gestures and symbols become significant through interaction with others.</a:t>
            </a:r>
          </a:p>
        </p:txBody>
      </p:sp>
      <p:sp>
        <p:nvSpPr>
          <p:cNvPr id="12301" name="Text Box 13"/>
          <p:cNvSpPr txBox="1">
            <a:spLocks noChangeArrowheads="1"/>
          </p:cNvSpPr>
          <p:nvPr/>
        </p:nvSpPr>
        <p:spPr bwMode="auto">
          <a:xfrm>
            <a:off x="1143000" y="5334000"/>
            <a:ext cx="7467600" cy="366713"/>
          </a:xfrm>
          <a:prstGeom prst="rect">
            <a:avLst/>
          </a:prstGeom>
          <a:solidFill>
            <a:srgbClr val="FFCC00">
              <a:alpha val="64000"/>
            </a:srgb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b="1">
                <a:latin typeface="Trebuchet MS" pitchFamily="34" charset="0"/>
              </a:rPr>
              <a:t>Reflexivity—put ourselves in the place of others and act as they do.</a:t>
            </a:r>
          </a:p>
        </p:txBody>
      </p:sp>
      <p:sp>
        <p:nvSpPr>
          <p:cNvPr id="12302" name="Freeform 14"/>
          <p:cNvSpPr>
            <a:spLocks/>
          </p:cNvSpPr>
          <p:nvPr/>
        </p:nvSpPr>
        <p:spPr bwMode="auto">
          <a:xfrm>
            <a:off x="152400" y="3733800"/>
            <a:ext cx="381000" cy="1066800"/>
          </a:xfrm>
          <a:custGeom>
            <a:avLst/>
            <a:gdLst>
              <a:gd name="T0" fmla="*/ 240 w 240"/>
              <a:gd name="T1" fmla="*/ 0 h 672"/>
              <a:gd name="T2" fmla="*/ 96 w 240"/>
              <a:gd name="T3" fmla="*/ 96 h 672"/>
              <a:gd name="T4" fmla="*/ 0 w 240"/>
              <a:gd name="T5" fmla="*/ 480 h 672"/>
              <a:gd name="T6" fmla="*/ 96 w 240"/>
              <a:gd name="T7" fmla="*/ 672 h 672"/>
            </a:gdLst>
            <a:ahLst/>
            <a:cxnLst>
              <a:cxn ang="0">
                <a:pos x="T0" y="T1"/>
              </a:cxn>
              <a:cxn ang="0">
                <a:pos x="T2" y="T3"/>
              </a:cxn>
              <a:cxn ang="0">
                <a:pos x="T4" y="T5"/>
              </a:cxn>
              <a:cxn ang="0">
                <a:pos x="T6" y="T7"/>
              </a:cxn>
            </a:cxnLst>
            <a:rect l="0" t="0" r="r" b="b"/>
            <a:pathLst>
              <a:path w="240" h="672">
                <a:moveTo>
                  <a:pt x="240" y="0"/>
                </a:moveTo>
                <a:cubicBezTo>
                  <a:pt x="188" y="8"/>
                  <a:pt x="136" y="16"/>
                  <a:pt x="96" y="96"/>
                </a:cubicBezTo>
                <a:cubicBezTo>
                  <a:pt x="56" y="176"/>
                  <a:pt x="0" y="384"/>
                  <a:pt x="0" y="480"/>
                </a:cubicBezTo>
                <a:cubicBezTo>
                  <a:pt x="0" y="576"/>
                  <a:pt x="48" y="624"/>
                  <a:pt x="96" y="672"/>
                </a:cubicBezTo>
              </a:path>
            </a:pathLst>
          </a:custGeom>
          <a:noFill/>
          <a:ln w="25400">
            <a:solidFill>
              <a:schemeClr val="tx1"/>
            </a:solidFill>
            <a:round/>
            <a:headEnd/>
            <a:tailEnd type="stealth" w="lg"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2303" name="Freeform 15"/>
          <p:cNvSpPr>
            <a:spLocks/>
          </p:cNvSpPr>
          <p:nvPr/>
        </p:nvSpPr>
        <p:spPr bwMode="auto">
          <a:xfrm>
            <a:off x="7848600" y="3657600"/>
            <a:ext cx="1244600" cy="1790700"/>
          </a:xfrm>
          <a:custGeom>
            <a:avLst/>
            <a:gdLst>
              <a:gd name="T0" fmla="*/ 0 w 784"/>
              <a:gd name="T1" fmla="*/ 0 h 1128"/>
              <a:gd name="T2" fmla="*/ 576 w 784"/>
              <a:gd name="T3" fmla="*/ 144 h 1128"/>
              <a:gd name="T4" fmla="*/ 768 w 784"/>
              <a:gd name="T5" fmla="*/ 672 h 1128"/>
              <a:gd name="T6" fmla="*/ 672 w 784"/>
              <a:gd name="T7" fmla="*/ 1056 h 1128"/>
              <a:gd name="T8" fmla="*/ 528 w 784"/>
              <a:gd name="T9" fmla="*/ 1104 h 1128"/>
            </a:gdLst>
            <a:ahLst/>
            <a:cxnLst>
              <a:cxn ang="0">
                <a:pos x="T0" y="T1"/>
              </a:cxn>
              <a:cxn ang="0">
                <a:pos x="T2" y="T3"/>
              </a:cxn>
              <a:cxn ang="0">
                <a:pos x="T4" y="T5"/>
              </a:cxn>
              <a:cxn ang="0">
                <a:pos x="T6" y="T7"/>
              </a:cxn>
              <a:cxn ang="0">
                <a:pos x="T8" y="T9"/>
              </a:cxn>
            </a:cxnLst>
            <a:rect l="0" t="0" r="r" b="b"/>
            <a:pathLst>
              <a:path w="784" h="1128">
                <a:moveTo>
                  <a:pt x="0" y="0"/>
                </a:moveTo>
                <a:cubicBezTo>
                  <a:pt x="224" y="16"/>
                  <a:pt x="448" y="32"/>
                  <a:pt x="576" y="144"/>
                </a:cubicBezTo>
                <a:cubicBezTo>
                  <a:pt x="704" y="256"/>
                  <a:pt x="752" y="520"/>
                  <a:pt x="768" y="672"/>
                </a:cubicBezTo>
                <a:cubicBezTo>
                  <a:pt x="784" y="824"/>
                  <a:pt x="712" y="984"/>
                  <a:pt x="672" y="1056"/>
                </a:cubicBezTo>
                <a:cubicBezTo>
                  <a:pt x="632" y="1128"/>
                  <a:pt x="580" y="1116"/>
                  <a:pt x="528" y="1104"/>
                </a:cubicBezTo>
              </a:path>
            </a:pathLst>
          </a:custGeom>
          <a:noFill/>
          <a:ln w="25400">
            <a:solidFill>
              <a:schemeClr val="tx1"/>
            </a:solidFill>
            <a:round/>
            <a:headEnd/>
            <a:tailEnd type="stealth" w="lg"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xmlns="" val="290819716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noFill/>
          <a:ln>
            <a:miter lim="800000"/>
            <a:headEnd/>
            <a:tailEnd/>
          </a:ln>
        </p:spPr>
        <p:txBody>
          <a:bodyPr/>
          <a:lstStyle/>
          <a:p>
            <a:pPr>
              <a:defRPr/>
            </a:pPr>
            <a:r>
              <a:rPr lang="en-US" dirty="0">
                <a:solidFill>
                  <a:srgbClr val="FF0000"/>
                </a:solidFill>
                <a:effectLst>
                  <a:glow rad="139700">
                    <a:srgbClr val="911324">
                      <a:alpha val="41000"/>
                    </a:srgbClr>
                  </a:glow>
                </a:effectLst>
                <a:latin typeface="Calibri"/>
                <a:ea typeface="+mj-ea"/>
                <a:cs typeface="Calibri"/>
              </a:rPr>
              <a:t>Emergence </a:t>
            </a:r>
            <a:r>
              <a:rPr lang="en-US" dirty="0">
                <a:latin typeface="Calibri"/>
                <a:ea typeface="+mj-ea"/>
                <a:cs typeface="Calibri"/>
              </a:rPr>
              <a:t>of The </a:t>
            </a:r>
            <a:r>
              <a:rPr lang="en-US" dirty="0">
                <a:solidFill>
                  <a:srgbClr val="FF0000"/>
                </a:solidFill>
                <a:latin typeface="Calibri"/>
                <a:ea typeface="+mj-ea"/>
                <a:cs typeface="Calibri"/>
              </a:rPr>
              <a:t>Self</a:t>
            </a:r>
          </a:p>
        </p:txBody>
      </p:sp>
      <p:sp>
        <p:nvSpPr>
          <p:cNvPr id="59395" name="Content Placeholder 2"/>
          <p:cNvSpPr>
            <a:spLocks noGrp="1"/>
          </p:cNvSpPr>
          <p:nvPr>
            <p:ph sz="half" idx="4294967295"/>
          </p:nvPr>
        </p:nvSpPr>
        <p:spPr>
          <a:xfrm>
            <a:off x="457200" y="1600200"/>
            <a:ext cx="4038600" cy="4525963"/>
          </a:xfrm>
          <a:ln w="38100" cap="flat">
            <a:solidFill>
              <a:srgbClr val="FF0000"/>
            </a:solidFill>
            <a:miter lim="800000"/>
            <a:headEnd type="none" w="med" len="med"/>
            <a:tailEnd type="none" w="med" len="med"/>
          </a:ln>
        </p:spPr>
        <p:txBody>
          <a:bodyPr>
            <a:normAutofit/>
          </a:bodyPr>
          <a:lstStyle/>
          <a:p>
            <a:r>
              <a:rPr lang="en-US" altLang="en-US" sz="2000" dirty="0">
                <a:latin typeface="Calibri" pitchFamily="34" charset="0"/>
              </a:rPr>
              <a:t>The self is developed from three inter-subjective forms of interaction:</a:t>
            </a:r>
          </a:p>
          <a:p>
            <a:pPr lvl="1"/>
            <a:r>
              <a:rPr lang="en-US" altLang="en-US" sz="2000" dirty="0">
                <a:solidFill>
                  <a:srgbClr val="FF0000"/>
                </a:solidFill>
                <a:latin typeface="Calibri" pitchFamily="34" charset="0"/>
              </a:rPr>
              <a:t>Language</a:t>
            </a:r>
          </a:p>
          <a:p>
            <a:pPr lvl="1"/>
            <a:r>
              <a:rPr lang="en-US" altLang="en-US" sz="2000" dirty="0">
                <a:solidFill>
                  <a:srgbClr val="FF0000"/>
                </a:solidFill>
                <a:latin typeface="Calibri" pitchFamily="34" charset="0"/>
              </a:rPr>
              <a:t>Play</a:t>
            </a:r>
          </a:p>
          <a:p>
            <a:pPr lvl="1"/>
            <a:r>
              <a:rPr lang="en-US" altLang="en-US" sz="2000" dirty="0">
                <a:solidFill>
                  <a:srgbClr val="FF0000"/>
                </a:solidFill>
                <a:latin typeface="Calibri" pitchFamily="34" charset="0"/>
              </a:rPr>
              <a:t>Game</a:t>
            </a:r>
          </a:p>
          <a:p>
            <a:pPr lvl="1">
              <a:buFontTx/>
              <a:buNone/>
            </a:pPr>
            <a:endParaRPr lang="en-US" altLang="en-US" sz="2000" dirty="0">
              <a:solidFill>
                <a:srgbClr val="FF0000"/>
              </a:solidFill>
              <a:latin typeface="Calibri" pitchFamily="34" charset="0"/>
            </a:endParaRPr>
          </a:p>
          <a:p>
            <a:r>
              <a:rPr lang="en-US" altLang="en-US" sz="2000" dirty="0">
                <a:latin typeface="Calibri" pitchFamily="34" charset="0"/>
              </a:rPr>
              <a:t>The key to this process is “taking the role of the generalized other” in order to gain essential self-realization.</a:t>
            </a:r>
          </a:p>
          <a:p>
            <a:endParaRPr lang="en-US" altLang="en-US" sz="2000" dirty="0">
              <a:latin typeface="Calibri" pitchFamily="34" charset="0"/>
            </a:endParaRPr>
          </a:p>
          <a:p>
            <a:endParaRPr lang="en-US" altLang="en-US" sz="2000" dirty="0">
              <a:latin typeface="Calibri" pitchFamily="34" charset="0"/>
            </a:endParaRPr>
          </a:p>
          <a:p>
            <a:endParaRPr lang="en-US" altLang="en-US" sz="2000" dirty="0">
              <a:latin typeface="Calibri" pitchFamily="34" charset="0"/>
            </a:endParaRPr>
          </a:p>
          <a:p>
            <a:endParaRPr lang="en-US" altLang="en-US" sz="1800" dirty="0">
              <a:latin typeface="Calibri" pitchFamily="34" charset="0"/>
            </a:endParaRPr>
          </a:p>
        </p:txBody>
      </p:sp>
      <p:sp>
        <p:nvSpPr>
          <p:cNvPr id="59396" name="Text Placeholder 3"/>
          <p:cNvSpPr>
            <a:spLocks noGrp="1"/>
          </p:cNvSpPr>
          <p:nvPr>
            <p:ph type="body" sz="half" idx="4294967295"/>
          </p:nvPr>
        </p:nvSpPr>
        <p:spPr>
          <a:xfrm>
            <a:off x="4648200" y="1600200"/>
            <a:ext cx="4038600" cy="4525963"/>
          </a:xfrm>
        </p:spPr>
        <p:txBody>
          <a:bodyPr/>
          <a:lstStyle/>
          <a:p>
            <a:endParaRPr lang="en-US" altLang="en-US" sz="1600" dirty="0"/>
          </a:p>
        </p:txBody>
      </p:sp>
    </p:spTree>
    <p:extLst>
      <p:ext uri="{BB962C8B-B14F-4D97-AF65-F5344CB8AC3E}">
        <p14:creationId xmlns:p14="http://schemas.microsoft.com/office/powerpoint/2010/main" xmlns="" val="14372211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idx="4294967295"/>
          </p:nvPr>
        </p:nvSpPr>
        <p:spPr/>
        <p:txBody>
          <a:bodyPr/>
          <a:lstStyle/>
          <a:p>
            <a:r>
              <a:rPr lang="en-US" altLang="en-US" b="1">
                <a:latin typeface="Courier New" pitchFamily="49" charset="0"/>
              </a:rPr>
              <a:t>Self as “I” and “Me”</a:t>
            </a:r>
          </a:p>
        </p:txBody>
      </p:sp>
      <p:sp>
        <p:nvSpPr>
          <p:cNvPr id="4" name="Text Placeholder 3"/>
          <p:cNvSpPr>
            <a:spLocks noGrp="1"/>
          </p:cNvSpPr>
          <p:nvPr>
            <p:ph type="body" sz="half" idx="4294967295"/>
          </p:nvPr>
        </p:nvSpPr>
        <p:spPr>
          <a:xfrm>
            <a:off x="5181600" y="1371600"/>
            <a:ext cx="3581400" cy="5105400"/>
          </a:xfrm>
          <a:noFill/>
          <a:ln w="57150" cap="flat" algn="ctr">
            <a:solidFill>
              <a:srgbClr val="FF0000"/>
            </a:solidFill>
            <a:miter lim="800000"/>
            <a:headEnd type="none" w="med" len="med"/>
            <a:tailEnd type="none" w="med" len="med"/>
          </a:ln>
        </p:spPr>
        <p:txBody>
          <a:bodyPr/>
          <a:lstStyle/>
          <a:p>
            <a:pPr>
              <a:defRPr/>
            </a:pPr>
            <a:r>
              <a:rPr lang="en-US" sz="2000" dirty="0">
                <a:latin typeface="Calibri"/>
                <a:ea typeface="+mn-ea"/>
                <a:cs typeface="Calibri"/>
              </a:rPr>
              <a:t>“Me” </a:t>
            </a:r>
            <a:r>
              <a:rPr lang="en-US" sz="2000" i="1" dirty="0">
                <a:latin typeface="Calibri"/>
                <a:ea typeface="+mn-ea"/>
                <a:cs typeface="Calibri"/>
              </a:rPr>
              <a:t>reflects </a:t>
            </a:r>
            <a:r>
              <a:rPr lang="en-US" sz="2000" dirty="0">
                <a:latin typeface="Calibri"/>
                <a:ea typeface="+mn-ea"/>
                <a:cs typeface="Calibri"/>
              </a:rPr>
              <a:t>the attitude of the generalized other. </a:t>
            </a:r>
          </a:p>
          <a:p>
            <a:pPr>
              <a:defRPr/>
            </a:pPr>
            <a:r>
              <a:rPr lang="en-US" sz="2000" dirty="0">
                <a:latin typeface="Calibri"/>
                <a:ea typeface="+mn-ea"/>
                <a:cs typeface="Calibri"/>
              </a:rPr>
              <a:t>“I” </a:t>
            </a:r>
            <a:r>
              <a:rPr lang="en-US" sz="2000" i="1" dirty="0">
                <a:latin typeface="Calibri"/>
                <a:ea typeface="+mn-ea"/>
                <a:cs typeface="Calibri"/>
              </a:rPr>
              <a:t>responds </a:t>
            </a:r>
            <a:r>
              <a:rPr lang="en-US" sz="2000" dirty="0">
                <a:latin typeface="Calibri"/>
                <a:ea typeface="+mn-ea"/>
                <a:cs typeface="Calibri"/>
              </a:rPr>
              <a:t>to the attitude of the generalized other.</a:t>
            </a:r>
          </a:p>
          <a:p>
            <a:pPr>
              <a:buFontTx/>
              <a:buNone/>
              <a:defRPr/>
            </a:pPr>
            <a:r>
              <a:rPr lang="en-US" sz="2000" dirty="0">
                <a:ln>
                  <a:solidFill>
                    <a:srgbClr val="FF0000"/>
                  </a:solidFill>
                </a:ln>
                <a:latin typeface="Calibri"/>
                <a:ea typeface="+mn-ea"/>
                <a:cs typeface="Calibri"/>
              </a:rPr>
              <a:t> </a:t>
            </a:r>
            <a:r>
              <a:rPr lang="en-US" sz="2000" dirty="0">
                <a:ln w="76200" cap="flat" cmpd="tri" algn="ctr">
                  <a:solidFill>
                    <a:srgbClr val="FF0000"/>
                  </a:solidFill>
                  <a:prstDash val="solid"/>
                  <a:round/>
                  <a:headEnd type="none" w="med" len="med"/>
                  <a:tailEnd type="none" w="med" len="med"/>
                </a:ln>
                <a:latin typeface="Calibri"/>
                <a:ea typeface="+mn-ea"/>
                <a:cs typeface="Calibri"/>
              </a:rPr>
              <a:t>_________________________</a:t>
            </a:r>
          </a:p>
          <a:p>
            <a:pPr>
              <a:defRPr/>
            </a:pPr>
            <a:endParaRPr lang="en-US" sz="1800" dirty="0">
              <a:latin typeface="Calibri"/>
              <a:ea typeface="+mn-ea"/>
              <a:cs typeface="Calibri"/>
            </a:endParaRPr>
          </a:p>
          <a:p>
            <a:pPr>
              <a:defRPr/>
            </a:pPr>
            <a:r>
              <a:rPr lang="en-US" sz="1800" dirty="0">
                <a:latin typeface="Calibri"/>
                <a:ea typeface="+mn-ea"/>
                <a:cs typeface="Calibri"/>
              </a:rPr>
              <a:t> “both aspects of the ‘me’ and the ‘I’ are essential to the self in its full expression” </a:t>
            </a:r>
            <a:r>
              <a:rPr lang="en-US" sz="1200" dirty="0">
                <a:latin typeface="Calibri"/>
                <a:ea typeface="+mn-ea"/>
                <a:cs typeface="Calibri"/>
              </a:rPr>
              <a:t>(</a:t>
            </a:r>
            <a:r>
              <a:rPr lang="en-US" sz="1200" i="1" dirty="0">
                <a:latin typeface="Calibri"/>
                <a:ea typeface="+mn-ea"/>
                <a:cs typeface="Calibri"/>
              </a:rPr>
              <a:t>Mind, Self and Society 199). </a:t>
            </a:r>
          </a:p>
          <a:p>
            <a:pPr>
              <a:defRPr/>
            </a:pPr>
            <a:r>
              <a:rPr lang="en-US" sz="1800" dirty="0">
                <a:latin typeface="Calibri"/>
                <a:ea typeface="+mn-ea"/>
                <a:cs typeface="Calibri"/>
              </a:rPr>
              <a:t>The individual takes the attitude of the “me” or of the “I” according to situations.</a:t>
            </a:r>
          </a:p>
          <a:p>
            <a:pPr>
              <a:defRPr/>
            </a:pPr>
            <a:r>
              <a:rPr lang="en-US" sz="1800" dirty="0">
                <a:latin typeface="Calibri"/>
                <a:ea typeface="+mn-ea"/>
                <a:cs typeface="Calibri"/>
              </a:rPr>
              <a:t>Both the community and individual are necessary to identity.</a:t>
            </a:r>
          </a:p>
          <a:p>
            <a:pPr>
              <a:defRPr/>
            </a:pPr>
            <a:endParaRPr lang="en-US" sz="2000" dirty="0">
              <a:latin typeface="Calibri"/>
              <a:ea typeface="+mn-ea"/>
              <a:cs typeface="Calibri"/>
            </a:endParaRPr>
          </a:p>
        </p:txBody>
      </p:sp>
      <p:pic>
        <p:nvPicPr>
          <p:cNvPr id="5" name="Content Placeholder 4"/>
          <p:cNvPicPr>
            <a:picLocks noGrp="1" noChangeAspect="1"/>
          </p:cNvPicPr>
          <p:nvPr>
            <p:ph sz="half" idx="4294967295"/>
          </p:nvPr>
        </p:nvPicPr>
        <p:blipFill>
          <a:blip r:embed="rId3">
            <a:clrChange>
              <a:clrFrom>
                <a:srgbClr val="F6F6F6"/>
              </a:clrFrom>
              <a:clrTo>
                <a:srgbClr val="F6F6F6">
                  <a:alpha val="0"/>
                </a:srgbClr>
              </a:clrTo>
            </a:clrChange>
            <a:alphaModFix/>
            <a:duotone>
              <a:srgbClr val="FF0000"/>
              <a:srgbClr val="FFF1C1"/>
            </a:duotone>
          </a:blip>
          <a:srcRect t="2641" r="2858" b="921"/>
          <a:stretch>
            <a:fillRect/>
          </a:stretch>
        </p:blipFill>
        <p:spPr>
          <a:xfrm>
            <a:off x="105696" y="1524000"/>
            <a:ext cx="4847303" cy="2209800"/>
          </a:xfrm>
          <a:ln w="12700" cap="flat" algn="ctr">
            <a:solidFill>
              <a:srgbClr val="FF0000"/>
            </a:solidFill>
            <a:headEnd type="none" w="med" len="med"/>
            <a:tailEnd type="none" w="med" len="med"/>
          </a:ln>
          <a:effectLst>
            <a:reflection stA="34000" endPos="75000" dist="25400" dir="5400000" sy="-100000" algn="bl" rotWithShape="0"/>
          </a:effectLst>
        </p:spPr>
      </p:pic>
      <p:sp>
        <p:nvSpPr>
          <p:cNvPr id="7" name="Text Placeholder 3"/>
          <p:cNvSpPr txBox="1">
            <a:spLocks/>
          </p:cNvSpPr>
          <p:nvPr/>
        </p:nvSpPr>
        <p:spPr bwMode="auto">
          <a:xfrm>
            <a:off x="152400" y="4191000"/>
            <a:ext cx="4800600" cy="2362200"/>
          </a:xfrm>
          <a:prstGeom prst="rect">
            <a:avLst/>
          </a:prstGeom>
          <a:noFill/>
          <a:ln w="12700" cap="flat" cmpd="sng" algn="ctr">
            <a:solidFill>
              <a:srgbClr val="FF0000"/>
            </a:solidFill>
            <a:prstDash val="solid"/>
            <a:miter lim="800000"/>
            <a:headEnd type="none" w="med" len="med"/>
            <a:tailEnd type="none" w="med" len="med"/>
          </a:ln>
          <a:effectLst/>
        </p:spPr>
        <p:txBody>
          <a:bodyPr/>
          <a:lstStyle/>
          <a:p>
            <a:pPr marL="342900" indent="-342900">
              <a:spcBef>
                <a:spcPct val="20000"/>
              </a:spcBef>
              <a:defRPr/>
            </a:pPr>
            <a:r>
              <a:rPr lang="en-US" sz="2000" b="1" kern="0" dirty="0">
                <a:latin typeface="Calibri"/>
                <a:cs typeface="Calibri"/>
              </a:rPr>
              <a:t>There are </a:t>
            </a:r>
            <a:r>
              <a:rPr lang="en-US" sz="2000" b="1" kern="0" dirty="0">
                <a:solidFill>
                  <a:srgbClr val="FF0000"/>
                </a:solidFill>
                <a:latin typeface="Calibri"/>
                <a:cs typeface="Calibri"/>
              </a:rPr>
              <a:t>2 </a:t>
            </a:r>
            <a:r>
              <a:rPr lang="en-US" sz="2000" b="1" kern="0" dirty="0">
                <a:latin typeface="Calibri"/>
                <a:cs typeface="Calibri"/>
              </a:rPr>
              <a:t>parts of the </a:t>
            </a:r>
            <a:r>
              <a:rPr lang="en-US" sz="2000" b="1" kern="0" dirty="0">
                <a:solidFill>
                  <a:srgbClr val="FF0000"/>
                </a:solidFill>
                <a:latin typeface="Calibri"/>
                <a:cs typeface="Calibri"/>
              </a:rPr>
              <a:t>self</a:t>
            </a:r>
            <a:r>
              <a:rPr lang="en-US" sz="2000" kern="0" dirty="0">
                <a:latin typeface="Calibri"/>
                <a:cs typeface="Calibri"/>
              </a:rPr>
              <a:t>:</a:t>
            </a:r>
          </a:p>
          <a:p>
            <a:pPr marL="342900" indent="-342900">
              <a:spcBef>
                <a:spcPct val="20000"/>
              </a:spcBef>
              <a:buClr>
                <a:srgbClr val="800000"/>
              </a:buClr>
              <a:buFont typeface="Wingdings" charset="2"/>
              <a:buChar char="ü"/>
              <a:defRPr/>
            </a:pPr>
            <a:r>
              <a:rPr lang="en-US" sz="2000" kern="0" dirty="0">
                <a:effectLst>
                  <a:glow rad="228600">
                    <a:srgbClr val="FF0000">
                      <a:alpha val="41000"/>
                    </a:srgbClr>
                  </a:glow>
                </a:effectLst>
                <a:latin typeface="Calibri"/>
                <a:cs typeface="Calibri"/>
              </a:rPr>
              <a:t>“ </a:t>
            </a:r>
            <a:r>
              <a:rPr lang="en-US" sz="2000" b="1" kern="0" dirty="0">
                <a:effectLst>
                  <a:glow rad="228600">
                    <a:srgbClr val="FF0000">
                      <a:alpha val="41000"/>
                    </a:srgbClr>
                  </a:glow>
                </a:effectLst>
                <a:latin typeface="Calibri"/>
                <a:cs typeface="Calibri"/>
              </a:rPr>
              <a:t>I </a:t>
            </a:r>
            <a:r>
              <a:rPr lang="en-US" sz="2000" kern="0" dirty="0">
                <a:effectLst>
                  <a:glow rad="228600">
                    <a:srgbClr val="FF0000">
                      <a:alpha val="41000"/>
                    </a:srgbClr>
                  </a:glow>
                </a:effectLst>
                <a:latin typeface="Calibri"/>
                <a:cs typeface="Calibri"/>
              </a:rPr>
              <a:t>”- is the initial self</a:t>
            </a:r>
          </a:p>
          <a:p>
            <a:pPr marL="342900" indent="-342900">
              <a:spcBef>
                <a:spcPct val="20000"/>
              </a:spcBef>
              <a:buClr>
                <a:srgbClr val="800000"/>
              </a:buClr>
              <a:buFont typeface="Wingdings" charset="2"/>
              <a:buChar char="ü"/>
              <a:defRPr/>
            </a:pPr>
            <a:r>
              <a:rPr lang="en-US" sz="2000" kern="0" dirty="0">
                <a:effectLst>
                  <a:glow rad="228600">
                    <a:srgbClr val="FF0000">
                      <a:alpha val="45000"/>
                    </a:srgbClr>
                  </a:glow>
                </a:effectLst>
                <a:latin typeface="Calibri"/>
                <a:cs typeface="Calibri"/>
              </a:rPr>
              <a:t>“ </a:t>
            </a:r>
            <a:r>
              <a:rPr lang="en-US" sz="2000" b="1" kern="0" dirty="0">
                <a:effectLst>
                  <a:glow rad="228600">
                    <a:srgbClr val="FF0000">
                      <a:alpha val="45000"/>
                    </a:srgbClr>
                  </a:glow>
                </a:effectLst>
                <a:latin typeface="Calibri"/>
                <a:cs typeface="Calibri"/>
              </a:rPr>
              <a:t>Me </a:t>
            </a:r>
            <a:r>
              <a:rPr lang="en-US" sz="2000" kern="0" dirty="0">
                <a:effectLst>
                  <a:glow rad="228600">
                    <a:srgbClr val="FF0000">
                      <a:alpha val="45000"/>
                    </a:srgbClr>
                  </a:glow>
                </a:effectLst>
                <a:latin typeface="Calibri"/>
                <a:cs typeface="Calibri"/>
              </a:rPr>
              <a:t>” - is the developed social self</a:t>
            </a:r>
          </a:p>
          <a:p>
            <a:pPr marL="342900" indent="-342900">
              <a:spcBef>
                <a:spcPct val="20000"/>
              </a:spcBef>
              <a:defRPr/>
            </a:pPr>
            <a:endParaRPr lang="en-US" sz="2000" u="sng" kern="0" dirty="0">
              <a:solidFill>
                <a:srgbClr val="FF0000"/>
              </a:solidFill>
              <a:latin typeface="Calibri"/>
              <a:cs typeface="Calibri"/>
            </a:endParaRPr>
          </a:p>
        </p:txBody>
      </p:sp>
      <p:sp>
        <p:nvSpPr>
          <p:cNvPr id="60422" name="TextBox 7"/>
          <p:cNvSpPr txBox="1">
            <a:spLocks noChangeArrowheads="1"/>
          </p:cNvSpPr>
          <p:nvPr/>
        </p:nvSpPr>
        <p:spPr bwMode="auto">
          <a:xfrm>
            <a:off x="4038600" y="3657600"/>
            <a:ext cx="1143000"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37931725" indent="-37474525">
              <a:defRPr>
                <a:solidFill>
                  <a:schemeClr val="tx1"/>
                </a:solidFill>
                <a:latin typeface="Arial" charset="0"/>
                <a:cs typeface="Arial" charset="0"/>
              </a:defRPr>
            </a:lvl2pPr>
            <a:lvl3pPr>
              <a:defRPr>
                <a:solidFill>
                  <a:schemeClr val="tx1"/>
                </a:solidFill>
                <a:latin typeface="Arial" charset="0"/>
                <a:cs typeface="Arial" charset="0"/>
              </a:defRPr>
            </a:lvl3pPr>
            <a:lvl4pPr>
              <a:defRPr>
                <a:solidFill>
                  <a:schemeClr val="tx1"/>
                </a:solidFill>
                <a:latin typeface="Arial" charset="0"/>
                <a:cs typeface="Arial" charset="0"/>
              </a:defRPr>
            </a:lvl4pPr>
            <a:lvl5pPr>
              <a:defRPr>
                <a:solidFill>
                  <a:schemeClr val="tx1"/>
                </a:solidFill>
                <a:latin typeface="Arial" charset="0"/>
                <a:cs typeface="Arial" charset="0"/>
              </a:defRPr>
            </a:lvl5pPr>
            <a:lvl6pPr marL="457200" fontAlgn="base">
              <a:spcBef>
                <a:spcPct val="0"/>
              </a:spcBef>
              <a:spcAft>
                <a:spcPct val="0"/>
              </a:spcAft>
              <a:defRPr>
                <a:solidFill>
                  <a:schemeClr val="tx1"/>
                </a:solidFill>
                <a:latin typeface="Arial" charset="0"/>
                <a:cs typeface="Arial" charset="0"/>
              </a:defRPr>
            </a:lvl6pPr>
            <a:lvl7pPr marL="914400" fontAlgn="base">
              <a:spcBef>
                <a:spcPct val="0"/>
              </a:spcBef>
              <a:spcAft>
                <a:spcPct val="0"/>
              </a:spcAft>
              <a:defRPr>
                <a:solidFill>
                  <a:schemeClr val="tx1"/>
                </a:solidFill>
                <a:latin typeface="Arial" charset="0"/>
                <a:cs typeface="Arial" charset="0"/>
              </a:defRPr>
            </a:lvl7pPr>
            <a:lvl8pPr marL="1371600" fontAlgn="base">
              <a:spcBef>
                <a:spcPct val="0"/>
              </a:spcBef>
              <a:spcAft>
                <a:spcPct val="0"/>
              </a:spcAft>
              <a:defRPr>
                <a:solidFill>
                  <a:schemeClr val="tx1"/>
                </a:solidFill>
                <a:latin typeface="Arial" charset="0"/>
                <a:cs typeface="Arial" charset="0"/>
              </a:defRPr>
            </a:lvl8pPr>
            <a:lvl9pPr marL="1828800" fontAlgn="base">
              <a:spcBef>
                <a:spcPct val="0"/>
              </a:spcBef>
              <a:spcAft>
                <a:spcPct val="0"/>
              </a:spcAft>
              <a:defRPr>
                <a:solidFill>
                  <a:schemeClr val="tx1"/>
                </a:solidFill>
                <a:latin typeface="Arial" charset="0"/>
                <a:cs typeface="Arial" charset="0"/>
              </a:defRPr>
            </a:lvl9pPr>
          </a:lstStyle>
          <a:p>
            <a:r>
              <a:rPr lang="en-US" altLang="en-US" sz="1000"/>
              <a:t>Google image</a:t>
            </a:r>
          </a:p>
        </p:txBody>
      </p:sp>
    </p:spTree>
    <p:extLst>
      <p:ext uri="{BB962C8B-B14F-4D97-AF65-F5344CB8AC3E}">
        <p14:creationId xmlns:p14="http://schemas.microsoft.com/office/powerpoint/2010/main" xmlns="" val="61784369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304800" y="228600"/>
            <a:ext cx="8534400" cy="1143000"/>
          </a:xfrm>
        </p:spPr>
        <p:txBody>
          <a:bodyPr/>
          <a:lstStyle/>
          <a:p>
            <a:r>
              <a:rPr lang="en-US" altLang="en-US" sz="4000">
                <a:latin typeface="Rockwell" pitchFamily="18" charset="0"/>
              </a:rPr>
              <a:t>“Pure Play” or the Unsocialized “I”</a:t>
            </a:r>
          </a:p>
        </p:txBody>
      </p:sp>
      <p:sp>
        <p:nvSpPr>
          <p:cNvPr id="41987" name="Rectangle 3"/>
          <p:cNvSpPr>
            <a:spLocks noGrp="1" noChangeArrowheads="1"/>
          </p:cNvSpPr>
          <p:nvPr>
            <p:ph type="body" idx="1"/>
          </p:nvPr>
        </p:nvSpPr>
        <p:spPr/>
        <p:txBody>
          <a:bodyPr/>
          <a:lstStyle/>
          <a:p>
            <a:pPr>
              <a:buFontTx/>
              <a:buNone/>
            </a:pPr>
            <a:r>
              <a:rPr lang="en-US" altLang="en-US" dirty="0" smtClean="0"/>
              <a:t>Video 1</a:t>
            </a:r>
            <a:endParaRPr lang="en-US" altLang="en-US" dirty="0"/>
          </a:p>
          <a:p>
            <a:pPr>
              <a:buFontTx/>
              <a:buNone/>
            </a:pPr>
            <a:endParaRPr lang="en-US" altLang="en-US" dirty="0"/>
          </a:p>
          <a:p>
            <a:pPr>
              <a:buFontTx/>
              <a:buNone/>
            </a:pPr>
            <a:endParaRPr lang="en-US" altLang="en-US" dirty="0"/>
          </a:p>
        </p:txBody>
      </p:sp>
      <p:pic>
        <p:nvPicPr>
          <p:cNvPr id="41988"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04800" y="2971800"/>
            <a:ext cx="2576513" cy="3886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1989" name="Picture 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667000" y="2971800"/>
            <a:ext cx="3492500" cy="3886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1990" name="Picture 6"/>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6172200" y="3733800"/>
            <a:ext cx="2971800" cy="2286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213034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4"/>
          <p:cNvSpPr>
            <a:spLocks noGrp="1" noChangeArrowheads="1"/>
          </p:cNvSpPr>
          <p:nvPr>
            <p:ph type="title" idx="4294967295"/>
          </p:nvPr>
        </p:nvSpPr>
        <p:spPr>
          <a:xfrm>
            <a:off x="228600" y="533400"/>
            <a:ext cx="8229600" cy="1143000"/>
          </a:xfrm>
        </p:spPr>
        <p:txBody>
          <a:bodyPr>
            <a:normAutofit fontScale="90000"/>
          </a:bodyPr>
          <a:lstStyle/>
          <a:p>
            <a:r>
              <a:rPr lang="en-US" altLang="en-US">
                <a:latin typeface="Calibri" pitchFamily="34" charset="0"/>
              </a:rPr>
              <a:t>The Play:</a:t>
            </a:r>
            <a:br>
              <a:rPr lang="en-US" altLang="en-US">
                <a:latin typeface="Calibri" pitchFamily="34" charset="0"/>
              </a:rPr>
            </a:br>
            <a:r>
              <a:rPr lang="en-US" altLang="en-US" sz="2000" b="1">
                <a:latin typeface="Calibri" pitchFamily="34" charset="0"/>
              </a:rPr>
              <a:t>—1</a:t>
            </a:r>
            <a:r>
              <a:rPr lang="en-US" altLang="en-US" sz="2000" b="1" baseline="30000">
                <a:latin typeface="Calibri" pitchFamily="34" charset="0"/>
              </a:rPr>
              <a:t>st</a:t>
            </a:r>
            <a:r>
              <a:rPr lang="en-US" altLang="en-US" sz="2000" b="1">
                <a:latin typeface="Calibri" pitchFamily="34" charset="0"/>
              </a:rPr>
              <a:t> in childhood development—</a:t>
            </a:r>
            <a:r>
              <a:rPr lang="en-US" altLang="en-US">
                <a:latin typeface="Calibri" pitchFamily="34" charset="0"/>
              </a:rPr>
              <a:t/>
            </a:r>
            <a:br>
              <a:rPr lang="en-US" altLang="en-US">
                <a:latin typeface="Calibri" pitchFamily="34" charset="0"/>
              </a:rPr>
            </a:br>
            <a:endParaRPr lang="en-US" altLang="en-US">
              <a:latin typeface="Calibri" pitchFamily="34" charset="0"/>
            </a:endParaRPr>
          </a:p>
        </p:txBody>
      </p:sp>
      <p:sp>
        <p:nvSpPr>
          <p:cNvPr id="4102" name="Rectangle 6"/>
          <p:cNvSpPr>
            <a:spLocks noGrp="1" noChangeArrowheads="1"/>
          </p:cNvSpPr>
          <p:nvPr>
            <p:ph type="body" sz="half" idx="4294967295"/>
          </p:nvPr>
        </p:nvSpPr>
        <p:spPr>
          <a:xfrm>
            <a:off x="4648200" y="1600200"/>
            <a:ext cx="4038600" cy="4648200"/>
          </a:xfrm>
          <a:ln w="28575" cap="flat" algn="ctr">
            <a:solidFill>
              <a:srgbClr val="FF0000"/>
            </a:solidFill>
            <a:headEnd type="none" w="med" len="med"/>
            <a:tailEnd type="none" w="med" len="med"/>
          </a:ln>
        </p:spPr>
        <p:txBody>
          <a:bodyPr/>
          <a:lstStyle/>
          <a:p>
            <a:endParaRPr lang="en-US" altLang="en-US" sz="2000">
              <a:latin typeface="Calibri" pitchFamily="34" charset="0"/>
            </a:endParaRPr>
          </a:p>
          <a:p>
            <a:r>
              <a:rPr lang="en-US" altLang="en-US" sz="2000">
                <a:latin typeface="Calibri" pitchFamily="34" charset="0"/>
              </a:rPr>
              <a:t>“Me” starts to develop: point of view from others</a:t>
            </a:r>
          </a:p>
          <a:p>
            <a:pPr marL="742950" lvl="2" indent="-342900"/>
            <a:r>
              <a:rPr lang="en-US" altLang="en-US" sz="1600">
                <a:latin typeface="Calibri" pitchFamily="34" charset="0"/>
              </a:rPr>
              <a:t>Children play games to develop adult roles</a:t>
            </a:r>
          </a:p>
          <a:p>
            <a:pPr marL="742950" lvl="2" indent="-342900"/>
            <a:r>
              <a:rPr lang="en-US" altLang="en-US" sz="1600">
                <a:latin typeface="Calibri" pitchFamily="34" charset="0"/>
              </a:rPr>
              <a:t>Cops and Robbers, “playing house,” etc.</a:t>
            </a:r>
          </a:p>
          <a:p>
            <a:endParaRPr lang="en-US" altLang="en-US" sz="2000">
              <a:latin typeface="Calibri" pitchFamily="34" charset="0"/>
            </a:endParaRPr>
          </a:p>
          <a:p>
            <a:r>
              <a:rPr lang="en-US" altLang="en-US" sz="2000">
                <a:latin typeface="Calibri" pitchFamily="34" charset="0"/>
              </a:rPr>
              <a:t>“A child plays at being a mother, at being a teacher… at playing different roles” (287).</a:t>
            </a:r>
          </a:p>
          <a:p>
            <a:pPr>
              <a:buFontTx/>
              <a:buNone/>
            </a:pPr>
            <a:endParaRPr lang="en-US" altLang="en-US" sz="2000">
              <a:latin typeface="Calibri" pitchFamily="34" charset="0"/>
            </a:endParaRPr>
          </a:p>
          <a:p>
            <a:r>
              <a:rPr lang="en-US" altLang="en-US" sz="2000">
                <a:latin typeface="Calibri" pitchFamily="34" charset="0"/>
              </a:rPr>
              <a:t>Subject and Object</a:t>
            </a:r>
          </a:p>
          <a:p>
            <a:pPr marL="742950" lvl="2" indent="-342900"/>
            <a:r>
              <a:rPr lang="en-US" altLang="en-US" sz="2000">
                <a:latin typeface="Calibri" pitchFamily="34" charset="0"/>
              </a:rPr>
              <a:t>Self becomes an object</a:t>
            </a:r>
          </a:p>
          <a:p>
            <a:pPr lvl="1"/>
            <a:endParaRPr lang="en-US" altLang="en-US" sz="2000">
              <a:latin typeface="Calibri" pitchFamily="34" charset="0"/>
            </a:endParaRPr>
          </a:p>
        </p:txBody>
      </p:sp>
      <p:pic>
        <p:nvPicPr>
          <p:cNvPr id="62468" name="Picture 9" descr="1297106944-cmtsu0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1828800"/>
            <a:ext cx="4362450" cy="436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72306563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title" idx="4294967295"/>
          </p:nvPr>
        </p:nvSpPr>
        <p:spPr>
          <a:xfrm>
            <a:off x="457200" y="304800"/>
            <a:ext cx="8229600" cy="1447800"/>
          </a:xfrm>
        </p:spPr>
        <p:txBody>
          <a:bodyPr>
            <a:normAutofit fontScale="90000"/>
          </a:bodyPr>
          <a:lstStyle/>
          <a:p>
            <a:r>
              <a:rPr lang="en-US" altLang="en-US">
                <a:latin typeface="Calibri" pitchFamily="34" charset="0"/>
              </a:rPr>
              <a:t>The Game:</a:t>
            </a:r>
            <a:r>
              <a:rPr lang="en-US" altLang="en-US" sz="2000">
                <a:latin typeface="Calibri" pitchFamily="34" charset="0"/>
              </a:rPr>
              <a:t/>
            </a:r>
            <a:br>
              <a:rPr lang="en-US" altLang="en-US" sz="2000">
                <a:latin typeface="Calibri" pitchFamily="34" charset="0"/>
              </a:rPr>
            </a:br>
            <a:r>
              <a:rPr lang="en-US" altLang="en-US" sz="2000" b="1">
                <a:latin typeface="Calibri" pitchFamily="34" charset="0"/>
              </a:rPr>
              <a:t>—2</a:t>
            </a:r>
            <a:r>
              <a:rPr lang="en-US" altLang="en-US" sz="2000" b="1" baseline="30000">
                <a:latin typeface="Calibri" pitchFamily="34" charset="0"/>
              </a:rPr>
              <a:t>nd</a:t>
            </a:r>
            <a:r>
              <a:rPr lang="en-US" altLang="en-US" sz="2000" b="1">
                <a:latin typeface="Calibri" pitchFamily="34" charset="0"/>
              </a:rPr>
              <a:t> stage in developing self—</a:t>
            </a:r>
            <a:r>
              <a:rPr lang="en-US" altLang="en-US">
                <a:latin typeface="Calibri" pitchFamily="34" charset="0"/>
              </a:rPr>
              <a:t/>
            </a:r>
            <a:br>
              <a:rPr lang="en-US" altLang="en-US">
                <a:latin typeface="Calibri" pitchFamily="34" charset="0"/>
              </a:rPr>
            </a:br>
            <a:endParaRPr lang="en-US" altLang="en-US">
              <a:latin typeface="Calibri" pitchFamily="34" charset="0"/>
            </a:endParaRPr>
          </a:p>
        </p:txBody>
      </p:sp>
      <p:sp>
        <p:nvSpPr>
          <p:cNvPr id="64515" name="Rectangle 8"/>
          <p:cNvSpPr>
            <a:spLocks noGrp="1" noChangeArrowheads="1"/>
          </p:cNvSpPr>
          <p:nvPr>
            <p:ph type="body" sz="half" idx="4294967295"/>
          </p:nvPr>
        </p:nvSpPr>
        <p:spPr>
          <a:xfrm>
            <a:off x="457200" y="1295400"/>
            <a:ext cx="4038600" cy="4830763"/>
          </a:xfrm>
          <a:ln w="28575" cap="flat">
            <a:solidFill>
              <a:srgbClr val="FF0000"/>
            </a:solidFill>
            <a:miter lim="800000"/>
            <a:headEnd type="none" w="med" len="med"/>
            <a:tailEnd type="none" w="med" len="med"/>
          </a:ln>
        </p:spPr>
        <p:txBody>
          <a:bodyPr/>
          <a:lstStyle/>
          <a:p>
            <a:r>
              <a:rPr lang="en-US" altLang="en-US" sz="2000">
                <a:latin typeface="Calibri" pitchFamily="34" charset="0"/>
              </a:rPr>
              <a:t>Forms through experience and interaction</a:t>
            </a:r>
          </a:p>
          <a:p>
            <a:pPr>
              <a:buFontTx/>
              <a:buNone/>
            </a:pPr>
            <a:endParaRPr lang="en-US" altLang="en-US" sz="2000">
              <a:latin typeface="Calibri" pitchFamily="34" charset="0"/>
            </a:endParaRPr>
          </a:p>
          <a:p>
            <a:r>
              <a:rPr lang="en-US" altLang="en-US" sz="2000">
                <a:latin typeface="Calibri" pitchFamily="34" charset="0"/>
              </a:rPr>
              <a:t>Taking the role of those </a:t>
            </a:r>
            <a:r>
              <a:rPr lang="en-US" altLang="en-US" sz="2000" u="sng">
                <a:solidFill>
                  <a:srgbClr val="FF0000"/>
                </a:solidFill>
                <a:latin typeface="Calibri" pitchFamily="34" charset="0"/>
              </a:rPr>
              <a:t>all </a:t>
            </a:r>
            <a:r>
              <a:rPr lang="en-US" altLang="en-US" sz="2000">
                <a:latin typeface="Calibri" pitchFamily="34" charset="0"/>
              </a:rPr>
              <a:t>involved in the game, or situation</a:t>
            </a:r>
          </a:p>
          <a:p>
            <a:endParaRPr lang="en-US" altLang="en-US" sz="2000">
              <a:latin typeface="Calibri" pitchFamily="34" charset="0"/>
            </a:endParaRPr>
          </a:p>
          <a:p>
            <a:r>
              <a:rPr lang="en-US" altLang="en-US" sz="2000">
                <a:latin typeface="Calibri" pitchFamily="34" charset="0"/>
              </a:rPr>
              <a:t>The organization of </a:t>
            </a:r>
            <a:r>
              <a:rPr lang="en-US" altLang="en-US" sz="2000">
                <a:solidFill>
                  <a:srgbClr val="FF0000"/>
                </a:solidFill>
                <a:latin typeface="Calibri" pitchFamily="34" charset="0"/>
              </a:rPr>
              <a:t>roles </a:t>
            </a:r>
            <a:r>
              <a:rPr lang="en-US" altLang="en-US" sz="2000">
                <a:latin typeface="Calibri" pitchFamily="34" charset="0"/>
              </a:rPr>
              <a:t>are based on </a:t>
            </a:r>
            <a:r>
              <a:rPr lang="en-US" altLang="en-US" sz="2000">
                <a:solidFill>
                  <a:srgbClr val="FF0000"/>
                </a:solidFill>
                <a:latin typeface="Calibri" pitchFamily="34" charset="0"/>
              </a:rPr>
              <a:t>rules</a:t>
            </a:r>
          </a:p>
          <a:p>
            <a:pPr lvl="2">
              <a:buFontTx/>
              <a:buNone/>
            </a:pPr>
            <a:r>
              <a:rPr lang="en-US" altLang="en-US" sz="2000">
                <a:solidFill>
                  <a:srgbClr val="FF0000"/>
                </a:solidFill>
                <a:latin typeface="Calibri" pitchFamily="34" charset="0"/>
              </a:rPr>
              <a:t>Which helps </a:t>
            </a:r>
            <a:r>
              <a:rPr lang="en-US" altLang="en-US" sz="2000">
                <a:solidFill>
                  <a:srgbClr val="FF0000"/>
                </a:solidFill>
                <a:latin typeface="Calibri" pitchFamily="34" charset="0"/>
                <a:sym typeface="Wingdings" pitchFamily="2" charset="2"/>
              </a:rPr>
              <a:t></a:t>
            </a:r>
            <a:endParaRPr lang="en-US" altLang="en-US" sz="2000">
              <a:solidFill>
                <a:srgbClr val="FF0000"/>
              </a:solidFill>
              <a:latin typeface="Calibri" pitchFamily="34" charset="0"/>
            </a:endParaRPr>
          </a:p>
          <a:p>
            <a:r>
              <a:rPr lang="en-US" altLang="en-US" sz="2000">
                <a:latin typeface="Calibri" pitchFamily="34" charset="0"/>
              </a:rPr>
              <a:t>Symbolically unify the personalities of all participants </a:t>
            </a:r>
          </a:p>
          <a:p>
            <a:pPr lvl="2">
              <a:buFontTx/>
              <a:buNone/>
            </a:pPr>
            <a:r>
              <a:rPr lang="en-US" altLang="en-US" sz="2000">
                <a:solidFill>
                  <a:srgbClr val="FF0000"/>
                </a:solidFill>
                <a:latin typeface="Calibri" pitchFamily="34" charset="0"/>
              </a:rPr>
              <a:t>And leads to </a:t>
            </a:r>
            <a:r>
              <a:rPr lang="en-US" altLang="en-US" sz="2000">
                <a:solidFill>
                  <a:srgbClr val="FF0000"/>
                </a:solidFill>
                <a:latin typeface="Calibri" pitchFamily="34" charset="0"/>
                <a:sym typeface="Wingdings" pitchFamily="2" charset="2"/>
              </a:rPr>
              <a:t></a:t>
            </a:r>
          </a:p>
          <a:p>
            <a:pPr lvl="1">
              <a:buFontTx/>
              <a:buNone/>
            </a:pPr>
            <a:r>
              <a:rPr lang="en-US" altLang="en-US" sz="2000">
                <a:solidFill>
                  <a:srgbClr val="FF0000"/>
                </a:solidFill>
                <a:latin typeface="Calibri" pitchFamily="34" charset="0"/>
                <a:sym typeface="Wingdings" pitchFamily="2" charset="2"/>
              </a:rPr>
              <a:t>“The Generalized Other”</a:t>
            </a:r>
            <a:endParaRPr lang="en-US" altLang="en-US" sz="2000">
              <a:solidFill>
                <a:srgbClr val="FF0000"/>
              </a:solidFill>
              <a:latin typeface="Calibri" pitchFamily="34" charset="0"/>
            </a:endParaRPr>
          </a:p>
        </p:txBody>
      </p:sp>
      <p:pic>
        <p:nvPicPr>
          <p:cNvPr id="64516" name="Picture 11" descr="TeeBall"/>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562600" y="1676400"/>
            <a:ext cx="2600325" cy="4362450"/>
          </a:xfrm>
          <a:prstGeom prst="rect">
            <a:avLst/>
          </a:prstGeom>
          <a:noFill/>
          <a:ln w="19050">
            <a:solidFill>
              <a:srgbClr val="FF0000"/>
            </a:solidFill>
            <a:round/>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14970337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4"/>
          <p:cNvSpPr>
            <a:spLocks noGrp="1" noChangeArrowheads="1"/>
          </p:cNvSpPr>
          <p:nvPr>
            <p:ph type="title" idx="4294967295"/>
          </p:nvPr>
        </p:nvSpPr>
        <p:spPr>
          <a:xfrm>
            <a:off x="0" y="304800"/>
            <a:ext cx="8686800" cy="1143000"/>
          </a:xfrm>
        </p:spPr>
        <p:txBody>
          <a:bodyPr/>
          <a:lstStyle/>
          <a:p>
            <a:r>
              <a:rPr lang="en-US" altLang="en-US" sz="2800">
                <a:latin typeface="Calibri" pitchFamily="34" charset="0"/>
              </a:rPr>
              <a:t>This unity is called- </a:t>
            </a:r>
            <a:r>
              <a:rPr lang="en-US" altLang="en-US">
                <a:solidFill>
                  <a:srgbClr val="FF0000"/>
                </a:solidFill>
                <a:latin typeface="Calibri" pitchFamily="34" charset="0"/>
              </a:rPr>
              <a:t>“The Generalized Other”</a:t>
            </a:r>
          </a:p>
        </p:txBody>
      </p:sp>
      <p:sp>
        <p:nvSpPr>
          <p:cNvPr id="2053" name="Rectangle 5"/>
          <p:cNvSpPr>
            <a:spLocks noGrp="1" noChangeArrowheads="1"/>
          </p:cNvSpPr>
          <p:nvPr>
            <p:ph type="body" sz="half" idx="4294967295"/>
          </p:nvPr>
        </p:nvSpPr>
        <p:spPr>
          <a:xfrm>
            <a:off x="477837" y="1695603"/>
            <a:ext cx="4038601" cy="4531993"/>
          </a:xfrm>
          <a:noFill/>
          <a:ln w="28575" cap="flat" algn="ctr">
            <a:solidFill>
              <a:srgbClr val="FF0000"/>
            </a:solidFill>
            <a:miter lim="800000"/>
            <a:headEnd type="none" w="med" len="med"/>
            <a:tailEnd type="none" w="med" len="med"/>
          </a:ln>
        </p:spPr>
        <p:txBody>
          <a:bodyPr/>
          <a:lstStyle/>
          <a:p>
            <a:pPr>
              <a:defRPr/>
            </a:pPr>
            <a:r>
              <a:rPr lang="en-US" sz="2000" u="sng" dirty="0">
                <a:ln>
                  <a:solidFill>
                    <a:srgbClr val="FF0000"/>
                  </a:solidFill>
                </a:ln>
                <a:latin typeface="Calibri"/>
                <a:ea typeface="+mn-ea"/>
                <a:cs typeface="Calibri"/>
              </a:rPr>
              <a:t>Defined as</a:t>
            </a:r>
            <a:r>
              <a:rPr lang="en-US" sz="2000" dirty="0">
                <a:latin typeface="Calibri"/>
                <a:ea typeface="+mn-ea"/>
                <a:cs typeface="Calibri"/>
              </a:rPr>
              <a:t>- An organized and generalized attitude to which the individual defines their own conduct</a:t>
            </a:r>
          </a:p>
          <a:p>
            <a:pPr lvl="1">
              <a:defRPr/>
            </a:pPr>
            <a:r>
              <a:rPr lang="en-US" sz="2000" dirty="0">
                <a:latin typeface="Calibri"/>
                <a:ea typeface="+mn-ea"/>
                <a:cs typeface="Calibri"/>
              </a:rPr>
              <a:t>What is expected</a:t>
            </a:r>
          </a:p>
          <a:p>
            <a:pPr lvl="1">
              <a:defRPr/>
            </a:pPr>
            <a:r>
              <a:rPr lang="en-US" sz="2000" dirty="0">
                <a:latin typeface="Calibri"/>
                <a:ea typeface="+mn-ea"/>
                <a:cs typeface="Calibri"/>
              </a:rPr>
              <a:t>How the group looks at you</a:t>
            </a:r>
          </a:p>
          <a:p>
            <a:pPr lvl="1">
              <a:defRPr/>
            </a:pPr>
            <a:endParaRPr lang="en-US" sz="2000" dirty="0">
              <a:latin typeface="Calibri"/>
              <a:ea typeface="+mn-ea"/>
              <a:cs typeface="Calibri"/>
            </a:endParaRPr>
          </a:p>
          <a:p>
            <a:pPr>
              <a:defRPr/>
            </a:pPr>
            <a:r>
              <a:rPr lang="en-US" sz="2000" dirty="0">
                <a:latin typeface="Calibri"/>
                <a:ea typeface="+mn-ea"/>
                <a:cs typeface="Calibri"/>
              </a:rPr>
              <a:t>Final separation of “I” and “Me”</a:t>
            </a:r>
          </a:p>
          <a:p>
            <a:pPr lvl="1">
              <a:defRPr/>
            </a:pPr>
            <a:r>
              <a:rPr lang="en-US" sz="1600" dirty="0">
                <a:latin typeface="Calibri"/>
                <a:ea typeface="+mn-ea"/>
                <a:cs typeface="Calibri"/>
              </a:rPr>
              <a:t>One becomes a socially competent self</a:t>
            </a:r>
          </a:p>
          <a:p>
            <a:pPr>
              <a:defRPr/>
            </a:pPr>
            <a:r>
              <a:rPr lang="en-US" sz="2000" dirty="0">
                <a:latin typeface="Calibri"/>
                <a:ea typeface="+mn-ea"/>
                <a:cs typeface="Calibri"/>
              </a:rPr>
              <a:t>Retaining self-consciousness</a:t>
            </a:r>
          </a:p>
          <a:p>
            <a:pPr lvl="1">
              <a:defRPr/>
            </a:pPr>
            <a:endParaRPr lang="en-US" sz="2000" dirty="0">
              <a:latin typeface="Calibri"/>
              <a:ea typeface="+mn-ea"/>
              <a:cs typeface="Calibri"/>
            </a:endParaRPr>
          </a:p>
        </p:txBody>
      </p:sp>
      <p:sp>
        <p:nvSpPr>
          <p:cNvPr id="65541" name="TextBox 6"/>
          <p:cNvSpPr txBox="1">
            <a:spLocks noChangeArrowheads="1"/>
          </p:cNvSpPr>
          <p:nvPr/>
        </p:nvSpPr>
        <p:spPr bwMode="auto">
          <a:xfrm>
            <a:off x="0" y="6519863"/>
            <a:ext cx="2514600"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37931725" indent="-37474525">
              <a:defRPr>
                <a:solidFill>
                  <a:schemeClr val="tx1"/>
                </a:solidFill>
                <a:latin typeface="Arial" charset="0"/>
                <a:cs typeface="Arial" charset="0"/>
              </a:defRPr>
            </a:lvl2pPr>
            <a:lvl3pPr>
              <a:defRPr>
                <a:solidFill>
                  <a:schemeClr val="tx1"/>
                </a:solidFill>
                <a:latin typeface="Arial" charset="0"/>
                <a:cs typeface="Arial" charset="0"/>
              </a:defRPr>
            </a:lvl3pPr>
            <a:lvl4pPr>
              <a:defRPr>
                <a:solidFill>
                  <a:schemeClr val="tx1"/>
                </a:solidFill>
                <a:latin typeface="Arial" charset="0"/>
                <a:cs typeface="Arial" charset="0"/>
              </a:defRPr>
            </a:lvl4pPr>
            <a:lvl5pPr>
              <a:defRPr>
                <a:solidFill>
                  <a:schemeClr val="tx1"/>
                </a:solidFill>
                <a:latin typeface="Arial" charset="0"/>
                <a:cs typeface="Arial" charset="0"/>
              </a:defRPr>
            </a:lvl5pPr>
            <a:lvl6pPr marL="457200" fontAlgn="base">
              <a:spcBef>
                <a:spcPct val="0"/>
              </a:spcBef>
              <a:spcAft>
                <a:spcPct val="0"/>
              </a:spcAft>
              <a:defRPr>
                <a:solidFill>
                  <a:schemeClr val="tx1"/>
                </a:solidFill>
                <a:latin typeface="Arial" charset="0"/>
                <a:cs typeface="Arial" charset="0"/>
              </a:defRPr>
            </a:lvl6pPr>
            <a:lvl7pPr marL="914400" fontAlgn="base">
              <a:spcBef>
                <a:spcPct val="0"/>
              </a:spcBef>
              <a:spcAft>
                <a:spcPct val="0"/>
              </a:spcAft>
              <a:defRPr>
                <a:solidFill>
                  <a:schemeClr val="tx1"/>
                </a:solidFill>
                <a:latin typeface="Arial" charset="0"/>
                <a:cs typeface="Arial" charset="0"/>
              </a:defRPr>
            </a:lvl7pPr>
            <a:lvl8pPr marL="1371600" fontAlgn="base">
              <a:spcBef>
                <a:spcPct val="0"/>
              </a:spcBef>
              <a:spcAft>
                <a:spcPct val="0"/>
              </a:spcAft>
              <a:defRPr>
                <a:solidFill>
                  <a:schemeClr val="tx1"/>
                </a:solidFill>
                <a:latin typeface="Arial" charset="0"/>
                <a:cs typeface="Arial" charset="0"/>
              </a:defRPr>
            </a:lvl8pPr>
            <a:lvl9pPr marL="1828800" fontAlgn="base">
              <a:spcBef>
                <a:spcPct val="0"/>
              </a:spcBef>
              <a:spcAft>
                <a:spcPct val="0"/>
              </a:spcAft>
              <a:defRPr>
                <a:solidFill>
                  <a:schemeClr val="tx1"/>
                </a:solidFill>
                <a:latin typeface="Arial" charset="0"/>
                <a:cs typeface="Arial" charset="0"/>
              </a:defRPr>
            </a:lvl9pPr>
          </a:lstStyle>
          <a:p>
            <a:r>
              <a:rPr lang="en-US" altLang="en-US" sz="1600">
                <a:latin typeface="Calibri" pitchFamily="34" charset="0"/>
              </a:rPr>
              <a:t>(</a:t>
            </a:r>
            <a:r>
              <a:rPr lang="en-US" altLang="en-US" sz="1600" i="1">
                <a:latin typeface="Calibri" pitchFamily="34" charset="0"/>
              </a:rPr>
              <a:t>Mind, Self and Society 195)</a:t>
            </a:r>
            <a:endParaRPr lang="en-US" altLang="en-US" sz="1600">
              <a:latin typeface="Calibri" pitchFamily="34" charset="0"/>
            </a:endParaRPr>
          </a:p>
        </p:txBody>
      </p:sp>
      <p:pic>
        <p:nvPicPr>
          <p:cNvPr id="65543" name="Picture 7"/>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029200" y="4191000"/>
            <a:ext cx="3810000" cy="25352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5544" name="Picture 8"/>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953000" y="1600200"/>
            <a:ext cx="3810000" cy="24177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11076801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52400" y="228600"/>
            <a:ext cx="628650" cy="590550"/>
          </a:xfrm>
          <a:prstGeom prst="rect">
            <a:avLst/>
          </a:prstGeom>
          <a:noFill/>
          <a:extLst>
            <a:ext uri="{909E8E84-426E-40DD-AFC4-6F175D3DCCD1}">
              <a14:hiddenFill xmlns:a14="http://schemas.microsoft.com/office/drawing/2010/main" xmlns="">
                <a:solidFill>
                  <a:srgbClr val="FFFFFF"/>
                </a:solidFill>
              </a14:hiddenFill>
            </a:ext>
          </a:extLst>
        </p:spPr>
      </p:pic>
      <p:pic>
        <p:nvPicPr>
          <p:cNvPr id="14339"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62000" y="228600"/>
            <a:ext cx="2333625" cy="1181100"/>
          </a:xfrm>
          <a:prstGeom prst="rect">
            <a:avLst/>
          </a:prstGeom>
          <a:noFill/>
          <a:extLst>
            <a:ext uri="{909E8E84-426E-40DD-AFC4-6F175D3DCCD1}">
              <a14:hiddenFill xmlns:a14="http://schemas.microsoft.com/office/drawing/2010/main" xmlns="">
                <a:solidFill>
                  <a:srgbClr val="FFFFFF"/>
                </a:solidFill>
              </a14:hiddenFill>
            </a:ext>
          </a:extLst>
        </p:spPr>
      </p:pic>
      <p:pic>
        <p:nvPicPr>
          <p:cNvPr id="14340" name="Picture 4"/>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228600" y="1295400"/>
            <a:ext cx="1076325" cy="657225"/>
          </a:xfrm>
          <a:prstGeom prst="rect">
            <a:avLst/>
          </a:prstGeom>
          <a:noFill/>
          <a:extLst>
            <a:ext uri="{909E8E84-426E-40DD-AFC4-6F175D3DCCD1}">
              <a14:hiddenFill xmlns:a14="http://schemas.microsoft.com/office/drawing/2010/main" xmlns="">
                <a:solidFill>
                  <a:srgbClr val="FFFFFF"/>
                </a:solidFill>
              </a14:hiddenFill>
            </a:ext>
          </a:extLst>
        </p:spPr>
      </p:pic>
      <p:pic>
        <p:nvPicPr>
          <p:cNvPr id="14341" name="Picture 5"/>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1219200" y="1295400"/>
            <a:ext cx="1466850" cy="1019175"/>
          </a:xfrm>
          <a:prstGeom prst="rect">
            <a:avLst/>
          </a:prstGeom>
          <a:noFill/>
          <a:extLst>
            <a:ext uri="{909E8E84-426E-40DD-AFC4-6F175D3DCCD1}">
              <a14:hiddenFill xmlns:a14="http://schemas.microsoft.com/office/drawing/2010/main" xmlns="">
                <a:solidFill>
                  <a:srgbClr val="FFFFFF"/>
                </a:solidFill>
              </a14:hiddenFill>
            </a:ext>
          </a:extLst>
        </p:spPr>
      </p:pic>
      <p:pic>
        <p:nvPicPr>
          <p:cNvPr id="14342" name="Picture 6"/>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6172200" y="4495800"/>
            <a:ext cx="1257300" cy="857250"/>
          </a:xfrm>
          <a:prstGeom prst="rect">
            <a:avLst/>
          </a:prstGeom>
          <a:noFill/>
          <a:extLst>
            <a:ext uri="{909E8E84-426E-40DD-AFC4-6F175D3DCCD1}">
              <a14:hiddenFill xmlns:a14="http://schemas.microsoft.com/office/drawing/2010/main" xmlns="">
                <a:solidFill>
                  <a:srgbClr val="FFFFFF"/>
                </a:solidFill>
              </a14:hiddenFill>
            </a:ext>
          </a:extLst>
        </p:spPr>
      </p:pic>
      <p:pic>
        <p:nvPicPr>
          <p:cNvPr id="14343" name="Picture 7"/>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7696200" y="5486400"/>
            <a:ext cx="933450" cy="876300"/>
          </a:xfrm>
          <a:prstGeom prst="rect">
            <a:avLst/>
          </a:prstGeom>
          <a:noFill/>
          <a:extLst>
            <a:ext uri="{909E8E84-426E-40DD-AFC4-6F175D3DCCD1}">
              <a14:hiddenFill xmlns:a14="http://schemas.microsoft.com/office/drawing/2010/main" xmlns="">
                <a:solidFill>
                  <a:srgbClr val="FFFFFF"/>
                </a:solidFill>
              </a14:hiddenFill>
            </a:ext>
          </a:extLst>
        </p:spPr>
      </p:pic>
      <p:pic>
        <p:nvPicPr>
          <p:cNvPr id="14344" name="Picture 8"/>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0" y="4267200"/>
            <a:ext cx="1438275" cy="685800"/>
          </a:xfrm>
          <a:prstGeom prst="rect">
            <a:avLst/>
          </a:prstGeom>
          <a:noFill/>
          <a:extLst>
            <a:ext uri="{909E8E84-426E-40DD-AFC4-6F175D3DCCD1}">
              <a14:hiddenFill xmlns:a14="http://schemas.microsoft.com/office/drawing/2010/main" xmlns="">
                <a:solidFill>
                  <a:srgbClr val="FFFFFF"/>
                </a:solidFill>
              </a14:hiddenFill>
            </a:ext>
          </a:extLst>
        </p:spPr>
      </p:pic>
      <p:pic>
        <p:nvPicPr>
          <p:cNvPr id="14345" name="Picture 9"/>
          <p:cNvPicPr>
            <a:picLocks noChangeAspect="1" noChangeArrowheads="1"/>
          </p:cNvPicPr>
          <p:nvPr/>
        </p:nvPicPr>
        <p:blipFill>
          <a:blip r:embed="rId10">
            <a:extLst>
              <a:ext uri="{28A0092B-C50C-407E-A947-70E740481C1C}">
                <a14:useLocalDpi xmlns:a14="http://schemas.microsoft.com/office/drawing/2010/main" xmlns="" val="0"/>
              </a:ext>
            </a:extLst>
          </a:blip>
          <a:srcRect/>
          <a:stretch>
            <a:fillRect/>
          </a:stretch>
        </p:blipFill>
        <p:spPr bwMode="auto">
          <a:xfrm>
            <a:off x="1752600" y="3200400"/>
            <a:ext cx="1181100" cy="800100"/>
          </a:xfrm>
          <a:prstGeom prst="rect">
            <a:avLst/>
          </a:prstGeom>
          <a:noFill/>
          <a:extLst>
            <a:ext uri="{909E8E84-426E-40DD-AFC4-6F175D3DCCD1}">
              <a14:hiddenFill xmlns:a14="http://schemas.microsoft.com/office/drawing/2010/main" xmlns="">
                <a:solidFill>
                  <a:srgbClr val="FFFFFF"/>
                </a:solidFill>
              </a14:hiddenFill>
            </a:ext>
          </a:extLst>
        </p:spPr>
      </p:pic>
      <p:pic>
        <p:nvPicPr>
          <p:cNvPr id="14346" name="Picture 10"/>
          <p:cNvPicPr>
            <a:picLocks noChangeAspect="1" noChangeArrowheads="1"/>
          </p:cNvPicPr>
          <p:nvPr/>
        </p:nvPicPr>
        <p:blipFill>
          <a:blip r:embed="rId11">
            <a:extLst>
              <a:ext uri="{28A0092B-C50C-407E-A947-70E740481C1C}">
                <a14:useLocalDpi xmlns:a14="http://schemas.microsoft.com/office/drawing/2010/main" xmlns="" val="0"/>
              </a:ext>
            </a:extLst>
          </a:blip>
          <a:srcRect/>
          <a:stretch>
            <a:fillRect/>
          </a:stretch>
        </p:blipFill>
        <p:spPr bwMode="auto">
          <a:xfrm>
            <a:off x="3733800" y="2105025"/>
            <a:ext cx="1362075" cy="638175"/>
          </a:xfrm>
          <a:prstGeom prst="rect">
            <a:avLst/>
          </a:prstGeom>
          <a:noFill/>
          <a:extLst>
            <a:ext uri="{909E8E84-426E-40DD-AFC4-6F175D3DCCD1}">
              <a14:hiddenFill xmlns:a14="http://schemas.microsoft.com/office/drawing/2010/main" xmlns="">
                <a:solidFill>
                  <a:srgbClr val="FFFFFF"/>
                </a:solidFill>
              </a14:hiddenFill>
            </a:ext>
          </a:extLst>
        </p:spPr>
      </p:pic>
      <p:pic>
        <p:nvPicPr>
          <p:cNvPr id="14347" name="Picture 11"/>
          <p:cNvPicPr>
            <a:picLocks noChangeAspect="1" noChangeArrowheads="1"/>
          </p:cNvPicPr>
          <p:nvPr/>
        </p:nvPicPr>
        <p:blipFill>
          <a:blip r:embed="rId12">
            <a:extLst>
              <a:ext uri="{28A0092B-C50C-407E-A947-70E740481C1C}">
                <a14:useLocalDpi xmlns:a14="http://schemas.microsoft.com/office/drawing/2010/main" xmlns="" val="0"/>
              </a:ext>
            </a:extLst>
          </a:blip>
          <a:srcRect/>
          <a:stretch>
            <a:fillRect/>
          </a:stretch>
        </p:blipFill>
        <p:spPr bwMode="auto">
          <a:xfrm>
            <a:off x="5529263" y="381000"/>
            <a:ext cx="3157537" cy="700088"/>
          </a:xfrm>
          <a:prstGeom prst="rect">
            <a:avLst/>
          </a:prstGeom>
          <a:noFill/>
          <a:extLst>
            <a:ext uri="{909E8E84-426E-40DD-AFC4-6F175D3DCCD1}">
              <a14:hiddenFill xmlns:a14="http://schemas.microsoft.com/office/drawing/2010/main" xmlns="">
                <a:solidFill>
                  <a:srgbClr val="FFFFFF"/>
                </a:solidFill>
              </a14:hiddenFill>
            </a:ext>
          </a:extLst>
        </p:spPr>
      </p:pic>
      <p:pic>
        <p:nvPicPr>
          <p:cNvPr id="14348" name="Picture 12"/>
          <p:cNvPicPr>
            <a:picLocks noChangeAspect="1" noChangeArrowheads="1"/>
          </p:cNvPicPr>
          <p:nvPr/>
        </p:nvPicPr>
        <p:blipFill>
          <a:blip r:embed="rId13">
            <a:extLst>
              <a:ext uri="{28A0092B-C50C-407E-A947-70E740481C1C}">
                <a14:useLocalDpi xmlns:a14="http://schemas.microsoft.com/office/drawing/2010/main" xmlns="" val="0"/>
              </a:ext>
            </a:extLst>
          </a:blip>
          <a:srcRect/>
          <a:stretch>
            <a:fillRect/>
          </a:stretch>
        </p:blipFill>
        <p:spPr bwMode="auto">
          <a:xfrm>
            <a:off x="5486400" y="838200"/>
            <a:ext cx="1676400" cy="854075"/>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4349" name="Group 13"/>
          <p:cNvGrpSpPr>
            <a:grpSpLocks/>
          </p:cNvGrpSpPr>
          <p:nvPr/>
        </p:nvGrpSpPr>
        <p:grpSpPr bwMode="auto">
          <a:xfrm rot="440163">
            <a:off x="1219200" y="3733800"/>
            <a:ext cx="8077200" cy="1066800"/>
            <a:chOff x="685" y="2155"/>
            <a:chExt cx="5088" cy="672"/>
          </a:xfrm>
        </p:grpSpPr>
        <p:sp>
          <p:nvSpPr>
            <p:cNvPr id="14350" name="AutoShape 14"/>
            <p:cNvSpPr>
              <a:spLocks noChangeArrowheads="1"/>
            </p:cNvSpPr>
            <p:nvPr/>
          </p:nvSpPr>
          <p:spPr bwMode="auto">
            <a:xfrm rot="-2049284">
              <a:off x="685" y="2155"/>
              <a:ext cx="5088" cy="672"/>
            </a:xfrm>
            <a:prstGeom prst="rightArrow">
              <a:avLst>
                <a:gd name="adj1" fmla="val 41343"/>
                <a:gd name="adj2" fmla="val 147187"/>
              </a:avLst>
            </a:prstGeom>
            <a:solidFill>
              <a:srgbClr val="FF9900"/>
            </a:solidFill>
            <a:ln w="63500">
              <a:solidFill>
                <a:srgbClr val="0000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351" name="Text Box 15"/>
            <p:cNvSpPr txBox="1">
              <a:spLocks noChangeArrowheads="1"/>
            </p:cNvSpPr>
            <p:nvPr/>
          </p:nvSpPr>
          <p:spPr bwMode="auto">
            <a:xfrm rot="-2028132">
              <a:off x="1474" y="2457"/>
              <a:ext cx="3117" cy="3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800" b="1">
                  <a:latin typeface="Trebuchet MS" pitchFamily="34" charset="0"/>
                </a:rPr>
                <a:t>STAGES OF ROLE-TAKING</a:t>
              </a:r>
            </a:p>
          </p:txBody>
        </p:sp>
      </p:grpSp>
      <p:sp>
        <p:nvSpPr>
          <p:cNvPr id="14352" name="Text Box 16"/>
          <p:cNvSpPr txBox="1">
            <a:spLocks noChangeArrowheads="1"/>
          </p:cNvSpPr>
          <p:nvPr/>
        </p:nvSpPr>
        <p:spPr bwMode="auto">
          <a:xfrm>
            <a:off x="0" y="4953000"/>
            <a:ext cx="228600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b="1">
                <a:latin typeface="Trebuchet MS" pitchFamily="34" charset="0"/>
              </a:rPr>
              <a:t>Learn to interpret and rehearse</a:t>
            </a:r>
          </a:p>
        </p:txBody>
      </p:sp>
      <p:sp>
        <p:nvSpPr>
          <p:cNvPr id="14353" name="Text Box 17"/>
          <p:cNvSpPr txBox="1">
            <a:spLocks noChangeArrowheads="1"/>
          </p:cNvSpPr>
          <p:nvPr/>
        </p:nvSpPr>
        <p:spPr bwMode="auto">
          <a:xfrm>
            <a:off x="1752600" y="3810000"/>
            <a:ext cx="228600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b="1">
                <a:latin typeface="Trebuchet MS" pitchFamily="34" charset="0"/>
              </a:rPr>
              <a:t>Act out the role of significant others</a:t>
            </a:r>
          </a:p>
        </p:txBody>
      </p:sp>
      <p:sp>
        <p:nvSpPr>
          <p:cNvPr id="14354" name="Text Box 18"/>
          <p:cNvSpPr txBox="1">
            <a:spLocks noChangeArrowheads="1"/>
          </p:cNvSpPr>
          <p:nvPr/>
        </p:nvSpPr>
        <p:spPr bwMode="auto">
          <a:xfrm>
            <a:off x="3733800" y="2667000"/>
            <a:ext cx="274320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b="1">
                <a:latin typeface="Trebuchet MS" pitchFamily="34" charset="0"/>
              </a:rPr>
              <a:t>Take on the role of many significant others</a:t>
            </a:r>
          </a:p>
        </p:txBody>
      </p:sp>
      <p:sp>
        <p:nvSpPr>
          <p:cNvPr id="14355" name="Text Box 19"/>
          <p:cNvSpPr txBox="1">
            <a:spLocks noChangeArrowheads="1"/>
          </p:cNvSpPr>
          <p:nvPr/>
        </p:nvSpPr>
        <p:spPr bwMode="auto">
          <a:xfrm>
            <a:off x="5486400" y="1644650"/>
            <a:ext cx="358140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b="1">
                <a:latin typeface="Trebuchet MS" pitchFamily="34" charset="0"/>
              </a:rPr>
              <a:t>Attitudes of others generalized into a single view of the self</a:t>
            </a:r>
          </a:p>
        </p:txBody>
      </p:sp>
      <p:sp>
        <p:nvSpPr>
          <p:cNvPr id="14356" name="Text Box 20"/>
          <p:cNvSpPr txBox="1">
            <a:spLocks noChangeArrowheads="1"/>
          </p:cNvSpPr>
          <p:nvPr/>
        </p:nvSpPr>
        <p:spPr bwMode="auto">
          <a:xfrm>
            <a:off x="6096000" y="5257800"/>
            <a:ext cx="14478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b="1">
                <a:latin typeface="Trebuchet MS" pitchFamily="34" charset="0"/>
              </a:rPr>
              <a:t>(socialized)</a:t>
            </a:r>
          </a:p>
        </p:txBody>
      </p:sp>
      <p:sp>
        <p:nvSpPr>
          <p:cNvPr id="14357" name="Text Box 21"/>
          <p:cNvSpPr txBox="1">
            <a:spLocks noChangeArrowheads="1"/>
          </p:cNvSpPr>
          <p:nvPr/>
        </p:nvSpPr>
        <p:spPr bwMode="auto">
          <a:xfrm>
            <a:off x="7239000" y="6248400"/>
            <a:ext cx="18288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b="1">
                <a:latin typeface="Trebuchet MS" pitchFamily="34" charset="0"/>
              </a:rPr>
              <a:t>(spontaneous)</a:t>
            </a:r>
          </a:p>
        </p:txBody>
      </p:sp>
      <p:sp>
        <p:nvSpPr>
          <p:cNvPr id="14358" name="Freeform 22"/>
          <p:cNvSpPr>
            <a:spLocks/>
          </p:cNvSpPr>
          <p:nvPr/>
        </p:nvSpPr>
        <p:spPr bwMode="auto">
          <a:xfrm>
            <a:off x="5626100" y="4953000"/>
            <a:ext cx="1536700" cy="1485900"/>
          </a:xfrm>
          <a:custGeom>
            <a:avLst/>
            <a:gdLst>
              <a:gd name="T0" fmla="*/ 296 w 968"/>
              <a:gd name="T1" fmla="*/ 0 h 936"/>
              <a:gd name="T2" fmla="*/ 104 w 968"/>
              <a:gd name="T3" fmla="*/ 240 h 936"/>
              <a:gd name="T4" fmla="*/ 56 w 968"/>
              <a:gd name="T5" fmla="*/ 672 h 936"/>
              <a:gd name="T6" fmla="*/ 440 w 968"/>
              <a:gd name="T7" fmla="*/ 912 h 936"/>
              <a:gd name="T8" fmla="*/ 968 w 968"/>
              <a:gd name="T9" fmla="*/ 816 h 936"/>
            </a:gdLst>
            <a:ahLst/>
            <a:cxnLst>
              <a:cxn ang="0">
                <a:pos x="T0" y="T1"/>
              </a:cxn>
              <a:cxn ang="0">
                <a:pos x="T2" y="T3"/>
              </a:cxn>
              <a:cxn ang="0">
                <a:pos x="T4" y="T5"/>
              </a:cxn>
              <a:cxn ang="0">
                <a:pos x="T6" y="T7"/>
              </a:cxn>
              <a:cxn ang="0">
                <a:pos x="T8" y="T9"/>
              </a:cxn>
            </a:cxnLst>
            <a:rect l="0" t="0" r="r" b="b"/>
            <a:pathLst>
              <a:path w="968" h="936">
                <a:moveTo>
                  <a:pt x="296" y="0"/>
                </a:moveTo>
                <a:cubicBezTo>
                  <a:pt x="220" y="64"/>
                  <a:pt x="144" y="128"/>
                  <a:pt x="104" y="240"/>
                </a:cubicBezTo>
                <a:cubicBezTo>
                  <a:pt x="64" y="352"/>
                  <a:pt x="0" y="560"/>
                  <a:pt x="56" y="672"/>
                </a:cubicBezTo>
                <a:cubicBezTo>
                  <a:pt x="112" y="784"/>
                  <a:pt x="288" y="888"/>
                  <a:pt x="440" y="912"/>
                </a:cubicBezTo>
                <a:cubicBezTo>
                  <a:pt x="592" y="936"/>
                  <a:pt x="780" y="876"/>
                  <a:pt x="968" y="816"/>
                </a:cubicBezTo>
              </a:path>
            </a:pathLst>
          </a:custGeom>
          <a:noFill/>
          <a:ln w="25400">
            <a:solidFill>
              <a:schemeClr val="tx1"/>
            </a:solidFill>
            <a:round/>
            <a:headEnd/>
            <a:tailEnd type="stealth" w="lg"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4359" name="Freeform 23"/>
          <p:cNvSpPr>
            <a:spLocks/>
          </p:cNvSpPr>
          <p:nvPr/>
        </p:nvSpPr>
        <p:spPr bwMode="auto">
          <a:xfrm rot="10800000">
            <a:off x="7543800" y="4419600"/>
            <a:ext cx="1536700" cy="1485900"/>
          </a:xfrm>
          <a:custGeom>
            <a:avLst/>
            <a:gdLst>
              <a:gd name="T0" fmla="*/ 296 w 968"/>
              <a:gd name="T1" fmla="*/ 0 h 936"/>
              <a:gd name="T2" fmla="*/ 104 w 968"/>
              <a:gd name="T3" fmla="*/ 240 h 936"/>
              <a:gd name="T4" fmla="*/ 56 w 968"/>
              <a:gd name="T5" fmla="*/ 672 h 936"/>
              <a:gd name="T6" fmla="*/ 440 w 968"/>
              <a:gd name="T7" fmla="*/ 912 h 936"/>
              <a:gd name="T8" fmla="*/ 968 w 968"/>
              <a:gd name="T9" fmla="*/ 816 h 936"/>
            </a:gdLst>
            <a:ahLst/>
            <a:cxnLst>
              <a:cxn ang="0">
                <a:pos x="T0" y="T1"/>
              </a:cxn>
              <a:cxn ang="0">
                <a:pos x="T2" y="T3"/>
              </a:cxn>
              <a:cxn ang="0">
                <a:pos x="T4" y="T5"/>
              </a:cxn>
              <a:cxn ang="0">
                <a:pos x="T6" y="T7"/>
              </a:cxn>
              <a:cxn ang="0">
                <a:pos x="T8" y="T9"/>
              </a:cxn>
            </a:cxnLst>
            <a:rect l="0" t="0" r="r" b="b"/>
            <a:pathLst>
              <a:path w="968" h="936">
                <a:moveTo>
                  <a:pt x="296" y="0"/>
                </a:moveTo>
                <a:cubicBezTo>
                  <a:pt x="220" y="64"/>
                  <a:pt x="144" y="128"/>
                  <a:pt x="104" y="240"/>
                </a:cubicBezTo>
                <a:cubicBezTo>
                  <a:pt x="64" y="352"/>
                  <a:pt x="0" y="560"/>
                  <a:pt x="56" y="672"/>
                </a:cubicBezTo>
                <a:cubicBezTo>
                  <a:pt x="112" y="784"/>
                  <a:pt x="288" y="888"/>
                  <a:pt x="440" y="912"/>
                </a:cubicBezTo>
                <a:cubicBezTo>
                  <a:pt x="592" y="936"/>
                  <a:pt x="780" y="876"/>
                  <a:pt x="968" y="816"/>
                </a:cubicBezTo>
              </a:path>
            </a:pathLst>
          </a:custGeom>
          <a:noFill/>
          <a:ln w="25400">
            <a:solidFill>
              <a:schemeClr val="tx1"/>
            </a:solidFill>
            <a:round/>
            <a:headEnd/>
            <a:tailEnd type="stealth" w="lg"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xmlns="" val="191106537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581400" y="0"/>
            <a:ext cx="4572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pic>
      <p:sp>
        <p:nvSpPr>
          <p:cNvPr id="46083" name="Rectangle 3"/>
          <p:cNvSpPr>
            <a:spLocks/>
          </p:cNvSpPr>
          <p:nvPr/>
        </p:nvSpPr>
        <p:spPr bwMode="auto">
          <a:xfrm>
            <a:off x="0" y="2767281"/>
            <a:ext cx="3525299" cy="13234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square" lIns="0" tIns="0" rIns="0" bIns="0" anchor="ctr">
            <a:spAutoFit/>
          </a:bodyPr>
          <a:lstStyle>
            <a:lvl1pPr defTabSz="822325">
              <a:defRPr>
                <a:solidFill>
                  <a:schemeClr val="tx1"/>
                </a:solidFill>
                <a:latin typeface="Arial" charset="0"/>
                <a:cs typeface="Arial" charset="0"/>
              </a:defRPr>
            </a:lvl1pPr>
            <a:lvl2pPr marL="411163" defTabSz="822325">
              <a:defRPr>
                <a:solidFill>
                  <a:schemeClr val="tx1"/>
                </a:solidFill>
                <a:latin typeface="Arial" charset="0"/>
                <a:cs typeface="Arial" charset="0"/>
              </a:defRPr>
            </a:lvl2pPr>
            <a:lvl3pPr marL="822325" defTabSz="822325">
              <a:defRPr>
                <a:solidFill>
                  <a:schemeClr val="tx1"/>
                </a:solidFill>
                <a:latin typeface="Arial" charset="0"/>
                <a:cs typeface="Arial" charset="0"/>
              </a:defRPr>
            </a:lvl3pPr>
            <a:lvl4pPr marL="1235075" defTabSz="822325">
              <a:defRPr>
                <a:solidFill>
                  <a:schemeClr val="tx1"/>
                </a:solidFill>
                <a:latin typeface="Arial" charset="0"/>
                <a:cs typeface="Arial" charset="0"/>
              </a:defRPr>
            </a:lvl4pPr>
            <a:lvl5pPr marL="1646238" defTabSz="822325">
              <a:defRPr>
                <a:solidFill>
                  <a:schemeClr val="tx1"/>
                </a:solidFill>
                <a:latin typeface="Arial" charset="0"/>
                <a:cs typeface="Arial" charset="0"/>
              </a:defRPr>
            </a:lvl5pPr>
            <a:lvl6pPr marL="2103438" defTabSz="822325" fontAlgn="base">
              <a:spcBef>
                <a:spcPct val="0"/>
              </a:spcBef>
              <a:spcAft>
                <a:spcPct val="0"/>
              </a:spcAft>
              <a:defRPr>
                <a:solidFill>
                  <a:schemeClr val="tx1"/>
                </a:solidFill>
                <a:latin typeface="Arial" charset="0"/>
                <a:cs typeface="Arial" charset="0"/>
              </a:defRPr>
            </a:lvl6pPr>
            <a:lvl7pPr marL="2560638" defTabSz="822325" fontAlgn="base">
              <a:spcBef>
                <a:spcPct val="0"/>
              </a:spcBef>
              <a:spcAft>
                <a:spcPct val="0"/>
              </a:spcAft>
              <a:defRPr>
                <a:solidFill>
                  <a:schemeClr val="tx1"/>
                </a:solidFill>
                <a:latin typeface="Arial" charset="0"/>
                <a:cs typeface="Arial" charset="0"/>
              </a:defRPr>
            </a:lvl7pPr>
            <a:lvl8pPr marL="3017838" defTabSz="822325" fontAlgn="base">
              <a:spcBef>
                <a:spcPct val="0"/>
              </a:spcBef>
              <a:spcAft>
                <a:spcPct val="0"/>
              </a:spcAft>
              <a:defRPr>
                <a:solidFill>
                  <a:schemeClr val="tx1"/>
                </a:solidFill>
                <a:latin typeface="Arial" charset="0"/>
                <a:cs typeface="Arial" charset="0"/>
              </a:defRPr>
            </a:lvl8pPr>
            <a:lvl9pPr marL="3475038" defTabSz="822325" fontAlgn="base">
              <a:spcBef>
                <a:spcPct val="0"/>
              </a:spcBef>
              <a:spcAft>
                <a:spcPct val="0"/>
              </a:spcAft>
              <a:defRPr>
                <a:solidFill>
                  <a:schemeClr val="tx1"/>
                </a:solidFill>
                <a:latin typeface="Arial" charset="0"/>
                <a:cs typeface="Arial" charset="0"/>
              </a:defRPr>
            </a:lvl9pPr>
          </a:lstStyle>
          <a:p>
            <a:pPr algn="ctr"/>
            <a:r>
              <a:rPr lang="en-US" altLang="en-US" sz="4300" dirty="0" smtClean="0">
                <a:latin typeface="Gill Sans" charset="0"/>
                <a:sym typeface="Gill Sans" charset="0"/>
              </a:rPr>
              <a:t>Video 2“Genie</a:t>
            </a:r>
            <a:r>
              <a:rPr lang="en-US" altLang="en-US" sz="4300" dirty="0">
                <a:latin typeface="Gill Sans" charset="0"/>
                <a:sym typeface="Gill Sans" charset="0"/>
              </a:rPr>
              <a:t>”</a:t>
            </a:r>
          </a:p>
        </p:txBody>
      </p:sp>
      <p:sp>
        <p:nvSpPr>
          <p:cNvPr id="46084" name="Rectangle 4"/>
          <p:cNvSpPr>
            <a:spLocks noChangeArrowheads="1"/>
          </p:cNvSpPr>
          <p:nvPr/>
        </p:nvSpPr>
        <p:spPr bwMode="auto">
          <a:xfrm>
            <a:off x="234696" y="1421638"/>
            <a:ext cx="312420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altLang="en-US" b="1" dirty="0">
                <a:sym typeface="Gill Sans" charset="0"/>
              </a:rPr>
              <a:t>Would you be “you” if you were isolated from birth?</a:t>
            </a:r>
          </a:p>
        </p:txBody>
      </p:sp>
    </p:spTree>
    <p:extLst>
      <p:ext uri="{BB962C8B-B14F-4D97-AF65-F5344CB8AC3E}">
        <p14:creationId xmlns:p14="http://schemas.microsoft.com/office/powerpoint/2010/main" xmlns="" val="2628973200"/>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4"/>
          <p:cNvSpPr>
            <a:spLocks noChangeArrowheads="1"/>
          </p:cNvSpPr>
          <p:nvPr/>
        </p:nvSpPr>
        <p:spPr bwMode="auto">
          <a:xfrm>
            <a:off x="0" y="0"/>
            <a:ext cx="9144000" cy="17526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38" name="Title 1"/>
          <p:cNvSpPr>
            <a:spLocks noGrp="1"/>
          </p:cNvSpPr>
          <p:nvPr>
            <p:ph type="title" idx="4294967295"/>
          </p:nvPr>
        </p:nvSpPr>
        <p:spPr/>
        <p:txBody>
          <a:bodyPr anchor="b"/>
          <a:lstStyle/>
          <a:p>
            <a:r>
              <a:rPr lang="en-US" altLang="en-US" sz="4000">
                <a:latin typeface="Rockwell" pitchFamily="18" charset="0"/>
              </a:rPr>
              <a:t>Self = Product of Social Interaction</a:t>
            </a:r>
          </a:p>
        </p:txBody>
      </p:sp>
      <p:sp>
        <p:nvSpPr>
          <p:cNvPr id="39939" name="Content Placeholder 2"/>
          <p:cNvSpPr>
            <a:spLocks noGrp="1"/>
          </p:cNvSpPr>
          <p:nvPr>
            <p:ph idx="4294967295"/>
          </p:nvPr>
        </p:nvSpPr>
        <p:spPr>
          <a:xfrm>
            <a:off x="381000" y="1828800"/>
            <a:ext cx="8229600" cy="4525963"/>
          </a:xfrm>
        </p:spPr>
        <p:txBody>
          <a:bodyPr/>
          <a:lstStyle/>
          <a:p>
            <a:r>
              <a:rPr lang="en-US" altLang="en-US" sz="2000">
                <a:latin typeface="Rockwell" pitchFamily="18" charset="0"/>
              </a:rPr>
              <a:t>“There are all sorts of different selves answering to all sorts of different social reactions” (286). Out of these interactions and the “selves” they produce emerge a number of social groups (290).</a:t>
            </a:r>
          </a:p>
          <a:p>
            <a:pPr>
              <a:buFontTx/>
              <a:buNone/>
            </a:pPr>
            <a:endParaRPr lang="en-US" altLang="en-US" sz="2000">
              <a:latin typeface="Rockwell" pitchFamily="18" charset="0"/>
            </a:endParaRPr>
          </a:p>
          <a:p>
            <a:r>
              <a:rPr lang="en-US" altLang="en-US" sz="2000">
                <a:latin typeface="Rockwell" pitchFamily="18" charset="0"/>
              </a:rPr>
              <a:t>Taking the form of the “generalized other” is “how the community exercises control over the conduct of its individual members” (290). Social order/control maintained.</a:t>
            </a:r>
          </a:p>
          <a:p>
            <a:endParaRPr lang="en-US" altLang="en-US" sz="2000">
              <a:latin typeface="Rockwell" pitchFamily="18" charset="0"/>
            </a:endParaRPr>
          </a:p>
          <a:p>
            <a:r>
              <a:rPr lang="en-US" altLang="en-US" sz="2000">
                <a:latin typeface="Rockwell" pitchFamily="18" charset="0"/>
              </a:rPr>
              <a:t>Mead pioneered study of </a:t>
            </a:r>
            <a:r>
              <a:rPr lang="en-US" altLang="en-US" sz="2000" b="1">
                <a:latin typeface="Rockwell" pitchFamily="18" charset="0"/>
              </a:rPr>
              <a:t>social-psychology.</a:t>
            </a:r>
          </a:p>
          <a:p>
            <a:pPr>
              <a:buFontTx/>
              <a:buNone/>
            </a:pPr>
            <a:endParaRPr lang="en-US" altLang="en-US" sz="2000">
              <a:latin typeface="Rockwell" pitchFamily="18" charset="0"/>
            </a:endParaRPr>
          </a:p>
          <a:p>
            <a:r>
              <a:rPr lang="en-US" altLang="en-US" sz="2000">
                <a:latin typeface="Rockwell" pitchFamily="18" charset="0"/>
              </a:rPr>
              <a:t>Basis for </a:t>
            </a:r>
            <a:r>
              <a:rPr lang="en-US" altLang="en-US" sz="2000" b="1">
                <a:latin typeface="Rockwell" pitchFamily="18" charset="0"/>
              </a:rPr>
              <a:t>symbolic-interactionism</a:t>
            </a:r>
            <a:r>
              <a:rPr lang="en-US" altLang="en-US" sz="2000">
                <a:latin typeface="Rockwell" pitchFamily="18" charset="0"/>
              </a:rPr>
              <a:t>: study of symbolic exchange in everyday life which takes the place of direct interaction.</a:t>
            </a:r>
          </a:p>
          <a:p>
            <a:endParaRPr lang="en-US" altLang="en-US" sz="2000">
              <a:latin typeface="Rockwell" pitchFamily="18" charset="0"/>
            </a:endParaRPr>
          </a:p>
        </p:txBody>
      </p:sp>
    </p:spTree>
    <p:extLst>
      <p:ext uri="{BB962C8B-B14F-4D97-AF65-F5344CB8AC3E}">
        <p14:creationId xmlns:p14="http://schemas.microsoft.com/office/powerpoint/2010/main" xmlns="" val="21812293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993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9939">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993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Oval 2"/>
          <p:cNvSpPr>
            <a:spLocks noChangeArrowheads="1"/>
          </p:cNvSpPr>
          <p:nvPr/>
        </p:nvSpPr>
        <p:spPr bwMode="auto">
          <a:xfrm>
            <a:off x="6019800" y="1143000"/>
            <a:ext cx="1295400" cy="1066800"/>
          </a:xfrm>
          <a:prstGeom prst="ellipse">
            <a:avLst/>
          </a:prstGeom>
          <a:solidFill>
            <a:srgbClr val="0000FF">
              <a:alpha val="39999"/>
            </a:srgb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435" name="Oval 3"/>
          <p:cNvSpPr>
            <a:spLocks noChangeArrowheads="1"/>
          </p:cNvSpPr>
          <p:nvPr/>
        </p:nvSpPr>
        <p:spPr bwMode="auto">
          <a:xfrm>
            <a:off x="7391400" y="1066800"/>
            <a:ext cx="1295400" cy="1066800"/>
          </a:xfrm>
          <a:prstGeom prst="ellipse">
            <a:avLst/>
          </a:prstGeom>
          <a:solidFill>
            <a:srgbClr val="FF0000">
              <a:alpha val="39999"/>
            </a:srgb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436" name="Oval 4"/>
          <p:cNvSpPr>
            <a:spLocks noChangeArrowheads="1"/>
          </p:cNvSpPr>
          <p:nvPr/>
        </p:nvSpPr>
        <p:spPr bwMode="auto">
          <a:xfrm>
            <a:off x="6629400" y="152400"/>
            <a:ext cx="1295400" cy="1066800"/>
          </a:xfrm>
          <a:prstGeom prst="ellipse">
            <a:avLst/>
          </a:prstGeom>
          <a:solidFill>
            <a:srgbClr val="008000">
              <a:alpha val="39999"/>
            </a:srgb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437" name="Oval 5"/>
          <p:cNvSpPr>
            <a:spLocks noChangeArrowheads="1"/>
          </p:cNvSpPr>
          <p:nvPr/>
        </p:nvSpPr>
        <p:spPr bwMode="auto">
          <a:xfrm>
            <a:off x="6629400" y="685800"/>
            <a:ext cx="1295400" cy="1066800"/>
          </a:xfrm>
          <a:prstGeom prst="ellipse">
            <a:avLst/>
          </a:prstGeom>
          <a:solidFill>
            <a:srgbClr val="FF9900">
              <a:alpha val="39999"/>
            </a:srgb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pic>
        <p:nvPicPr>
          <p:cNvPr id="18439" name="Picture 7"/>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245225" y="2838450"/>
            <a:ext cx="2898775" cy="4019550"/>
          </a:xfrm>
          <a:prstGeom prst="rect">
            <a:avLst/>
          </a:prstGeom>
          <a:noFill/>
          <a:extLst>
            <a:ext uri="{909E8E84-426E-40DD-AFC4-6F175D3DCCD1}">
              <a14:hiddenFill xmlns:a14="http://schemas.microsoft.com/office/drawing/2010/main" xmlns="">
                <a:solidFill>
                  <a:srgbClr val="FFFFFF"/>
                </a:solidFill>
              </a14:hiddenFill>
            </a:ext>
          </a:extLst>
        </p:spPr>
      </p:pic>
      <p:sp>
        <p:nvSpPr>
          <p:cNvPr id="18440" name="Text Box 8"/>
          <p:cNvSpPr txBox="1">
            <a:spLocks noChangeArrowheads="1"/>
          </p:cNvSpPr>
          <p:nvPr/>
        </p:nvSpPr>
        <p:spPr bwMode="auto">
          <a:xfrm>
            <a:off x="228600" y="228600"/>
            <a:ext cx="1828800"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800">
                <a:latin typeface="Georgia" pitchFamily="18" charset="0"/>
              </a:rPr>
              <a:t>Georg</a:t>
            </a:r>
          </a:p>
        </p:txBody>
      </p:sp>
      <p:sp>
        <p:nvSpPr>
          <p:cNvPr id="18441" name="Text Box 9"/>
          <p:cNvSpPr txBox="1">
            <a:spLocks noChangeArrowheads="1"/>
          </p:cNvSpPr>
          <p:nvPr/>
        </p:nvSpPr>
        <p:spPr bwMode="auto">
          <a:xfrm rot="-388985">
            <a:off x="1295400" y="0"/>
            <a:ext cx="2362200"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4000">
                <a:latin typeface="Georgia" pitchFamily="18" charset="0"/>
              </a:rPr>
              <a:t>Simmel</a:t>
            </a:r>
          </a:p>
        </p:txBody>
      </p:sp>
      <p:sp>
        <p:nvSpPr>
          <p:cNvPr id="18442" name="Text Box 10"/>
          <p:cNvSpPr txBox="1">
            <a:spLocks noChangeArrowheads="1"/>
          </p:cNvSpPr>
          <p:nvPr/>
        </p:nvSpPr>
        <p:spPr bwMode="auto">
          <a:xfrm>
            <a:off x="3276600" y="3048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400">
                <a:latin typeface="Georgia" pitchFamily="18" charset="0"/>
              </a:rPr>
              <a:t>(1858-1918)</a:t>
            </a:r>
          </a:p>
        </p:txBody>
      </p:sp>
      <p:sp>
        <p:nvSpPr>
          <p:cNvPr id="18443" name="Text Box 11"/>
          <p:cNvSpPr txBox="1">
            <a:spLocks noChangeArrowheads="1"/>
          </p:cNvSpPr>
          <p:nvPr/>
        </p:nvSpPr>
        <p:spPr bwMode="auto">
          <a:xfrm>
            <a:off x="304800" y="990600"/>
            <a:ext cx="52578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000">
                <a:latin typeface="Georgia" pitchFamily="18" charset="0"/>
              </a:rPr>
              <a:t>Studied at the University of Berlin</a:t>
            </a:r>
          </a:p>
        </p:txBody>
      </p:sp>
      <p:sp>
        <p:nvSpPr>
          <p:cNvPr id="18444" name="Text Box 12"/>
          <p:cNvSpPr txBox="1">
            <a:spLocks noChangeArrowheads="1"/>
          </p:cNvSpPr>
          <p:nvPr/>
        </p:nvSpPr>
        <p:spPr bwMode="auto">
          <a:xfrm>
            <a:off x="381000" y="1447800"/>
            <a:ext cx="52578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000">
                <a:latin typeface="Georgia" pitchFamily="18" charset="0"/>
              </a:rPr>
              <a:t>Popular lecturer and prolific writer</a:t>
            </a:r>
          </a:p>
        </p:txBody>
      </p:sp>
      <p:sp>
        <p:nvSpPr>
          <p:cNvPr id="18445" name="Text Box 13"/>
          <p:cNvSpPr txBox="1">
            <a:spLocks noChangeArrowheads="1"/>
          </p:cNvSpPr>
          <p:nvPr/>
        </p:nvSpPr>
        <p:spPr bwMode="auto">
          <a:xfrm>
            <a:off x="304800" y="1889125"/>
            <a:ext cx="86868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000">
                <a:latin typeface="Georgia" pitchFamily="18" charset="0"/>
              </a:rPr>
              <a:t>Never received a full academic position despite efforts of friend Max Weber</a:t>
            </a:r>
          </a:p>
        </p:txBody>
      </p:sp>
      <p:sp>
        <p:nvSpPr>
          <p:cNvPr id="18446" name="Text Box 14"/>
          <p:cNvSpPr txBox="1">
            <a:spLocks noChangeArrowheads="1"/>
          </p:cNvSpPr>
          <p:nvPr/>
        </p:nvSpPr>
        <p:spPr bwMode="auto">
          <a:xfrm>
            <a:off x="228600" y="2438400"/>
            <a:ext cx="8686800"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800">
                <a:latin typeface="Georgia" pitchFamily="18" charset="0"/>
              </a:rPr>
              <a:t>The </a:t>
            </a:r>
            <a:r>
              <a:rPr lang="en-US" altLang="en-US" sz="3200" i="1">
                <a:latin typeface="Georgia" pitchFamily="18" charset="0"/>
              </a:rPr>
              <a:t>self</a:t>
            </a:r>
            <a:r>
              <a:rPr lang="en-US" altLang="en-US" sz="2800">
                <a:latin typeface="Georgia" pitchFamily="18" charset="0"/>
              </a:rPr>
              <a:t> is shaped by the size of one’s </a:t>
            </a:r>
            <a:r>
              <a:rPr lang="en-US" altLang="en-US" sz="3200" i="1">
                <a:latin typeface="Georgia" pitchFamily="18" charset="0"/>
              </a:rPr>
              <a:t>social circles</a:t>
            </a:r>
            <a:r>
              <a:rPr lang="en-US" altLang="en-US" sz="2800">
                <a:latin typeface="Georgia" pitchFamily="18" charset="0"/>
              </a:rPr>
              <a:t>.</a:t>
            </a:r>
          </a:p>
        </p:txBody>
      </p:sp>
      <p:sp>
        <p:nvSpPr>
          <p:cNvPr id="18447" name="Text Box 15"/>
          <p:cNvSpPr txBox="1">
            <a:spLocks noChangeArrowheads="1"/>
          </p:cNvSpPr>
          <p:nvPr/>
        </p:nvSpPr>
        <p:spPr bwMode="auto">
          <a:xfrm>
            <a:off x="1143000" y="3581400"/>
            <a:ext cx="4419600" cy="946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800">
                <a:latin typeface="Georgia" pitchFamily="18" charset="0"/>
              </a:rPr>
              <a:t>Individuality increases as one’s social circles expand.</a:t>
            </a:r>
          </a:p>
        </p:txBody>
      </p:sp>
      <p:sp>
        <p:nvSpPr>
          <p:cNvPr id="18448" name="Text Box 16"/>
          <p:cNvSpPr txBox="1">
            <a:spLocks noChangeArrowheads="1"/>
          </p:cNvSpPr>
          <p:nvPr/>
        </p:nvSpPr>
        <p:spPr bwMode="auto">
          <a:xfrm>
            <a:off x="1371600" y="4953000"/>
            <a:ext cx="4572000"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000" i="1">
                <a:latin typeface="Georgia" pitchFamily="18" charset="0"/>
              </a:rPr>
              <a:t>(Because it is less likely that anyone else will have the same memberships.)</a:t>
            </a:r>
          </a:p>
        </p:txBody>
      </p:sp>
    </p:spTree>
    <p:extLst>
      <p:ext uri="{BB962C8B-B14F-4D97-AF65-F5344CB8AC3E}">
        <p14:creationId xmlns:p14="http://schemas.microsoft.com/office/powerpoint/2010/main" xmlns="" val="262423285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extLst/>
        </p:spPr>
        <p:txBody>
          <a:bodyPr rtlCol="0">
            <a:noAutofit/>
          </a:bodyPr>
          <a:lstStyle/>
          <a:p>
            <a:pPr eaLnBrk="1" fontAlgn="auto" hangingPunct="1">
              <a:spcAft>
                <a:spcPts val="0"/>
              </a:spcAft>
              <a:defRPr/>
            </a:pPr>
            <a:r>
              <a:rPr lang="en-US" smtClean="0"/>
              <a:t>CULTURE</a:t>
            </a:r>
          </a:p>
        </p:txBody>
      </p:sp>
      <p:sp>
        <p:nvSpPr>
          <p:cNvPr id="3" name="Subtitle 2"/>
          <p:cNvSpPr>
            <a:spLocks noGrp="1"/>
          </p:cNvSpPr>
          <p:nvPr>
            <p:ph type="subTitle" idx="1"/>
          </p:nvPr>
        </p:nvSpPr>
        <p:spPr>
          <a:xfrm>
            <a:off x="1371600" y="3767138"/>
            <a:ext cx="6400800" cy="1752600"/>
          </a:xfrm>
        </p:spPr>
        <p:txBody>
          <a:bodyPr rtlCol="0">
            <a:normAutofit/>
          </a:bodyPr>
          <a:lstStyle/>
          <a:p>
            <a:pPr eaLnBrk="1" fontAlgn="auto" hangingPunct="1">
              <a:spcAft>
                <a:spcPts val="0"/>
              </a:spcAft>
              <a:defRPr/>
            </a:pPr>
            <a:endParaRPr lang="en-US" dirty="0"/>
          </a:p>
        </p:txBody>
      </p:sp>
    </p:spTree>
    <p:extLst>
      <p:ext uri="{BB962C8B-B14F-4D97-AF65-F5344CB8AC3E}">
        <p14:creationId xmlns:p14="http://schemas.microsoft.com/office/powerpoint/2010/main" xmlns="" val="163013738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idx="1"/>
          </p:nvPr>
        </p:nvSpPr>
        <p:spPr/>
        <p:txBody>
          <a:bodyPr/>
          <a:lstStyle/>
          <a:p>
            <a:pPr eaLnBrk="1" hangingPunct="1"/>
            <a:r>
              <a:rPr lang="en-US" altLang="en-US" i="1" smtClean="0"/>
              <a:t>Culture</a:t>
            </a:r>
            <a:r>
              <a:rPr lang="en-US" altLang="en-US" smtClean="0"/>
              <a:t> refers to the total lifestyle of a people, including all of their ideas, values, knowledge, behaviors, and material objects that they share </a:t>
            </a:r>
          </a:p>
          <a:p>
            <a:pPr eaLnBrk="1" hangingPunct="1"/>
            <a:r>
              <a:rPr lang="en-US" altLang="en-US" smtClean="0"/>
              <a:t>Culture shapes and guides people’s perception of reality</a:t>
            </a:r>
          </a:p>
        </p:txBody>
      </p:sp>
      <p:sp>
        <p:nvSpPr>
          <p:cNvPr id="12291" name="Rectangle 2"/>
          <p:cNvSpPr>
            <a:spLocks noGrp="1" noChangeArrowheads="1"/>
          </p:cNvSpPr>
          <p:nvPr>
            <p:ph type="title"/>
          </p:nvPr>
        </p:nvSpPr>
        <p:spPr/>
        <p:txBody>
          <a:bodyPr/>
          <a:lstStyle/>
          <a:p>
            <a:pPr eaLnBrk="1" hangingPunct="1"/>
            <a:r>
              <a:rPr lang="en-US" altLang="en-US" smtClean="0"/>
              <a:t>What is culture?</a:t>
            </a:r>
          </a:p>
        </p:txBody>
      </p:sp>
    </p:spTree>
    <p:extLst>
      <p:ext uri="{BB962C8B-B14F-4D97-AF65-F5344CB8AC3E}">
        <p14:creationId xmlns:p14="http://schemas.microsoft.com/office/powerpoint/2010/main" xmlns="" val="204905231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noChangeArrowheads="1"/>
          </p:cNvSpPr>
          <p:nvPr>
            <p:ph idx="1"/>
          </p:nvPr>
        </p:nvSpPr>
        <p:spPr/>
        <p:txBody>
          <a:bodyPr/>
          <a:lstStyle/>
          <a:p>
            <a:pPr eaLnBrk="1" hangingPunct="1">
              <a:lnSpc>
                <a:spcPct val="90000"/>
              </a:lnSpc>
            </a:pPr>
            <a:r>
              <a:rPr lang="en-US" altLang="en-US" smtClean="0"/>
              <a:t>Food we eat</a:t>
            </a:r>
          </a:p>
          <a:p>
            <a:pPr eaLnBrk="1" hangingPunct="1">
              <a:lnSpc>
                <a:spcPct val="90000"/>
              </a:lnSpc>
            </a:pPr>
            <a:r>
              <a:rPr lang="en-US" altLang="en-US" smtClean="0"/>
              <a:t>Clothing </a:t>
            </a:r>
          </a:p>
          <a:p>
            <a:pPr eaLnBrk="1" hangingPunct="1">
              <a:lnSpc>
                <a:spcPct val="90000"/>
              </a:lnSpc>
            </a:pPr>
            <a:r>
              <a:rPr lang="en-US" altLang="en-US" smtClean="0"/>
              <a:t>Music </a:t>
            </a:r>
          </a:p>
          <a:p>
            <a:pPr eaLnBrk="1" hangingPunct="1">
              <a:lnSpc>
                <a:spcPct val="90000"/>
              </a:lnSpc>
            </a:pPr>
            <a:r>
              <a:rPr lang="en-US" altLang="en-US" smtClean="0"/>
              <a:t>Games we play</a:t>
            </a:r>
          </a:p>
          <a:p>
            <a:pPr eaLnBrk="1" hangingPunct="1">
              <a:lnSpc>
                <a:spcPct val="90000"/>
              </a:lnSpc>
            </a:pPr>
            <a:r>
              <a:rPr lang="en-US" altLang="en-US" smtClean="0"/>
              <a:t>How to express emotions</a:t>
            </a:r>
          </a:p>
          <a:p>
            <a:pPr eaLnBrk="1" hangingPunct="1">
              <a:lnSpc>
                <a:spcPct val="90000"/>
              </a:lnSpc>
            </a:pPr>
            <a:r>
              <a:rPr lang="en-US" altLang="en-US" smtClean="0"/>
              <a:t>What is good or bad </a:t>
            </a:r>
          </a:p>
          <a:p>
            <a:pPr eaLnBrk="1" hangingPunct="1">
              <a:lnSpc>
                <a:spcPct val="90000"/>
              </a:lnSpc>
            </a:pPr>
            <a:r>
              <a:rPr lang="en-US" altLang="en-US" smtClean="0"/>
              <a:t>What is high or low culture (if any)</a:t>
            </a:r>
          </a:p>
        </p:txBody>
      </p:sp>
      <p:sp>
        <p:nvSpPr>
          <p:cNvPr id="15363" name="Rectangle 2"/>
          <p:cNvSpPr>
            <a:spLocks noGrp="1" noChangeArrowheads="1"/>
          </p:cNvSpPr>
          <p:nvPr>
            <p:ph type="title"/>
          </p:nvPr>
        </p:nvSpPr>
        <p:spPr/>
        <p:txBody>
          <a:bodyPr/>
          <a:lstStyle/>
          <a:p>
            <a:pPr eaLnBrk="1" hangingPunct="1"/>
            <a:r>
              <a:rPr lang="en-US" altLang="en-US" smtClean="0"/>
              <a:t>Culture determines…</a:t>
            </a:r>
          </a:p>
        </p:txBody>
      </p:sp>
    </p:spTree>
    <p:extLst>
      <p:ext uri="{BB962C8B-B14F-4D97-AF65-F5344CB8AC3E}">
        <p14:creationId xmlns:p14="http://schemas.microsoft.com/office/powerpoint/2010/main" xmlns="" val="251562902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457200" y="5943600"/>
            <a:ext cx="7772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buFont typeface="Wingdings" pitchFamily="2" charset="2"/>
              <a:buNone/>
            </a:pPr>
            <a:r>
              <a:rPr lang="en-US" altLang="en-US" sz="2400" b="1">
                <a:latin typeface="Times New Roman" pitchFamily="18" charset="0"/>
              </a:rPr>
              <a:t>Culture is Relative</a:t>
            </a:r>
          </a:p>
        </p:txBody>
      </p:sp>
      <p:sp>
        <p:nvSpPr>
          <p:cNvPr id="16387" name="Text Box 3"/>
          <p:cNvSpPr txBox="1">
            <a:spLocks noChangeArrowheads="1"/>
          </p:cNvSpPr>
          <p:nvPr/>
        </p:nvSpPr>
        <p:spPr bwMode="auto">
          <a:xfrm>
            <a:off x="609600" y="457200"/>
            <a:ext cx="7543800" cy="70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buFont typeface="Wingdings" pitchFamily="2" charset="2"/>
              <a:buNone/>
            </a:pPr>
            <a:r>
              <a:rPr lang="en-GB" altLang="en-US" sz="4000" b="1">
                <a:latin typeface="Times New Roman" pitchFamily="18" charset="0"/>
              </a:rPr>
              <a:t>Culture is a way of life</a:t>
            </a:r>
            <a:endParaRPr lang="en-US" altLang="en-US" sz="4000" b="1">
              <a:latin typeface="Times New Roman" pitchFamily="18" charset="0"/>
            </a:endParaRPr>
          </a:p>
        </p:txBody>
      </p:sp>
      <p:sp>
        <p:nvSpPr>
          <p:cNvPr id="16388" name="Oval 4"/>
          <p:cNvSpPr>
            <a:spLocks noChangeArrowheads="1"/>
          </p:cNvSpPr>
          <p:nvPr/>
        </p:nvSpPr>
        <p:spPr bwMode="auto">
          <a:xfrm>
            <a:off x="685800" y="2286000"/>
            <a:ext cx="2286000" cy="19050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en-US" altLang="en-US"/>
          </a:p>
        </p:txBody>
      </p:sp>
      <p:sp>
        <p:nvSpPr>
          <p:cNvPr id="16389" name="Oval 5"/>
          <p:cNvSpPr>
            <a:spLocks noChangeArrowheads="1"/>
          </p:cNvSpPr>
          <p:nvPr/>
        </p:nvSpPr>
        <p:spPr bwMode="auto">
          <a:xfrm>
            <a:off x="3505200" y="2362200"/>
            <a:ext cx="2286000" cy="1905000"/>
          </a:xfrm>
          <a:prstGeom prst="ellipse">
            <a:avLst/>
          </a:prstGeom>
          <a:solidFill>
            <a:srgbClr val="FF3300"/>
          </a:solidFill>
          <a:ln w="9525">
            <a:solidFill>
              <a:schemeClr val="tx1"/>
            </a:solidFill>
            <a:round/>
            <a:headEnd/>
            <a:tailEnd/>
          </a:ln>
        </p:spPr>
        <p:txBody>
          <a:bodyPr wrap="none"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en-US" altLang="en-US"/>
          </a:p>
        </p:txBody>
      </p:sp>
      <p:sp>
        <p:nvSpPr>
          <p:cNvPr id="16390" name="Oval 6"/>
          <p:cNvSpPr>
            <a:spLocks noChangeArrowheads="1"/>
          </p:cNvSpPr>
          <p:nvPr/>
        </p:nvSpPr>
        <p:spPr bwMode="auto">
          <a:xfrm>
            <a:off x="6324600" y="2362200"/>
            <a:ext cx="2286000" cy="1905000"/>
          </a:xfrm>
          <a:prstGeom prst="ellipse">
            <a:avLst/>
          </a:prstGeom>
          <a:solidFill>
            <a:srgbClr val="CC00FF"/>
          </a:solidFill>
          <a:ln w="9525">
            <a:solidFill>
              <a:schemeClr val="tx1"/>
            </a:solidFill>
            <a:round/>
            <a:headEnd/>
            <a:tailEnd/>
          </a:ln>
        </p:spPr>
        <p:txBody>
          <a:bodyPr wrap="none"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en-US" altLang="en-US"/>
          </a:p>
        </p:txBody>
      </p:sp>
      <p:sp>
        <p:nvSpPr>
          <p:cNvPr id="16391" name="Text Box 7"/>
          <p:cNvSpPr txBox="1">
            <a:spLocks noChangeArrowheads="1"/>
          </p:cNvSpPr>
          <p:nvPr/>
        </p:nvSpPr>
        <p:spPr bwMode="auto">
          <a:xfrm>
            <a:off x="1219200" y="2743200"/>
            <a:ext cx="1371600" cy="1004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altLang="en-US" sz="2400" b="1">
                <a:latin typeface="Times New Roman" pitchFamily="18" charset="0"/>
              </a:rPr>
              <a:t>Material</a:t>
            </a:r>
          </a:p>
          <a:p>
            <a:pPr eaLnBrk="1" hangingPunct="1">
              <a:spcBef>
                <a:spcPct val="50000"/>
              </a:spcBef>
            </a:pPr>
            <a:r>
              <a:rPr lang="en-US" altLang="en-US" sz="2400" b="1">
                <a:latin typeface="Times New Roman" pitchFamily="18" charset="0"/>
              </a:rPr>
              <a:t>Objects</a:t>
            </a:r>
          </a:p>
        </p:txBody>
      </p:sp>
      <p:sp>
        <p:nvSpPr>
          <p:cNvPr id="16392" name="Text Box 8"/>
          <p:cNvSpPr txBox="1">
            <a:spLocks noChangeArrowheads="1"/>
          </p:cNvSpPr>
          <p:nvPr/>
        </p:nvSpPr>
        <p:spPr bwMode="auto">
          <a:xfrm>
            <a:off x="3810000" y="2514600"/>
            <a:ext cx="1524000" cy="1552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altLang="en-US" sz="2400" b="1">
                <a:latin typeface="Times New Roman" pitchFamily="18" charset="0"/>
              </a:rPr>
              <a:t>Ideas</a:t>
            </a:r>
          </a:p>
          <a:p>
            <a:pPr eaLnBrk="1" hangingPunct="1">
              <a:spcBef>
                <a:spcPct val="50000"/>
              </a:spcBef>
            </a:pPr>
            <a:r>
              <a:rPr lang="en-US" altLang="en-US" sz="2400" b="1">
                <a:latin typeface="Times New Roman" pitchFamily="18" charset="0"/>
              </a:rPr>
              <a:t>Attitudes</a:t>
            </a:r>
          </a:p>
          <a:p>
            <a:pPr eaLnBrk="1" hangingPunct="1">
              <a:spcBef>
                <a:spcPct val="50000"/>
              </a:spcBef>
            </a:pPr>
            <a:r>
              <a:rPr lang="en-US" altLang="en-US" sz="2400" b="1">
                <a:latin typeface="Times New Roman" pitchFamily="18" charset="0"/>
              </a:rPr>
              <a:t>Values</a:t>
            </a:r>
          </a:p>
        </p:txBody>
      </p:sp>
      <p:sp>
        <p:nvSpPr>
          <p:cNvPr id="16393" name="Text Box 9"/>
          <p:cNvSpPr txBox="1">
            <a:spLocks noChangeArrowheads="1"/>
          </p:cNvSpPr>
          <p:nvPr/>
        </p:nvSpPr>
        <p:spPr bwMode="auto">
          <a:xfrm>
            <a:off x="6705600" y="2819400"/>
            <a:ext cx="1524000" cy="1004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altLang="en-US" sz="2400" b="1">
                <a:latin typeface="Times New Roman" pitchFamily="18" charset="0"/>
              </a:rPr>
              <a:t>Behavior</a:t>
            </a:r>
          </a:p>
          <a:p>
            <a:pPr eaLnBrk="1" hangingPunct="1">
              <a:spcBef>
                <a:spcPct val="50000"/>
              </a:spcBef>
            </a:pPr>
            <a:r>
              <a:rPr lang="en-US" altLang="en-US" sz="2400" b="1">
                <a:latin typeface="Times New Roman" pitchFamily="18" charset="0"/>
              </a:rPr>
              <a:t>Patterns</a:t>
            </a:r>
          </a:p>
        </p:txBody>
      </p:sp>
      <p:sp>
        <p:nvSpPr>
          <p:cNvPr id="16394" name="Text Box 10"/>
          <p:cNvSpPr txBox="1">
            <a:spLocks noChangeArrowheads="1"/>
          </p:cNvSpPr>
          <p:nvPr/>
        </p:nvSpPr>
        <p:spPr bwMode="auto">
          <a:xfrm>
            <a:off x="533400" y="4648200"/>
            <a:ext cx="7848600" cy="822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altLang="en-US" sz="2400" b="1">
                <a:latin typeface="Times New Roman" pitchFamily="18" charset="0"/>
              </a:rPr>
              <a:t>“Everything that people have, think, and do as members of a society” (Ferraro, 2008)</a:t>
            </a:r>
          </a:p>
        </p:txBody>
      </p:sp>
      <p:sp>
        <p:nvSpPr>
          <p:cNvPr id="16395" name="Line 11"/>
          <p:cNvSpPr>
            <a:spLocks noChangeShapeType="1"/>
          </p:cNvSpPr>
          <p:nvPr/>
        </p:nvSpPr>
        <p:spPr bwMode="auto">
          <a:xfrm flipV="1">
            <a:off x="2133600" y="1219200"/>
            <a:ext cx="1676400" cy="11430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6396" name="Line 12"/>
          <p:cNvSpPr>
            <a:spLocks noChangeShapeType="1"/>
          </p:cNvSpPr>
          <p:nvPr/>
        </p:nvSpPr>
        <p:spPr bwMode="auto">
          <a:xfrm flipH="1" flipV="1">
            <a:off x="4343400" y="1143000"/>
            <a:ext cx="228600" cy="12192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6397" name="Line 13"/>
          <p:cNvSpPr>
            <a:spLocks noChangeShapeType="1"/>
          </p:cNvSpPr>
          <p:nvPr/>
        </p:nvSpPr>
        <p:spPr bwMode="auto">
          <a:xfrm flipH="1" flipV="1">
            <a:off x="4800600" y="1143000"/>
            <a:ext cx="2438400" cy="12192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Tree>
    <p:extLst>
      <p:ext uri="{BB962C8B-B14F-4D97-AF65-F5344CB8AC3E}">
        <p14:creationId xmlns:p14="http://schemas.microsoft.com/office/powerpoint/2010/main" xmlns="" val="39259562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dissolve">
                                      <p:cBhvr>
                                        <p:cTn id="7"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28"/>
          <p:cNvSpPr/>
          <p:nvPr/>
        </p:nvSpPr>
        <p:spPr>
          <a:xfrm>
            <a:off x="8572500" y="6038850"/>
            <a:ext cx="152400" cy="152400"/>
          </a:xfrm>
          <a:prstGeom prst="ellipse">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7" name="Oval 28"/>
          <p:cNvSpPr/>
          <p:nvPr/>
        </p:nvSpPr>
        <p:spPr>
          <a:xfrm>
            <a:off x="8572500" y="6324600"/>
            <a:ext cx="152400" cy="152400"/>
          </a:xfrm>
          <a:prstGeom prst="ellipse">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4" name="Oval 28"/>
          <p:cNvSpPr/>
          <p:nvPr/>
        </p:nvSpPr>
        <p:spPr>
          <a:xfrm>
            <a:off x="8572500" y="5476875"/>
            <a:ext cx="152400" cy="152400"/>
          </a:xfrm>
          <a:prstGeom prst="ellipse">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2" name="Oval 28"/>
          <p:cNvSpPr/>
          <p:nvPr/>
        </p:nvSpPr>
        <p:spPr>
          <a:xfrm>
            <a:off x="8572500" y="5753100"/>
            <a:ext cx="152400" cy="152400"/>
          </a:xfrm>
          <a:prstGeom prst="ellipse">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10" name="Rectangle 24"/>
          <p:cNvSpPr>
            <a:spLocks noGrp="1"/>
          </p:cNvSpPr>
          <p:nvPr>
            <p:ph type="ctrTitle"/>
          </p:nvPr>
        </p:nvSpPr>
        <p:spPr>
          <a:xfrm>
            <a:off x="1752600" y="281352"/>
            <a:ext cx="6814039" cy="3985848"/>
          </a:xfrm>
        </p:spPr>
        <p:txBody>
          <a:bodyPr>
            <a:normAutofit/>
          </a:bodyPr>
          <a:lstStyle>
            <a:extLst/>
          </a:lstStyle>
          <a:p>
            <a:r>
              <a:rPr lang="en-US" sz="8500" dirty="0" smtClean="0">
                <a:latin typeface="Arial" pitchFamily="34" charset="0"/>
                <a:cs typeface="Arial" pitchFamily="34" charset="0"/>
              </a:rPr>
              <a:t>Theories of Human development</a:t>
            </a:r>
            <a:endParaRPr lang="en-US" sz="8500" dirty="0">
              <a:latin typeface="Arial" pitchFamily="34" charset="0"/>
              <a:cs typeface="Arial" pitchFamily="34" charset="0"/>
            </a:endParaRPr>
          </a:p>
        </p:txBody>
      </p:sp>
      <p:sp>
        <p:nvSpPr>
          <p:cNvPr id="11" name="Subtitle 2"/>
          <p:cNvSpPr txBox="1">
            <a:spLocks/>
          </p:cNvSpPr>
          <p:nvPr/>
        </p:nvSpPr>
        <p:spPr>
          <a:xfrm>
            <a:off x="1981200" y="6172200"/>
            <a:ext cx="6705600" cy="503163"/>
          </a:xfrm>
          <a:prstGeom prst="rect">
            <a:avLst/>
          </a:prstGeom>
        </p:spPr>
        <p:txBody>
          <a:bodyPr vert="horz">
            <a:noAutofit/>
          </a:bodyPr>
          <a:lstStyle/>
          <a:p>
            <a:pPr marL="0" marR="0" lvl="0" indent="0" algn="r" defTabSz="914400" rtl="0" eaLnBrk="1" fontAlgn="auto" latinLnBrk="0" hangingPunct="1">
              <a:lnSpc>
                <a:spcPct val="100000"/>
              </a:lnSpc>
              <a:spcBef>
                <a:spcPct val="20000"/>
              </a:spcBef>
              <a:spcAft>
                <a:spcPts val="0"/>
              </a:spcAft>
              <a:buClrTx/>
              <a:buSzTx/>
              <a:buFontTx/>
              <a:buNone/>
              <a:tabLst/>
              <a:defRPr/>
            </a:pPr>
            <a:endParaRPr kumimoji="0" lang="en-US" sz="2000" b="0" i="0" u="none" strike="noStrike" kern="0" cap="none" spc="0" normalizeH="0" baseline="0" noProof="0" dirty="0">
              <a:ln>
                <a:noFill/>
              </a:ln>
              <a:effectLst/>
              <a:uLnTx/>
              <a:uFillTx/>
              <a:latin typeface="+mn-lt"/>
              <a:ea typeface="+mn-ea"/>
              <a:cs typeface="+mn-cs"/>
            </a:endParaRPr>
          </a:p>
        </p:txBody>
      </p:sp>
      <p:pic>
        <p:nvPicPr>
          <p:cNvPr id="12290" name="Picture 2" descr="https://encrypted-tbn0.gstatic.com/images?q=tbn:ANd9GcRl5E2KFzSm3cgEN_FPYhVT9w1Q2XytdOSQpX96pO3MeL8RVG_H"/>
          <p:cNvPicPr>
            <a:picLocks noChangeAspect="1" noChangeArrowheads="1"/>
          </p:cNvPicPr>
          <p:nvPr/>
        </p:nvPicPr>
        <p:blipFill>
          <a:blip r:embed="rId3" cstate="print"/>
          <a:srcRect l="3571" t="45361" b="4575"/>
          <a:stretch>
            <a:fillRect/>
          </a:stretch>
        </p:blipFill>
        <p:spPr bwMode="auto">
          <a:xfrm>
            <a:off x="3048000" y="4267200"/>
            <a:ext cx="4114800" cy="1600200"/>
          </a:xfrm>
          <a:prstGeom prst="rect">
            <a:avLst/>
          </a:prstGeom>
          <a:noFill/>
        </p:spPr>
      </p:pic>
    </p:spTree>
    <p:extLst>
      <p:ext uri="{BB962C8B-B14F-4D97-AF65-F5344CB8AC3E}">
        <p14:creationId xmlns:p14="http://schemas.microsoft.com/office/powerpoint/2010/main" xmlns="" val="411551941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4"/>
          <p:cNvSpPr txBox="1"/>
          <p:nvPr/>
        </p:nvSpPr>
        <p:spPr>
          <a:xfrm>
            <a:off x="914400" y="1066800"/>
            <a:ext cx="7543800" cy="523220"/>
          </a:xfrm>
          <a:prstGeom prst="rect">
            <a:avLst/>
          </a:prstGeom>
          <a:noFill/>
        </p:spPr>
        <p:txBody>
          <a:bodyPr wrap="square">
            <a:spAutoFit/>
          </a:bodyPr>
          <a:lstStyle>
            <a:extLst/>
          </a:lstStyle>
          <a:p>
            <a:pPr marL="0" indent="0">
              <a:buNone/>
            </a:pPr>
            <a:endParaRPr lang="en-US" sz="2800" dirty="0"/>
          </a:p>
        </p:txBody>
      </p:sp>
      <p:sp>
        <p:nvSpPr>
          <p:cNvPr id="28" name="Rectangle 6"/>
          <p:cNvSpPr>
            <a:spLocks noGrp="1"/>
          </p:cNvSpPr>
          <p:nvPr>
            <p:ph type="title"/>
          </p:nvPr>
        </p:nvSpPr>
        <p:spPr/>
        <p:txBody>
          <a:bodyPr/>
          <a:lstStyle>
            <a:extLst/>
          </a:lstStyle>
          <a:p>
            <a:r>
              <a:rPr lang="en-US" b="1" dirty="0" smtClean="0">
                <a:latin typeface="Arial" pitchFamily="34" charset="0"/>
                <a:cs typeface="Arial" pitchFamily="34" charset="0"/>
              </a:rPr>
              <a:t>Definition</a:t>
            </a:r>
            <a:endParaRPr lang="en-US" b="1" dirty="0">
              <a:latin typeface="Arial" pitchFamily="34" charset="0"/>
              <a:cs typeface="Arial" pitchFamily="34" charset="0"/>
            </a:endParaRPr>
          </a:p>
        </p:txBody>
      </p:sp>
      <p:sp>
        <p:nvSpPr>
          <p:cNvPr id="17" name="Rectangle 8"/>
          <p:cNvSpPr>
            <a:spLocks noGrp="1"/>
          </p:cNvSpPr>
          <p:nvPr>
            <p:ph idx="1"/>
          </p:nvPr>
        </p:nvSpPr>
        <p:spPr>
          <a:xfrm>
            <a:off x="533400" y="1676400"/>
            <a:ext cx="7848600" cy="4449763"/>
          </a:xfrm>
        </p:spPr>
        <p:txBody>
          <a:bodyPr>
            <a:normAutofit/>
          </a:bodyPr>
          <a:lstStyle>
            <a:extLst/>
          </a:lstStyle>
          <a:p>
            <a:pPr algn="just">
              <a:buNone/>
            </a:pPr>
            <a:r>
              <a:rPr lang="en-US" sz="2400" b="1" dirty="0" smtClean="0">
                <a:latin typeface="Arial" pitchFamily="34" charset="0"/>
                <a:cs typeface="Arial" pitchFamily="34" charset="0"/>
              </a:rPr>
              <a:t>	</a:t>
            </a:r>
            <a:r>
              <a:rPr lang="en-US" sz="1800" b="1" dirty="0" smtClean="0">
                <a:latin typeface="Arial" pitchFamily="34" charset="0"/>
                <a:cs typeface="Arial" pitchFamily="34" charset="0"/>
              </a:rPr>
              <a:t>Theories of development is the study of the psychological processes of children and, specifically, how these processes differ from those of adults, how they develop from birth to the end of adolescence, and how and why they differ from one child to the next. </a:t>
            </a:r>
          </a:p>
          <a:p>
            <a:pPr algn="just">
              <a:buNone/>
            </a:pPr>
            <a:r>
              <a:rPr lang="en-US" sz="1800" b="1" dirty="0" smtClean="0">
                <a:latin typeface="Arial" pitchFamily="34" charset="0"/>
                <a:cs typeface="Arial" pitchFamily="34" charset="0"/>
              </a:rPr>
              <a:t>	It is sometimes grouped with infancy, adulthood, and aging under the category of developmental processes of a human being</a:t>
            </a:r>
          </a:p>
        </p:txBody>
      </p:sp>
      <p:pic>
        <p:nvPicPr>
          <p:cNvPr id="6146" name="Picture 2" descr="http://childpsychologymelbourne.com.au/images/child%20psychology.jpg"/>
          <p:cNvPicPr>
            <a:picLocks noChangeAspect="1" noChangeArrowheads="1"/>
          </p:cNvPicPr>
          <p:nvPr/>
        </p:nvPicPr>
        <p:blipFill>
          <a:blip r:embed="rId3" cstate="print"/>
          <a:srcRect/>
          <a:stretch>
            <a:fillRect/>
          </a:stretch>
        </p:blipFill>
        <p:spPr bwMode="auto">
          <a:xfrm>
            <a:off x="2743200" y="3933824"/>
            <a:ext cx="4038600" cy="2695576"/>
          </a:xfrm>
          <a:prstGeom prst="rect">
            <a:avLst/>
          </a:prstGeom>
          <a:noFill/>
        </p:spPr>
      </p:pic>
    </p:spTree>
    <p:extLst>
      <p:ext uri="{BB962C8B-B14F-4D97-AF65-F5344CB8AC3E}">
        <p14:creationId xmlns:p14="http://schemas.microsoft.com/office/powerpoint/2010/main" xmlns="" val="69746133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fontAlgn="base"/>
            <a:r>
              <a:rPr lang="en-US" sz="1800" b="1" dirty="0" smtClean="0">
                <a:solidFill>
                  <a:srgbClr val="FF0000"/>
                </a:solidFill>
                <a:latin typeface="Arial" pitchFamily="34" charset="0"/>
                <a:cs typeface="Arial" pitchFamily="34" charset="0"/>
              </a:rPr>
              <a:t>To</a:t>
            </a:r>
            <a:r>
              <a:rPr lang="en-US" sz="1800" b="1" dirty="0" smtClean="0">
                <a:latin typeface="Arial" pitchFamily="34" charset="0"/>
                <a:cs typeface="Arial" pitchFamily="34" charset="0"/>
              </a:rPr>
              <a:t> understand the child better.</a:t>
            </a:r>
          </a:p>
          <a:p>
            <a:pPr algn="just" fontAlgn="base"/>
            <a:r>
              <a:rPr lang="en-US" sz="1800" b="1" dirty="0" smtClean="0">
                <a:solidFill>
                  <a:srgbClr val="FF0000"/>
                </a:solidFill>
                <a:latin typeface="Arial" pitchFamily="34" charset="0"/>
                <a:cs typeface="Arial" pitchFamily="34" charset="0"/>
              </a:rPr>
              <a:t>To</a:t>
            </a:r>
            <a:r>
              <a:rPr lang="en-US" sz="1800" b="1" dirty="0" smtClean="0">
                <a:latin typeface="Arial" pitchFamily="34" charset="0"/>
                <a:cs typeface="Arial" pitchFamily="34" charset="0"/>
              </a:rPr>
              <a:t> know that some problems have a psychological origin.</a:t>
            </a:r>
          </a:p>
          <a:p>
            <a:pPr algn="just" fontAlgn="base"/>
            <a:r>
              <a:rPr lang="en-US" sz="1800" b="1" dirty="0" smtClean="0">
                <a:solidFill>
                  <a:srgbClr val="FF0000"/>
                </a:solidFill>
                <a:latin typeface="Arial" pitchFamily="34" charset="0"/>
                <a:cs typeface="Arial" pitchFamily="34" charset="0"/>
              </a:rPr>
              <a:t>To</a:t>
            </a:r>
            <a:r>
              <a:rPr lang="en-US" sz="1800" b="1" dirty="0" smtClean="0">
                <a:latin typeface="Arial" pitchFamily="34" charset="0"/>
                <a:cs typeface="Arial" pitchFamily="34" charset="0"/>
              </a:rPr>
              <a:t> establish effective communication between the child and the parent.</a:t>
            </a:r>
          </a:p>
          <a:p>
            <a:pPr algn="just" fontAlgn="base"/>
            <a:r>
              <a:rPr lang="en-US" sz="1800" b="1" dirty="0" smtClean="0">
                <a:solidFill>
                  <a:srgbClr val="FF0000"/>
                </a:solidFill>
                <a:latin typeface="Arial" pitchFamily="34" charset="0"/>
                <a:cs typeface="Arial" pitchFamily="34" charset="0"/>
              </a:rPr>
              <a:t>To</a:t>
            </a:r>
            <a:r>
              <a:rPr lang="en-US" sz="1800" b="1" dirty="0" smtClean="0">
                <a:latin typeface="Arial" pitchFamily="34" charset="0"/>
                <a:cs typeface="Arial" pitchFamily="34" charset="0"/>
              </a:rPr>
              <a:t> gain confidence of the child and of the parent.</a:t>
            </a:r>
          </a:p>
          <a:p>
            <a:pPr algn="just" fontAlgn="base"/>
            <a:r>
              <a:rPr lang="en-US" sz="1800" b="1" dirty="0" smtClean="0">
                <a:solidFill>
                  <a:srgbClr val="FF0000"/>
                </a:solidFill>
                <a:latin typeface="Arial" pitchFamily="34" charset="0"/>
                <a:cs typeface="Arial" pitchFamily="34" charset="0"/>
              </a:rPr>
              <a:t>To</a:t>
            </a:r>
            <a:r>
              <a:rPr lang="en-US" sz="1800" b="1" dirty="0" smtClean="0">
                <a:latin typeface="Arial" pitchFamily="34" charset="0"/>
                <a:cs typeface="Arial" pitchFamily="34" charset="0"/>
              </a:rPr>
              <a:t> teach parents and children the importance of primary and preventive care.</a:t>
            </a:r>
          </a:p>
          <a:p>
            <a:pPr algn="just" fontAlgn="base"/>
            <a:r>
              <a:rPr lang="en-US" sz="1800" b="1" dirty="0" smtClean="0">
                <a:solidFill>
                  <a:srgbClr val="FF0000"/>
                </a:solidFill>
                <a:latin typeface="Arial" pitchFamily="34" charset="0"/>
                <a:cs typeface="Arial" pitchFamily="34" charset="0"/>
              </a:rPr>
              <a:t>To</a:t>
            </a:r>
            <a:r>
              <a:rPr lang="en-US" sz="1800" b="1" dirty="0" smtClean="0">
                <a:latin typeface="Arial" pitchFamily="34" charset="0"/>
                <a:cs typeface="Arial" pitchFamily="34" charset="0"/>
              </a:rPr>
              <a:t> have better treatment planning and interaction with other medical disciplines.</a:t>
            </a:r>
          </a:p>
        </p:txBody>
      </p:sp>
      <p:sp>
        <p:nvSpPr>
          <p:cNvPr id="3" name="Title 2"/>
          <p:cNvSpPr>
            <a:spLocks noGrp="1"/>
          </p:cNvSpPr>
          <p:nvPr>
            <p:ph type="title"/>
          </p:nvPr>
        </p:nvSpPr>
        <p:spPr/>
        <p:txBody>
          <a:bodyPr>
            <a:normAutofit fontScale="90000"/>
          </a:bodyPr>
          <a:lstStyle/>
          <a:p>
            <a:r>
              <a:rPr lang="en-US" b="1" dirty="0" smtClean="0">
                <a:latin typeface="Arial" pitchFamily="34" charset="0"/>
                <a:cs typeface="Arial" pitchFamily="34" charset="0"/>
              </a:rPr>
              <a:t>Importance of Developmental theories</a:t>
            </a:r>
            <a:endParaRPr lang="en-US" dirty="0">
              <a:latin typeface="Arial" pitchFamily="34" charset="0"/>
              <a:cs typeface="Arial" pitchFamily="34" charset="0"/>
            </a:endParaRPr>
          </a:p>
        </p:txBody>
      </p:sp>
    </p:spTree>
    <p:extLst>
      <p:ext uri="{BB962C8B-B14F-4D97-AF65-F5344CB8AC3E}">
        <p14:creationId xmlns:p14="http://schemas.microsoft.com/office/powerpoint/2010/main" xmlns="" val="194775874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28"/>
          <p:cNvSpPr/>
          <p:nvPr/>
        </p:nvSpPr>
        <p:spPr>
          <a:xfrm>
            <a:off x="8572500" y="6038850"/>
            <a:ext cx="152400" cy="152400"/>
          </a:xfrm>
          <a:prstGeom prst="ellipse">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7" name="Oval 28"/>
          <p:cNvSpPr/>
          <p:nvPr/>
        </p:nvSpPr>
        <p:spPr>
          <a:xfrm>
            <a:off x="8572500" y="6324600"/>
            <a:ext cx="152400" cy="152400"/>
          </a:xfrm>
          <a:prstGeom prst="ellipse">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4" name="Oval 28"/>
          <p:cNvSpPr/>
          <p:nvPr/>
        </p:nvSpPr>
        <p:spPr>
          <a:xfrm>
            <a:off x="8572500" y="5476875"/>
            <a:ext cx="152400" cy="152400"/>
          </a:xfrm>
          <a:prstGeom prst="ellipse">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2" name="Oval 28"/>
          <p:cNvSpPr/>
          <p:nvPr/>
        </p:nvSpPr>
        <p:spPr>
          <a:xfrm>
            <a:off x="8572500" y="5753100"/>
            <a:ext cx="152400" cy="152400"/>
          </a:xfrm>
          <a:prstGeom prst="ellipse">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10" name="Rectangle 24"/>
          <p:cNvSpPr>
            <a:spLocks noGrp="1"/>
          </p:cNvSpPr>
          <p:nvPr>
            <p:ph type="ctrTitle"/>
          </p:nvPr>
        </p:nvSpPr>
        <p:spPr>
          <a:xfrm>
            <a:off x="1066800" y="1828800"/>
            <a:ext cx="7423639" cy="3985848"/>
          </a:xfrm>
        </p:spPr>
        <p:txBody>
          <a:bodyPr>
            <a:normAutofit/>
          </a:bodyPr>
          <a:lstStyle>
            <a:extLst/>
          </a:lstStyle>
          <a:p>
            <a:r>
              <a:rPr lang="en-US" sz="4800" dirty="0">
                <a:latin typeface="Arial" pitchFamily="34" charset="0"/>
                <a:cs typeface="Arial" pitchFamily="34" charset="0"/>
              </a:rPr>
              <a:t>Psychoanalytic Child Development Theories</a:t>
            </a:r>
          </a:p>
        </p:txBody>
      </p:sp>
    </p:spTree>
    <p:extLst>
      <p:ext uri="{BB962C8B-B14F-4D97-AF65-F5344CB8AC3E}">
        <p14:creationId xmlns:p14="http://schemas.microsoft.com/office/powerpoint/2010/main" xmlns="" val="63586253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algn="just"/>
            <a:r>
              <a:rPr lang="en-US" sz="1800" b="1" dirty="0" smtClean="0">
                <a:latin typeface="Arial" pitchFamily="34" charset="0"/>
                <a:cs typeface="Arial" pitchFamily="34" charset="0"/>
              </a:rPr>
              <a:t>Proposed a stage </a:t>
            </a:r>
            <a:r>
              <a:rPr lang="en-US" sz="1800" b="1" dirty="0" smtClean="0">
                <a:solidFill>
                  <a:srgbClr val="FF0000"/>
                </a:solidFill>
                <a:latin typeface="Arial" pitchFamily="34" charset="0"/>
                <a:cs typeface="Arial" pitchFamily="34" charset="0"/>
              </a:rPr>
              <a:t>theory of development</a:t>
            </a:r>
            <a:r>
              <a:rPr lang="en-US" sz="1800" b="1" dirty="0" smtClean="0">
                <a:latin typeface="Arial" pitchFamily="34" charset="0"/>
                <a:cs typeface="Arial" pitchFamily="34" charset="0"/>
              </a:rPr>
              <a:t>, but his theory encompassed human growth throughout the entire human lifespan. </a:t>
            </a:r>
          </a:p>
          <a:p>
            <a:pPr algn="just"/>
            <a:r>
              <a:rPr lang="en-US" sz="1800" b="1" dirty="0" smtClean="0">
                <a:latin typeface="Arial" pitchFamily="34" charset="0"/>
                <a:cs typeface="Arial" pitchFamily="34" charset="0"/>
              </a:rPr>
              <a:t>Erikson believed that each stage of development was focused on </a:t>
            </a:r>
            <a:r>
              <a:rPr lang="en-US" sz="1800" b="1" dirty="0" smtClean="0">
                <a:solidFill>
                  <a:srgbClr val="FF0000"/>
                </a:solidFill>
                <a:latin typeface="Arial" pitchFamily="34" charset="0"/>
                <a:cs typeface="Arial" pitchFamily="34" charset="0"/>
              </a:rPr>
              <a:t>overcoming a conflict</a:t>
            </a:r>
            <a:r>
              <a:rPr lang="en-US" sz="1800" b="1" dirty="0" smtClean="0">
                <a:latin typeface="Arial" pitchFamily="34" charset="0"/>
                <a:cs typeface="Arial" pitchFamily="34" charset="0"/>
              </a:rPr>
              <a:t>. </a:t>
            </a:r>
          </a:p>
          <a:p>
            <a:pPr algn="just"/>
            <a:r>
              <a:rPr lang="en-US" sz="1800" b="1" dirty="0" smtClean="0">
                <a:latin typeface="Arial" pitchFamily="34" charset="0"/>
                <a:cs typeface="Arial" pitchFamily="34" charset="0"/>
              </a:rPr>
              <a:t>For example, the </a:t>
            </a:r>
            <a:r>
              <a:rPr lang="en-US" sz="1800" b="1" dirty="0" smtClean="0">
                <a:solidFill>
                  <a:srgbClr val="FF0000"/>
                </a:solidFill>
                <a:latin typeface="Arial" pitchFamily="34" charset="0"/>
                <a:cs typeface="Arial" pitchFamily="34" charset="0"/>
              </a:rPr>
              <a:t>primary conflict </a:t>
            </a:r>
            <a:r>
              <a:rPr lang="en-US" sz="1800" b="1" dirty="0" smtClean="0">
                <a:latin typeface="Arial" pitchFamily="34" charset="0"/>
                <a:cs typeface="Arial" pitchFamily="34" charset="0"/>
              </a:rPr>
              <a:t>during the adolescent period involves establishing a sense of personal identity. </a:t>
            </a:r>
          </a:p>
          <a:p>
            <a:pPr algn="just"/>
            <a:r>
              <a:rPr lang="en-US" sz="1800" b="1" dirty="0" smtClean="0">
                <a:latin typeface="Arial" pitchFamily="34" charset="0"/>
                <a:cs typeface="Arial" pitchFamily="34" charset="0"/>
              </a:rPr>
              <a:t>Success or failure in dealing with the conflicts at each stage can </a:t>
            </a:r>
            <a:r>
              <a:rPr lang="en-US" sz="1800" b="1" dirty="0" smtClean="0">
                <a:solidFill>
                  <a:srgbClr val="FF0000"/>
                </a:solidFill>
                <a:latin typeface="Arial" pitchFamily="34" charset="0"/>
                <a:cs typeface="Arial" pitchFamily="34" charset="0"/>
              </a:rPr>
              <a:t>impact overall functioning</a:t>
            </a:r>
            <a:r>
              <a:rPr lang="en-US" sz="1800" b="1" dirty="0" smtClean="0">
                <a:latin typeface="Arial" pitchFamily="34" charset="0"/>
                <a:cs typeface="Arial" pitchFamily="34" charset="0"/>
              </a:rPr>
              <a:t>. During the adolescent stage, for example, failure to develop an identity results in role confusion.</a:t>
            </a:r>
            <a:endParaRPr lang="en-US" sz="1800" b="1" dirty="0">
              <a:latin typeface="Arial" pitchFamily="34" charset="0"/>
              <a:cs typeface="Arial" pitchFamily="34" charset="0"/>
            </a:endParaRPr>
          </a:p>
        </p:txBody>
      </p:sp>
      <p:sp>
        <p:nvSpPr>
          <p:cNvPr id="3" name="Title 2"/>
          <p:cNvSpPr>
            <a:spLocks noGrp="1"/>
          </p:cNvSpPr>
          <p:nvPr>
            <p:ph type="title"/>
          </p:nvPr>
        </p:nvSpPr>
        <p:spPr/>
        <p:txBody>
          <a:bodyPr/>
          <a:lstStyle/>
          <a:p>
            <a:r>
              <a:rPr lang="en-US" b="1" dirty="0" smtClean="0">
                <a:latin typeface="Arial" pitchFamily="34" charset="0"/>
                <a:cs typeface="Arial" pitchFamily="34" charset="0"/>
              </a:rPr>
              <a:t>Erik Erikson Theory</a:t>
            </a:r>
            <a:endParaRPr lang="en-US" b="1" dirty="0">
              <a:latin typeface="Arial" pitchFamily="34" charset="0"/>
              <a:cs typeface="Arial" pitchFamily="34" charset="0"/>
            </a:endParaRPr>
          </a:p>
        </p:txBody>
      </p:sp>
      <p:pic>
        <p:nvPicPr>
          <p:cNvPr id="26626" name="Picture 2" descr="https://encrypted-tbn3.gstatic.com/images?q=tbn:ANd9GcRD2-nYTroEbEHW6L1UGRUDmCqKtL04bJp8rNmqguIxeiuFjUxo"/>
          <p:cNvPicPr>
            <a:picLocks noChangeAspect="1" noChangeArrowheads="1"/>
          </p:cNvPicPr>
          <p:nvPr/>
        </p:nvPicPr>
        <p:blipFill>
          <a:blip r:embed="rId2" cstate="print"/>
          <a:srcRect/>
          <a:stretch>
            <a:fillRect/>
          </a:stretch>
        </p:blipFill>
        <p:spPr bwMode="auto">
          <a:xfrm>
            <a:off x="3124200" y="4953000"/>
            <a:ext cx="3124200" cy="1791821"/>
          </a:xfrm>
          <a:prstGeom prst="rect">
            <a:avLst/>
          </a:prstGeom>
          <a:noFill/>
        </p:spPr>
      </p:pic>
    </p:spTree>
    <p:extLst>
      <p:ext uri="{BB962C8B-B14F-4D97-AF65-F5344CB8AC3E}">
        <p14:creationId xmlns:p14="http://schemas.microsoft.com/office/powerpoint/2010/main" xmlns="" val="308815182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s://encrypted-tbn3.gstatic.com/images?q=tbn:ANd9GcRltzFwGBkZxDImuP7ixdyaMxLRpEv8nlwoKkbVuBZI22veMG1x"/>
          <p:cNvPicPr>
            <a:picLocks noChangeAspect="1" noChangeArrowheads="1"/>
          </p:cNvPicPr>
          <p:nvPr/>
        </p:nvPicPr>
        <p:blipFill>
          <a:blip r:embed="rId2" cstate="print"/>
          <a:srcRect/>
          <a:stretch>
            <a:fillRect/>
          </a:stretch>
        </p:blipFill>
        <p:spPr bwMode="auto">
          <a:xfrm>
            <a:off x="6934200" y="381000"/>
            <a:ext cx="1371600" cy="1659636"/>
          </a:xfrm>
          <a:prstGeom prst="rect">
            <a:avLst/>
          </a:prstGeom>
          <a:noFill/>
        </p:spPr>
      </p:pic>
      <p:sp>
        <p:nvSpPr>
          <p:cNvPr id="2" name="Content Placeholder 1"/>
          <p:cNvSpPr>
            <a:spLocks noGrp="1"/>
          </p:cNvSpPr>
          <p:nvPr>
            <p:ph idx="1"/>
          </p:nvPr>
        </p:nvSpPr>
        <p:spPr>
          <a:xfrm>
            <a:off x="838200" y="2179637"/>
            <a:ext cx="7467600" cy="4221163"/>
          </a:xfrm>
        </p:spPr>
        <p:txBody>
          <a:bodyPr>
            <a:noAutofit/>
          </a:bodyPr>
          <a:lstStyle/>
          <a:p>
            <a:pPr algn="just"/>
            <a:r>
              <a:rPr lang="en-US" sz="1800" b="1" dirty="0" smtClean="0">
                <a:latin typeface="Arial" pitchFamily="34" charset="0"/>
                <a:cs typeface="Arial" pitchFamily="34" charset="0"/>
              </a:rPr>
              <a:t>Suggested that children think differently than adults and proposed a stage theory of cognitive development.</a:t>
            </a:r>
          </a:p>
          <a:p>
            <a:pPr algn="just"/>
            <a:r>
              <a:rPr lang="en-US" sz="1800" b="1" dirty="0" smtClean="0">
                <a:latin typeface="Arial" pitchFamily="34" charset="0"/>
                <a:cs typeface="Arial" pitchFamily="34" charset="0"/>
              </a:rPr>
              <a:t> He was the first to note that children play an active role in gaining knowledge of the world. </a:t>
            </a:r>
          </a:p>
          <a:p>
            <a:pPr algn="just"/>
            <a:r>
              <a:rPr lang="en-US" sz="1800" b="1" dirty="0" smtClean="0">
                <a:latin typeface="Arial" pitchFamily="34" charset="0"/>
                <a:cs typeface="Arial" pitchFamily="34" charset="0"/>
              </a:rPr>
              <a:t>According to his theory, children can be thought of as "little scientists" who actively construct their knowledge and understanding of the world. </a:t>
            </a:r>
            <a:endParaRPr lang="en-US" sz="1800" b="1" dirty="0">
              <a:latin typeface="Arial" pitchFamily="34" charset="0"/>
              <a:cs typeface="Arial" pitchFamily="34" charset="0"/>
            </a:endParaRPr>
          </a:p>
        </p:txBody>
      </p:sp>
      <p:sp>
        <p:nvSpPr>
          <p:cNvPr id="3" name="Title 2"/>
          <p:cNvSpPr>
            <a:spLocks noGrp="1"/>
          </p:cNvSpPr>
          <p:nvPr>
            <p:ph type="title"/>
          </p:nvPr>
        </p:nvSpPr>
        <p:spPr/>
        <p:txBody>
          <a:bodyPr/>
          <a:lstStyle/>
          <a:p>
            <a:r>
              <a:rPr lang="en-US" b="1" dirty="0" smtClean="0">
                <a:latin typeface="Arial" pitchFamily="34" charset="0"/>
                <a:cs typeface="Arial" pitchFamily="34" charset="0"/>
              </a:rPr>
              <a:t>Jean Piaget Theory</a:t>
            </a:r>
            <a:endParaRPr lang="en-US" b="1" dirty="0">
              <a:latin typeface="Arial" pitchFamily="34" charset="0"/>
              <a:cs typeface="Arial" pitchFamily="34" charset="0"/>
            </a:endParaRPr>
          </a:p>
        </p:txBody>
      </p:sp>
      <p:pic>
        <p:nvPicPr>
          <p:cNvPr id="27652" name="Picture 4" descr="https://encrypted-tbn1.gstatic.com/images?q=tbn:ANd9GcSDvDKwJEy2lwSuQ1aSl13dbosH-AAW0BTwMDJMM3WEOeaQMNGsVA"/>
          <p:cNvPicPr>
            <a:picLocks noChangeAspect="1" noChangeArrowheads="1"/>
          </p:cNvPicPr>
          <p:nvPr/>
        </p:nvPicPr>
        <p:blipFill>
          <a:blip r:embed="rId3" cstate="print"/>
          <a:srcRect/>
          <a:stretch>
            <a:fillRect/>
          </a:stretch>
        </p:blipFill>
        <p:spPr bwMode="auto">
          <a:xfrm>
            <a:off x="5029200" y="4238625"/>
            <a:ext cx="1743075" cy="2619375"/>
          </a:xfrm>
          <a:prstGeom prst="rect">
            <a:avLst/>
          </a:prstGeom>
          <a:noFill/>
        </p:spPr>
      </p:pic>
      <p:pic>
        <p:nvPicPr>
          <p:cNvPr id="27654" name="Picture 6" descr="https://encrypted-tbn0.gstatic.com/images?q=tbn:ANd9GcQoK-OIARsCcimh4ER_BObJWxZPALQWtql2ykfZX5DI5NB9oDfVMg"/>
          <p:cNvPicPr>
            <a:picLocks noChangeAspect="1" noChangeArrowheads="1"/>
          </p:cNvPicPr>
          <p:nvPr/>
        </p:nvPicPr>
        <p:blipFill>
          <a:blip r:embed="rId4" cstate="print"/>
          <a:srcRect/>
          <a:stretch>
            <a:fillRect/>
          </a:stretch>
        </p:blipFill>
        <p:spPr bwMode="auto">
          <a:xfrm>
            <a:off x="2667000" y="4299923"/>
            <a:ext cx="1828800" cy="2558077"/>
          </a:xfrm>
          <a:prstGeom prst="rect">
            <a:avLst/>
          </a:prstGeom>
          <a:noFill/>
        </p:spPr>
      </p:pic>
    </p:spTree>
    <p:extLst>
      <p:ext uri="{BB962C8B-B14F-4D97-AF65-F5344CB8AC3E}">
        <p14:creationId xmlns:p14="http://schemas.microsoft.com/office/powerpoint/2010/main" xmlns="" val="30961185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28"/>
          <p:cNvSpPr/>
          <p:nvPr/>
        </p:nvSpPr>
        <p:spPr>
          <a:xfrm>
            <a:off x="8572500" y="6038850"/>
            <a:ext cx="152400" cy="152400"/>
          </a:xfrm>
          <a:prstGeom prst="ellipse">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7" name="Oval 28"/>
          <p:cNvSpPr/>
          <p:nvPr/>
        </p:nvSpPr>
        <p:spPr>
          <a:xfrm>
            <a:off x="8572500" y="6324600"/>
            <a:ext cx="152400" cy="152400"/>
          </a:xfrm>
          <a:prstGeom prst="ellipse">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4" name="Oval 28"/>
          <p:cNvSpPr/>
          <p:nvPr/>
        </p:nvSpPr>
        <p:spPr>
          <a:xfrm>
            <a:off x="8572500" y="5476875"/>
            <a:ext cx="152400" cy="152400"/>
          </a:xfrm>
          <a:prstGeom prst="ellipse">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2" name="Oval 28"/>
          <p:cNvSpPr/>
          <p:nvPr/>
        </p:nvSpPr>
        <p:spPr>
          <a:xfrm>
            <a:off x="8572500" y="5753100"/>
            <a:ext cx="152400" cy="152400"/>
          </a:xfrm>
          <a:prstGeom prst="ellipse">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10" name="Rectangle 24"/>
          <p:cNvSpPr>
            <a:spLocks noGrp="1"/>
          </p:cNvSpPr>
          <p:nvPr>
            <p:ph type="ctrTitle"/>
          </p:nvPr>
        </p:nvSpPr>
        <p:spPr>
          <a:xfrm>
            <a:off x="1066800" y="1828800"/>
            <a:ext cx="7423639" cy="3985848"/>
          </a:xfrm>
        </p:spPr>
        <p:txBody>
          <a:bodyPr>
            <a:normAutofit/>
          </a:bodyPr>
          <a:lstStyle>
            <a:extLst/>
          </a:lstStyle>
          <a:p>
            <a:r>
              <a:rPr lang="en-US" sz="4800" dirty="0"/>
              <a:t>Behavioral Child Development Theories</a:t>
            </a:r>
          </a:p>
        </p:txBody>
      </p:sp>
    </p:spTree>
    <p:extLst>
      <p:ext uri="{BB962C8B-B14F-4D97-AF65-F5344CB8AC3E}">
        <p14:creationId xmlns:p14="http://schemas.microsoft.com/office/powerpoint/2010/main" xmlns="" val="361325977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2179637"/>
            <a:ext cx="7467600" cy="4221163"/>
          </a:xfrm>
        </p:spPr>
        <p:txBody>
          <a:bodyPr>
            <a:noAutofit/>
          </a:bodyPr>
          <a:lstStyle/>
          <a:p>
            <a:pPr algn="just"/>
            <a:r>
              <a:rPr lang="en-US" sz="1800" b="1" dirty="0" smtClean="0">
                <a:latin typeface="Arial" pitchFamily="34" charset="0"/>
                <a:cs typeface="Arial" pitchFamily="34" charset="0"/>
              </a:rPr>
              <a:t>Behavioral theories of child development focus on </a:t>
            </a:r>
            <a:r>
              <a:rPr lang="en-US" sz="1800" b="1" dirty="0" smtClean="0">
                <a:solidFill>
                  <a:srgbClr val="FF0000"/>
                </a:solidFill>
                <a:latin typeface="Arial" pitchFamily="34" charset="0"/>
                <a:cs typeface="Arial" pitchFamily="34" charset="0"/>
              </a:rPr>
              <a:t>how environmental interaction influences behavior </a:t>
            </a:r>
            <a:r>
              <a:rPr lang="en-US" sz="1800" b="1" dirty="0" smtClean="0">
                <a:latin typeface="Arial" pitchFamily="34" charset="0"/>
                <a:cs typeface="Arial" pitchFamily="34" charset="0"/>
              </a:rPr>
              <a:t>and are based upon the theories of theorists such as John B. Watson, Ivan Pavlov and B. F. Skinner. </a:t>
            </a:r>
          </a:p>
          <a:p>
            <a:pPr algn="just"/>
            <a:r>
              <a:rPr lang="en-US" sz="1800" b="1" dirty="0" smtClean="0">
                <a:latin typeface="Arial" pitchFamily="34" charset="0"/>
                <a:cs typeface="Arial" pitchFamily="34" charset="0"/>
              </a:rPr>
              <a:t>These theories deal only with </a:t>
            </a:r>
            <a:r>
              <a:rPr lang="en-US" sz="1800" b="1" dirty="0" smtClean="0">
                <a:solidFill>
                  <a:srgbClr val="FF0000"/>
                </a:solidFill>
                <a:latin typeface="Arial" pitchFamily="34" charset="0"/>
                <a:cs typeface="Arial" pitchFamily="34" charset="0"/>
              </a:rPr>
              <a:t>observable behaviors</a:t>
            </a:r>
            <a:r>
              <a:rPr lang="en-US" sz="1800" b="1" dirty="0" smtClean="0">
                <a:latin typeface="Arial" pitchFamily="34" charset="0"/>
                <a:cs typeface="Arial" pitchFamily="34" charset="0"/>
              </a:rPr>
              <a:t>. Development is considered a reaction to rewards, punishments, stimuli and reinforcement. </a:t>
            </a:r>
          </a:p>
          <a:p>
            <a:pPr algn="just"/>
            <a:r>
              <a:rPr lang="en-US" sz="1800" b="1" dirty="0" smtClean="0">
                <a:latin typeface="Arial" pitchFamily="34" charset="0"/>
                <a:cs typeface="Arial" pitchFamily="34" charset="0"/>
              </a:rPr>
              <a:t>This theory differs considerably from other </a:t>
            </a:r>
            <a:r>
              <a:rPr lang="en-US" sz="1800" b="1" dirty="0" smtClean="0">
                <a:solidFill>
                  <a:srgbClr val="FF0000"/>
                </a:solidFill>
                <a:latin typeface="Arial" pitchFamily="34" charset="0"/>
                <a:cs typeface="Arial" pitchFamily="34" charset="0"/>
              </a:rPr>
              <a:t>child development theories</a:t>
            </a:r>
            <a:r>
              <a:rPr lang="en-US" sz="1800" b="1" dirty="0" smtClean="0">
                <a:latin typeface="Arial" pitchFamily="34" charset="0"/>
                <a:cs typeface="Arial" pitchFamily="34" charset="0"/>
              </a:rPr>
              <a:t> because it gives no consideration to internal thoughts or feelings. </a:t>
            </a:r>
            <a:endParaRPr lang="en-US" sz="1800" b="1" dirty="0">
              <a:latin typeface="Arial" pitchFamily="34" charset="0"/>
              <a:cs typeface="Arial" pitchFamily="34" charset="0"/>
            </a:endParaRPr>
          </a:p>
        </p:txBody>
      </p:sp>
      <p:sp>
        <p:nvSpPr>
          <p:cNvPr id="3" name="Title 2"/>
          <p:cNvSpPr>
            <a:spLocks noGrp="1"/>
          </p:cNvSpPr>
          <p:nvPr>
            <p:ph type="title"/>
          </p:nvPr>
        </p:nvSpPr>
        <p:spPr/>
        <p:txBody>
          <a:bodyPr/>
          <a:lstStyle/>
          <a:p>
            <a:r>
              <a:rPr lang="en-US" b="1" dirty="0" smtClean="0">
                <a:latin typeface="Arial" pitchFamily="34" charset="0"/>
                <a:cs typeface="Arial" pitchFamily="34" charset="0"/>
              </a:rPr>
              <a:t>Behavioral theories </a:t>
            </a:r>
            <a:endParaRPr lang="en-US" b="1" dirty="0">
              <a:latin typeface="Arial" pitchFamily="34" charset="0"/>
              <a:cs typeface="Arial" pitchFamily="34" charset="0"/>
            </a:endParaRPr>
          </a:p>
        </p:txBody>
      </p:sp>
      <p:pic>
        <p:nvPicPr>
          <p:cNvPr id="30724" name="Picture 4" descr="http://farm6.staticflickr.com/5159/5808477015_40dd0aa4f5_z.jpg"/>
          <p:cNvPicPr>
            <a:picLocks noChangeAspect="1" noChangeArrowheads="1"/>
          </p:cNvPicPr>
          <p:nvPr/>
        </p:nvPicPr>
        <p:blipFill>
          <a:blip r:embed="rId2" cstate="print"/>
          <a:srcRect/>
          <a:stretch>
            <a:fillRect/>
          </a:stretch>
        </p:blipFill>
        <p:spPr bwMode="auto">
          <a:xfrm>
            <a:off x="5638800" y="4876800"/>
            <a:ext cx="2362790" cy="1905000"/>
          </a:xfrm>
          <a:prstGeom prst="rect">
            <a:avLst/>
          </a:prstGeom>
          <a:noFill/>
        </p:spPr>
      </p:pic>
      <p:pic>
        <p:nvPicPr>
          <p:cNvPr id="30726" name="Picture 6" descr="http://www.asklubo.com/uploads/attachments/published/17/1075/en/children-s-feelings.jpg"/>
          <p:cNvPicPr>
            <a:picLocks noChangeAspect="1" noChangeArrowheads="1"/>
          </p:cNvPicPr>
          <p:nvPr/>
        </p:nvPicPr>
        <p:blipFill>
          <a:blip r:embed="rId3" cstate="print"/>
          <a:srcRect l="22400" t="6015"/>
          <a:stretch>
            <a:fillRect/>
          </a:stretch>
        </p:blipFill>
        <p:spPr bwMode="auto">
          <a:xfrm>
            <a:off x="3429000" y="4953000"/>
            <a:ext cx="1905000" cy="1841173"/>
          </a:xfrm>
          <a:prstGeom prst="rect">
            <a:avLst/>
          </a:prstGeom>
          <a:noFill/>
        </p:spPr>
      </p:pic>
      <p:pic>
        <p:nvPicPr>
          <p:cNvPr id="30728" name="Picture 8" descr="https://encrypted-tbn1.gstatic.com/images?q=tbn:ANd9GcRyTb5z2gA4g9zEg7ZR_8QZCToTkVYThql6f7WW1IOGUgRdyMLi"/>
          <p:cNvPicPr>
            <a:picLocks noChangeAspect="1" noChangeArrowheads="1"/>
          </p:cNvPicPr>
          <p:nvPr/>
        </p:nvPicPr>
        <p:blipFill>
          <a:blip r:embed="rId4" cstate="print"/>
          <a:srcRect r="21455"/>
          <a:stretch>
            <a:fillRect/>
          </a:stretch>
        </p:blipFill>
        <p:spPr bwMode="auto">
          <a:xfrm>
            <a:off x="1371600" y="5181600"/>
            <a:ext cx="1888760" cy="1600200"/>
          </a:xfrm>
          <a:prstGeom prst="rect">
            <a:avLst/>
          </a:prstGeom>
          <a:noFill/>
        </p:spPr>
      </p:pic>
    </p:spTree>
    <p:extLst>
      <p:ext uri="{BB962C8B-B14F-4D97-AF65-F5344CB8AC3E}">
        <p14:creationId xmlns:p14="http://schemas.microsoft.com/office/powerpoint/2010/main" xmlns="" val="300298086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28"/>
          <p:cNvSpPr/>
          <p:nvPr/>
        </p:nvSpPr>
        <p:spPr>
          <a:xfrm>
            <a:off x="8572500" y="6038850"/>
            <a:ext cx="152400" cy="152400"/>
          </a:xfrm>
          <a:prstGeom prst="ellipse">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7" name="Oval 28"/>
          <p:cNvSpPr/>
          <p:nvPr/>
        </p:nvSpPr>
        <p:spPr>
          <a:xfrm>
            <a:off x="8572500" y="6324600"/>
            <a:ext cx="152400" cy="152400"/>
          </a:xfrm>
          <a:prstGeom prst="ellipse">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4" name="Oval 28"/>
          <p:cNvSpPr/>
          <p:nvPr/>
        </p:nvSpPr>
        <p:spPr>
          <a:xfrm>
            <a:off x="8572500" y="5476875"/>
            <a:ext cx="152400" cy="152400"/>
          </a:xfrm>
          <a:prstGeom prst="ellipse">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2" name="Oval 28"/>
          <p:cNvSpPr/>
          <p:nvPr/>
        </p:nvSpPr>
        <p:spPr>
          <a:xfrm>
            <a:off x="8572500" y="5753100"/>
            <a:ext cx="152400" cy="152400"/>
          </a:xfrm>
          <a:prstGeom prst="ellipse">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10" name="Rectangle 24"/>
          <p:cNvSpPr>
            <a:spLocks noGrp="1"/>
          </p:cNvSpPr>
          <p:nvPr>
            <p:ph type="ctrTitle"/>
          </p:nvPr>
        </p:nvSpPr>
        <p:spPr>
          <a:xfrm>
            <a:off x="1066800" y="1828800"/>
            <a:ext cx="7423639" cy="3985848"/>
          </a:xfrm>
        </p:spPr>
        <p:txBody>
          <a:bodyPr>
            <a:normAutofit/>
          </a:bodyPr>
          <a:lstStyle>
            <a:extLst/>
          </a:lstStyle>
          <a:p>
            <a:r>
              <a:rPr lang="en-US" sz="4800" dirty="0"/>
              <a:t>Social Child Development Theories</a:t>
            </a:r>
          </a:p>
        </p:txBody>
      </p:sp>
    </p:spTree>
    <p:extLst>
      <p:ext uri="{BB962C8B-B14F-4D97-AF65-F5344CB8AC3E}">
        <p14:creationId xmlns:p14="http://schemas.microsoft.com/office/powerpoint/2010/main" xmlns="" val="353927196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3048000" y="200025"/>
            <a:ext cx="6096000" cy="1146175"/>
          </a:xfrm>
        </p:spPr>
        <p:txBody>
          <a:bodyPr/>
          <a:lstStyle/>
          <a:p>
            <a:pPr eaLnBrk="1" hangingPunct="1"/>
            <a:r>
              <a:rPr lang="en-US" altLang="en-US" smtClean="0"/>
              <a:t>SOCIALIZATION</a:t>
            </a:r>
          </a:p>
        </p:txBody>
      </p:sp>
      <p:sp>
        <p:nvSpPr>
          <p:cNvPr id="3075" name="Subtitle 2"/>
          <p:cNvSpPr>
            <a:spLocks noGrp="1"/>
          </p:cNvSpPr>
          <p:nvPr>
            <p:ph type="subTitle" idx="1"/>
          </p:nvPr>
        </p:nvSpPr>
        <p:spPr>
          <a:xfrm>
            <a:off x="2738438" y="4495800"/>
            <a:ext cx="6400800" cy="1752600"/>
          </a:xfrm>
        </p:spPr>
        <p:txBody>
          <a:bodyPr/>
          <a:lstStyle/>
          <a:p>
            <a:pPr algn="r" eaLnBrk="1" hangingPunct="1"/>
            <a:endParaRPr lang="en-US" altLang="en-US" dirty="0" smtClean="0"/>
          </a:p>
        </p:txBody>
      </p:sp>
      <p:pic>
        <p:nvPicPr>
          <p:cNvPr id="307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8600" y="1371600"/>
            <a:ext cx="4956175" cy="4714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0525569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altLang="en-US" sz="4000" smtClean="0"/>
              <a:t>THE SOCIALIZATION PROCESS</a:t>
            </a:r>
          </a:p>
        </p:txBody>
      </p:sp>
      <p:sp>
        <p:nvSpPr>
          <p:cNvPr id="5123" name="Rectangle 3"/>
          <p:cNvSpPr>
            <a:spLocks noGrp="1" noChangeArrowheads="1"/>
          </p:cNvSpPr>
          <p:nvPr>
            <p:ph type="body" sz="half" idx="1"/>
          </p:nvPr>
        </p:nvSpPr>
        <p:spPr>
          <a:xfrm>
            <a:off x="457200" y="2209800"/>
            <a:ext cx="8229600" cy="2185988"/>
          </a:xfrm>
        </p:spPr>
        <p:txBody>
          <a:bodyPr/>
          <a:lstStyle/>
          <a:p>
            <a:pPr eaLnBrk="1" hangingPunct="1"/>
            <a:r>
              <a:rPr lang="en-US" altLang="en-US" sz="2800" smtClean="0"/>
              <a:t>An all encompassing educational process from which values, goals, beliefs, attitudes, and gender-roles are acquired.</a:t>
            </a:r>
          </a:p>
        </p:txBody>
      </p:sp>
      <p:pic>
        <p:nvPicPr>
          <p:cNvPr id="5124" name="Picture 6" descr="ed9"/>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887913" y="3581400"/>
            <a:ext cx="4248150" cy="2794000"/>
          </a:xfrm>
          <a:prstGeom prst="rect">
            <a:avLst/>
          </a:prstGeom>
          <a:noFill/>
          <a:ln w="38100" cmpd="thinThick">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92320812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Grp="1" noChangeArrowheads="1"/>
          </p:cNvSpPr>
          <p:nvPr>
            <p:ph type="title"/>
          </p:nvPr>
        </p:nvSpPr>
        <p:spPr/>
        <p:txBody>
          <a:bodyPr/>
          <a:lstStyle/>
          <a:p>
            <a:pPr eaLnBrk="1" hangingPunct="1"/>
            <a:r>
              <a:rPr lang="en-US" altLang="en-US" smtClean="0"/>
              <a:t>Agents or Sources of Socialization</a:t>
            </a:r>
          </a:p>
        </p:txBody>
      </p:sp>
      <p:sp>
        <p:nvSpPr>
          <p:cNvPr id="7171" name="Rectangle 5"/>
          <p:cNvSpPr>
            <a:spLocks noGrp="1" noChangeArrowheads="1"/>
          </p:cNvSpPr>
          <p:nvPr>
            <p:ph type="body" sz="half" idx="1"/>
          </p:nvPr>
        </p:nvSpPr>
        <p:spPr>
          <a:xfrm>
            <a:off x="685800" y="1828800"/>
            <a:ext cx="3776663" cy="3657600"/>
          </a:xfrm>
        </p:spPr>
        <p:txBody>
          <a:bodyPr/>
          <a:lstStyle/>
          <a:p>
            <a:pPr eaLnBrk="1" hangingPunct="1">
              <a:lnSpc>
                <a:spcPct val="90000"/>
              </a:lnSpc>
            </a:pPr>
            <a:r>
              <a:rPr lang="en-US" altLang="en-US" sz="2400" smtClean="0"/>
              <a:t>FAMILY</a:t>
            </a:r>
          </a:p>
          <a:p>
            <a:pPr lvl="1" eaLnBrk="1" hangingPunct="1">
              <a:lnSpc>
                <a:spcPct val="90000"/>
              </a:lnSpc>
            </a:pPr>
            <a:r>
              <a:rPr lang="en-US" altLang="en-US" sz="2000" smtClean="0"/>
              <a:t>HAS THE </a:t>
            </a:r>
            <a:r>
              <a:rPr lang="en-US" altLang="en-US" sz="2000" i="1" u="sng" smtClean="0"/>
              <a:t>GREATEST</a:t>
            </a:r>
            <a:r>
              <a:rPr lang="en-US" altLang="en-US" sz="2000" smtClean="0"/>
              <a:t> IMPACT ON SOCIALIZATION</a:t>
            </a:r>
          </a:p>
          <a:p>
            <a:pPr lvl="1" eaLnBrk="1" hangingPunct="1">
              <a:lnSpc>
                <a:spcPct val="90000"/>
              </a:lnSpc>
            </a:pPr>
            <a:r>
              <a:rPr lang="en-US" altLang="en-US" sz="2000" smtClean="0"/>
              <a:t>THE FIRST TO TEACH SKILLS, VALUES, &amp; BELIEFS</a:t>
            </a:r>
          </a:p>
          <a:p>
            <a:pPr lvl="1" eaLnBrk="1" hangingPunct="1">
              <a:lnSpc>
                <a:spcPct val="90000"/>
              </a:lnSpc>
            </a:pPr>
            <a:r>
              <a:rPr lang="en-US" altLang="en-US" sz="2000" smtClean="0"/>
              <a:t>EVEN TEENS CONTINUE TO PLACE THEIR GREATEST TRUST IN THEIR PARENTS</a:t>
            </a:r>
          </a:p>
          <a:p>
            <a:pPr lvl="1" eaLnBrk="1" hangingPunct="1">
              <a:lnSpc>
                <a:spcPct val="90000"/>
              </a:lnSpc>
              <a:buFontTx/>
              <a:buNone/>
            </a:pPr>
            <a:endParaRPr lang="en-US" altLang="en-US" sz="2000" smtClean="0"/>
          </a:p>
        </p:txBody>
      </p:sp>
      <p:sp>
        <p:nvSpPr>
          <p:cNvPr id="7172" name="Content Placeholder 1"/>
          <p:cNvSpPr>
            <a:spLocks noGrp="1"/>
          </p:cNvSpPr>
          <p:nvPr>
            <p:ph sz="half" idx="2"/>
          </p:nvPr>
        </p:nvSpPr>
        <p:spPr/>
        <p:txBody>
          <a:bodyPr/>
          <a:lstStyle/>
          <a:p>
            <a:endParaRPr lang="en-US" altLang="en-US" smtClean="0"/>
          </a:p>
        </p:txBody>
      </p:sp>
    </p:spTree>
    <p:extLst>
      <p:ext uri="{BB962C8B-B14F-4D97-AF65-F5344CB8AC3E}">
        <p14:creationId xmlns:p14="http://schemas.microsoft.com/office/powerpoint/2010/main" xmlns="" val="64817480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smtClean="0"/>
              <a:t>THE FAMILY</a:t>
            </a:r>
          </a:p>
        </p:txBody>
      </p:sp>
      <p:sp>
        <p:nvSpPr>
          <p:cNvPr id="9219" name="Rectangle 3"/>
          <p:cNvSpPr>
            <a:spLocks noGrp="1" noChangeArrowheads="1"/>
          </p:cNvSpPr>
          <p:nvPr>
            <p:ph type="body" idx="1"/>
          </p:nvPr>
        </p:nvSpPr>
        <p:spPr/>
        <p:txBody>
          <a:bodyPr/>
          <a:lstStyle/>
          <a:p>
            <a:pPr eaLnBrk="1" hangingPunct="1"/>
            <a:r>
              <a:rPr lang="en-US" altLang="en-US" sz="2800" smtClean="0"/>
              <a:t>RESEARCH SUGGESTS THAT NOTHING IS MORE LIKELY TO PRODUCE A HAPPY, WELL-ADJUSTED CHILD THAN BEING IN  A LOVING FAMILY.</a:t>
            </a:r>
          </a:p>
          <a:p>
            <a:pPr eaLnBrk="1" hangingPunct="1"/>
            <a:r>
              <a:rPr lang="en-US" altLang="en-US" sz="2800" smtClean="0"/>
              <a:t>RESEARCH ALSO SHOWS THAT THE CLASS POSITION OF PARENTS AFFECTS HOW THEY RAISE THEIR CHILDREN.</a:t>
            </a:r>
          </a:p>
        </p:txBody>
      </p:sp>
    </p:spTree>
    <p:extLst>
      <p:ext uri="{BB962C8B-B14F-4D97-AF65-F5344CB8AC3E}">
        <p14:creationId xmlns:p14="http://schemas.microsoft.com/office/powerpoint/2010/main" xmlns="" val="411210625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altLang="en-US" smtClean="0"/>
              <a:t>THE SCHOOL</a:t>
            </a:r>
          </a:p>
        </p:txBody>
      </p:sp>
      <p:sp>
        <p:nvSpPr>
          <p:cNvPr id="12291" name="Rectangle 3"/>
          <p:cNvSpPr>
            <a:spLocks noGrp="1" noChangeArrowheads="1"/>
          </p:cNvSpPr>
          <p:nvPr>
            <p:ph type="body" idx="1"/>
          </p:nvPr>
        </p:nvSpPr>
        <p:spPr/>
        <p:txBody>
          <a:bodyPr/>
          <a:lstStyle/>
          <a:p>
            <a:pPr eaLnBrk="1" hangingPunct="1"/>
            <a:r>
              <a:rPr lang="en-US" altLang="en-US" smtClean="0"/>
              <a:t>SCHOOLING ENLARGES CHILDREN’S SOCIAL WORLDS TO INCLUDE PEOPLE WITH BACKGROUNDS VERY DIFFERENT FROM THEIR OWN.  </a:t>
            </a:r>
          </a:p>
          <a:p>
            <a:pPr eaLnBrk="1" hangingPunct="1">
              <a:buFontTx/>
              <a:buNone/>
            </a:pPr>
            <a:endParaRPr lang="en-US" altLang="en-US" smtClean="0"/>
          </a:p>
        </p:txBody>
      </p:sp>
    </p:spTree>
    <p:extLst>
      <p:ext uri="{BB962C8B-B14F-4D97-AF65-F5344CB8AC3E}">
        <p14:creationId xmlns:p14="http://schemas.microsoft.com/office/powerpoint/2010/main" xmlns="" val="231309856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smtClean="0"/>
              <a:t>SCHOOLS</a:t>
            </a:r>
          </a:p>
        </p:txBody>
      </p:sp>
      <p:sp>
        <p:nvSpPr>
          <p:cNvPr id="13315" name="Rectangle 3"/>
          <p:cNvSpPr>
            <a:spLocks noGrp="1" noChangeArrowheads="1"/>
          </p:cNvSpPr>
          <p:nvPr>
            <p:ph type="body" idx="1"/>
          </p:nvPr>
        </p:nvSpPr>
        <p:spPr/>
        <p:txBody>
          <a:bodyPr/>
          <a:lstStyle/>
          <a:p>
            <a:pPr eaLnBrk="1" hangingPunct="1"/>
            <a:r>
              <a:rPr lang="en-US" altLang="en-US" smtClean="0"/>
              <a:t>TEACH A WIDE RANGE OF KNOWLEDGE &amp; SKILLS…</a:t>
            </a:r>
          </a:p>
          <a:p>
            <a:pPr eaLnBrk="1" hangingPunct="1"/>
            <a:r>
              <a:rPr lang="en-US" altLang="en-US" smtClean="0"/>
              <a:t>“THE HIDDEN CURRICULUM” HONORING COMPETITION, ACADEMIC SUCCESS, SOCIETAL VALUES, ETC.</a:t>
            </a:r>
          </a:p>
          <a:p>
            <a:pPr eaLnBrk="1" hangingPunct="1"/>
            <a:endParaRPr lang="en-US" altLang="en-US" smtClean="0"/>
          </a:p>
        </p:txBody>
      </p:sp>
    </p:spTree>
    <p:extLst>
      <p:ext uri="{BB962C8B-B14F-4D97-AF65-F5344CB8AC3E}">
        <p14:creationId xmlns:p14="http://schemas.microsoft.com/office/powerpoint/2010/main" xmlns="" val="285280269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en-US" smtClean="0"/>
              <a:t>PEER GROUPS</a:t>
            </a:r>
          </a:p>
        </p:txBody>
      </p:sp>
      <p:sp>
        <p:nvSpPr>
          <p:cNvPr id="15363" name="Rectangle 3"/>
          <p:cNvSpPr>
            <a:spLocks noGrp="1" noChangeArrowheads="1"/>
          </p:cNvSpPr>
          <p:nvPr>
            <p:ph type="body" idx="1"/>
          </p:nvPr>
        </p:nvSpPr>
        <p:spPr/>
        <p:txBody>
          <a:bodyPr/>
          <a:lstStyle/>
          <a:p>
            <a:pPr eaLnBrk="1" hangingPunct="1"/>
            <a:r>
              <a:rPr lang="en-US" altLang="en-US" smtClean="0"/>
              <a:t>BY THE TIME THEY ENTER SCHOOL, KIDS HAVE DISCOVERED THE PEER GROUP:  </a:t>
            </a:r>
            <a:r>
              <a:rPr lang="en-US" altLang="en-US" i="1" smtClean="0"/>
              <a:t>A SOCIAL GROUP WHOSE MEMBERS HAVE INTERESTS, SOCIAL POSITION, AND AGE IN COMMON.</a:t>
            </a:r>
            <a:endParaRPr lang="en-US" altLang="en-US" smtClean="0"/>
          </a:p>
        </p:txBody>
      </p:sp>
    </p:spTree>
    <p:extLst>
      <p:ext uri="{BB962C8B-B14F-4D97-AF65-F5344CB8AC3E}">
        <p14:creationId xmlns:p14="http://schemas.microsoft.com/office/powerpoint/2010/main" xmlns="" val="27877073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ltLang="en-US" smtClean="0"/>
              <a:t>MASS MEDIA</a:t>
            </a:r>
          </a:p>
        </p:txBody>
      </p:sp>
      <p:sp>
        <p:nvSpPr>
          <p:cNvPr id="20483" name="Rectangle 3"/>
          <p:cNvSpPr>
            <a:spLocks noGrp="1" noChangeArrowheads="1"/>
          </p:cNvSpPr>
          <p:nvPr>
            <p:ph type="body" idx="1"/>
          </p:nvPr>
        </p:nvSpPr>
        <p:spPr/>
        <p:txBody>
          <a:bodyPr/>
          <a:lstStyle/>
          <a:p>
            <a:pPr eaLnBrk="1" hangingPunct="1">
              <a:lnSpc>
                <a:spcPct val="80000"/>
              </a:lnSpc>
            </a:pPr>
            <a:r>
              <a:rPr lang="en-US" altLang="en-US" sz="2400" smtClean="0"/>
              <a:t>IMPERSONAL COMMUNICATIONS AIMED AT A VAST AUDIENCE</a:t>
            </a:r>
          </a:p>
          <a:p>
            <a:pPr eaLnBrk="1" hangingPunct="1">
              <a:lnSpc>
                <a:spcPct val="80000"/>
              </a:lnSpc>
            </a:pPr>
            <a:r>
              <a:rPr lang="en-US" altLang="en-US" sz="2400" smtClean="0"/>
              <a:t>SPREAD INFORMATION ON A VAST SCALE</a:t>
            </a:r>
          </a:p>
          <a:p>
            <a:pPr eaLnBrk="1" hangingPunct="1">
              <a:lnSpc>
                <a:spcPct val="80000"/>
              </a:lnSpc>
            </a:pPr>
            <a:r>
              <a:rPr lang="en-US" altLang="en-US" sz="2400" smtClean="0"/>
              <a:t>NEWSPAPERS = &gt; RADIO =&gt; TV</a:t>
            </a:r>
          </a:p>
          <a:p>
            <a:pPr eaLnBrk="1" hangingPunct="1">
              <a:lnSpc>
                <a:spcPct val="80000"/>
              </a:lnSpc>
            </a:pPr>
            <a:r>
              <a:rPr lang="en-US" altLang="en-US" sz="2400" smtClean="0"/>
              <a:t>IN THE U.S., IT HAS AN ENORMOUS EFFECT ON OUR ATTITUDES AND BEHAVIOR. </a:t>
            </a:r>
          </a:p>
          <a:p>
            <a:pPr lvl="1" eaLnBrk="1" hangingPunct="1">
              <a:lnSpc>
                <a:spcPct val="80000"/>
              </a:lnSpc>
            </a:pPr>
            <a:r>
              <a:rPr lang="en-US" altLang="en-US" sz="2000" smtClean="0"/>
              <a:t>HIGHEST RATE OF TV OWNERSHIP IN THE WORLD</a:t>
            </a:r>
          </a:p>
          <a:p>
            <a:pPr lvl="1" eaLnBrk="1" hangingPunct="1">
              <a:lnSpc>
                <a:spcPct val="80000"/>
              </a:lnSpc>
            </a:pPr>
            <a:r>
              <a:rPr lang="en-US" altLang="en-US" sz="2000" smtClean="0"/>
              <a:t>THE AVG. HOUSEHOLD HAS THE TV ON FOR 7 HRS. A DAY</a:t>
            </a:r>
          </a:p>
          <a:p>
            <a:pPr lvl="1" eaLnBrk="1" hangingPunct="1">
              <a:lnSpc>
                <a:spcPct val="80000"/>
              </a:lnSpc>
            </a:pPr>
            <a:r>
              <a:rPr lang="en-US" altLang="en-US" sz="2000" smtClean="0"/>
              <a:t>PEOPLE SPEND ALMOST ½  OF THEIR FREE TIME WATCHING</a:t>
            </a:r>
          </a:p>
        </p:txBody>
      </p:sp>
    </p:spTree>
    <p:extLst>
      <p:ext uri="{BB962C8B-B14F-4D97-AF65-F5344CB8AC3E}">
        <p14:creationId xmlns:p14="http://schemas.microsoft.com/office/powerpoint/2010/main" xmlns="" val="75220681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484632" eaLnBrk="1" fontAlgn="auto" hangingPunct="1">
              <a:spcAft>
                <a:spcPts val="0"/>
              </a:spcAft>
              <a:defRPr/>
            </a:pPr>
            <a:r>
              <a:rPr lang="en-US" dirty="0" smtClean="0">
                <a:solidFill>
                  <a:schemeClr val="accent1">
                    <a:tint val="83000"/>
                    <a:satMod val="150000"/>
                  </a:schemeClr>
                </a:solidFill>
              </a:rPr>
              <a:t>SOCIAL INTERACTION </a:t>
            </a:r>
            <a:endParaRPr lang="en-US" dirty="0">
              <a:solidFill>
                <a:schemeClr val="accent1">
                  <a:tint val="83000"/>
                  <a:satMod val="150000"/>
                </a:schemeClr>
              </a:solidFill>
            </a:endParaRPr>
          </a:p>
        </p:txBody>
      </p:sp>
      <p:sp>
        <p:nvSpPr>
          <p:cNvPr id="3" name="Content Placeholder 2"/>
          <p:cNvSpPr>
            <a:spLocks noGrp="1"/>
          </p:cNvSpPr>
          <p:nvPr>
            <p:ph idx="1"/>
          </p:nvPr>
        </p:nvSpPr>
        <p:spPr>
          <a:xfrm>
            <a:off x="457200" y="1882775"/>
            <a:ext cx="8229600" cy="4572000"/>
          </a:xfrm>
        </p:spPr>
        <p:txBody>
          <a:bodyPr>
            <a:normAutofit/>
          </a:bodyPr>
          <a:lstStyle/>
          <a:p>
            <a:pPr marL="448056" indent="-384048" algn="r" eaLnBrk="1" fontAlgn="auto" hangingPunct="1">
              <a:spcAft>
                <a:spcPts val="0"/>
              </a:spcAft>
              <a:buFont typeface="Wingdings 2"/>
              <a:buChar char=""/>
              <a:defRPr/>
            </a:pPr>
            <a:endParaRPr lang="en-US" dirty="0" smtClean="0"/>
          </a:p>
          <a:p>
            <a:pPr marL="448056" indent="-384048" algn="r" eaLnBrk="1" fontAlgn="auto" hangingPunct="1">
              <a:spcAft>
                <a:spcPts val="0"/>
              </a:spcAft>
              <a:buFont typeface="Wingdings 2"/>
              <a:buChar char=""/>
              <a:defRPr/>
            </a:pPr>
            <a:endParaRPr lang="en-US" dirty="0"/>
          </a:p>
          <a:p>
            <a:pPr marL="448056" indent="-384048" algn="r" eaLnBrk="1" fontAlgn="auto" hangingPunct="1">
              <a:spcAft>
                <a:spcPts val="0"/>
              </a:spcAft>
              <a:buFont typeface="Wingdings 2"/>
              <a:buChar char=""/>
              <a:defRPr/>
            </a:pPr>
            <a:endParaRPr lang="en-US" dirty="0" smtClean="0"/>
          </a:p>
          <a:p>
            <a:pPr marL="448056" indent="-384048" algn="r" eaLnBrk="1" fontAlgn="auto" hangingPunct="1">
              <a:spcAft>
                <a:spcPts val="0"/>
              </a:spcAft>
              <a:buFont typeface="Wingdings 2"/>
              <a:buChar char=""/>
              <a:defRPr/>
            </a:pPr>
            <a:endParaRPr lang="en-US" dirty="0"/>
          </a:p>
          <a:p>
            <a:pPr marL="448056" indent="-384048" algn="r" eaLnBrk="1" fontAlgn="auto" hangingPunct="1">
              <a:spcAft>
                <a:spcPts val="0"/>
              </a:spcAft>
              <a:buFont typeface="Wingdings 2"/>
              <a:buChar char=""/>
              <a:defRPr/>
            </a:pPr>
            <a:endParaRPr lang="en-US" dirty="0" smtClean="0"/>
          </a:p>
          <a:p>
            <a:pPr marL="448056" indent="-384048" algn="r" eaLnBrk="1" fontAlgn="auto" hangingPunct="1">
              <a:spcAft>
                <a:spcPts val="0"/>
              </a:spcAft>
              <a:buFont typeface="Wingdings 2"/>
              <a:buChar char=""/>
              <a:defRPr/>
            </a:pPr>
            <a:endParaRPr lang="en-US" dirty="0"/>
          </a:p>
          <a:p>
            <a:pPr marL="448056" indent="-384048" algn="r" eaLnBrk="1" fontAlgn="auto" hangingPunct="1">
              <a:spcAft>
                <a:spcPts val="0"/>
              </a:spcAft>
              <a:buFont typeface="Wingdings 2"/>
              <a:buChar char=""/>
              <a:defRPr/>
            </a:pPr>
            <a:endParaRPr lang="en-US" dirty="0" smtClean="0"/>
          </a:p>
        </p:txBody>
      </p:sp>
    </p:spTree>
    <p:extLst>
      <p:ext uri="{BB962C8B-B14F-4D97-AF65-F5344CB8AC3E}">
        <p14:creationId xmlns:p14="http://schemas.microsoft.com/office/powerpoint/2010/main" xmlns="" val="287680286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292100"/>
            <a:ext cx="8229600" cy="774700"/>
          </a:xfrm>
        </p:spPr>
        <p:txBody>
          <a:bodyPr/>
          <a:lstStyle/>
          <a:p>
            <a:pPr marL="484632" eaLnBrk="1" fontAlgn="auto" hangingPunct="1">
              <a:spcAft>
                <a:spcPts val="0"/>
              </a:spcAft>
              <a:defRPr/>
            </a:pPr>
            <a:r>
              <a:rPr lang="en-US" altLang="en-US" smtClean="0">
                <a:solidFill>
                  <a:schemeClr val="accent1">
                    <a:tint val="83000"/>
                    <a:satMod val="150000"/>
                  </a:schemeClr>
                </a:solidFill>
              </a:rPr>
              <a:t>Social Interaction</a:t>
            </a:r>
          </a:p>
        </p:txBody>
      </p:sp>
      <p:sp>
        <p:nvSpPr>
          <p:cNvPr id="9219" name="Rectangle 3"/>
          <p:cNvSpPr>
            <a:spLocks noGrp="1" noChangeArrowheads="1"/>
          </p:cNvSpPr>
          <p:nvPr>
            <p:ph idx="1"/>
          </p:nvPr>
        </p:nvSpPr>
        <p:spPr>
          <a:xfrm>
            <a:off x="457200" y="1219200"/>
            <a:ext cx="8229600" cy="4800600"/>
          </a:xfrm>
        </p:spPr>
        <p:txBody>
          <a:bodyPr/>
          <a:lstStyle/>
          <a:p>
            <a:pPr eaLnBrk="1" hangingPunct="1"/>
            <a:r>
              <a:rPr lang="en-US" altLang="en-US" smtClean="0"/>
              <a:t>Includes the socialization aspect of sociology</a:t>
            </a:r>
          </a:p>
          <a:p>
            <a:pPr eaLnBrk="1" hangingPunct="1"/>
            <a:r>
              <a:rPr lang="en-US" altLang="en-US" smtClean="0"/>
              <a:t>Is easily studied using approaches at the micro level of investigation</a:t>
            </a:r>
          </a:p>
        </p:txBody>
      </p:sp>
    </p:spTree>
    <p:extLst>
      <p:ext uri="{BB962C8B-B14F-4D97-AF65-F5344CB8AC3E}">
        <p14:creationId xmlns:p14="http://schemas.microsoft.com/office/powerpoint/2010/main" xmlns="" val="286129921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3"/>
          <p:cNvSpPr>
            <a:spLocks noGrp="1" noChangeArrowheads="1"/>
          </p:cNvSpPr>
          <p:nvPr>
            <p:ph type="body" idx="1"/>
          </p:nvPr>
        </p:nvSpPr>
        <p:spPr>
          <a:xfrm>
            <a:off x="457200" y="1882775"/>
            <a:ext cx="8229600" cy="4572000"/>
          </a:xfrm>
        </p:spPr>
        <p:txBody>
          <a:bodyPr/>
          <a:lstStyle/>
          <a:p>
            <a:pPr eaLnBrk="1" hangingPunct="1">
              <a:buFontTx/>
              <a:buNone/>
            </a:pPr>
            <a:r>
              <a:rPr lang="en-US" altLang="en-US" smtClean="0"/>
              <a:t>We as human beings do not interact with one another as anonymous beings. We come together in specific environments with specific purposes. Our behaviors therefore,  are determined by defined </a:t>
            </a:r>
            <a:r>
              <a:rPr lang="en-US" altLang="en-US" u="sng" smtClean="0"/>
              <a:t>statuses</a:t>
            </a:r>
            <a:r>
              <a:rPr lang="en-US" altLang="en-US" smtClean="0"/>
              <a:t> and particular </a:t>
            </a:r>
            <a:r>
              <a:rPr lang="en-US" altLang="en-US" u="sng" smtClean="0"/>
              <a:t>roles</a:t>
            </a:r>
            <a:r>
              <a:rPr lang="en-US" altLang="en-US" smtClean="0"/>
              <a:t>. </a:t>
            </a:r>
          </a:p>
        </p:txBody>
      </p:sp>
      <p:sp>
        <p:nvSpPr>
          <p:cNvPr id="29699" name="Rectangle 4"/>
          <p:cNvSpPr>
            <a:spLocks noGrp="1" noChangeArrowheads="1"/>
          </p:cNvSpPr>
          <p:nvPr>
            <p:ph type="title"/>
          </p:nvPr>
        </p:nvSpPr>
        <p:spPr/>
        <p:txBody>
          <a:bodyPr/>
          <a:lstStyle/>
          <a:p>
            <a:pPr marL="484632" eaLnBrk="1" fontAlgn="auto" hangingPunct="1">
              <a:spcAft>
                <a:spcPts val="0"/>
              </a:spcAft>
              <a:defRPr/>
            </a:pPr>
            <a:r>
              <a:rPr lang="en-US" altLang="en-US" i="1" u="sng" smtClean="0">
                <a:solidFill>
                  <a:schemeClr val="accent1">
                    <a:tint val="83000"/>
                    <a:satMod val="150000"/>
                  </a:schemeClr>
                </a:solidFill>
              </a:rPr>
              <a:t>Elements of Social Interaction</a:t>
            </a:r>
          </a:p>
        </p:txBody>
      </p:sp>
    </p:spTree>
    <p:extLst>
      <p:ext uri="{BB962C8B-B14F-4D97-AF65-F5344CB8AC3E}">
        <p14:creationId xmlns:p14="http://schemas.microsoft.com/office/powerpoint/2010/main" xmlns="" val="210303324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Grp="1" noChangeArrowheads="1"/>
          </p:cNvSpPr>
          <p:nvPr>
            <p:ph type="title"/>
          </p:nvPr>
        </p:nvSpPr>
        <p:spPr/>
        <p:txBody>
          <a:bodyPr/>
          <a:lstStyle/>
          <a:p>
            <a:pPr marL="484632" eaLnBrk="1" fontAlgn="auto" hangingPunct="1">
              <a:spcAft>
                <a:spcPts val="0"/>
              </a:spcAft>
              <a:defRPr/>
            </a:pPr>
            <a:r>
              <a:rPr lang="en-US" altLang="en-US" i="1" u="sng" smtClean="0">
                <a:solidFill>
                  <a:schemeClr val="accent1">
                    <a:tint val="83000"/>
                    <a:satMod val="150000"/>
                  </a:schemeClr>
                </a:solidFill>
              </a:rPr>
              <a:t>Statuses</a:t>
            </a:r>
          </a:p>
        </p:txBody>
      </p:sp>
      <p:sp>
        <p:nvSpPr>
          <p:cNvPr id="55299" name="Rectangle 5"/>
          <p:cNvSpPr>
            <a:spLocks noGrp="1" noChangeArrowheads="1"/>
          </p:cNvSpPr>
          <p:nvPr>
            <p:ph type="body" idx="1"/>
          </p:nvPr>
        </p:nvSpPr>
        <p:spPr>
          <a:xfrm>
            <a:off x="457200" y="1882775"/>
            <a:ext cx="8229600" cy="4572000"/>
          </a:xfrm>
          <a:noFill/>
        </p:spPr>
        <p:txBody>
          <a:bodyPr/>
          <a:lstStyle/>
          <a:p>
            <a:pPr eaLnBrk="1" hangingPunct="1"/>
            <a:r>
              <a:rPr lang="en-US" altLang="en-US" i="1" smtClean="0"/>
              <a:t>are socially defined positions that people occupy.	</a:t>
            </a:r>
          </a:p>
          <a:p>
            <a:pPr eaLnBrk="1" hangingPunct="1"/>
            <a:r>
              <a:rPr lang="en-US" altLang="en-US" i="1" smtClean="0"/>
              <a:t>They exist independent of the people who occupy them</a:t>
            </a:r>
          </a:p>
          <a:p>
            <a:pPr eaLnBrk="1" hangingPunct="1">
              <a:buFontTx/>
              <a:buNone/>
            </a:pPr>
            <a:r>
              <a:rPr lang="en-US" altLang="en-US" i="1" smtClean="0"/>
              <a:t>	-</a:t>
            </a:r>
            <a:r>
              <a:rPr lang="en-US" altLang="en-US" sz="2800" i="1" smtClean="0"/>
              <a:t>common statuses may pertain to religion, education, ethnicity, occupation: such as Protestant, college graduate, Asian American, teacher.</a:t>
            </a:r>
            <a:r>
              <a:rPr lang="en-US" altLang="en-US" i="1" smtClean="0"/>
              <a:t>  </a:t>
            </a:r>
          </a:p>
          <a:p>
            <a:pPr eaLnBrk="1" hangingPunct="1">
              <a:buFontTx/>
              <a:buNone/>
            </a:pPr>
            <a:endParaRPr lang="en-US" altLang="en-US" i="1" smtClean="0"/>
          </a:p>
          <a:p>
            <a:pPr eaLnBrk="1" hangingPunct="1">
              <a:buFontTx/>
              <a:buNone/>
            </a:pPr>
            <a:endParaRPr lang="en-US" altLang="en-US" i="1" smtClean="0"/>
          </a:p>
        </p:txBody>
      </p:sp>
    </p:spTree>
    <p:extLst>
      <p:ext uri="{BB962C8B-B14F-4D97-AF65-F5344CB8AC3E}">
        <p14:creationId xmlns:p14="http://schemas.microsoft.com/office/powerpoint/2010/main" xmlns="" val="411560182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4"/>
          <p:cNvSpPr>
            <a:spLocks noGrp="1" noChangeArrowheads="1"/>
          </p:cNvSpPr>
          <p:nvPr>
            <p:ph type="title"/>
          </p:nvPr>
        </p:nvSpPr>
        <p:spPr/>
        <p:txBody>
          <a:bodyPr/>
          <a:lstStyle/>
          <a:p>
            <a:pPr marL="484632" eaLnBrk="1" fontAlgn="auto" hangingPunct="1">
              <a:spcAft>
                <a:spcPts val="0"/>
              </a:spcAft>
              <a:defRPr/>
            </a:pPr>
            <a:r>
              <a:rPr lang="en-US" altLang="en-US" i="1" u="sng" smtClean="0">
                <a:solidFill>
                  <a:schemeClr val="accent1">
                    <a:tint val="83000"/>
                    <a:satMod val="150000"/>
                  </a:schemeClr>
                </a:solidFill>
              </a:rPr>
              <a:t>Ascribed v. Achieved</a:t>
            </a:r>
          </a:p>
        </p:txBody>
      </p:sp>
      <p:sp>
        <p:nvSpPr>
          <p:cNvPr id="33795" name="Rectangle 5"/>
          <p:cNvSpPr>
            <a:spLocks noGrp="1" noChangeArrowheads="1"/>
          </p:cNvSpPr>
          <p:nvPr>
            <p:ph type="body" idx="1"/>
          </p:nvPr>
        </p:nvSpPr>
        <p:spPr>
          <a:xfrm>
            <a:off x="1066800" y="1752600"/>
            <a:ext cx="7620000" cy="4876800"/>
          </a:xfrm>
        </p:spPr>
        <p:txBody>
          <a:bodyPr>
            <a:normAutofit/>
          </a:bodyPr>
          <a:lstStyle/>
          <a:p>
            <a:pPr marL="448056" indent="-384048" eaLnBrk="1" fontAlgn="auto" hangingPunct="1">
              <a:spcAft>
                <a:spcPts val="0"/>
              </a:spcAft>
              <a:buFont typeface="Wingdings 2"/>
              <a:buChar char=""/>
              <a:defRPr/>
            </a:pPr>
            <a:r>
              <a:rPr lang="en-US" altLang="en-US" sz="2800" i="1" smtClean="0"/>
              <a:t>Statuses conferred upon us by virtue of birth or other significant factors not controlled by our own actions or decisions; people occupy them regardless of their intentions</a:t>
            </a:r>
          </a:p>
          <a:p>
            <a:pPr marL="448056" indent="-384048" eaLnBrk="1" fontAlgn="auto" hangingPunct="1">
              <a:spcAft>
                <a:spcPts val="0"/>
              </a:spcAft>
              <a:buFontTx/>
              <a:buNone/>
              <a:defRPr/>
            </a:pPr>
            <a:r>
              <a:rPr lang="en-US" altLang="en-US" sz="2800" i="1" smtClean="0"/>
              <a:t>	-son/daughter, one’s gender, ethnicity, race etc.</a:t>
            </a:r>
          </a:p>
          <a:p>
            <a:pPr marL="448056" indent="-384048" eaLnBrk="1" fontAlgn="auto" hangingPunct="1">
              <a:spcAft>
                <a:spcPts val="0"/>
              </a:spcAft>
              <a:buFont typeface="Wingdings 2"/>
              <a:buChar char=""/>
              <a:defRPr/>
            </a:pPr>
            <a:r>
              <a:rPr lang="en-US" altLang="en-US" sz="2800" i="1" smtClean="0"/>
              <a:t>Statuses occupied as a result of an individual's actions</a:t>
            </a:r>
          </a:p>
          <a:p>
            <a:pPr marL="448056" indent="-384048" eaLnBrk="1" fontAlgn="auto" hangingPunct="1">
              <a:spcAft>
                <a:spcPts val="0"/>
              </a:spcAft>
              <a:buFontTx/>
              <a:buNone/>
              <a:defRPr/>
            </a:pPr>
            <a:r>
              <a:rPr lang="en-US" altLang="en-US" sz="2800" i="1" smtClean="0"/>
              <a:t>	-student, professor, mechanic, prisoner, husband, mother, </a:t>
            </a:r>
          </a:p>
          <a:p>
            <a:pPr marL="448056" indent="-384048" eaLnBrk="1" fontAlgn="auto" hangingPunct="1">
              <a:spcAft>
                <a:spcPts val="0"/>
              </a:spcAft>
              <a:buFontTx/>
              <a:buNone/>
              <a:defRPr/>
            </a:pPr>
            <a:endParaRPr lang="en-US" altLang="en-US" sz="2800" i="1" smtClean="0"/>
          </a:p>
        </p:txBody>
      </p:sp>
    </p:spTree>
    <p:extLst>
      <p:ext uri="{BB962C8B-B14F-4D97-AF65-F5344CB8AC3E}">
        <p14:creationId xmlns:p14="http://schemas.microsoft.com/office/powerpoint/2010/main" xmlns="" val="40329430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4"/>
          <p:cNvSpPr>
            <a:spLocks noGrp="1" noChangeArrowheads="1"/>
          </p:cNvSpPr>
          <p:nvPr>
            <p:ph type="title"/>
          </p:nvPr>
        </p:nvSpPr>
        <p:spPr/>
        <p:txBody>
          <a:bodyPr/>
          <a:lstStyle/>
          <a:p>
            <a:pPr marL="484632" eaLnBrk="1" fontAlgn="auto" hangingPunct="1">
              <a:spcAft>
                <a:spcPts val="0"/>
              </a:spcAft>
              <a:defRPr/>
            </a:pPr>
            <a:r>
              <a:rPr lang="en-US" altLang="en-US" i="1" u="sng" smtClean="0">
                <a:solidFill>
                  <a:schemeClr val="accent1">
                    <a:tint val="83000"/>
                    <a:satMod val="150000"/>
                  </a:schemeClr>
                </a:solidFill>
              </a:rPr>
              <a:t>Roles</a:t>
            </a:r>
          </a:p>
        </p:txBody>
      </p:sp>
      <p:sp>
        <p:nvSpPr>
          <p:cNvPr id="59395" name="Rectangle 5"/>
          <p:cNvSpPr>
            <a:spLocks noGrp="1" noChangeArrowheads="1"/>
          </p:cNvSpPr>
          <p:nvPr>
            <p:ph type="body" idx="1"/>
          </p:nvPr>
        </p:nvSpPr>
        <p:spPr>
          <a:xfrm>
            <a:off x="457200" y="1882775"/>
            <a:ext cx="8229600" cy="4572000"/>
          </a:xfrm>
          <a:noFill/>
        </p:spPr>
        <p:txBody>
          <a:bodyPr/>
          <a:lstStyle/>
          <a:p>
            <a:pPr eaLnBrk="1" hangingPunct="1"/>
            <a:r>
              <a:rPr lang="en-US" altLang="en-US" i="1" smtClean="0"/>
              <a:t>The culturally defined rules for proper behavior that are associated with every status </a:t>
            </a:r>
            <a:r>
              <a:rPr lang="en-US" altLang="en-US" sz="2800" i="1" smtClean="0"/>
              <a:t>(think of them as a collection of rights and obligations)</a:t>
            </a:r>
          </a:p>
          <a:p>
            <a:pPr eaLnBrk="1" hangingPunct="1">
              <a:buFontTx/>
              <a:buNone/>
            </a:pPr>
            <a:r>
              <a:rPr lang="en-US" altLang="en-US" sz="2800" i="1" smtClean="0"/>
              <a:t>	-the rights of an employee are to be paid and trained to do their job, in return they are obligated to be at work on time and do their job to the best of their ability</a:t>
            </a:r>
          </a:p>
          <a:p>
            <a:pPr eaLnBrk="1" hangingPunct="1">
              <a:buFontTx/>
              <a:buNone/>
            </a:pPr>
            <a:endParaRPr lang="en-US" altLang="en-US" sz="2800" i="1" smtClean="0"/>
          </a:p>
          <a:p>
            <a:pPr eaLnBrk="1" hangingPunct="1">
              <a:buFontTx/>
              <a:buNone/>
            </a:pPr>
            <a:endParaRPr lang="en-US" altLang="en-US" sz="2800" i="1" smtClean="0"/>
          </a:p>
        </p:txBody>
      </p:sp>
    </p:spTree>
    <p:extLst>
      <p:ext uri="{BB962C8B-B14F-4D97-AF65-F5344CB8AC3E}">
        <p14:creationId xmlns:p14="http://schemas.microsoft.com/office/powerpoint/2010/main" xmlns="" val="338890716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4"/>
          <p:cNvSpPr>
            <a:spLocks noGrp="1" noChangeArrowheads="1"/>
          </p:cNvSpPr>
          <p:nvPr>
            <p:ph type="title"/>
          </p:nvPr>
        </p:nvSpPr>
        <p:spPr/>
        <p:txBody>
          <a:bodyPr/>
          <a:lstStyle/>
          <a:p>
            <a:pPr marL="484632" eaLnBrk="1" fontAlgn="auto" hangingPunct="1">
              <a:spcAft>
                <a:spcPts val="0"/>
              </a:spcAft>
              <a:defRPr/>
            </a:pPr>
            <a:r>
              <a:rPr lang="en-US" altLang="en-US" i="1" u="sng" smtClean="0">
                <a:solidFill>
                  <a:schemeClr val="accent1">
                    <a:tint val="83000"/>
                    <a:satMod val="150000"/>
                  </a:schemeClr>
                </a:solidFill>
              </a:rPr>
              <a:t>Role Sets</a:t>
            </a:r>
          </a:p>
        </p:txBody>
      </p:sp>
      <p:sp>
        <p:nvSpPr>
          <p:cNvPr id="35843" name="Rectangle 5"/>
          <p:cNvSpPr>
            <a:spLocks noGrp="1" noChangeArrowheads="1"/>
          </p:cNvSpPr>
          <p:nvPr>
            <p:ph type="body" idx="1"/>
          </p:nvPr>
        </p:nvSpPr>
        <p:spPr>
          <a:xfrm>
            <a:off x="1066800" y="1752600"/>
            <a:ext cx="7620000" cy="4876800"/>
          </a:xfrm>
        </p:spPr>
        <p:txBody>
          <a:bodyPr>
            <a:normAutofit lnSpcReduction="10000"/>
          </a:bodyPr>
          <a:lstStyle/>
          <a:p>
            <a:pPr marL="448056" indent="-384048" eaLnBrk="1" fontAlgn="auto" hangingPunct="1">
              <a:spcAft>
                <a:spcPts val="0"/>
              </a:spcAft>
              <a:buFont typeface="Wingdings 2"/>
              <a:buChar char=""/>
              <a:defRPr/>
            </a:pPr>
            <a:r>
              <a:rPr lang="en-US" altLang="en-US" i="1" smtClean="0"/>
              <a:t>All the roles attached to a single status are known collectively as a role set.</a:t>
            </a:r>
          </a:p>
          <a:p>
            <a:pPr marL="448056" indent="-384048" eaLnBrk="1" fontAlgn="auto" hangingPunct="1">
              <a:spcAft>
                <a:spcPts val="0"/>
              </a:spcAft>
              <a:buFontTx/>
              <a:buNone/>
              <a:defRPr/>
            </a:pPr>
            <a:r>
              <a:rPr lang="en-US" altLang="en-US" sz="2800" i="1" smtClean="0"/>
              <a:t>	-not every role is used all the time</a:t>
            </a:r>
          </a:p>
          <a:p>
            <a:pPr marL="448056" indent="-384048" eaLnBrk="1" fontAlgn="auto" hangingPunct="1">
              <a:spcAft>
                <a:spcPts val="0"/>
              </a:spcAft>
              <a:buFontTx/>
              <a:buNone/>
              <a:defRPr/>
            </a:pPr>
            <a:r>
              <a:rPr lang="en-US" altLang="en-US" sz="2800" i="1" smtClean="0"/>
              <a:t>	-an individual’s role is dependent on the situation</a:t>
            </a:r>
          </a:p>
          <a:p>
            <a:pPr marL="448056" indent="-384048" eaLnBrk="1" fontAlgn="auto" hangingPunct="1">
              <a:spcAft>
                <a:spcPts val="0"/>
              </a:spcAft>
              <a:buFontTx/>
              <a:buNone/>
              <a:defRPr/>
            </a:pPr>
            <a:r>
              <a:rPr lang="en-US" altLang="en-US" sz="2800" smtClean="0"/>
              <a:t>As a student you behave one way with:</a:t>
            </a:r>
          </a:p>
          <a:p>
            <a:pPr marL="448056" indent="-384048" eaLnBrk="1" fontAlgn="auto" hangingPunct="1">
              <a:spcAft>
                <a:spcPts val="0"/>
              </a:spcAft>
              <a:buFontTx/>
              <a:buNone/>
              <a:defRPr/>
            </a:pPr>
            <a:r>
              <a:rPr lang="en-US" altLang="en-US" sz="2400" smtClean="0"/>
              <a:t>	-other students</a:t>
            </a:r>
          </a:p>
          <a:p>
            <a:pPr marL="448056" indent="-384048" eaLnBrk="1" fontAlgn="auto" hangingPunct="1">
              <a:spcAft>
                <a:spcPts val="0"/>
              </a:spcAft>
              <a:buFontTx/>
              <a:buNone/>
              <a:defRPr/>
            </a:pPr>
            <a:r>
              <a:rPr lang="en-US" altLang="en-US" sz="2400" smtClean="0"/>
              <a:t>	-another with teachers.</a:t>
            </a:r>
          </a:p>
          <a:p>
            <a:pPr marL="448056" indent="-384048" eaLnBrk="1" fontAlgn="auto" hangingPunct="1">
              <a:spcAft>
                <a:spcPts val="0"/>
              </a:spcAft>
              <a:buFontTx/>
              <a:buNone/>
              <a:defRPr/>
            </a:pPr>
            <a:r>
              <a:rPr lang="en-US" altLang="en-US" sz="2400" smtClean="0"/>
              <a:t>	-another with parents</a:t>
            </a:r>
          </a:p>
          <a:p>
            <a:pPr marL="448056" indent="-384048" eaLnBrk="1" fontAlgn="auto" hangingPunct="1">
              <a:spcAft>
                <a:spcPts val="0"/>
              </a:spcAft>
              <a:buFontTx/>
              <a:buNone/>
              <a:defRPr/>
            </a:pPr>
            <a:r>
              <a:rPr lang="en-US" altLang="en-US" sz="2400" smtClean="0"/>
              <a:t>	-another with a boss </a:t>
            </a:r>
          </a:p>
          <a:p>
            <a:pPr marL="448056" indent="-384048" eaLnBrk="1" fontAlgn="auto" hangingPunct="1">
              <a:spcAft>
                <a:spcPts val="0"/>
              </a:spcAft>
              <a:buFontTx/>
              <a:buNone/>
              <a:defRPr/>
            </a:pPr>
            <a:r>
              <a:rPr lang="en-US" altLang="en-US" sz="2400" smtClean="0"/>
              <a:t>	-another with siblings and so on</a:t>
            </a:r>
          </a:p>
        </p:txBody>
      </p:sp>
    </p:spTree>
    <p:extLst>
      <p:ext uri="{BB962C8B-B14F-4D97-AF65-F5344CB8AC3E}">
        <p14:creationId xmlns:p14="http://schemas.microsoft.com/office/powerpoint/2010/main" xmlns="" val="163585010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3"/>
          <p:cNvSpPr>
            <a:spLocks noGrp="1" noChangeArrowheads="1"/>
          </p:cNvSpPr>
          <p:nvPr>
            <p:ph type="body" idx="1"/>
          </p:nvPr>
        </p:nvSpPr>
        <p:spPr>
          <a:xfrm>
            <a:off x="1066800" y="1752600"/>
            <a:ext cx="7620000" cy="4724400"/>
          </a:xfrm>
        </p:spPr>
        <p:txBody>
          <a:bodyPr>
            <a:normAutofit lnSpcReduction="10000"/>
          </a:bodyPr>
          <a:lstStyle/>
          <a:p>
            <a:pPr marL="609600" indent="-609600" eaLnBrk="1" hangingPunct="1">
              <a:lnSpc>
                <a:spcPct val="90000"/>
              </a:lnSpc>
              <a:buFontTx/>
              <a:buAutoNum type="arabicPeriod"/>
            </a:pPr>
            <a:r>
              <a:rPr lang="en-US" altLang="en-US" u="sng" smtClean="0"/>
              <a:t>Role Strain</a:t>
            </a:r>
            <a:r>
              <a:rPr lang="en-US" altLang="en-US" smtClean="0"/>
              <a:t>: </a:t>
            </a:r>
            <a:r>
              <a:rPr lang="en-US" altLang="en-US" b="1" smtClean="0"/>
              <a:t>Role strain</a:t>
            </a:r>
            <a:r>
              <a:rPr lang="en-US" altLang="en-US" smtClean="0"/>
              <a:t> occurs when a person has difficulty meeting the responsibilities of a particular role in his or her life. If you're reading this right now at a time when you are having trouble keeping up with the expectations on you as a student, learning all you need to learn, keeping on top of the work involved, this means you are experiencing strain on your role as a student.</a:t>
            </a:r>
          </a:p>
        </p:txBody>
      </p:sp>
      <p:sp>
        <p:nvSpPr>
          <p:cNvPr id="36867" name="Rectangle 4"/>
          <p:cNvSpPr>
            <a:spLocks noGrp="1" noChangeArrowheads="1"/>
          </p:cNvSpPr>
          <p:nvPr>
            <p:ph type="title"/>
          </p:nvPr>
        </p:nvSpPr>
        <p:spPr/>
        <p:txBody>
          <a:bodyPr/>
          <a:lstStyle/>
          <a:p>
            <a:pPr marL="484632" eaLnBrk="1" fontAlgn="auto" hangingPunct="1">
              <a:spcAft>
                <a:spcPts val="0"/>
              </a:spcAft>
              <a:defRPr/>
            </a:pPr>
            <a:r>
              <a:rPr lang="en-US" altLang="en-US" i="1" u="sng" smtClean="0">
                <a:solidFill>
                  <a:schemeClr val="accent1">
                    <a:tint val="83000"/>
                    <a:satMod val="150000"/>
                  </a:schemeClr>
                </a:solidFill>
              </a:rPr>
              <a:t>Role: Strain, Conflict, Playing</a:t>
            </a:r>
          </a:p>
        </p:txBody>
      </p:sp>
    </p:spTree>
    <p:extLst>
      <p:ext uri="{BB962C8B-B14F-4D97-AF65-F5344CB8AC3E}">
        <p14:creationId xmlns:p14="http://schemas.microsoft.com/office/powerpoint/2010/main" xmlns="" val="400246796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8288"/>
            <a:ext cx="8229600" cy="1398587"/>
          </a:xfrm>
        </p:spPr>
        <p:txBody>
          <a:bodyPr/>
          <a:lstStyle/>
          <a:p>
            <a:pPr eaLnBrk="1" hangingPunct="1">
              <a:defRPr/>
            </a:pPr>
            <a:endParaRPr lang="en-US"/>
          </a:p>
        </p:txBody>
      </p:sp>
      <p:sp>
        <p:nvSpPr>
          <p:cNvPr id="3" name="Content Placeholder 2"/>
          <p:cNvSpPr>
            <a:spLocks noGrp="1"/>
          </p:cNvSpPr>
          <p:nvPr>
            <p:ph idx="1"/>
          </p:nvPr>
        </p:nvSpPr>
        <p:spPr>
          <a:xfrm>
            <a:off x="457200" y="1882775"/>
            <a:ext cx="8229600" cy="4572000"/>
          </a:xfrm>
        </p:spPr>
        <p:txBody>
          <a:bodyPr/>
          <a:lstStyle/>
          <a:p>
            <a:pPr marL="609600" indent="-609600" eaLnBrk="1" hangingPunct="1">
              <a:lnSpc>
                <a:spcPct val="90000"/>
              </a:lnSpc>
              <a:buFontTx/>
              <a:buAutoNum type="arabicPeriod"/>
              <a:defRPr/>
            </a:pPr>
            <a:r>
              <a:rPr lang="en-US" altLang="en-US" u="sng" dirty="0" smtClean="0"/>
              <a:t>Role Conflict</a:t>
            </a:r>
            <a:r>
              <a:rPr lang="en-US" altLang="en-US" dirty="0" smtClean="0"/>
              <a:t>: when an individual who is occupying more than one status at a time…</a:t>
            </a:r>
          </a:p>
          <a:p>
            <a:pPr marL="609600" indent="-609600" eaLnBrk="1" hangingPunct="1">
              <a:lnSpc>
                <a:spcPct val="90000"/>
              </a:lnSpc>
              <a:buFontTx/>
              <a:buAutoNum type="arabicPeriod"/>
              <a:defRPr/>
            </a:pPr>
            <a:r>
              <a:rPr lang="en-US" altLang="en-US" u="sng" dirty="0" smtClean="0"/>
              <a:t>Role Playing</a:t>
            </a:r>
            <a:r>
              <a:rPr lang="en-US" altLang="en-US" dirty="0" smtClean="0"/>
              <a:t>: the roles we play can feel natural, awkward, could make us feel likes we’re actors, or feel quite natural. (Some) Sociologists feel that the roles a person plays are the person’s only true self.   </a:t>
            </a:r>
          </a:p>
          <a:p>
            <a:pPr eaLnBrk="1" hangingPunct="1">
              <a:defRPr/>
            </a:pPr>
            <a:endParaRPr lang="en-US" dirty="0"/>
          </a:p>
        </p:txBody>
      </p:sp>
    </p:spTree>
    <p:extLst>
      <p:ext uri="{BB962C8B-B14F-4D97-AF65-F5344CB8AC3E}">
        <p14:creationId xmlns:p14="http://schemas.microsoft.com/office/powerpoint/2010/main" xmlns="" val="131534231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marL="484632" eaLnBrk="1" fontAlgn="auto" hangingPunct="1">
              <a:spcAft>
                <a:spcPts val="0"/>
              </a:spcAft>
              <a:defRPr/>
            </a:pPr>
            <a:r>
              <a:rPr lang="en-US" altLang="en-US" u="sng" smtClean="0">
                <a:solidFill>
                  <a:schemeClr val="accent1">
                    <a:tint val="83000"/>
                    <a:satMod val="150000"/>
                  </a:schemeClr>
                </a:solidFill>
              </a:rPr>
              <a:t>Networks</a:t>
            </a:r>
          </a:p>
        </p:txBody>
      </p:sp>
      <p:sp>
        <p:nvSpPr>
          <p:cNvPr id="64515" name="Rectangle 3"/>
          <p:cNvSpPr>
            <a:spLocks noGrp="1" noChangeArrowheads="1"/>
          </p:cNvSpPr>
          <p:nvPr>
            <p:ph type="body" idx="1"/>
          </p:nvPr>
        </p:nvSpPr>
        <p:spPr>
          <a:xfrm>
            <a:off x="457200" y="1882775"/>
            <a:ext cx="8229600" cy="4572000"/>
          </a:xfrm>
        </p:spPr>
        <p:txBody>
          <a:bodyPr/>
          <a:lstStyle/>
          <a:p>
            <a:pPr eaLnBrk="1" hangingPunct="1"/>
            <a:r>
              <a:rPr lang="en-US" altLang="en-US" sz="2800" smtClean="0"/>
              <a:t>…a web of weak social ties</a:t>
            </a:r>
          </a:p>
          <a:p>
            <a:pPr eaLnBrk="1" hangingPunct="1"/>
            <a:r>
              <a:rPr lang="en-US" altLang="en-US" sz="2800" smtClean="0"/>
              <a:t>Includes people </a:t>
            </a:r>
            <a:r>
              <a:rPr lang="en-US" altLang="en-US" sz="2800" i="1" smtClean="0"/>
              <a:t>we know of – </a:t>
            </a:r>
            <a:r>
              <a:rPr lang="en-US" altLang="en-US" sz="2800" smtClean="0"/>
              <a:t>or</a:t>
            </a:r>
            <a:r>
              <a:rPr lang="en-US" altLang="en-US" sz="2800" i="1" smtClean="0"/>
              <a:t> who know of us-but with whom we interact rarely, if at all.</a:t>
            </a:r>
            <a:endParaRPr lang="en-US" altLang="en-US" sz="2800" smtClean="0"/>
          </a:p>
        </p:txBody>
      </p:sp>
      <p:pic>
        <p:nvPicPr>
          <p:cNvPr id="64516" name="Picture 5" descr="http://images.huffingtonpost.com/2009-03-25-facebook_02.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066800" y="3733800"/>
            <a:ext cx="3848100" cy="2886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4517" name="Picture 7" descr="http://cottagestyle.com.mt/public_html/wp-content/uploads/2009/09/facebook.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334000" y="4181475"/>
            <a:ext cx="3810000" cy="2676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4518" name="Picture 9" descr="http://www.ontheissues.org/2008_Dems_Facebook.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500938" y="0"/>
            <a:ext cx="1643062" cy="2157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04155385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Topics Summarize</a:t>
            </a:r>
            <a:endParaRPr lang="en-US" dirty="0"/>
          </a:p>
        </p:txBody>
      </p:sp>
      <p:sp>
        <p:nvSpPr>
          <p:cNvPr id="3" name="Content Placeholder 2"/>
          <p:cNvSpPr>
            <a:spLocks noGrp="1"/>
          </p:cNvSpPr>
          <p:nvPr>
            <p:ph idx="1"/>
          </p:nvPr>
        </p:nvSpPr>
        <p:spPr/>
        <p:txBody>
          <a:bodyPr/>
          <a:lstStyle/>
          <a:p>
            <a:r>
              <a:rPr lang="en-US" dirty="0" smtClean="0"/>
              <a:t>Altruism</a:t>
            </a:r>
          </a:p>
          <a:p>
            <a:r>
              <a:rPr lang="en-US" dirty="0" smtClean="0"/>
              <a:t>Liking and Friendship</a:t>
            </a:r>
          </a:p>
          <a:p>
            <a:r>
              <a:rPr lang="en-US" dirty="0" smtClean="0"/>
              <a:t>Leadership</a:t>
            </a:r>
          </a:p>
          <a:p>
            <a:r>
              <a:rPr lang="en-US" dirty="0" smtClean="0"/>
              <a:t>Conformity</a:t>
            </a:r>
          </a:p>
          <a:p>
            <a:r>
              <a:rPr lang="en-US" dirty="0" smtClean="0"/>
              <a:t>Technology and Society </a:t>
            </a:r>
            <a:r>
              <a:rPr lang="en-US" dirty="0" err="1" smtClean="0"/>
              <a:t>etc</a:t>
            </a:r>
            <a:r>
              <a:rPr lang="en-US" dirty="0" smtClean="0"/>
              <a:t> etc.</a:t>
            </a:r>
          </a:p>
          <a:p>
            <a:endParaRPr lang="en-US" dirty="0"/>
          </a:p>
        </p:txBody>
      </p:sp>
    </p:spTree>
    <p:extLst>
      <p:ext uri="{BB962C8B-B14F-4D97-AF65-F5344CB8AC3E}">
        <p14:creationId xmlns:p14="http://schemas.microsoft.com/office/powerpoint/2010/main" xmlns="" val="243546878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lgn="ctr">
              <a:buNone/>
            </a:pPr>
            <a:r>
              <a:rPr lang="en-US" sz="6000" dirty="0" smtClean="0"/>
              <a:t>THANKYOU</a:t>
            </a:r>
            <a:endParaRPr lang="en-US" sz="6000" dirty="0"/>
          </a:p>
        </p:txBody>
      </p:sp>
    </p:spTree>
    <p:extLst>
      <p:ext uri="{BB962C8B-B14F-4D97-AF65-F5344CB8AC3E}">
        <p14:creationId xmlns:p14="http://schemas.microsoft.com/office/powerpoint/2010/main" xmlns="" val="175245306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TotalTime>
  <Words>3574</Words>
  <Application>Microsoft Office PowerPoint</Application>
  <PresentationFormat>On-screen Show (4:3)</PresentationFormat>
  <Paragraphs>405</Paragraphs>
  <Slides>73</Slides>
  <Notes>33</Notes>
  <HiddenSlides>0</HiddenSlides>
  <MMClips>0</MMClips>
  <ScaleCrop>false</ScaleCrop>
  <HeadingPairs>
    <vt:vector size="4" baseType="variant">
      <vt:variant>
        <vt:lpstr>Theme</vt:lpstr>
      </vt:variant>
      <vt:variant>
        <vt:i4>1</vt:i4>
      </vt:variant>
      <vt:variant>
        <vt:lpstr>Slide Titles</vt:lpstr>
      </vt:variant>
      <vt:variant>
        <vt:i4>73</vt:i4>
      </vt:variant>
    </vt:vector>
  </HeadingPairs>
  <TitlesOfParts>
    <vt:vector size="74" baseType="lpstr">
      <vt:lpstr>Office Theme</vt:lpstr>
      <vt:lpstr>SUMMARY Part 2: The Individual In Society</vt:lpstr>
      <vt:lpstr>The Individual…                                   …and Society</vt:lpstr>
      <vt:lpstr>What rights do we have as citizens?</vt:lpstr>
      <vt:lpstr>Key Ideas</vt:lpstr>
      <vt:lpstr>Examples</vt:lpstr>
      <vt:lpstr>Examples</vt:lpstr>
      <vt:lpstr>Examples</vt:lpstr>
      <vt:lpstr>Examples</vt:lpstr>
      <vt:lpstr>Examples</vt:lpstr>
      <vt:lpstr>Discussion Time:</vt:lpstr>
      <vt:lpstr>What duties does society have a right to expect us to perform?</vt:lpstr>
      <vt:lpstr>Society</vt:lpstr>
      <vt:lpstr>Human Rights</vt:lpstr>
      <vt:lpstr>Human Rights</vt:lpstr>
      <vt:lpstr>Do the interests of society override those of the individual?</vt:lpstr>
      <vt:lpstr>Key Ideas</vt:lpstr>
      <vt:lpstr>Key Definitions</vt:lpstr>
      <vt:lpstr>Examples</vt:lpstr>
      <vt:lpstr>Discussion:</vt:lpstr>
      <vt:lpstr>Ought the privacy of public figures to be intruded upon?</vt:lpstr>
      <vt:lpstr>What is privacy?</vt:lpstr>
      <vt:lpstr>Theories of Self &amp; Society</vt:lpstr>
      <vt:lpstr>Slide 23</vt:lpstr>
      <vt:lpstr>Mind and Self: The Study of the “Individual”</vt:lpstr>
      <vt:lpstr>Mead and the Philosophy of Pragmatism </vt:lpstr>
      <vt:lpstr>Charles Horton Cooley (1864 – 1929) Pragmatic Sociology </vt:lpstr>
      <vt:lpstr>Slide 27</vt:lpstr>
      <vt:lpstr>Slide 28</vt:lpstr>
      <vt:lpstr>Slide 29</vt:lpstr>
      <vt:lpstr>Slide 30</vt:lpstr>
      <vt:lpstr>Emergence of The Self</vt:lpstr>
      <vt:lpstr>Self as “I” and “Me”</vt:lpstr>
      <vt:lpstr>“Pure Play” or the Unsocialized “I”</vt:lpstr>
      <vt:lpstr>The Play: —1st in childhood development— </vt:lpstr>
      <vt:lpstr>The Game: —2nd stage in developing self— </vt:lpstr>
      <vt:lpstr>This unity is called- “The Generalized Other”</vt:lpstr>
      <vt:lpstr>Slide 37</vt:lpstr>
      <vt:lpstr>Slide 38</vt:lpstr>
      <vt:lpstr>Self = Product of Social Interaction</vt:lpstr>
      <vt:lpstr>Slide 40</vt:lpstr>
      <vt:lpstr>CULTURE</vt:lpstr>
      <vt:lpstr>What is culture?</vt:lpstr>
      <vt:lpstr>Culture determines…</vt:lpstr>
      <vt:lpstr>Slide 44</vt:lpstr>
      <vt:lpstr>Theories of Human development</vt:lpstr>
      <vt:lpstr>Definition</vt:lpstr>
      <vt:lpstr>Importance of Developmental theories</vt:lpstr>
      <vt:lpstr>Psychoanalytic Child Development Theories</vt:lpstr>
      <vt:lpstr>Erik Erikson Theory</vt:lpstr>
      <vt:lpstr>Jean Piaget Theory</vt:lpstr>
      <vt:lpstr>Behavioral Child Development Theories</vt:lpstr>
      <vt:lpstr>Behavioral theories </vt:lpstr>
      <vt:lpstr>Social Child Development Theories</vt:lpstr>
      <vt:lpstr>SOCIALIZATION</vt:lpstr>
      <vt:lpstr>THE SOCIALIZATION PROCESS</vt:lpstr>
      <vt:lpstr>Agents or Sources of Socialization</vt:lpstr>
      <vt:lpstr>THE FAMILY</vt:lpstr>
      <vt:lpstr>THE SCHOOL</vt:lpstr>
      <vt:lpstr>SCHOOLS</vt:lpstr>
      <vt:lpstr>PEER GROUPS</vt:lpstr>
      <vt:lpstr>MASS MEDIA</vt:lpstr>
      <vt:lpstr>SOCIAL INTERACTION </vt:lpstr>
      <vt:lpstr>Social Interaction</vt:lpstr>
      <vt:lpstr>Elements of Social Interaction</vt:lpstr>
      <vt:lpstr>Statuses</vt:lpstr>
      <vt:lpstr>Ascribed v. Achieved</vt:lpstr>
      <vt:lpstr>Roles</vt:lpstr>
      <vt:lpstr>Role Sets</vt:lpstr>
      <vt:lpstr>Role: Strain, Conflict, Playing</vt:lpstr>
      <vt:lpstr>Slide 70</vt:lpstr>
      <vt:lpstr>Networks</vt:lpstr>
      <vt:lpstr>Other Topics Summarize</vt:lpstr>
      <vt:lpstr>Slide 73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 2: The Individual In Society</dc:title>
  <dc:creator>3d</dc:creator>
  <cp:lastModifiedBy>NTS</cp:lastModifiedBy>
  <cp:revision>8</cp:revision>
  <dcterms:created xsi:type="dcterms:W3CDTF">2006-08-16T00:00:00Z</dcterms:created>
  <dcterms:modified xsi:type="dcterms:W3CDTF">2014-11-29T11:58:42Z</dcterms:modified>
</cp:coreProperties>
</file>