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customXml/itemProps5.xml" ContentType="application/vnd.openxmlformats-officedocument.customXmlPropertie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6"/>
  </p:sldMasterIdLst>
  <p:notesMasterIdLst>
    <p:notesMasterId r:id="rId88"/>
  </p:notesMasterIdLst>
  <p:sldIdLst>
    <p:sldId id="256" r:id="rId7"/>
    <p:sldId id="257" r:id="rId8"/>
    <p:sldId id="275" r:id="rId9"/>
    <p:sldId id="269" r:id="rId10"/>
    <p:sldId id="274" r:id="rId11"/>
    <p:sldId id="271" r:id="rId12"/>
    <p:sldId id="272" r:id="rId13"/>
    <p:sldId id="273" r:id="rId14"/>
    <p:sldId id="278" r:id="rId15"/>
    <p:sldId id="260" r:id="rId16"/>
    <p:sldId id="261" r:id="rId17"/>
    <p:sldId id="262" r:id="rId18"/>
    <p:sldId id="276" r:id="rId19"/>
    <p:sldId id="277" r:id="rId20"/>
    <p:sldId id="264" r:id="rId21"/>
    <p:sldId id="266" r:id="rId22"/>
    <p:sldId id="267" r:id="rId23"/>
    <p:sldId id="268" r:id="rId24"/>
    <p:sldId id="327" r:id="rId25"/>
    <p:sldId id="329" r:id="rId26"/>
    <p:sldId id="330" r:id="rId27"/>
    <p:sldId id="331" r:id="rId28"/>
    <p:sldId id="332" r:id="rId29"/>
    <p:sldId id="333" r:id="rId30"/>
    <p:sldId id="334" r:id="rId31"/>
    <p:sldId id="335" r:id="rId32"/>
    <p:sldId id="336" r:id="rId33"/>
    <p:sldId id="337" r:id="rId34"/>
    <p:sldId id="338" r:id="rId35"/>
    <p:sldId id="339" r:id="rId36"/>
    <p:sldId id="340" r:id="rId37"/>
    <p:sldId id="341" r:id="rId38"/>
    <p:sldId id="342" r:id="rId39"/>
    <p:sldId id="343" r:id="rId40"/>
    <p:sldId id="344" r:id="rId41"/>
    <p:sldId id="345" r:id="rId42"/>
    <p:sldId id="346" r:id="rId43"/>
    <p:sldId id="349" r:id="rId44"/>
    <p:sldId id="350" r:id="rId45"/>
    <p:sldId id="353" r:id="rId46"/>
    <p:sldId id="354" r:id="rId47"/>
    <p:sldId id="356" r:id="rId48"/>
    <p:sldId id="357" r:id="rId49"/>
    <p:sldId id="358" r:id="rId50"/>
    <p:sldId id="359" r:id="rId51"/>
    <p:sldId id="360" r:id="rId52"/>
    <p:sldId id="361" r:id="rId53"/>
    <p:sldId id="362" r:id="rId54"/>
    <p:sldId id="363" r:id="rId55"/>
    <p:sldId id="364" r:id="rId56"/>
    <p:sldId id="365" r:id="rId57"/>
    <p:sldId id="280" r:id="rId58"/>
    <p:sldId id="281" r:id="rId59"/>
    <p:sldId id="282" r:id="rId60"/>
    <p:sldId id="283" r:id="rId61"/>
    <p:sldId id="284" r:id="rId62"/>
    <p:sldId id="285" r:id="rId63"/>
    <p:sldId id="291" r:id="rId64"/>
    <p:sldId id="292" r:id="rId65"/>
    <p:sldId id="293" r:id="rId66"/>
    <p:sldId id="294" r:id="rId67"/>
    <p:sldId id="295" r:id="rId68"/>
    <p:sldId id="296" r:id="rId69"/>
    <p:sldId id="297" r:id="rId70"/>
    <p:sldId id="299" r:id="rId71"/>
    <p:sldId id="301" r:id="rId72"/>
    <p:sldId id="302" r:id="rId73"/>
    <p:sldId id="303" r:id="rId74"/>
    <p:sldId id="304" r:id="rId75"/>
    <p:sldId id="305" r:id="rId76"/>
    <p:sldId id="306" r:id="rId77"/>
    <p:sldId id="307" r:id="rId78"/>
    <p:sldId id="309" r:id="rId79"/>
    <p:sldId id="310" r:id="rId80"/>
    <p:sldId id="311" r:id="rId81"/>
    <p:sldId id="312" r:id="rId82"/>
    <p:sldId id="313" r:id="rId83"/>
    <p:sldId id="319" r:id="rId84"/>
    <p:sldId id="322" r:id="rId85"/>
    <p:sldId id="326" r:id="rId86"/>
    <p:sldId id="366" r:id="rId8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1" d="100"/>
          <a:sy n="71" d="100"/>
        </p:scale>
        <p:origin x="-667" y="3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84" Type="http://schemas.openxmlformats.org/officeDocument/2006/relationships/slide" Target="slides/slide78.xml"/><Relationship Id="rId89"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5" Type="http://schemas.openxmlformats.org/officeDocument/2006/relationships/customXml" Target="../customXml/item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customXml" Target="../customXml/item4.xml"/><Relationship Id="rId9"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CA"/>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cs typeface="Arial" pitchFamily="34" charset="0"/>
              </a:defRPr>
            </a:lvl1pPr>
          </a:lstStyle>
          <a:p>
            <a:fld id="{3611FED5-9017-45B5-8320-52E06002E04F}" type="datetimeFigureOut">
              <a:rPr lang="en-CA"/>
              <a:pPr/>
              <a:t>25/11/2014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CA"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cs typeface="Arial" pitchFamily="34" charset="0"/>
              </a:defRPr>
            </a:lvl1pPr>
          </a:lstStyle>
          <a:p>
            <a:fld id="{DBAAACEC-2575-4293-9188-62C0A06C0F63}" type="slidenum">
              <a:rPr lang="en-CA"/>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18435" name="Slide Number Placeholder 3"/>
          <p:cNvSpPr>
            <a:spLocks noGrp="1"/>
          </p:cNvSpPr>
          <p:nvPr>
            <p:ph type="sldNum" sz="quarter" idx="5"/>
          </p:nvPr>
        </p:nvSpPr>
        <p:spPr bwMode="auto">
          <a:noFill/>
          <a:ln>
            <a:miter lim="800000"/>
            <a:headEnd/>
            <a:tailEnd/>
          </a:ln>
        </p:spPr>
        <p:txBody>
          <a:bodyPr/>
          <a:lstStyle/>
          <a:p>
            <a:fld id="{27C198CD-C8AB-4F74-AC10-BA4A9B22DA89}" type="slidenum">
              <a:rPr lang="en-CA"/>
              <a:pPr/>
              <a:t>4</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21507" name="Slide Number Placeholder 3"/>
          <p:cNvSpPr>
            <a:spLocks noGrp="1"/>
          </p:cNvSpPr>
          <p:nvPr>
            <p:ph type="sldNum" sz="quarter" idx="5"/>
          </p:nvPr>
        </p:nvSpPr>
        <p:spPr bwMode="auto">
          <a:noFill/>
          <a:ln>
            <a:miter lim="800000"/>
            <a:headEnd/>
            <a:tailEnd/>
          </a:ln>
        </p:spPr>
        <p:txBody>
          <a:bodyPr/>
          <a:lstStyle/>
          <a:p>
            <a:fld id="{89862137-83E4-44F1-BFAC-C30E202F0424}" type="slidenum">
              <a:rPr lang="en-CA"/>
              <a:pPr/>
              <a:t>6</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23555" name="Slide Number Placeholder 3"/>
          <p:cNvSpPr>
            <a:spLocks noGrp="1"/>
          </p:cNvSpPr>
          <p:nvPr>
            <p:ph type="sldNum" sz="quarter" idx="5"/>
          </p:nvPr>
        </p:nvSpPr>
        <p:spPr bwMode="auto">
          <a:noFill/>
          <a:ln>
            <a:miter lim="800000"/>
            <a:headEnd/>
            <a:tailEnd/>
          </a:ln>
        </p:spPr>
        <p:txBody>
          <a:bodyPr/>
          <a:lstStyle/>
          <a:p>
            <a:fld id="{0F19410D-FD43-4380-8A31-E0A36465DD01}" type="slidenum">
              <a:rPr lang="en-CA"/>
              <a:pPr/>
              <a:t>7</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25603" name="Slide Number Placeholder 3"/>
          <p:cNvSpPr>
            <a:spLocks noGrp="1"/>
          </p:cNvSpPr>
          <p:nvPr>
            <p:ph type="sldNum" sz="quarter" idx="5"/>
          </p:nvPr>
        </p:nvSpPr>
        <p:spPr bwMode="auto">
          <a:noFill/>
          <a:ln>
            <a:miter lim="800000"/>
            <a:headEnd/>
            <a:tailEnd/>
          </a:ln>
        </p:spPr>
        <p:txBody>
          <a:bodyPr/>
          <a:lstStyle/>
          <a:p>
            <a:fld id="{B9D56A82-5933-42C8-9F32-697F7B039346}" type="slidenum">
              <a:rPr lang="en-CA"/>
              <a:pPr/>
              <a:t>8</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28675" name="Slide Number Placeholder 3"/>
          <p:cNvSpPr>
            <a:spLocks noGrp="1"/>
          </p:cNvSpPr>
          <p:nvPr>
            <p:ph type="sldNum" sz="quarter" idx="5"/>
          </p:nvPr>
        </p:nvSpPr>
        <p:spPr bwMode="auto">
          <a:noFill/>
          <a:ln>
            <a:miter lim="800000"/>
            <a:headEnd/>
            <a:tailEnd/>
          </a:ln>
        </p:spPr>
        <p:txBody>
          <a:bodyPr/>
          <a:lstStyle/>
          <a:p>
            <a:fld id="{BD95C1B8-B561-4F84-8B17-5AF77D46CF56}" type="slidenum">
              <a:rPr lang="en-CA"/>
              <a:pPr/>
              <a:t>10</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30723" name="Slide Number Placeholder 3"/>
          <p:cNvSpPr>
            <a:spLocks noGrp="1"/>
          </p:cNvSpPr>
          <p:nvPr>
            <p:ph type="sldNum" sz="quarter" idx="5"/>
          </p:nvPr>
        </p:nvSpPr>
        <p:spPr bwMode="auto">
          <a:noFill/>
          <a:ln>
            <a:miter lim="800000"/>
            <a:headEnd/>
            <a:tailEnd/>
          </a:ln>
        </p:spPr>
        <p:txBody>
          <a:bodyPr/>
          <a:lstStyle/>
          <a:p>
            <a:fld id="{CBD12920-FEFF-4FC8-BD51-DC2E979784F6}" type="slidenum">
              <a:rPr lang="en-CA"/>
              <a:pPr/>
              <a:t>11</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35843" name="Slide Number Placeholder 3"/>
          <p:cNvSpPr>
            <a:spLocks noGrp="1"/>
          </p:cNvSpPr>
          <p:nvPr>
            <p:ph type="sldNum" sz="quarter" idx="5"/>
          </p:nvPr>
        </p:nvSpPr>
        <p:spPr bwMode="auto">
          <a:noFill/>
          <a:ln>
            <a:miter lim="800000"/>
            <a:headEnd/>
            <a:tailEnd/>
          </a:ln>
        </p:spPr>
        <p:txBody>
          <a:bodyPr/>
          <a:lstStyle/>
          <a:p>
            <a:fld id="{A4AECF50-7B00-42FF-869E-1C1504417BB1}" type="slidenum">
              <a:rPr lang="en-CA"/>
              <a:pPr/>
              <a:t>15</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38915" name="Slide Number Placeholder 3"/>
          <p:cNvSpPr>
            <a:spLocks noGrp="1"/>
          </p:cNvSpPr>
          <p:nvPr>
            <p:ph type="sldNum" sz="quarter" idx="5"/>
          </p:nvPr>
        </p:nvSpPr>
        <p:spPr bwMode="auto">
          <a:noFill/>
          <a:ln>
            <a:miter lim="800000"/>
            <a:headEnd/>
            <a:tailEnd/>
          </a:ln>
        </p:spPr>
        <p:txBody>
          <a:bodyPr/>
          <a:lstStyle/>
          <a:p>
            <a:fld id="{9CB6DEDF-D6B4-4ACD-8D69-9FC7A1A2CC6C}" type="slidenum">
              <a:rPr lang="en-CA"/>
              <a:pPr/>
              <a:t>17</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ymbol zastępczy obrazu slajdu 1"/>
          <p:cNvSpPr>
            <a:spLocks noGrp="1" noRot="1" noChangeAspect="1" noTextEdit="1"/>
          </p:cNvSpPr>
          <p:nvPr>
            <p:ph type="sldImg"/>
          </p:nvPr>
        </p:nvSpPr>
        <p:spPr bwMode="auto">
          <a:noFill/>
          <a:ln>
            <a:solidFill>
              <a:srgbClr val="000000"/>
            </a:solidFill>
            <a:miter lim="800000"/>
            <a:headEnd/>
            <a:tailEnd/>
          </a:ln>
        </p:spPr>
      </p:sp>
      <p:sp>
        <p:nvSpPr>
          <p:cNvPr id="55299" name="Symbol zastępczy notatek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ymbol zastępczy numeru slajdu 3"/>
          <p:cNvSpPr>
            <a:spLocks noGrp="1"/>
          </p:cNvSpPr>
          <p:nvPr>
            <p:ph type="sldNum" sz="quarter" idx="5"/>
          </p:nvPr>
        </p:nvSpPr>
        <p:spPr/>
        <p:txBody>
          <a:bodyPr/>
          <a:lstStyle/>
          <a:p>
            <a:pPr>
              <a:defRPr/>
            </a:pPr>
            <a:fld id="{0CECD8DD-CF73-4393-9C18-B2AA7B728105}" type="slidenum">
              <a:rPr lang="pl-PL" smtClean="0"/>
              <a:pPr>
                <a:defRPr/>
              </a:pPr>
              <a:t>64</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2133C0B-7F60-480C-B6BB-353DB12FE2D1}" type="datetimeFigureOut">
              <a:rPr lang="en-CA" smtClean="0"/>
              <a:pPr/>
              <a:t>25/11/2014</a:t>
            </a:fld>
            <a:endParaRPr lang="en-CA"/>
          </a:p>
        </p:txBody>
      </p:sp>
      <p:sp>
        <p:nvSpPr>
          <p:cNvPr id="17" name="Footer Placeholder 16"/>
          <p:cNvSpPr>
            <a:spLocks noGrp="1"/>
          </p:cNvSpPr>
          <p:nvPr>
            <p:ph type="ftr" sz="quarter" idx="11"/>
          </p:nvPr>
        </p:nvSpPr>
        <p:spPr/>
        <p:txBody>
          <a:bodyPr/>
          <a:lstStyle/>
          <a:p>
            <a:pPr>
              <a:defRPr/>
            </a:pPr>
            <a:endParaRPr lang="en-CA"/>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7B2DB771-A0AD-4DD4-BE11-D16B02740873}" type="slidenum">
              <a:rPr lang="en-CA" smtClean="0"/>
              <a:pPr/>
              <a:t>‹#›</a:t>
            </a:fld>
            <a:endParaRPr lang="en-CA"/>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571256A-E5C0-4496-A101-FEA97776B49A}" type="datetimeFigureOut">
              <a:rPr lang="en-CA" smtClean="0"/>
              <a:pPr/>
              <a:t>25/11/2014</a:t>
            </a:fld>
            <a:endParaRPr lang="en-CA"/>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fld id="{0E4BD3B8-7BCD-4B19-95B8-2D81DB4A3CB9}" type="slidenum">
              <a:rPr lang="en-CA" smtClean="0"/>
              <a:pPr/>
              <a:t>‹#›</a:t>
            </a:fld>
            <a:endParaRPr lang="en-CA"/>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493B223-5FD5-4199-8B61-3100F2518F98}" type="datetimeFigureOut">
              <a:rPr lang="en-CA" smtClean="0"/>
              <a:pPr/>
              <a:t>25/11/2014</a:t>
            </a:fld>
            <a:endParaRPr lang="en-CA"/>
          </a:p>
        </p:txBody>
      </p:sp>
      <p:sp>
        <p:nvSpPr>
          <p:cNvPr id="5" name="Footer Placeholder 4"/>
          <p:cNvSpPr>
            <a:spLocks noGrp="1"/>
          </p:cNvSpPr>
          <p:nvPr>
            <p:ph type="ftr" sz="quarter" idx="11"/>
          </p:nvPr>
        </p:nvSpPr>
        <p:spPr>
          <a:xfrm>
            <a:off x="800100" y="6172200"/>
            <a:ext cx="4000500" cy="457200"/>
          </a:xfrm>
        </p:spPr>
        <p:txBody>
          <a:bodyPr/>
          <a:lstStyle/>
          <a:p>
            <a:pPr>
              <a:defRPr/>
            </a:pPr>
            <a:endParaRPr lang="en-CA"/>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4134D67-385A-45FA-A045-DC6A63423BD1}" type="slidenum">
              <a:rPr lang="en-CA" smtClean="0"/>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DD3A6AC-6A6B-48E4-AEB7-61E63CFEB462}" type="datetimeFigureOut">
              <a:rPr lang="en-CA" smtClean="0"/>
              <a:pPr/>
              <a:t>25/11/2014</a:t>
            </a:fld>
            <a:endParaRPr lang="en-CA"/>
          </a:p>
        </p:txBody>
      </p:sp>
      <p:sp>
        <p:nvSpPr>
          <p:cNvPr id="6" name="Footer Placeholder 5"/>
          <p:cNvSpPr>
            <a:spLocks noGrp="1"/>
          </p:cNvSpPr>
          <p:nvPr>
            <p:ph type="ftr" sz="quarter" idx="11"/>
          </p:nvPr>
        </p:nvSpPr>
        <p:spPr/>
        <p:txBody>
          <a:bodyPr/>
          <a:lstStyle/>
          <a:p>
            <a:pPr>
              <a:defRPr/>
            </a:pPr>
            <a:endParaRPr lang="en-CA"/>
          </a:p>
        </p:txBody>
      </p:sp>
      <p:sp>
        <p:nvSpPr>
          <p:cNvPr id="7" name="Slide Number Placeholder 6"/>
          <p:cNvSpPr>
            <a:spLocks noGrp="1"/>
          </p:cNvSpPr>
          <p:nvPr>
            <p:ph type="sldNum" sz="quarter" idx="12"/>
          </p:nvPr>
        </p:nvSpPr>
        <p:spPr/>
        <p:txBody>
          <a:bodyPr/>
          <a:lstStyle/>
          <a:p>
            <a:fld id="{40EC62E8-336A-475B-A911-C1AA529CB9AA}" type="slidenum">
              <a:rPr lang="en-CA" smtClean="0"/>
              <a:pPr/>
              <a:t>‹#›</a:t>
            </a:fld>
            <a:endParaRPr lang="en-CA"/>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C1EFB7D-0394-49EB-99C8-98B1847E1C77}" type="datetimeFigureOut">
              <a:rPr lang="en-CA" smtClean="0"/>
              <a:pPr/>
              <a:t>25/11/2014</a:t>
            </a:fld>
            <a:endParaRPr lang="en-CA"/>
          </a:p>
        </p:txBody>
      </p:sp>
      <p:sp>
        <p:nvSpPr>
          <p:cNvPr id="8" name="Footer Placeholder 7"/>
          <p:cNvSpPr>
            <a:spLocks noGrp="1"/>
          </p:cNvSpPr>
          <p:nvPr>
            <p:ph type="ftr" sz="quarter" idx="11"/>
          </p:nvPr>
        </p:nvSpPr>
        <p:spPr/>
        <p:txBody>
          <a:bodyPr/>
          <a:lstStyle/>
          <a:p>
            <a:pPr>
              <a:defRPr/>
            </a:pPr>
            <a:endParaRPr lang="en-CA"/>
          </a:p>
        </p:txBody>
      </p:sp>
      <p:sp>
        <p:nvSpPr>
          <p:cNvPr id="9" name="Slide Number Placeholder 8"/>
          <p:cNvSpPr>
            <a:spLocks noGrp="1"/>
          </p:cNvSpPr>
          <p:nvPr>
            <p:ph type="sldNum" sz="quarter" idx="12"/>
          </p:nvPr>
        </p:nvSpPr>
        <p:spPr/>
        <p:txBody>
          <a:bodyPr/>
          <a:lstStyle/>
          <a:p>
            <a:fld id="{BBEFC3B2-A27A-4126-962C-82A4F0F9D445}" type="slidenum">
              <a:rPr lang="en-CA" smtClean="0"/>
              <a:pPr/>
              <a:t>‹#›</a:t>
            </a:fld>
            <a:endParaRPr lang="en-CA"/>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D09E1CB-3C41-457E-AD74-A583B98DCE66}" type="datetimeFigureOut">
              <a:rPr lang="en-CA" smtClean="0"/>
              <a:pPr/>
              <a:t>25/11/2014</a:t>
            </a:fld>
            <a:endParaRPr lang="en-CA"/>
          </a:p>
        </p:txBody>
      </p:sp>
      <p:sp>
        <p:nvSpPr>
          <p:cNvPr id="4" name="Footer Placeholder 3"/>
          <p:cNvSpPr>
            <a:spLocks noGrp="1"/>
          </p:cNvSpPr>
          <p:nvPr>
            <p:ph type="ftr" sz="quarter" idx="11"/>
          </p:nvPr>
        </p:nvSpPr>
        <p:spPr/>
        <p:txBody>
          <a:bodyPr/>
          <a:lstStyle/>
          <a:p>
            <a:pPr>
              <a:defRPr/>
            </a:pPr>
            <a:endParaRPr lang="en-CA"/>
          </a:p>
        </p:txBody>
      </p:sp>
      <p:sp>
        <p:nvSpPr>
          <p:cNvPr id="5" name="Slide Number Placeholder 4"/>
          <p:cNvSpPr>
            <a:spLocks noGrp="1"/>
          </p:cNvSpPr>
          <p:nvPr>
            <p:ph type="sldNum" sz="quarter" idx="12"/>
          </p:nvPr>
        </p:nvSpPr>
        <p:spPr/>
        <p:txBody>
          <a:bodyPr/>
          <a:lstStyle/>
          <a:p>
            <a:fld id="{6509BC87-6C1C-4A0C-AAA3-A71460C8C50D}"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AAC8C7-12C3-40DF-AA71-ED50422BD0D9}" type="datetimeFigureOut">
              <a:rPr lang="en-CA" smtClean="0"/>
              <a:pPr/>
              <a:t>25/11/2014</a:t>
            </a:fld>
            <a:endParaRPr lang="en-CA"/>
          </a:p>
        </p:txBody>
      </p:sp>
      <p:sp>
        <p:nvSpPr>
          <p:cNvPr id="3" name="Footer Placeholder 2"/>
          <p:cNvSpPr>
            <a:spLocks noGrp="1"/>
          </p:cNvSpPr>
          <p:nvPr>
            <p:ph type="ftr" sz="quarter" idx="11"/>
          </p:nvPr>
        </p:nvSpPr>
        <p:spPr/>
        <p:txBody>
          <a:bodyPr/>
          <a:lstStyle/>
          <a:p>
            <a:pPr>
              <a:defRPr/>
            </a:pPr>
            <a:endParaRPr lang="en-CA"/>
          </a:p>
        </p:txBody>
      </p:sp>
      <p:sp>
        <p:nvSpPr>
          <p:cNvPr id="4" name="Slide Number Placeholder 3"/>
          <p:cNvSpPr>
            <a:spLocks noGrp="1"/>
          </p:cNvSpPr>
          <p:nvPr>
            <p:ph type="sldNum" sz="quarter" idx="12"/>
          </p:nvPr>
        </p:nvSpPr>
        <p:spPr/>
        <p:txBody>
          <a:bodyPr/>
          <a:lstStyle/>
          <a:p>
            <a:fld id="{888502F0-0280-4C75-A72F-2987004BDF3B}"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57920A1-79AE-440A-AE32-A0C9707A1467}" type="datetimeFigureOut">
              <a:rPr lang="en-CA" smtClean="0"/>
              <a:pPr/>
              <a:t>25/11/2014</a:t>
            </a:fld>
            <a:endParaRPr lang="en-CA"/>
          </a:p>
        </p:txBody>
      </p:sp>
      <p:sp>
        <p:nvSpPr>
          <p:cNvPr id="6" name="Footer Placeholder 5"/>
          <p:cNvSpPr>
            <a:spLocks noGrp="1"/>
          </p:cNvSpPr>
          <p:nvPr>
            <p:ph type="ftr" sz="quarter" idx="11"/>
          </p:nvPr>
        </p:nvSpPr>
        <p:spPr/>
        <p:txBody>
          <a:bodyPr/>
          <a:lstStyle/>
          <a:p>
            <a:pPr>
              <a:defRPr/>
            </a:pPr>
            <a:endParaRPr lang="en-CA"/>
          </a:p>
        </p:txBody>
      </p:sp>
      <p:sp>
        <p:nvSpPr>
          <p:cNvPr id="7" name="Slide Number Placeholder 6"/>
          <p:cNvSpPr>
            <a:spLocks noGrp="1"/>
          </p:cNvSpPr>
          <p:nvPr>
            <p:ph type="sldNum" sz="quarter" idx="12"/>
          </p:nvPr>
        </p:nvSpPr>
        <p:spPr/>
        <p:txBody>
          <a:bodyPr/>
          <a:lstStyle/>
          <a:p>
            <a:fld id="{22067367-278A-4876-A4A2-470FE7C19A9E}" type="slidenum">
              <a:rPr lang="en-CA" smtClean="0"/>
              <a:pPr/>
              <a:t>‹#›</a:t>
            </a:fld>
            <a:endParaRPr lang="en-CA"/>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C225560-6EE1-44F9-8899-D879BD714DC3}" type="datetimeFigureOut">
              <a:rPr lang="en-CA" smtClean="0"/>
              <a:pPr/>
              <a:t>25/11/2014</a:t>
            </a:fld>
            <a:endParaRPr lang="en-CA"/>
          </a:p>
        </p:txBody>
      </p:sp>
      <p:sp>
        <p:nvSpPr>
          <p:cNvPr id="6" name="Footer Placeholder 5"/>
          <p:cNvSpPr>
            <a:spLocks noGrp="1"/>
          </p:cNvSpPr>
          <p:nvPr>
            <p:ph type="ftr" sz="quarter" idx="11"/>
          </p:nvPr>
        </p:nvSpPr>
        <p:spPr>
          <a:xfrm>
            <a:off x="914400" y="6172200"/>
            <a:ext cx="3886200" cy="457200"/>
          </a:xfrm>
        </p:spPr>
        <p:txBody>
          <a:bodyPr/>
          <a:lstStyle/>
          <a:p>
            <a:pPr>
              <a:defRPr/>
            </a:pPr>
            <a:endParaRPr lang="en-CA"/>
          </a:p>
        </p:txBody>
      </p:sp>
      <p:sp>
        <p:nvSpPr>
          <p:cNvPr id="7" name="Slide Number Placeholder 6"/>
          <p:cNvSpPr>
            <a:spLocks noGrp="1"/>
          </p:cNvSpPr>
          <p:nvPr>
            <p:ph type="sldNum" sz="quarter" idx="12"/>
          </p:nvPr>
        </p:nvSpPr>
        <p:spPr>
          <a:xfrm>
            <a:off x="146304" y="6208776"/>
            <a:ext cx="457200" cy="457200"/>
          </a:xfrm>
        </p:spPr>
        <p:txBody>
          <a:bodyPr/>
          <a:lstStyle/>
          <a:p>
            <a:fld id="{4C742D3D-BB83-496D-8C95-6AE881DDB637}" type="slidenum">
              <a:rPr lang="en-CA" smtClean="0"/>
              <a:pPr/>
              <a:t>‹#›</a:t>
            </a:fld>
            <a:endParaRPr lang="en-CA"/>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809F4AF-F88F-4259-9418-203F803F062C}" type="datetimeFigureOut">
              <a:rPr lang="en-CA" smtClean="0"/>
              <a:pPr/>
              <a:t>25/11/2014</a:t>
            </a:fld>
            <a:endParaRPr lang="en-CA"/>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fld id="{94812511-705D-4F6C-984B-0D32A28D979A}"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1AD82EC-7FC9-4AD1-BE9E-C5B2099FB825}" type="datetimeFigureOut">
              <a:rPr lang="en-CA" smtClean="0"/>
              <a:pPr/>
              <a:t>25/11/2014</a:t>
            </a:fld>
            <a:endParaRPr lang="en-CA"/>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fld id="{C34206D6-16A0-42C9-A1EB-24CA79397BB9}" type="slidenum">
              <a:rPr lang="en-CA" smtClean="0"/>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71538" y="533400"/>
            <a:ext cx="8162925" cy="109061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2813" y="1905000"/>
            <a:ext cx="8110537" cy="41910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E58548C-009D-4075-AC15-89F4F1144A4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CC634350-5D8E-4A99-A228-D3FBDFBFA53F}" type="datetimeFigureOut">
              <a:rPr lang="en-CA" smtClean="0"/>
              <a:pPr/>
              <a:t>25/11/2014</a:t>
            </a:fld>
            <a:endParaRPr lang="en-CA"/>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endParaRPr lang="en-CA"/>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9033B56-0A83-4D71-9B7F-6F0D17737B64}"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9"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eaLnBrk="1" fontAlgn="auto" hangingPunct="1">
              <a:spcAft>
                <a:spcPts val="0"/>
              </a:spcAft>
              <a:buFont typeface="Wingdings 2"/>
              <a:buNone/>
              <a:defRPr/>
            </a:pPr>
            <a:r>
              <a:rPr lang="en-CA" dirty="0" smtClean="0">
                <a:ea typeface="+mn-ea"/>
                <a:cs typeface="+mn-cs"/>
              </a:rPr>
              <a:t/>
            </a:r>
            <a:br>
              <a:rPr lang="en-CA" dirty="0" smtClean="0">
                <a:ea typeface="+mn-ea"/>
                <a:cs typeface="+mn-cs"/>
              </a:rPr>
            </a:br>
            <a:endParaRPr lang="en-CA" dirty="0">
              <a:ea typeface="+mn-ea"/>
              <a:cs typeface="+mn-cs"/>
            </a:endParaRPr>
          </a:p>
        </p:txBody>
      </p:sp>
      <p:sp>
        <p:nvSpPr>
          <p:cNvPr id="14338" name="Title 1"/>
          <p:cNvSpPr>
            <a:spLocks noGrp="1"/>
          </p:cNvSpPr>
          <p:nvPr>
            <p:ph type="ctrTitle"/>
          </p:nvPr>
        </p:nvSpPr>
        <p:spPr/>
        <p:txBody>
          <a:bodyPr>
            <a:normAutofit fontScale="90000"/>
          </a:bodyPr>
          <a:lstStyle/>
          <a:p>
            <a:pPr algn="r" eaLnBrk="1" hangingPunct="1"/>
            <a:r>
              <a:rPr lang="en-CA" dirty="0" smtClean="0">
                <a:solidFill>
                  <a:srgbClr val="1F497D"/>
                </a:solidFill>
                <a:ea typeface="ＭＳ Ｐゴシック" pitchFamily="34" charset="-128"/>
              </a:rPr>
              <a:t>  Social Change, Collective Behaviour and Social Movements</a:t>
            </a:r>
            <a:br>
              <a:rPr lang="en-CA" dirty="0" smtClean="0">
                <a:solidFill>
                  <a:srgbClr val="1F497D"/>
                </a:solidFill>
                <a:ea typeface="ＭＳ Ｐゴシック" pitchFamily="34" charset="-128"/>
              </a:rPr>
            </a:br>
            <a:r>
              <a:rPr lang="en-CA" dirty="0" smtClean="0">
                <a:solidFill>
                  <a:srgbClr val="1F497D"/>
                </a:solidFill>
                <a:ea typeface="ＭＳ Ｐゴシック" pitchFamily="34" charset="-128"/>
              </a:rPr>
              <a:t>Dr. </a:t>
            </a:r>
            <a:r>
              <a:rPr lang="en-CA" dirty="0" err="1" smtClean="0">
                <a:solidFill>
                  <a:srgbClr val="1F497D"/>
                </a:solidFill>
                <a:ea typeface="ＭＳ Ｐゴシック" pitchFamily="34" charset="-128"/>
              </a:rPr>
              <a:t>Sadaf</a:t>
            </a:r>
            <a:r>
              <a:rPr lang="en-CA" dirty="0" smtClean="0">
                <a:solidFill>
                  <a:srgbClr val="1F497D"/>
                </a:solidFill>
                <a:ea typeface="ＭＳ Ｐゴシック" pitchFamily="34" charset="-128"/>
              </a:rPr>
              <a:t> </a:t>
            </a:r>
            <a:r>
              <a:rPr lang="en-CA" dirty="0" err="1" smtClean="0">
                <a:solidFill>
                  <a:srgbClr val="1F497D"/>
                </a:solidFill>
                <a:ea typeface="ＭＳ Ｐゴシック" pitchFamily="34" charset="-128"/>
              </a:rPr>
              <a:t>Sajjad</a:t>
            </a:r>
            <a:endParaRPr lang="en-CA" dirty="0" smtClean="0">
              <a:solidFill>
                <a:srgbClr val="1F497D"/>
              </a:solidFill>
              <a:ea typeface="ＭＳ Ｐゴシック"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marL="53975" eaLnBrk="1" hangingPunct="1"/>
            <a:r>
              <a:rPr lang="en-CA" b="1" smtClean="0">
                <a:solidFill>
                  <a:srgbClr val="1F497D"/>
                </a:solidFill>
                <a:ea typeface="ＭＳ Ｐゴシック" pitchFamily="34" charset="-128"/>
              </a:rPr>
              <a:t>What is Social Change?</a:t>
            </a:r>
          </a:p>
        </p:txBody>
      </p:sp>
      <p:sp>
        <p:nvSpPr>
          <p:cNvPr id="15362" name="Content Placeholder 2"/>
          <p:cNvSpPr>
            <a:spLocks noGrp="1"/>
          </p:cNvSpPr>
          <p:nvPr>
            <p:ph sz="quarter" idx="1"/>
          </p:nvPr>
        </p:nvSpPr>
        <p:spPr/>
        <p:txBody>
          <a:bodyPr/>
          <a:lstStyle/>
          <a:p>
            <a:pPr eaLnBrk="1" hangingPunct="1">
              <a:spcBef>
                <a:spcPct val="0"/>
              </a:spcBef>
            </a:pPr>
            <a:r>
              <a:rPr lang="en-CA" smtClean="0">
                <a:ea typeface="ＭＳ Ｐゴシック" pitchFamily="34" charset="-128"/>
              </a:rPr>
              <a:t>Social change refers to changes in the way society is organized, the beliefs, and/or practices of the people who live in that society.</a:t>
            </a:r>
          </a:p>
          <a:p>
            <a:pPr eaLnBrk="1" hangingPunct="1">
              <a:buFont typeface="Wingdings 2" pitchFamily="18" charset="2"/>
              <a:buChar char=""/>
            </a:pPr>
            <a:endParaRPr lang="en-US" smtClean="0">
              <a:ea typeface="ＭＳ Ｐゴシック" pitchFamily="34" charset="-128"/>
            </a:endParaRPr>
          </a:p>
          <a:p>
            <a:pPr eaLnBrk="1" hangingPunct="1"/>
            <a:r>
              <a:rPr lang="en-US" smtClean="0">
                <a:ea typeface="ＭＳ Ｐゴシック" pitchFamily="34" charset="-128"/>
              </a:rPr>
              <a:t>Alterations in basic structures of a social group or society.</a:t>
            </a:r>
          </a:p>
          <a:p>
            <a:pPr eaLnBrk="1" hangingPunct="1">
              <a:buFont typeface="Wingdings 2" pitchFamily="18" charset="2"/>
              <a:buChar char=""/>
            </a:pPr>
            <a:endParaRPr lang="en-US" smtClean="0">
              <a:ea typeface="ＭＳ Ｐゴシック" pitchFamily="34" charset="-128"/>
            </a:endParaRPr>
          </a:p>
          <a:p>
            <a:pPr eaLnBrk="1" hangingPunct="1"/>
            <a:r>
              <a:rPr lang="en-US" smtClean="0">
                <a:ea typeface="ＭＳ Ｐゴシック" pitchFamily="34" charset="-128"/>
              </a:rPr>
              <a:t>Change in the social institutions, the rules of social behavior, value systems or the social relations of a society or community </a:t>
            </a:r>
          </a:p>
          <a:p>
            <a:pPr eaLnBrk="1" hangingPunct="1">
              <a:spcBef>
                <a:spcPct val="0"/>
              </a:spcBef>
              <a:buFont typeface="Wingdings 2" pitchFamily="18" charset="2"/>
              <a:buChar char=""/>
            </a:pPr>
            <a:endParaRPr lang="en-CA" smtClean="0">
              <a:ea typeface="ＭＳ Ｐゴシック" pitchFamily="34" charset="-128"/>
            </a:endParaRPr>
          </a:p>
          <a:p>
            <a:pPr eaLnBrk="1" hangingPunct="1">
              <a:spcBef>
                <a:spcPct val="0"/>
              </a:spcBef>
              <a:buFont typeface="Wingdings 2" pitchFamily="18" charset="2"/>
              <a:buNone/>
            </a:pPr>
            <a:endParaRPr lang="en-CA" smtClean="0">
              <a:ea typeface="ＭＳ Ｐゴシック" pitchFamily="34" charset="-128"/>
            </a:endParaRPr>
          </a:p>
          <a:p>
            <a:pPr eaLnBrk="1" hangingPunct="1">
              <a:spcBef>
                <a:spcPct val="0"/>
              </a:spcBef>
              <a:buFont typeface="Wingdings 2" pitchFamily="18" charset="2"/>
              <a:buChar char=""/>
            </a:pPr>
            <a:endParaRPr lang="en-CA" smtClean="0">
              <a:ea typeface="ＭＳ Ｐゴシック"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smtClean="0">
                <a:solidFill>
                  <a:schemeClr val="tx2"/>
                </a:solidFill>
                <a:ea typeface="ＭＳ Ｐゴシック" pitchFamily="34" charset="-128"/>
              </a:rPr>
              <a:t>Social Change</a:t>
            </a:r>
          </a:p>
        </p:txBody>
      </p:sp>
      <p:sp>
        <p:nvSpPr>
          <p:cNvPr id="16386" name="Content Placeholder 2"/>
          <p:cNvSpPr>
            <a:spLocks noGrp="1"/>
          </p:cNvSpPr>
          <p:nvPr>
            <p:ph sz="quarter" idx="1"/>
          </p:nvPr>
        </p:nvSpPr>
        <p:spPr>
          <a:xfrm>
            <a:off x="301625" y="1527175"/>
            <a:ext cx="8504238" cy="4781550"/>
          </a:xfrm>
        </p:spPr>
        <p:txBody>
          <a:bodyPr/>
          <a:lstStyle/>
          <a:p>
            <a:pPr eaLnBrk="1" hangingPunct="1"/>
            <a:r>
              <a:rPr lang="en-US" smtClean="0">
                <a:ea typeface="ＭＳ Ｐゴシック" pitchFamily="34" charset="-128"/>
              </a:rPr>
              <a:t>Definition: may refer to the notion of social progress or sociocultural evolution or paradigmatic change or social revolution or social movements.</a:t>
            </a:r>
          </a:p>
          <a:p>
            <a:pPr lvl="1" eaLnBrk="1" hangingPunct="1"/>
            <a:r>
              <a:rPr lang="en-US" i="1" u="sng" smtClean="0">
                <a:solidFill>
                  <a:srgbClr val="1F497D"/>
                </a:solidFill>
                <a:ea typeface="ＭＳ Ｐゴシック" pitchFamily="34" charset="-128"/>
              </a:rPr>
              <a:t>Sociocultural evolution</a:t>
            </a:r>
            <a:r>
              <a:rPr lang="en-US" smtClean="0">
                <a:solidFill>
                  <a:srgbClr val="1F497D"/>
                </a:solidFill>
                <a:ea typeface="ＭＳ Ｐゴシック" pitchFamily="34" charset="-128"/>
              </a:rPr>
              <a:t>: The idea that society moves forward by looking from different perspectives and arguing a certain point of view.</a:t>
            </a:r>
          </a:p>
          <a:p>
            <a:pPr lvl="1" eaLnBrk="1" hangingPunct="1"/>
            <a:r>
              <a:rPr lang="en-US" i="1" u="sng" smtClean="0">
                <a:solidFill>
                  <a:srgbClr val="1F497D"/>
                </a:solidFill>
                <a:ea typeface="ＭＳ Ｐゴシック" pitchFamily="34" charset="-128"/>
              </a:rPr>
              <a:t>Paradigmatic</a:t>
            </a:r>
            <a:r>
              <a:rPr lang="en-US" smtClean="0">
                <a:solidFill>
                  <a:srgbClr val="1F497D"/>
                </a:solidFill>
                <a:ea typeface="ＭＳ Ｐゴシック" pitchFamily="34" charset="-128"/>
              </a:rPr>
              <a:t>: When society shifts from one point of view or way of thinking to another (eg. Feudalism to capitalism).</a:t>
            </a:r>
          </a:p>
          <a:p>
            <a:pPr lvl="1" eaLnBrk="1" hangingPunct="1"/>
            <a:r>
              <a:rPr lang="en-US" i="1" u="sng" smtClean="0">
                <a:solidFill>
                  <a:srgbClr val="1F497D"/>
                </a:solidFill>
                <a:ea typeface="ＭＳ Ｐゴシック" pitchFamily="34" charset="-128"/>
              </a:rPr>
              <a:t>Social revolution</a:t>
            </a:r>
            <a:r>
              <a:rPr lang="en-US" smtClean="0">
                <a:solidFill>
                  <a:srgbClr val="1F497D"/>
                </a:solidFill>
                <a:ea typeface="ＭＳ Ｐゴシック" pitchFamily="34" charset="-128"/>
              </a:rPr>
              <a:t>: In order to change the foundation of a society, a large uprising must occur.</a:t>
            </a:r>
          </a:p>
          <a:p>
            <a:pPr lvl="1" eaLnBrk="1" hangingPunct="1"/>
            <a:r>
              <a:rPr lang="en-US" i="1" u="sng" smtClean="0">
                <a:solidFill>
                  <a:srgbClr val="1F497D"/>
                </a:solidFill>
                <a:ea typeface="ＭＳ Ｐゴシック" pitchFamily="34" charset="-128"/>
              </a:rPr>
              <a:t>Social movement</a:t>
            </a:r>
            <a:r>
              <a:rPr lang="en-US" smtClean="0">
                <a:solidFill>
                  <a:srgbClr val="1F497D"/>
                </a:solidFill>
                <a:ea typeface="ＭＳ Ｐゴシック" pitchFamily="34" charset="-128"/>
              </a:rPr>
              <a:t>: When the </a:t>
            </a:r>
            <a:r>
              <a:rPr lang="en-US" altLang="en-US" smtClean="0">
                <a:solidFill>
                  <a:srgbClr val="1F497D"/>
                </a:solidFill>
                <a:ea typeface="ＭＳ Ｐゴシック" pitchFamily="34" charset="-128"/>
              </a:rPr>
              <a:t>“</a:t>
            </a:r>
            <a:r>
              <a:rPr lang="en-US" smtClean="0">
                <a:solidFill>
                  <a:srgbClr val="1F497D"/>
                </a:solidFill>
                <a:ea typeface="ＭＳ Ｐゴシック" pitchFamily="34" charset="-128"/>
              </a:rPr>
              <a:t>people</a:t>
            </a:r>
            <a:r>
              <a:rPr lang="en-US" altLang="en-US" smtClean="0">
                <a:solidFill>
                  <a:srgbClr val="1F497D"/>
                </a:solidFill>
                <a:ea typeface="ＭＳ Ｐゴシック" pitchFamily="34" charset="-128"/>
              </a:rPr>
              <a:t>”</a:t>
            </a:r>
            <a:r>
              <a:rPr lang="en-US" smtClean="0">
                <a:solidFill>
                  <a:srgbClr val="1F497D"/>
                </a:solidFill>
                <a:ea typeface="ＭＳ Ｐゴシック" pitchFamily="34" charset="-128"/>
              </a:rPr>
              <a:t> within  a society begin to advocate change.</a:t>
            </a:r>
          </a:p>
          <a:p>
            <a:pPr lvl="1" eaLnBrk="1" hangingPunct="1"/>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3975" eaLnBrk="1" hangingPunct="1"/>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CA" sz="3000" smtClean="0">
                <a:solidFill>
                  <a:srgbClr val="003EBB"/>
                </a:solidFill>
                <a:ea typeface="ＭＳ Ｐゴシック" pitchFamily="34" charset="-128"/>
              </a:rPr>
              <a:t/>
            </a:r>
            <a:br>
              <a:rPr lang="en-CA" sz="3000" smtClean="0">
                <a:solidFill>
                  <a:srgbClr val="003EBB"/>
                </a:solidFill>
                <a:ea typeface="ＭＳ Ｐゴシック" pitchFamily="34" charset="-128"/>
              </a:rPr>
            </a:br>
            <a:r>
              <a:rPr lang="en-CA" sz="3000" b="1" smtClean="0">
                <a:solidFill>
                  <a:srgbClr val="1F497D"/>
                </a:solidFill>
                <a:ea typeface="ＭＳ Ｐゴシック" pitchFamily="34" charset="-128"/>
              </a:rPr>
              <a:t>Sociology and Change</a:t>
            </a:r>
          </a:p>
        </p:txBody>
      </p:sp>
      <p:sp>
        <p:nvSpPr>
          <p:cNvPr id="17410" name="Content Placeholder 2"/>
          <p:cNvSpPr>
            <a:spLocks noGrp="1"/>
          </p:cNvSpPr>
          <p:nvPr>
            <p:ph sz="quarter" idx="1"/>
          </p:nvPr>
        </p:nvSpPr>
        <p:spPr/>
        <p:txBody>
          <a:bodyPr/>
          <a:lstStyle/>
          <a:p>
            <a:pPr eaLnBrk="1" hangingPunct="1"/>
            <a:r>
              <a:rPr lang="en-US" sz="2800" b="1" u="sng" smtClean="0">
                <a:ea typeface="ＭＳ Ｐゴシック" pitchFamily="34" charset="-128"/>
              </a:rPr>
              <a:t>Focus of Studies:</a:t>
            </a:r>
            <a:r>
              <a:rPr lang="en-US" sz="2800" b="1" smtClean="0">
                <a:ea typeface="ＭＳ Ｐゴシック" pitchFamily="34" charset="-128"/>
              </a:rPr>
              <a:t> </a:t>
            </a:r>
          </a:p>
          <a:p>
            <a:pPr lvl="1" eaLnBrk="1" hangingPunct="1"/>
            <a:r>
              <a:rPr lang="en-US" sz="2800" smtClean="0">
                <a:ea typeface="ＭＳ Ｐゴシック" pitchFamily="34" charset="-128"/>
              </a:rPr>
              <a:t>massive shifts in behaviour and attitudes of groups or whole societies</a:t>
            </a:r>
            <a:endParaRPr lang="en-CA" sz="2800" smtClean="0">
              <a:ea typeface="ＭＳ Ｐゴシック" pitchFamily="34" charset="-128"/>
            </a:endParaRPr>
          </a:p>
          <a:p>
            <a:pPr eaLnBrk="1" hangingPunct="1"/>
            <a:endParaRPr lang="en-CA" sz="2800" smtClean="0">
              <a:ea typeface="ＭＳ Ｐゴシック" pitchFamily="34" charset="-128"/>
            </a:endParaRPr>
          </a:p>
          <a:p>
            <a:pPr eaLnBrk="1" hangingPunct="1"/>
            <a:r>
              <a:rPr lang="en-US" sz="2800" b="1" u="sng" smtClean="0">
                <a:ea typeface="ＭＳ Ｐゴシック" pitchFamily="34" charset="-128"/>
              </a:rPr>
              <a:t>The Process:</a:t>
            </a:r>
            <a:endParaRPr lang="en-CA" sz="2800" b="1" smtClean="0">
              <a:ea typeface="ＭＳ Ｐゴシック" pitchFamily="34" charset="-128"/>
            </a:endParaRPr>
          </a:p>
          <a:p>
            <a:pPr lvl="1" eaLnBrk="1" hangingPunct="1"/>
            <a:r>
              <a:rPr lang="en-US" sz="2800" smtClean="0">
                <a:ea typeface="ＭＳ Ｐゴシック" pitchFamily="34" charset="-128"/>
              </a:rPr>
              <a:t>Change is inevitable</a:t>
            </a:r>
            <a:endParaRPr lang="en-CA" sz="2800" smtClean="0">
              <a:ea typeface="ＭＳ Ｐゴシック" pitchFamily="34" charset="-128"/>
            </a:endParaRPr>
          </a:p>
          <a:p>
            <a:pPr lvl="1" eaLnBrk="1" hangingPunct="1"/>
            <a:r>
              <a:rPr lang="en-US" sz="2800" smtClean="0">
                <a:ea typeface="ＭＳ Ｐゴシック" pitchFamily="34" charset="-128"/>
              </a:rPr>
              <a:t>Should be predictable - patterned</a:t>
            </a:r>
            <a:endParaRPr lang="en-CA" sz="2800" smtClean="0">
              <a:ea typeface="ＭＳ Ｐゴシック" pitchFamily="34" charset="-128"/>
            </a:endParaRPr>
          </a:p>
          <a:p>
            <a:pPr eaLnBrk="1" hangingPunct="1"/>
            <a:endParaRPr lang="en-CA" smtClean="0">
              <a:latin typeface="Rockwell" pitchFamily="18" charset="0"/>
              <a:ea typeface="ＭＳ Ｐゴシック" pitchFamily="34" charset="-128"/>
            </a:endParaRPr>
          </a:p>
          <a:p>
            <a:pPr eaLnBrk="1" hangingPunct="1"/>
            <a:endParaRPr lang="en-CA" smtClean="0">
              <a:latin typeface="Rockwell"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marL="53975" eaLnBrk="1" hangingPunct="1"/>
            <a:r>
              <a:rPr lang="en-CA" b="1" smtClean="0">
                <a:solidFill>
                  <a:srgbClr val="1F497D"/>
                </a:solidFill>
                <a:ea typeface="ＭＳ Ｐゴシック" pitchFamily="34" charset="-128"/>
              </a:rPr>
              <a:t>Sociology: Example Questions</a:t>
            </a:r>
          </a:p>
        </p:txBody>
      </p:sp>
      <p:sp>
        <p:nvSpPr>
          <p:cNvPr id="19458" name="Content Placeholder 2"/>
          <p:cNvSpPr>
            <a:spLocks noGrp="1"/>
          </p:cNvSpPr>
          <p:nvPr>
            <p:ph sz="quarter" idx="1"/>
          </p:nvPr>
        </p:nvSpPr>
        <p:spPr/>
        <p:txBody>
          <a:bodyPr/>
          <a:lstStyle/>
          <a:p>
            <a:pPr eaLnBrk="1" hangingPunct="1"/>
            <a:r>
              <a:rPr lang="en-US" smtClean="0">
                <a:ea typeface="ＭＳ Ｐゴシック" pitchFamily="34" charset="-128"/>
              </a:rPr>
              <a:t>How does social change come about?</a:t>
            </a:r>
          </a:p>
          <a:p>
            <a:pPr eaLnBrk="1" hangingPunct="1">
              <a:buFont typeface="Wingdings 2" pitchFamily="18" charset="2"/>
              <a:buNone/>
            </a:pPr>
            <a:endParaRPr lang="en-US" smtClean="0">
              <a:ea typeface="ＭＳ Ｐゴシック" pitchFamily="34" charset="-128"/>
            </a:endParaRPr>
          </a:p>
          <a:p>
            <a:pPr eaLnBrk="1" hangingPunct="1"/>
            <a:r>
              <a:rPr lang="en-US" smtClean="0">
                <a:ea typeface="ＭＳ Ｐゴシック" pitchFamily="34" charset="-128"/>
              </a:rPr>
              <a:t>How can a society restrict or control change?</a:t>
            </a:r>
          </a:p>
          <a:p>
            <a:pPr eaLnBrk="1" hangingPunct="1">
              <a:buFont typeface="Wingdings 2" pitchFamily="18" charset="2"/>
              <a:buNone/>
            </a:pPr>
            <a:endParaRPr lang="en-US" smtClean="0">
              <a:ea typeface="ＭＳ Ｐゴシック" pitchFamily="34" charset="-128"/>
            </a:endParaRPr>
          </a:p>
          <a:p>
            <a:pPr eaLnBrk="1" hangingPunct="1"/>
            <a:r>
              <a:rPr lang="en-US" smtClean="0">
                <a:ea typeface="ＭＳ Ｐゴシック" pitchFamily="34" charset="-128"/>
              </a:rPr>
              <a:t>How can societies reduce negative social trends such as physical or substance abuse?</a:t>
            </a:r>
            <a:endParaRPr lang="en-CA" smtClean="0">
              <a:ea typeface="ＭＳ Ｐゴシック" pitchFamily="34" charset="-128"/>
            </a:endParaRPr>
          </a:p>
          <a:p>
            <a:pPr eaLnBrk="1" hangingPunct="1">
              <a:spcBef>
                <a:spcPct val="0"/>
              </a:spcBef>
              <a:buFont typeface="Wingdings 2" pitchFamily="18" charset="2"/>
              <a:buChar char=""/>
            </a:pPr>
            <a:endParaRPr lang="en-CA" smtClean="0">
              <a:ea typeface="ＭＳ Ｐゴシック" pitchFamily="34"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188913"/>
            <a:ext cx="8534400" cy="758825"/>
          </a:xfrm>
        </p:spPr>
        <p:txBody>
          <a:bodyPr>
            <a:normAutofit fontScale="90000"/>
          </a:bodyPr>
          <a:lstStyle/>
          <a:p>
            <a:pPr marL="53975" eaLnBrk="1" hangingPunct="1"/>
            <a:r>
              <a:rPr lang="en-US" sz="3000" u="sng" smtClean="0">
                <a:solidFill>
                  <a:srgbClr val="003EBB"/>
                </a:solidFill>
                <a:ea typeface="ＭＳ Ｐゴシック" pitchFamily="34" charset="-128"/>
              </a:rPr>
              <a:t/>
            </a:r>
            <a:br>
              <a:rPr lang="en-US" sz="3000" u="sng" smtClean="0">
                <a:solidFill>
                  <a:srgbClr val="003EBB"/>
                </a:solidFill>
                <a:ea typeface="ＭＳ Ｐゴシック" pitchFamily="34" charset="-128"/>
              </a:rPr>
            </a:br>
            <a:r>
              <a:rPr lang="en-US" sz="3000" u="sng" smtClean="0">
                <a:solidFill>
                  <a:srgbClr val="003EBB"/>
                </a:solidFill>
                <a:ea typeface="ＭＳ Ｐゴシック" pitchFamily="34" charset="-128"/>
              </a:rPr>
              <a:t/>
            </a:r>
            <a:br>
              <a:rPr lang="en-US" sz="3000" u="sng" smtClean="0">
                <a:solidFill>
                  <a:srgbClr val="003EBB"/>
                </a:solidFill>
                <a:ea typeface="ＭＳ Ｐゴシック" pitchFamily="34" charset="-128"/>
              </a:rPr>
            </a:br>
            <a:r>
              <a:rPr lang="en-US" sz="3000" u="sng" smtClean="0">
                <a:solidFill>
                  <a:srgbClr val="003EBB"/>
                </a:solidFill>
                <a:ea typeface="ＭＳ Ｐゴシック" pitchFamily="34" charset="-128"/>
              </a:rPr>
              <a:t/>
            </a:r>
            <a:br>
              <a:rPr lang="en-US" sz="3000" u="sng" smtClean="0">
                <a:solidFill>
                  <a:srgbClr val="003EBB"/>
                </a:solidFill>
                <a:ea typeface="ＭＳ Ｐゴシック" pitchFamily="34" charset="-128"/>
              </a:rPr>
            </a:br>
            <a:r>
              <a:rPr lang="en-US" sz="3000" u="sng" smtClean="0">
                <a:solidFill>
                  <a:srgbClr val="003EBB"/>
                </a:solidFill>
                <a:ea typeface="ＭＳ Ｐゴシック" pitchFamily="34" charset="-128"/>
              </a:rPr>
              <a:t/>
            </a:r>
            <a:br>
              <a:rPr lang="en-US" sz="3000" u="sng" smtClean="0">
                <a:solidFill>
                  <a:srgbClr val="003EBB"/>
                </a:solidFill>
                <a:ea typeface="ＭＳ Ｐゴシック" pitchFamily="34" charset="-128"/>
              </a:rPr>
            </a:br>
            <a:r>
              <a:rPr lang="en-US" sz="3000" b="1" smtClean="0">
                <a:solidFill>
                  <a:srgbClr val="1F497D"/>
                </a:solidFill>
                <a:ea typeface="ＭＳ Ｐゴシック" pitchFamily="34" charset="-128"/>
              </a:rPr>
              <a:t>Sociology Theories for Explaining Change</a:t>
            </a:r>
            <a:endParaRPr lang="en-CA" sz="3000" b="1" smtClean="0">
              <a:solidFill>
                <a:srgbClr val="1F497D"/>
              </a:solidFill>
              <a:ea typeface="ＭＳ Ｐゴシック" pitchFamily="34" charset="-128"/>
            </a:endParaRPr>
          </a:p>
        </p:txBody>
      </p:sp>
      <p:sp>
        <p:nvSpPr>
          <p:cNvPr id="3" name="Content Placeholder 2"/>
          <p:cNvSpPr>
            <a:spLocks noGrp="1"/>
          </p:cNvSpPr>
          <p:nvPr>
            <p:ph sz="quarter" idx="1"/>
          </p:nvPr>
        </p:nvSpPr>
        <p:spPr/>
        <p:txBody>
          <a:bodyPr>
            <a:normAutofit/>
          </a:bodyPr>
          <a:lstStyle/>
          <a:p>
            <a:pPr eaLnBrk="1" hangingPunct="1">
              <a:lnSpc>
                <a:spcPct val="70000"/>
              </a:lnSpc>
            </a:pPr>
            <a:r>
              <a:rPr lang="en-US" sz="3000" b="1" smtClean="0">
                <a:ea typeface="ＭＳ Ｐゴシック" pitchFamily="34" charset="-128"/>
              </a:rPr>
              <a:t>Decay</a:t>
            </a:r>
            <a:r>
              <a:rPr lang="en-US" sz="3000" smtClean="0">
                <a:ea typeface="ＭＳ Ｐゴシック" pitchFamily="34" charset="-128"/>
              </a:rPr>
              <a:t> – </a:t>
            </a:r>
            <a:r>
              <a:rPr lang="en-US" sz="1900" smtClean="0">
                <a:ea typeface="ＭＳ Ｐゴシック" pitchFamily="34" charset="-128"/>
              </a:rPr>
              <a:t>(</a:t>
            </a:r>
            <a:r>
              <a:rPr lang="en-CA" sz="1900" smtClean="0">
                <a:ea typeface="ＭＳ Ｐゴシック" pitchFamily="34" charset="-128"/>
              </a:rPr>
              <a:t>Taken from Adam &amp; Eve Genesis story) </a:t>
            </a:r>
          </a:p>
          <a:p>
            <a:pPr lvl="1" eaLnBrk="1" hangingPunct="1">
              <a:lnSpc>
                <a:spcPct val="70000"/>
              </a:lnSpc>
            </a:pPr>
            <a:r>
              <a:rPr lang="en-US" sz="2400" smtClean="0">
                <a:ea typeface="ＭＳ Ｐゴシック" pitchFamily="34" charset="-128"/>
              </a:rPr>
              <a:t>all societies began in an ideal state and as societies inevitably become more materialistic and less spiritual, they become less able to provide for and protect its citizens</a:t>
            </a:r>
          </a:p>
          <a:p>
            <a:pPr lvl="1" eaLnBrk="1" hangingPunct="1">
              <a:lnSpc>
                <a:spcPct val="70000"/>
              </a:lnSpc>
              <a:buFontTx/>
              <a:buNone/>
            </a:pPr>
            <a:endParaRPr lang="en-CA" sz="2400" smtClean="0">
              <a:ea typeface="ＭＳ Ｐゴシック" pitchFamily="34" charset="-128"/>
            </a:endParaRPr>
          </a:p>
          <a:p>
            <a:pPr eaLnBrk="1" hangingPunct="1">
              <a:lnSpc>
                <a:spcPct val="70000"/>
              </a:lnSpc>
            </a:pPr>
            <a:r>
              <a:rPr lang="en-US" sz="3000" b="1" smtClean="0">
                <a:ea typeface="ＭＳ Ｐゴシック" pitchFamily="34" charset="-128"/>
              </a:rPr>
              <a:t>Cycles of Growth and Decay </a:t>
            </a:r>
            <a:r>
              <a:rPr lang="en-US" sz="3000" smtClean="0">
                <a:ea typeface="ＭＳ Ｐゴシック" pitchFamily="34" charset="-128"/>
              </a:rPr>
              <a:t>– </a:t>
            </a:r>
          </a:p>
          <a:p>
            <a:pPr lvl="1" eaLnBrk="1" hangingPunct="1">
              <a:lnSpc>
                <a:spcPct val="70000"/>
              </a:lnSpc>
            </a:pPr>
            <a:r>
              <a:rPr lang="en-US" sz="2400" smtClean="0">
                <a:ea typeface="ＭＳ Ｐゴシック" pitchFamily="34" charset="-128"/>
              </a:rPr>
              <a:t>societies are not always headed for destruction, but they have ups and downs</a:t>
            </a:r>
          </a:p>
          <a:p>
            <a:pPr lvl="1" eaLnBrk="1" hangingPunct="1">
              <a:lnSpc>
                <a:spcPct val="70000"/>
              </a:lnSpc>
              <a:buFontTx/>
              <a:buNone/>
            </a:pPr>
            <a:endParaRPr lang="en-CA" sz="2400" smtClean="0">
              <a:ea typeface="ＭＳ Ｐゴシック" pitchFamily="34" charset="-128"/>
            </a:endParaRPr>
          </a:p>
          <a:p>
            <a:pPr eaLnBrk="1" hangingPunct="1">
              <a:lnSpc>
                <a:spcPct val="70000"/>
              </a:lnSpc>
            </a:pPr>
            <a:r>
              <a:rPr lang="en-US" sz="3000" b="1" smtClean="0">
                <a:ea typeface="ＭＳ Ｐゴシック" pitchFamily="34" charset="-128"/>
              </a:rPr>
              <a:t>Progress</a:t>
            </a:r>
            <a:r>
              <a:rPr lang="en-US" sz="3000" smtClean="0">
                <a:ea typeface="ＭＳ Ｐゴシック" pitchFamily="34" charset="-128"/>
              </a:rPr>
              <a:t> – </a:t>
            </a:r>
          </a:p>
          <a:p>
            <a:pPr lvl="1" eaLnBrk="1" hangingPunct="1">
              <a:lnSpc>
                <a:spcPct val="70000"/>
              </a:lnSpc>
            </a:pPr>
            <a:r>
              <a:rPr lang="en-US" sz="2400" smtClean="0">
                <a:ea typeface="ＭＳ Ｐゴシック" pitchFamily="34" charset="-128"/>
              </a:rPr>
              <a:t>change as the result of continual progress (build on the experience of past societies)</a:t>
            </a:r>
            <a:endParaRPr lang="en-CA" sz="2400" smtClean="0">
              <a:ea typeface="ＭＳ Ｐゴシック" pitchFamily="34" charset="-128"/>
            </a:endParaRPr>
          </a:p>
          <a:p>
            <a:pPr eaLnBrk="1" hangingPunct="1">
              <a:lnSpc>
                <a:spcPct val="70000"/>
              </a:lnSpc>
              <a:buFont typeface="Wingdings 2" pitchFamily="18" charset="2"/>
              <a:buNone/>
            </a:pPr>
            <a:endParaRPr lang="en-CA" sz="3000" smtClean="0">
              <a:latin typeface="Rockwell" pitchFamily="18" charset="0"/>
              <a:ea typeface="ＭＳ Ｐゴシック" pitchFamily="34" charset="-128"/>
            </a:endParaRPr>
          </a:p>
          <a:p>
            <a:pPr eaLnBrk="1" hangingPunct="1">
              <a:lnSpc>
                <a:spcPct val="70000"/>
              </a:lnSpc>
            </a:pPr>
            <a:endParaRPr lang="en-CA" sz="3000" smtClean="0">
              <a:latin typeface="Rockwell"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marL="53975" eaLnBrk="1" hangingPunct="1"/>
            <a:r>
              <a:rPr lang="en-CA" b="1" smtClean="0">
                <a:solidFill>
                  <a:srgbClr val="1F497D"/>
                </a:solidFill>
                <a:ea typeface="ＭＳ Ｐゴシック" pitchFamily="34" charset="-128"/>
              </a:rPr>
              <a:t>Sociology Theories cont</a:t>
            </a:r>
            <a:r>
              <a:rPr lang="en-CA" altLang="en-US" b="1" smtClean="0">
                <a:solidFill>
                  <a:srgbClr val="1F497D"/>
                </a:solidFill>
                <a:ea typeface="ＭＳ Ｐゴシック" pitchFamily="34" charset="-128"/>
              </a:rPr>
              <a:t>’</a:t>
            </a:r>
            <a:r>
              <a:rPr lang="en-CA" b="1" smtClean="0">
                <a:solidFill>
                  <a:srgbClr val="1F497D"/>
                </a:solidFill>
                <a:ea typeface="ＭＳ Ｐゴシック" pitchFamily="34" charset="-128"/>
              </a:rPr>
              <a:t>d</a:t>
            </a:r>
          </a:p>
        </p:txBody>
      </p:sp>
      <p:sp>
        <p:nvSpPr>
          <p:cNvPr id="22530" name="Content Placeholder 2"/>
          <p:cNvSpPr>
            <a:spLocks noGrp="1"/>
          </p:cNvSpPr>
          <p:nvPr>
            <p:ph sz="quarter" idx="1"/>
          </p:nvPr>
        </p:nvSpPr>
        <p:spPr/>
        <p:txBody>
          <a:bodyPr/>
          <a:lstStyle/>
          <a:p>
            <a:pPr eaLnBrk="1" hangingPunct="1">
              <a:lnSpc>
                <a:spcPct val="80000"/>
              </a:lnSpc>
            </a:pPr>
            <a:r>
              <a:rPr lang="en-US" sz="3000" smtClean="0">
                <a:ea typeface="ＭＳ Ｐゴシック" pitchFamily="34" charset="-128"/>
              </a:rPr>
              <a:t>There is a debate whether change is the result of one factor or many</a:t>
            </a:r>
            <a:endParaRPr lang="en-CA" sz="3000" smtClean="0">
              <a:ea typeface="ＭＳ Ｐゴシック" pitchFamily="34" charset="-128"/>
            </a:endParaRPr>
          </a:p>
          <a:p>
            <a:pPr eaLnBrk="1" hangingPunct="1">
              <a:lnSpc>
                <a:spcPct val="80000"/>
              </a:lnSpc>
              <a:buFont typeface="Wingdings 2" pitchFamily="18" charset="2"/>
              <a:buNone/>
            </a:pPr>
            <a:endParaRPr lang="en-US" sz="3000" u="sng" smtClean="0">
              <a:ea typeface="ＭＳ Ｐゴシック" pitchFamily="34" charset="-128"/>
            </a:endParaRPr>
          </a:p>
          <a:p>
            <a:pPr eaLnBrk="1" hangingPunct="1">
              <a:lnSpc>
                <a:spcPct val="80000"/>
              </a:lnSpc>
            </a:pPr>
            <a:r>
              <a:rPr lang="en-US" sz="3000" b="1" u="sng" smtClean="0">
                <a:ea typeface="ＭＳ Ｐゴシック" pitchFamily="34" charset="-128"/>
              </a:rPr>
              <a:t>Reductionist/Determinist Theories</a:t>
            </a:r>
            <a:r>
              <a:rPr lang="en-US" sz="3000" smtClean="0">
                <a:ea typeface="ＭＳ Ｐゴシック" pitchFamily="34" charset="-128"/>
              </a:rPr>
              <a:t>: ­ Believe that social change was caused (determined) by a single factor (i.e., Marx – struggle for economic power – led to feminist theory)</a:t>
            </a:r>
            <a:endParaRPr lang="en-CA" sz="3000" smtClean="0">
              <a:ea typeface="ＭＳ Ｐゴシック" pitchFamily="34" charset="-128"/>
            </a:endParaRPr>
          </a:p>
          <a:p>
            <a:pPr eaLnBrk="1" hangingPunct="1">
              <a:lnSpc>
                <a:spcPct val="80000"/>
              </a:lnSpc>
              <a:buFont typeface="Wingdings 2" pitchFamily="18" charset="2"/>
              <a:buNone/>
            </a:pPr>
            <a:r>
              <a:rPr lang="en-US" sz="3000" smtClean="0">
                <a:ea typeface="ＭＳ Ｐゴシック" pitchFamily="34" charset="-128"/>
              </a:rPr>
              <a:t> </a:t>
            </a:r>
            <a:endParaRPr lang="en-CA" sz="3000" smtClean="0">
              <a:ea typeface="ＭＳ Ｐゴシック" pitchFamily="34" charset="-128"/>
            </a:endParaRPr>
          </a:p>
          <a:p>
            <a:pPr eaLnBrk="1" hangingPunct="1">
              <a:lnSpc>
                <a:spcPct val="80000"/>
              </a:lnSpc>
            </a:pPr>
            <a:r>
              <a:rPr lang="en-US" sz="3000" b="1" u="sng" smtClean="0">
                <a:ea typeface="ＭＳ Ｐゴシック" pitchFamily="34" charset="-128"/>
              </a:rPr>
              <a:t>Interactionist Theories</a:t>
            </a:r>
            <a:r>
              <a:rPr lang="en-US" sz="3000" smtClean="0">
                <a:ea typeface="ＭＳ Ｐゴシック" pitchFamily="34" charset="-128"/>
              </a:rPr>
              <a:t>: Believe that social change is caused by many factors</a:t>
            </a:r>
            <a:endParaRPr lang="en-CA" sz="3000" smtClean="0">
              <a:ea typeface="ＭＳ Ｐゴシック"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normAutofit fontScale="90000"/>
          </a:bodyPr>
          <a:lstStyle/>
          <a:p>
            <a:pPr marL="53975" eaLnBrk="1" hangingPunct="1"/>
            <a:r>
              <a:rPr lang="en-CA" b="1" smtClean="0">
                <a:solidFill>
                  <a:srgbClr val="1F497D"/>
                </a:solidFill>
                <a:ea typeface="ＭＳ Ｐゴシック" pitchFamily="34" charset="-128"/>
              </a:rPr>
              <a:t>Sociology: Characteristics of Change</a:t>
            </a:r>
          </a:p>
        </p:txBody>
      </p:sp>
      <p:sp>
        <p:nvSpPr>
          <p:cNvPr id="24578" name="Content Placeholder 2"/>
          <p:cNvSpPr>
            <a:spLocks noGrp="1"/>
          </p:cNvSpPr>
          <p:nvPr>
            <p:ph sz="quarter" idx="1"/>
          </p:nvPr>
        </p:nvSpPr>
        <p:spPr/>
        <p:txBody>
          <a:bodyPr/>
          <a:lstStyle/>
          <a:p>
            <a:pPr eaLnBrk="1" hangingPunct="1">
              <a:lnSpc>
                <a:spcPct val="80000"/>
              </a:lnSpc>
            </a:pPr>
            <a:r>
              <a:rPr lang="en-US" b="1" smtClean="0">
                <a:ea typeface="ＭＳ Ｐゴシック" pitchFamily="34" charset="-128"/>
              </a:rPr>
              <a:t>Direction of Change </a:t>
            </a:r>
            <a:r>
              <a:rPr lang="en-US" smtClean="0">
                <a:ea typeface="ＭＳ Ｐゴシック" pitchFamily="34" charset="-128"/>
              </a:rPr>
              <a:t>– positive or negative?</a:t>
            </a:r>
            <a:endParaRPr lang="en-CA" smtClean="0">
              <a:ea typeface="ＭＳ Ｐゴシック" pitchFamily="34" charset="-128"/>
            </a:endParaRPr>
          </a:p>
          <a:p>
            <a:pPr eaLnBrk="1" hangingPunct="1">
              <a:lnSpc>
                <a:spcPct val="80000"/>
              </a:lnSpc>
              <a:buFont typeface="Wingdings 2" pitchFamily="18" charset="2"/>
              <a:buNone/>
            </a:pPr>
            <a:r>
              <a:rPr lang="en-US" smtClean="0">
                <a:ea typeface="ＭＳ Ｐゴシック" pitchFamily="34" charset="-128"/>
              </a:rPr>
              <a:t> </a:t>
            </a:r>
            <a:endParaRPr lang="en-CA" smtClean="0">
              <a:ea typeface="ＭＳ Ｐゴシック" pitchFamily="34" charset="-128"/>
            </a:endParaRPr>
          </a:p>
          <a:p>
            <a:pPr eaLnBrk="1" hangingPunct="1">
              <a:lnSpc>
                <a:spcPct val="80000"/>
              </a:lnSpc>
            </a:pPr>
            <a:r>
              <a:rPr lang="en-US" b="1" smtClean="0">
                <a:ea typeface="ＭＳ Ｐゴシック" pitchFamily="34" charset="-128"/>
              </a:rPr>
              <a:t>Rate of Change </a:t>
            </a:r>
            <a:r>
              <a:rPr lang="en-US" smtClean="0">
                <a:ea typeface="ＭＳ Ｐゴシック" pitchFamily="34" charset="-128"/>
              </a:rPr>
              <a:t>– slow, moderate, or fast?  What factors are affecting rate?</a:t>
            </a:r>
            <a:endParaRPr lang="en-CA" smtClean="0">
              <a:ea typeface="ＭＳ Ｐゴシック" pitchFamily="34" charset="-128"/>
            </a:endParaRPr>
          </a:p>
          <a:p>
            <a:pPr eaLnBrk="1" hangingPunct="1">
              <a:lnSpc>
                <a:spcPct val="80000"/>
              </a:lnSpc>
              <a:buFont typeface="Wingdings 2" pitchFamily="18" charset="2"/>
              <a:buNone/>
            </a:pPr>
            <a:r>
              <a:rPr lang="en-US" smtClean="0">
                <a:ea typeface="ＭＳ Ｐゴシック" pitchFamily="34" charset="-128"/>
              </a:rPr>
              <a:t> </a:t>
            </a:r>
            <a:endParaRPr lang="en-CA" smtClean="0">
              <a:ea typeface="ＭＳ Ｐゴシック" pitchFamily="34" charset="-128"/>
            </a:endParaRPr>
          </a:p>
          <a:p>
            <a:pPr eaLnBrk="1" hangingPunct="1">
              <a:lnSpc>
                <a:spcPct val="80000"/>
              </a:lnSpc>
            </a:pPr>
            <a:r>
              <a:rPr lang="en-US" b="1" smtClean="0">
                <a:ea typeface="ＭＳ Ｐゴシック" pitchFamily="34" charset="-128"/>
              </a:rPr>
              <a:t>Sources</a:t>
            </a:r>
            <a:r>
              <a:rPr lang="en-US" smtClean="0">
                <a:ea typeface="ＭＳ Ｐゴシック" pitchFamily="34" charset="-128"/>
              </a:rPr>
              <a:t> – what factors are behind change?  Exogenous (from another society) or Endogenous (from within the society)</a:t>
            </a:r>
            <a:endParaRPr lang="en-CA" smtClean="0">
              <a:ea typeface="ＭＳ Ｐゴシック" pitchFamily="34" charset="-128"/>
            </a:endParaRPr>
          </a:p>
          <a:p>
            <a:pPr eaLnBrk="1" hangingPunct="1">
              <a:lnSpc>
                <a:spcPct val="80000"/>
              </a:lnSpc>
              <a:buFont typeface="Wingdings 2" pitchFamily="18" charset="2"/>
              <a:buNone/>
            </a:pPr>
            <a:endParaRPr lang="en-CA" smtClean="0">
              <a:ea typeface="ＭＳ Ｐゴシック" pitchFamily="34" charset="-128"/>
            </a:endParaRPr>
          </a:p>
          <a:p>
            <a:pPr eaLnBrk="1" hangingPunct="1">
              <a:lnSpc>
                <a:spcPct val="80000"/>
              </a:lnSpc>
            </a:pPr>
            <a:r>
              <a:rPr lang="en-US" b="1" smtClean="0">
                <a:ea typeface="ＭＳ Ｐゴシック" pitchFamily="34" charset="-128"/>
              </a:rPr>
              <a:t>Controllability</a:t>
            </a:r>
            <a:r>
              <a:rPr lang="en-US" smtClean="0">
                <a:ea typeface="ＭＳ Ｐゴシック" pitchFamily="34" charset="-128"/>
              </a:rPr>
              <a:t> – look at the degree to which social change can be controlled or engineered (e.g. eliminating racism and discrimination)</a:t>
            </a:r>
            <a:endParaRPr lang="en-CA" smtClean="0">
              <a:ea typeface="ＭＳ Ｐゴシック" pitchFamily="34" charset="-128"/>
            </a:endParaRPr>
          </a:p>
          <a:p>
            <a:pPr eaLnBrk="1" hangingPunct="1">
              <a:lnSpc>
                <a:spcPct val="80000"/>
              </a:lnSpc>
            </a:pPr>
            <a:endParaRPr lang="en-CA" smtClean="0">
              <a:latin typeface="Rockwell"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normAutofit fontScale="90000"/>
          </a:bodyPr>
          <a:lstStyle/>
          <a:p>
            <a:pPr eaLnBrk="1" hangingPunct="1"/>
            <a:r>
              <a:rPr lang="en-US" b="1" smtClean="0">
                <a:solidFill>
                  <a:srgbClr val="1F497D"/>
                </a:solidFill>
                <a:ea typeface="ＭＳ Ｐゴシック" pitchFamily="34" charset="-128"/>
              </a:rPr>
              <a:t>Sociology Theories of Social Change</a:t>
            </a:r>
          </a:p>
        </p:txBody>
      </p:sp>
      <p:sp>
        <p:nvSpPr>
          <p:cNvPr id="26626" name="Content Placeholder 2"/>
          <p:cNvSpPr>
            <a:spLocks noGrp="1"/>
          </p:cNvSpPr>
          <p:nvPr>
            <p:ph sz="quarter" idx="1"/>
          </p:nvPr>
        </p:nvSpPr>
        <p:spPr/>
        <p:txBody>
          <a:bodyPr/>
          <a:lstStyle/>
          <a:p>
            <a:pPr eaLnBrk="1" hangingPunct="1"/>
            <a:r>
              <a:rPr lang="en-US" smtClean="0">
                <a:ea typeface="ＭＳ Ｐゴシック" pitchFamily="34" charset="-128"/>
              </a:rPr>
              <a:t>Tension (Adaptation Theory): </a:t>
            </a:r>
          </a:p>
          <a:p>
            <a:pPr lvl="1" eaLnBrk="1" hangingPunct="1"/>
            <a:r>
              <a:rPr lang="en-US" smtClean="0">
                <a:ea typeface="ＭＳ Ｐゴシック" pitchFamily="34" charset="-128"/>
              </a:rPr>
              <a:t>When a part of society diverges from the rest and causes a disturbance. </a:t>
            </a:r>
          </a:p>
          <a:p>
            <a:pPr eaLnBrk="1" hangingPunct="1"/>
            <a:r>
              <a:rPr lang="en-US" smtClean="0">
                <a:ea typeface="ＭＳ Ｐゴシック" pitchFamily="34" charset="-128"/>
              </a:rPr>
              <a:t>Accumulation: </a:t>
            </a:r>
          </a:p>
          <a:p>
            <a:pPr lvl="1" eaLnBrk="1" hangingPunct="1"/>
            <a:r>
              <a:rPr lang="en-US" smtClean="0">
                <a:ea typeface="ＭＳ Ｐゴシック" pitchFamily="34" charset="-128"/>
              </a:rPr>
              <a:t>Humans gathering increasing amounts of knowledge and technology – this leads to change</a:t>
            </a:r>
          </a:p>
          <a:p>
            <a:pPr eaLnBrk="1" hangingPunct="1"/>
            <a:r>
              <a:rPr lang="en-US" smtClean="0">
                <a:ea typeface="ＭＳ Ｐゴシック" pitchFamily="34" charset="-128"/>
              </a:rPr>
              <a:t>Diffusion of innovation: </a:t>
            </a:r>
          </a:p>
          <a:p>
            <a:pPr lvl="1" eaLnBrk="1" hangingPunct="1"/>
            <a:r>
              <a:rPr lang="en-US" smtClean="0">
                <a:ea typeface="ＭＳ Ｐゴシック" pitchFamily="34" charset="-128"/>
              </a:rPr>
              <a:t>an innovation is developed and becomes mainstream (integrated into society)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marL="53975" eaLnBrk="1" hangingPunct="1"/>
            <a:r>
              <a:rPr lang="en-CA" b="1" smtClean="0">
                <a:solidFill>
                  <a:srgbClr val="1F497D"/>
                </a:solidFill>
                <a:ea typeface="ＭＳ Ｐゴシック" pitchFamily="34" charset="-128"/>
              </a:rPr>
              <a:t>Anthropology and Change</a:t>
            </a:r>
          </a:p>
        </p:txBody>
      </p:sp>
      <p:sp>
        <p:nvSpPr>
          <p:cNvPr id="3" name="Content Placeholder 2"/>
          <p:cNvSpPr>
            <a:spLocks noGrp="1"/>
          </p:cNvSpPr>
          <p:nvPr>
            <p:ph sz="quarter" idx="1"/>
          </p:nvPr>
        </p:nvSpPr>
        <p:spPr/>
        <p:txBody>
          <a:bodyPr>
            <a:normAutofit/>
          </a:bodyPr>
          <a:lstStyle/>
          <a:p>
            <a:pPr marL="274320" indent="-274320" eaLnBrk="1" fontAlgn="auto" hangingPunct="1">
              <a:spcBef>
                <a:spcPts val="0"/>
              </a:spcBef>
              <a:spcAft>
                <a:spcPts val="0"/>
              </a:spcAft>
              <a:buFont typeface="Wingdings 2"/>
              <a:buChar char=""/>
              <a:defRPr/>
            </a:pPr>
            <a:r>
              <a:rPr lang="en-US" b="1" u="sng" dirty="0" smtClean="0">
                <a:ea typeface="+mn-ea"/>
                <a:cs typeface="+mn-cs"/>
              </a:rPr>
              <a:t>Focus of Studies:</a:t>
            </a:r>
            <a:r>
              <a:rPr lang="en-US" b="1" dirty="0" smtClean="0">
                <a:ea typeface="+mn-ea"/>
                <a:cs typeface="+mn-cs"/>
              </a:rPr>
              <a:t> </a:t>
            </a:r>
            <a:r>
              <a:rPr lang="en-US" dirty="0" smtClean="0">
                <a:ea typeface="+mn-ea"/>
                <a:cs typeface="+mn-cs"/>
              </a:rPr>
              <a:t>Culture</a:t>
            </a:r>
            <a:endParaRPr lang="en-CA" dirty="0" smtClean="0">
              <a:ea typeface="+mn-ea"/>
              <a:cs typeface="+mn-cs"/>
            </a:endParaRPr>
          </a:p>
          <a:p>
            <a:pPr marL="274320" indent="-274320" eaLnBrk="1" fontAlgn="auto" hangingPunct="1">
              <a:spcBef>
                <a:spcPts val="0"/>
              </a:spcBef>
              <a:spcAft>
                <a:spcPts val="0"/>
              </a:spcAft>
              <a:buFont typeface="Wingdings 2"/>
              <a:buNone/>
              <a:defRPr/>
            </a:pPr>
            <a:endParaRPr lang="en-CA" dirty="0" smtClean="0">
              <a:ea typeface="+mn-ea"/>
              <a:cs typeface="+mn-cs"/>
            </a:endParaRPr>
          </a:p>
          <a:p>
            <a:pPr marL="274320" indent="-274320" eaLnBrk="1" fontAlgn="auto" hangingPunct="1">
              <a:spcBef>
                <a:spcPts val="0"/>
              </a:spcBef>
              <a:spcAft>
                <a:spcPts val="0"/>
              </a:spcAft>
              <a:buFont typeface="Wingdings 2"/>
              <a:buChar char=""/>
              <a:defRPr/>
            </a:pPr>
            <a:r>
              <a:rPr lang="en-US" b="1" u="sng" dirty="0" smtClean="0">
                <a:ea typeface="+mn-ea"/>
                <a:cs typeface="+mn-cs"/>
              </a:rPr>
              <a:t>The Process:</a:t>
            </a:r>
            <a:endParaRPr lang="en-CA" b="1" dirty="0" smtClean="0">
              <a:ea typeface="+mn-ea"/>
              <a:cs typeface="+mn-cs"/>
            </a:endParaRPr>
          </a:p>
          <a:p>
            <a:pPr marL="640080" lvl="1" indent="-274320" eaLnBrk="1" fontAlgn="auto" hangingPunct="1">
              <a:spcAft>
                <a:spcPts val="0"/>
              </a:spcAft>
              <a:buFont typeface="Wingdings"/>
              <a:buChar char=""/>
              <a:defRPr/>
            </a:pPr>
            <a:r>
              <a:rPr lang="en-US" dirty="0" smtClean="0">
                <a:ea typeface="+mn-ea"/>
              </a:rPr>
              <a:t>Constantly changing (continuous)</a:t>
            </a:r>
            <a:endParaRPr lang="en-CA" dirty="0" smtClean="0">
              <a:ea typeface="+mn-ea"/>
            </a:endParaRPr>
          </a:p>
          <a:p>
            <a:pPr marL="640080" lvl="1" indent="-274320" eaLnBrk="1" fontAlgn="auto" hangingPunct="1">
              <a:spcAft>
                <a:spcPts val="0"/>
              </a:spcAft>
              <a:buFont typeface="Wingdings"/>
              <a:buChar char=""/>
              <a:defRPr/>
            </a:pPr>
            <a:r>
              <a:rPr lang="en-US" dirty="0" smtClean="0">
                <a:ea typeface="+mn-ea"/>
              </a:rPr>
              <a:t>Gradual process (slow)</a:t>
            </a:r>
          </a:p>
          <a:p>
            <a:pPr marL="274320" indent="-274320" eaLnBrk="1" fontAlgn="auto" hangingPunct="1">
              <a:spcBef>
                <a:spcPts val="0"/>
              </a:spcBef>
              <a:spcAft>
                <a:spcPts val="0"/>
              </a:spcAft>
              <a:buFont typeface="Wingdings 2"/>
              <a:buChar char=""/>
              <a:defRPr/>
            </a:pPr>
            <a:endParaRPr lang="en-US" dirty="0">
              <a:ea typeface="+mn-ea"/>
              <a:cs typeface="+mn-cs"/>
            </a:endParaRPr>
          </a:p>
          <a:p>
            <a:pPr marL="274320" indent="-274320" eaLnBrk="1" fontAlgn="auto" hangingPunct="1">
              <a:spcBef>
                <a:spcPts val="0"/>
              </a:spcBef>
              <a:spcAft>
                <a:spcPts val="0"/>
              </a:spcAft>
              <a:buFont typeface="Wingdings 2"/>
              <a:buChar char=""/>
              <a:defRPr/>
            </a:pPr>
            <a:r>
              <a:rPr lang="en-CA" dirty="0">
                <a:ea typeface="+mn-ea"/>
                <a:cs typeface="+mn-cs"/>
              </a:rPr>
              <a:t>Change process is gradual unless a culture is destroyed by another culture</a:t>
            </a:r>
          </a:p>
          <a:p>
            <a:pPr marL="0" indent="0" eaLnBrk="1" fontAlgn="auto" hangingPunct="1">
              <a:spcBef>
                <a:spcPts val="0"/>
              </a:spcBef>
              <a:spcAft>
                <a:spcPts val="0"/>
              </a:spcAft>
              <a:buFont typeface="Wingdings 2"/>
              <a:buNone/>
              <a:defRPr/>
            </a:pPr>
            <a:endParaRPr lang="en-CA" dirty="0" smtClean="0">
              <a:ea typeface="+mn-ea"/>
              <a:cs typeface="+mn-cs"/>
            </a:endParaRPr>
          </a:p>
          <a:p>
            <a:pPr marL="274320" indent="-274320" eaLnBrk="1" fontAlgn="auto" hangingPunct="1">
              <a:spcBef>
                <a:spcPts val="0"/>
              </a:spcBef>
              <a:spcAft>
                <a:spcPts val="0"/>
              </a:spcAft>
              <a:buFont typeface="Wingdings 2"/>
              <a:buChar char=""/>
              <a:defRPr/>
            </a:pPr>
            <a:endParaRPr lang="en-CA" dirty="0">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250825" y="293688"/>
            <a:ext cx="8534400" cy="758825"/>
          </a:xfrm>
        </p:spPr>
        <p:txBody>
          <a:bodyPr/>
          <a:lstStyle/>
          <a:p>
            <a:pPr marL="53975" eaLnBrk="1" hangingPunct="1"/>
            <a:r>
              <a:rPr lang="en-US" b="1" smtClean="0">
                <a:solidFill>
                  <a:srgbClr val="1F497D"/>
                </a:solidFill>
                <a:ea typeface="ＭＳ Ｐゴシック" pitchFamily="34" charset="-128"/>
              </a:rPr>
              <a:t>Anthropology: Example Questions</a:t>
            </a:r>
            <a:endParaRPr lang="en-CA" b="1" smtClean="0">
              <a:solidFill>
                <a:srgbClr val="1F497D"/>
              </a:solidFill>
              <a:ea typeface="ＭＳ Ｐゴシック" pitchFamily="34" charset="-128"/>
            </a:endParaRPr>
          </a:p>
        </p:txBody>
      </p:sp>
      <p:sp>
        <p:nvSpPr>
          <p:cNvPr id="3" name="Content Placeholder 2"/>
          <p:cNvSpPr>
            <a:spLocks noGrp="1"/>
          </p:cNvSpPr>
          <p:nvPr>
            <p:ph sz="quarter" idx="1"/>
          </p:nvPr>
        </p:nvSpPr>
        <p:spPr/>
        <p:txBody>
          <a:bodyPr>
            <a:normAutofit/>
          </a:bodyPr>
          <a:lstStyle/>
          <a:p>
            <a:pPr eaLnBrk="1" hangingPunct="1">
              <a:lnSpc>
                <a:spcPct val="80000"/>
              </a:lnSpc>
            </a:pPr>
            <a:r>
              <a:rPr lang="en-US" smtClean="0">
                <a:ea typeface="ＭＳ Ｐゴシック" pitchFamily="34" charset="-128"/>
              </a:rPr>
              <a:t>Was a cultural change caused by a change in the society</a:t>
            </a:r>
            <a:r>
              <a:rPr lang="ja-JP" altLang="en-US" smtClean="0">
                <a:ea typeface="MS PMincho" pitchFamily="18" charset="-128"/>
              </a:rPr>
              <a:t>’</a:t>
            </a:r>
            <a:r>
              <a:rPr lang="en-US" altLang="ja-JP" smtClean="0">
                <a:ea typeface="ＭＳ Ｐゴシック" pitchFamily="34" charset="-128"/>
              </a:rPr>
              <a:t>s leadership?</a:t>
            </a:r>
          </a:p>
          <a:p>
            <a:pPr eaLnBrk="1" hangingPunct="1">
              <a:lnSpc>
                <a:spcPct val="80000"/>
              </a:lnSpc>
              <a:buFont typeface="Wingdings 2" pitchFamily="18" charset="2"/>
              <a:buNone/>
            </a:pPr>
            <a:endParaRPr lang="en-CA" smtClean="0">
              <a:ea typeface="ＭＳ Ｐゴシック" pitchFamily="34" charset="-128"/>
            </a:endParaRPr>
          </a:p>
          <a:p>
            <a:pPr eaLnBrk="1" hangingPunct="1">
              <a:lnSpc>
                <a:spcPct val="80000"/>
              </a:lnSpc>
            </a:pPr>
            <a:r>
              <a:rPr lang="en-US" smtClean="0">
                <a:ea typeface="ＭＳ Ｐゴシック" pitchFamily="34" charset="-128"/>
              </a:rPr>
              <a:t>What ideas or explanations can we use to describe what causes cultures to change?</a:t>
            </a:r>
          </a:p>
          <a:p>
            <a:pPr eaLnBrk="1" hangingPunct="1">
              <a:lnSpc>
                <a:spcPct val="80000"/>
              </a:lnSpc>
              <a:buFont typeface="Wingdings 2" pitchFamily="18" charset="2"/>
              <a:buNone/>
            </a:pPr>
            <a:endParaRPr lang="en-CA" smtClean="0">
              <a:ea typeface="ＭＳ Ｐゴシック" pitchFamily="34" charset="-128"/>
            </a:endParaRPr>
          </a:p>
          <a:p>
            <a:pPr eaLnBrk="1" hangingPunct="1">
              <a:lnSpc>
                <a:spcPct val="80000"/>
              </a:lnSpc>
            </a:pPr>
            <a:r>
              <a:rPr lang="en-US" smtClean="0">
                <a:ea typeface="ＭＳ Ｐゴシック" pitchFamily="34" charset="-128"/>
              </a:rPr>
              <a:t>Was it caused by a shift in the values and norms of the culture</a:t>
            </a:r>
            <a:r>
              <a:rPr lang="ja-JP" altLang="en-US" smtClean="0">
                <a:ea typeface="MS PMincho" pitchFamily="18" charset="-128"/>
              </a:rPr>
              <a:t>’</a:t>
            </a:r>
            <a:r>
              <a:rPr lang="en-US" altLang="ja-JP" smtClean="0">
                <a:ea typeface="ＭＳ Ｐゴシック" pitchFamily="34" charset="-128"/>
              </a:rPr>
              <a:t>s membership?</a:t>
            </a:r>
          </a:p>
          <a:p>
            <a:pPr eaLnBrk="1" hangingPunct="1">
              <a:lnSpc>
                <a:spcPct val="80000"/>
              </a:lnSpc>
              <a:buFont typeface="Wingdings 2" pitchFamily="18" charset="2"/>
              <a:buNone/>
            </a:pPr>
            <a:endParaRPr lang="en-CA" smtClean="0">
              <a:ea typeface="ＭＳ Ｐゴシック" pitchFamily="34" charset="-128"/>
            </a:endParaRPr>
          </a:p>
          <a:p>
            <a:pPr eaLnBrk="1" hangingPunct="1">
              <a:lnSpc>
                <a:spcPct val="80000"/>
              </a:lnSpc>
            </a:pPr>
            <a:r>
              <a:rPr lang="en-US" smtClean="0">
                <a:ea typeface="ＭＳ Ｐゴシック" pitchFamily="34" charset="-128"/>
              </a:rPr>
              <a:t>Is the technological change a factor in an observed cultural change?</a:t>
            </a:r>
            <a:endParaRPr lang="en-CA" smtClean="0">
              <a:ea typeface="ＭＳ Ｐゴシック" pitchFamily="34" charset="-128"/>
            </a:endParaRPr>
          </a:p>
          <a:p>
            <a:pPr eaLnBrk="1" hangingPunct="1">
              <a:lnSpc>
                <a:spcPct val="80000"/>
              </a:lnSpc>
            </a:pPr>
            <a:endParaRPr lang="en-CA" smtClean="0">
              <a:latin typeface="Rockwell"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4864" eaLnBrk="1" fontAlgn="auto" hangingPunct="1">
              <a:spcAft>
                <a:spcPts val="0"/>
              </a:spcAft>
              <a:defRPr/>
            </a:pPr>
            <a:r>
              <a:rPr lang="en-US" dirty="0" smtClean="0">
                <a:solidFill>
                  <a:schemeClr val="tx2"/>
                </a:solidFill>
                <a:ea typeface="+mj-ea"/>
                <a:cs typeface="+mj-cs"/>
              </a:rPr>
              <a:t>Culture is </a:t>
            </a:r>
            <a:r>
              <a:rPr lang="en-US" dirty="0">
                <a:solidFill>
                  <a:schemeClr val="tx2"/>
                </a:solidFill>
                <a:ea typeface="+mj-ea"/>
                <a:cs typeface="+mj-cs"/>
              </a:rPr>
              <a:t>M</a:t>
            </a:r>
            <a:r>
              <a:rPr lang="en-US" dirty="0" smtClean="0">
                <a:solidFill>
                  <a:schemeClr val="tx2"/>
                </a:solidFill>
                <a:ea typeface="+mj-ea"/>
                <a:cs typeface="+mj-cs"/>
              </a:rPr>
              <a:t>ade </a:t>
            </a:r>
            <a:r>
              <a:rPr lang="en-US" dirty="0">
                <a:solidFill>
                  <a:schemeClr val="tx2"/>
                </a:solidFill>
                <a:ea typeface="+mj-ea"/>
                <a:cs typeface="+mj-cs"/>
              </a:rPr>
              <a:t>U</a:t>
            </a:r>
            <a:r>
              <a:rPr lang="en-US" dirty="0" smtClean="0">
                <a:solidFill>
                  <a:schemeClr val="tx2"/>
                </a:solidFill>
                <a:ea typeface="+mj-ea"/>
                <a:cs typeface="+mj-cs"/>
              </a:rPr>
              <a:t>p </a:t>
            </a:r>
            <a:r>
              <a:rPr lang="en-US" dirty="0">
                <a:solidFill>
                  <a:schemeClr val="tx2"/>
                </a:solidFill>
                <a:ea typeface="+mj-ea"/>
                <a:cs typeface="+mj-cs"/>
              </a:rPr>
              <a:t>of 4 </a:t>
            </a:r>
            <a:r>
              <a:rPr lang="en-US" dirty="0" smtClean="0">
                <a:solidFill>
                  <a:schemeClr val="tx2"/>
                </a:solidFill>
                <a:ea typeface="+mj-ea"/>
                <a:cs typeface="+mj-cs"/>
              </a:rPr>
              <a:t>Interrelated </a:t>
            </a:r>
            <a:r>
              <a:rPr lang="en-US" dirty="0">
                <a:solidFill>
                  <a:schemeClr val="tx2"/>
                </a:solidFill>
                <a:ea typeface="+mj-ea"/>
                <a:cs typeface="+mj-cs"/>
              </a:rPr>
              <a:t>P</a:t>
            </a:r>
            <a:r>
              <a:rPr lang="en-US" dirty="0" smtClean="0">
                <a:solidFill>
                  <a:schemeClr val="tx2"/>
                </a:solidFill>
                <a:ea typeface="+mj-ea"/>
                <a:cs typeface="+mj-cs"/>
              </a:rPr>
              <a:t>arts</a:t>
            </a:r>
            <a:r>
              <a:rPr lang="en-US" dirty="0" smtClean="0">
                <a:solidFill>
                  <a:schemeClr val="tx2">
                    <a:tint val="100000"/>
                    <a:shade val="90000"/>
                    <a:satMod val="250000"/>
                    <a:alpha val="100000"/>
                  </a:schemeClr>
                </a:solidFill>
                <a:ea typeface="+mj-ea"/>
                <a:cs typeface="+mj-cs"/>
              </a:rPr>
              <a:t>:</a:t>
            </a:r>
            <a:endParaRPr lang="en-CA" dirty="0">
              <a:solidFill>
                <a:schemeClr val="tx2">
                  <a:tint val="100000"/>
                  <a:shade val="90000"/>
                  <a:satMod val="250000"/>
                  <a:alpha val="100000"/>
                </a:schemeClr>
              </a:solidFill>
              <a:ea typeface="+mj-ea"/>
              <a:cs typeface="+mj-cs"/>
            </a:endParaRPr>
          </a:p>
        </p:txBody>
      </p:sp>
      <p:sp>
        <p:nvSpPr>
          <p:cNvPr id="3" name="Content Placeholder 2"/>
          <p:cNvSpPr>
            <a:spLocks noGrp="1"/>
          </p:cNvSpPr>
          <p:nvPr>
            <p:ph sz="quarter" idx="1"/>
          </p:nvPr>
        </p:nvSpPr>
        <p:spPr>
          <a:xfrm>
            <a:off x="301625" y="1341438"/>
            <a:ext cx="8504238" cy="5040312"/>
          </a:xfrm>
        </p:spPr>
        <p:txBody>
          <a:bodyPr>
            <a:normAutofit/>
          </a:bodyPr>
          <a:lstStyle/>
          <a:p>
            <a:pPr marL="514350" indent="-514350" eaLnBrk="1" hangingPunct="1">
              <a:lnSpc>
                <a:spcPct val="80000"/>
              </a:lnSpc>
              <a:buFont typeface="Wingdings 2" pitchFamily="18" charset="2"/>
              <a:buAutoNum type="arabicPeriod"/>
            </a:pPr>
            <a:r>
              <a:rPr lang="en-CA" b="1" smtClean="0">
                <a:ea typeface="ＭＳ Ｐゴシック" pitchFamily="34" charset="-128"/>
              </a:rPr>
              <a:t>Physical Environment </a:t>
            </a:r>
            <a:r>
              <a:rPr lang="en-CA" smtClean="0">
                <a:ea typeface="ＭＳ Ｐゴシック" pitchFamily="34" charset="-128"/>
              </a:rPr>
              <a:t>– </a:t>
            </a:r>
          </a:p>
          <a:p>
            <a:pPr lvl="1" eaLnBrk="1" hangingPunct="1">
              <a:lnSpc>
                <a:spcPct val="80000"/>
              </a:lnSpc>
            </a:pPr>
            <a:r>
              <a:rPr lang="en-CA" sz="1900" smtClean="0">
                <a:ea typeface="ＭＳ Ｐゴシック" pitchFamily="34" charset="-128"/>
              </a:rPr>
              <a:t>(e.g. length of seasons)</a:t>
            </a:r>
          </a:p>
          <a:p>
            <a:pPr marL="514350" indent="-514350" eaLnBrk="1" hangingPunct="1">
              <a:lnSpc>
                <a:spcPct val="80000"/>
              </a:lnSpc>
              <a:buFont typeface="Wingdings 2" pitchFamily="18" charset="2"/>
              <a:buAutoNum type="arabicPeriod"/>
            </a:pPr>
            <a:r>
              <a:rPr lang="en-CA" b="1" smtClean="0">
                <a:ea typeface="ＭＳ Ｐゴシック" pitchFamily="34" charset="-128"/>
              </a:rPr>
              <a:t>Level of Technology </a:t>
            </a:r>
            <a:r>
              <a:rPr lang="en-CA" smtClean="0">
                <a:ea typeface="ＭＳ Ｐゴシック" pitchFamily="34" charset="-128"/>
              </a:rPr>
              <a:t>– depends on the need of that society and its existing culture </a:t>
            </a:r>
          </a:p>
          <a:p>
            <a:pPr lvl="1" eaLnBrk="1" hangingPunct="1">
              <a:lnSpc>
                <a:spcPct val="80000"/>
              </a:lnSpc>
            </a:pPr>
            <a:r>
              <a:rPr lang="en-CA" sz="1900" smtClean="0">
                <a:ea typeface="ＭＳ Ｐゴシック" pitchFamily="34" charset="-128"/>
              </a:rPr>
              <a:t>(e.g. light-rail transit seen as solution to overcrowded highways but not in culture where foot transportation still common)</a:t>
            </a:r>
          </a:p>
          <a:p>
            <a:pPr marL="514350" indent="-514350" eaLnBrk="1" hangingPunct="1">
              <a:lnSpc>
                <a:spcPct val="80000"/>
              </a:lnSpc>
              <a:buFont typeface="Wingdings 2" pitchFamily="18" charset="2"/>
              <a:buAutoNum type="arabicPeriod"/>
            </a:pPr>
            <a:r>
              <a:rPr lang="en-CA" b="1" smtClean="0">
                <a:ea typeface="ＭＳ Ｐゴシック" pitchFamily="34" charset="-128"/>
              </a:rPr>
              <a:t>Social Organization </a:t>
            </a:r>
          </a:p>
          <a:p>
            <a:pPr lvl="1" eaLnBrk="1" hangingPunct="1">
              <a:lnSpc>
                <a:spcPct val="80000"/>
              </a:lnSpc>
            </a:pPr>
            <a:r>
              <a:rPr lang="en-CA" smtClean="0">
                <a:ea typeface="ＭＳ Ｐゴシック" pitchFamily="34" charset="-128"/>
              </a:rPr>
              <a:t>(e.g. kinship system, division of labor, etc.)</a:t>
            </a:r>
          </a:p>
          <a:p>
            <a:pPr marL="514350" indent="-514350" eaLnBrk="1" hangingPunct="1">
              <a:lnSpc>
                <a:spcPct val="80000"/>
              </a:lnSpc>
              <a:buFont typeface="Wingdings 2" pitchFamily="18" charset="2"/>
              <a:buAutoNum type="arabicPeriod"/>
            </a:pPr>
            <a:r>
              <a:rPr lang="en-CA" b="1" smtClean="0">
                <a:ea typeface="ＭＳ Ｐゴシック" pitchFamily="34" charset="-128"/>
              </a:rPr>
              <a:t>Systems of Symbols </a:t>
            </a:r>
          </a:p>
          <a:p>
            <a:pPr lvl="1" eaLnBrk="1" hangingPunct="1">
              <a:lnSpc>
                <a:spcPct val="80000"/>
              </a:lnSpc>
            </a:pPr>
            <a:r>
              <a:rPr lang="en-CA" smtClean="0">
                <a:ea typeface="ＭＳ Ｐゴシック" pitchFamily="34" charset="-128"/>
              </a:rPr>
              <a:t>(e.g. clothing &amp; physical objects, gestures, writing, etc.)</a:t>
            </a:r>
          </a:p>
          <a:p>
            <a:pPr lvl="1" eaLnBrk="1" hangingPunct="1">
              <a:lnSpc>
                <a:spcPct val="80000"/>
              </a:lnSpc>
            </a:pPr>
            <a:endParaRPr lang="en-CA" smtClean="0">
              <a:ea typeface="ＭＳ Ｐゴシック" pitchFamily="34" charset="-128"/>
            </a:endParaRPr>
          </a:p>
          <a:p>
            <a:pPr marL="514350" indent="-514350" eaLnBrk="1" hangingPunct="1">
              <a:lnSpc>
                <a:spcPct val="90000"/>
              </a:lnSpc>
            </a:pPr>
            <a:r>
              <a:rPr lang="en-US" sz="2600" smtClean="0">
                <a:ea typeface="ＭＳ Ｐゴシック" pitchFamily="34" charset="-128"/>
              </a:rPr>
              <a:t>Key Term: </a:t>
            </a:r>
            <a:r>
              <a:rPr lang="en-US" sz="2600" b="1" smtClean="0">
                <a:ea typeface="ＭＳ Ｐゴシック" pitchFamily="34" charset="-128"/>
              </a:rPr>
              <a:t>Enculturation</a:t>
            </a:r>
            <a:r>
              <a:rPr lang="en-US" sz="2600" smtClean="0">
                <a:ea typeface="ＭＳ Ｐゴシック" pitchFamily="34" charset="-128"/>
              </a:rPr>
              <a:t>: </a:t>
            </a:r>
          </a:p>
          <a:p>
            <a:pPr lvl="1" eaLnBrk="1" hangingPunct="1">
              <a:lnSpc>
                <a:spcPct val="90000"/>
              </a:lnSpc>
            </a:pPr>
            <a:r>
              <a:rPr lang="en-US" smtClean="0">
                <a:ea typeface="ＭＳ Ｐゴシック" pitchFamily="34" charset="-128"/>
              </a:rPr>
              <a:t>The process by which members of a culture learn and internalize shared ideas, values, and beliefs.  </a:t>
            </a:r>
          </a:p>
          <a:p>
            <a:pPr lvl="1" eaLnBrk="1" hangingPunct="1">
              <a:lnSpc>
                <a:spcPct val="80000"/>
              </a:lnSpc>
            </a:pPr>
            <a:endParaRPr lang="en-CA" smtClean="0">
              <a:ea typeface="ＭＳ Ｐゴシック"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b="1" smtClean="0">
                <a:solidFill>
                  <a:srgbClr val="1F497D"/>
                </a:solidFill>
                <a:ea typeface="ＭＳ Ｐゴシック" pitchFamily="34" charset="-128"/>
              </a:rPr>
              <a:t>Anthropology</a:t>
            </a:r>
          </a:p>
        </p:txBody>
      </p:sp>
      <p:sp>
        <p:nvSpPr>
          <p:cNvPr id="32770" name="Content Placeholder 2"/>
          <p:cNvSpPr>
            <a:spLocks noGrp="1"/>
          </p:cNvSpPr>
          <p:nvPr>
            <p:ph sz="quarter" idx="1"/>
          </p:nvPr>
        </p:nvSpPr>
        <p:spPr>
          <a:xfrm>
            <a:off x="301625" y="1527175"/>
            <a:ext cx="8504238" cy="4926013"/>
          </a:xfrm>
        </p:spPr>
        <p:txBody>
          <a:bodyPr/>
          <a:lstStyle/>
          <a:p>
            <a:pPr eaLnBrk="1" hangingPunct="1"/>
            <a:r>
              <a:rPr lang="en-US" i="1" smtClean="0">
                <a:ea typeface="ＭＳ Ｐゴシック" pitchFamily="34" charset="-128"/>
              </a:rPr>
              <a:t>According to an anthropologist, social change happens because of…</a:t>
            </a:r>
          </a:p>
          <a:p>
            <a:pPr lvl="1" eaLnBrk="1" hangingPunct="1"/>
            <a:r>
              <a:rPr lang="en-US" smtClean="0">
                <a:solidFill>
                  <a:schemeClr val="tx1"/>
                </a:solidFill>
                <a:ea typeface="ＭＳ Ｐゴシック" pitchFamily="34" charset="-128"/>
              </a:rPr>
              <a:t>Invention: new innovations that change the way cultures function</a:t>
            </a:r>
          </a:p>
          <a:p>
            <a:pPr lvl="1" eaLnBrk="1" hangingPunct="1"/>
            <a:r>
              <a:rPr lang="en-US" smtClean="0">
                <a:solidFill>
                  <a:schemeClr val="tx1"/>
                </a:solidFill>
                <a:ea typeface="ＭＳ Ｐゴシック" pitchFamily="34" charset="-128"/>
              </a:rPr>
              <a:t>Discovery: finding information that changes a culture that was previously unknown</a:t>
            </a:r>
          </a:p>
          <a:p>
            <a:pPr lvl="1" eaLnBrk="1" hangingPunct="1"/>
            <a:r>
              <a:rPr lang="en-US" smtClean="0">
                <a:solidFill>
                  <a:schemeClr val="tx1"/>
                </a:solidFill>
                <a:ea typeface="ＭＳ Ｐゴシック" pitchFamily="34" charset="-128"/>
              </a:rPr>
              <a:t>Diffusion: distribution of ideas and information between cultures</a:t>
            </a:r>
          </a:p>
          <a:p>
            <a:pPr lvl="1" eaLnBrk="1" hangingPunct="1"/>
            <a:r>
              <a:rPr lang="en-US" smtClean="0">
                <a:solidFill>
                  <a:schemeClr val="tx1"/>
                </a:solidFill>
                <a:ea typeface="ＭＳ Ｐゴシック" pitchFamily="34" charset="-128"/>
              </a:rPr>
              <a:t>Acculturation: blending of certain beliefs and customs between 2 cultures after close interaction over time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eaLnBrk="1" fontAlgn="auto" hangingPunct="1">
              <a:spcBef>
                <a:spcPts val="0"/>
              </a:spcBef>
              <a:spcAft>
                <a:spcPts val="0"/>
              </a:spcAft>
              <a:defRPr/>
            </a:pPr>
            <a:r>
              <a:rPr lang="en-US" sz="3200" b="1" dirty="0">
                <a:solidFill>
                  <a:schemeClr val="tx2"/>
                </a:solidFill>
                <a:latin typeface="+mj-lt"/>
              </a:rPr>
              <a:t>Acculturation can occur in 3 ways:</a:t>
            </a:r>
          </a:p>
        </p:txBody>
      </p:sp>
      <p:sp>
        <p:nvSpPr>
          <p:cNvPr id="33794" name="Content Placeholder 2"/>
          <p:cNvSpPr>
            <a:spLocks noGrp="1"/>
          </p:cNvSpPr>
          <p:nvPr>
            <p:ph sz="quarter" idx="1"/>
          </p:nvPr>
        </p:nvSpPr>
        <p:spPr/>
        <p:txBody>
          <a:bodyPr/>
          <a:lstStyle/>
          <a:p>
            <a:pPr eaLnBrk="1" hangingPunct="1"/>
            <a:r>
              <a:rPr lang="en-US" smtClean="0">
                <a:ea typeface="ＭＳ Ｐゴシック" pitchFamily="34" charset="-128"/>
              </a:rPr>
              <a:t>Incorporation: </a:t>
            </a:r>
          </a:p>
          <a:p>
            <a:pPr lvl="1" eaLnBrk="1" hangingPunct="1"/>
            <a:r>
              <a:rPr lang="en-US" smtClean="0">
                <a:solidFill>
                  <a:srgbClr val="1F497D"/>
                </a:solidFill>
                <a:ea typeface="ＭＳ Ｐゴシック" pitchFamily="34" charset="-128"/>
              </a:rPr>
              <a:t>It can be freely borrowed</a:t>
            </a:r>
          </a:p>
          <a:p>
            <a:pPr eaLnBrk="1" hangingPunct="1"/>
            <a:r>
              <a:rPr lang="en-US" smtClean="0">
                <a:ea typeface="ＭＳ Ｐゴシック" pitchFamily="34" charset="-128"/>
              </a:rPr>
              <a:t>Directed change: </a:t>
            </a:r>
          </a:p>
          <a:p>
            <a:pPr lvl="1" eaLnBrk="1" hangingPunct="1"/>
            <a:r>
              <a:rPr lang="en-US" smtClean="0">
                <a:solidFill>
                  <a:srgbClr val="1F497D"/>
                </a:solidFill>
                <a:ea typeface="ＭＳ Ｐゴシック" pitchFamily="34" charset="-128"/>
              </a:rPr>
              <a:t>It can be unavoidable; when one culture overtakes another and suppresses its people</a:t>
            </a:r>
          </a:p>
          <a:p>
            <a:pPr eaLnBrk="1" hangingPunct="1"/>
            <a:r>
              <a:rPr lang="en-US" smtClean="0">
                <a:ea typeface="ＭＳ Ｐゴシック" pitchFamily="34" charset="-128"/>
              </a:rPr>
              <a:t>Cultural evolution: </a:t>
            </a:r>
          </a:p>
          <a:p>
            <a:pPr lvl="1" eaLnBrk="1" hangingPunct="1"/>
            <a:r>
              <a:rPr lang="en-US" smtClean="0">
                <a:solidFill>
                  <a:srgbClr val="1F497D"/>
                </a:solidFill>
                <a:ea typeface="ＭＳ Ｐゴシック" pitchFamily="34" charset="-128"/>
              </a:rPr>
              <a:t>View that cultures develop due to common patterns in ways that are predictable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3975" eaLnBrk="1" hangingPunct="1"/>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CA" sz="3000" smtClean="0">
                <a:solidFill>
                  <a:srgbClr val="003EBB"/>
                </a:solidFill>
                <a:ea typeface="ＭＳ Ｐゴシック" pitchFamily="34" charset="-128"/>
              </a:rPr>
              <a:t/>
            </a:r>
            <a:br>
              <a:rPr lang="en-CA" sz="3000" smtClean="0">
                <a:solidFill>
                  <a:srgbClr val="003EBB"/>
                </a:solidFill>
                <a:ea typeface="ＭＳ Ｐゴシック" pitchFamily="34" charset="-128"/>
              </a:rPr>
            </a:br>
            <a:r>
              <a:rPr lang="en-CA" sz="3000" b="1" smtClean="0">
                <a:solidFill>
                  <a:srgbClr val="1F497D"/>
                </a:solidFill>
                <a:ea typeface="ＭＳ Ｐゴシック" pitchFamily="34" charset="-128"/>
              </a:rPr>
              <a:t>Psychology and Change</a:t>
            </a:r>
          </a:p>
        </p:txBody>
      </p:sp>
      <p:sp>
        <p:nvSpPr>
          <p:cNvPr id="34818" name="Content Placeholder 2"/>
          <p:cNvSpPr>
            <a:spLocks noGrp="1"/>
          </p:cNvSpPr>
          <p:nvPr>
            <p:ph sz="quarter" idx="1"/>
          </p:nvPr>
        </p:nvSpPr>
        <p:spPr/>
        <p:txBody>
          <a:bodyPr/>
          <a:lstStyle/>
          <a:p>
            <a:pPr eaLnBrk="1" hangingPunct="1"/>
            <a:r>
              <a:rPr lang="en-US" sz="2800" b="1" u="sng" smtClean="0">
                <a:ea typeface="ＭＳ Ｐゴシック" pitchFamily="34" charset="-128"/>
              </a:rPr>
              <a:t>Focus of Studies:</a:t>
            </a:r>
            <a:r>
              <a:rPr lang="en-US" sz="2800" b="1" smtClean="0">
                <a:ea typeface="ＭＳ Ｐゴシック" pitchFamily="34" charset="-128"/>
              </a:rPr>
              <a:t> </a:t>
            </a:r>
          </a:p>
          <a:p>
            <a:pPr lvl="1" eaLnBrk="1" hangingPunct="1"/>
            <a:r>
              <a:rPr lang="en-US" sz="2800" smtClean="0">
                <a:ea typeface="ＭＳ Ｐゴシック" pitchFamily="34" charset="-128"/>
              </a:rPr>
              <a:t>Behaviours and attitudes of individuals</a:t>
            </a:r>
            <a:endParaRPr lang="en-CA" sz="2800" smtClean="0">
              <a:ea typeface="ＭＳ Ｐゴシック" pitchFamily="34" charset="-128"/>
            </a:endParaRPr>
          </a:p>
          <a:p>
            <a:pPr eaLnBrk="1" hangingPunct="1">
              <a:buFont typeface="Wingdings 2" pitchFamily="18" charset="2"/>
              <a:buNone/>
            </a:pPr>
            <a:endParaRPr lang="en-CA" sz="2800" smtClean="0">
              <a:ea typeface="ＭＳ Ｐゴシック" pitchFamily="34" charset="-128"/>
            </a:endParaRPr>
          </a:p>
          <a:p>
            <a:pPr eaLnBrk="1" hangingPunct="1"/>
            <a:endParaRPr lang="en-US" sz="2800" smtClean="0">
              <a:ea typeface="ＭＳ Ｐゴシック" pitchFamily="34" charset="-128"/>
            </a:endParaRPr>
          </a:p>
          <a:p>
            <a:pPr eaLnBrk="1" hangingPunct="1"/>
            <a:r>
              <a:rPr lang="en-US" sz="2800" b="1" u="sng" smtClean="0">
                <a:ea typeface="ＭＳ Ｐゴシック" pitchFamily="34" charset="-128"/>
              </a:rPr>
              <a:t>Major Focus:</a:t>
            </a:r>
            <a:r>
              <a:rPr lang="en-US" sz="2800" b="1" smtClean="0">
                <a:ea typeface="ＭＳ Ｐゴシック" pitchFamily="34" charset="-128"/>
              </a:rPr>
              <a:t> </a:t>
            </a:r>
          </a:p>
          <a:p>
            <a:pPr lvl="1" eaLnBrk="1" hangingPunct="1"/>
            <a:r>
              <a:rPr lang="en-US" sz="2800" smtClean="0">
                <a:ea typeface="ＭＳ Ｐゴシック" pitchFamily="34" charset="-128"/>
              </a:rPr>
              <a:t>Link between people</a:t>
            </a:r>
            <a:r>
              <a:rPr lang="ja-JP" altLang="en-US" sz="2800" smtClean="0">
                <a:ea typeface="MS PMincho" pitchFamily="18" charset="-128"/>
              </a:rPr>
              <a:t>’</a:t>
            </a:r>
            <a:r>
              <a:rPr lang="en-US" altLang="ja-JP" sz="2800" smtClean="0">
                <a:ea typeface="ＭＳ Ｐゴシック" pitchFamily="34" charset="-128"/>
              </a:rPr>
              <a:t>s attitudes and behaviours – is it necessary to change attitudes before behaviours can change?</a:t>
            </a:r>
            <a:endParaRPr lang="en-CA" altLang="ja-JP" sz="2800" smtClean="0">
              <a:ea typeface="ＭＳ Ｐゴシック" pitchFamily="34" charset="-128"/>
            </a:endParaRPr>
          </a:p>
          <a:p>
            <a:pPr eaLnBrk="1" hangingPunct="1"/>
            <a:endParaRPr lang="en-CA" sz="2800" smtClean="0">
              <a:latin typeface="Rockwell" pitchFamily="18" charset="0"/>
              <a:ea typeface="ＭＳ Ｐゴシック" pitchFamily="34" charset="-128"/>
            </a:endParaRPr>
          </a:p>
          <a:p>
            <a:pPr eaLnBrk="1" hangingPunct="1"/>
            <a:endParaRPr lang="en-CA" smtClean="0">
              <a:latin typeface="Rockwell"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301625" y="365125"/>
            <a:ext cx="8534400" cy="760413"/>
          </a:xfrm>
        </p:spPr>
        <p:txBody>
          <a:bodyPr/>
          <a:lstStyle/>
          <a:p>
            <a:pPr marL="53975" eaLnBrk="1" hangingPunct="1"/>
            <a:r>
              <a:rPr lang="en-CA" b="1" smtClean="0">
                <a:solidFill>
                  <a:srgbClr val="1F497D"/>
                </a:solidFill>
                <a:ea typeface="ＭＳ Ｐゴシック" pitchFamily="34" charset="-128"/>
              </a:rPr>
              <a:t>Psychology: Example Questions</a:t>
            </a:r>
          </a:p>
        </p:txBody>
      </p:sp>
      <p:sp>
        <p:nvSpPr>
          <p:cNvPr id="36866" name="Content Placeholder 2"/>
          <p:cNvSpPr>
            <a:spLocks noGrp="1"/>
          </p:cNvSpPr>
          <p:nvPr>
            <p:ph sz="quarter" idx="1"/>
          </p:nvPr>
        </p:nvSpPr>
        <p:spPr/>
        <p:txBody>
          <a:bodyPr/>
          <a:lstStyle/>
          <a:p>
            <a:pPr eaLnBrk="1" hangingPunct="1"/>
            <a:r>
              <a:rPr lang="en-US" smtClean="0">
                <a:ea typeface="ＭＳ Ｐゴシック" pitchFamily="34" charset="-128"/>
              </a:rPr>
              <a:t>What must people do to successfully change their behaviours?</a:t>
            </a:r>
          </a:p>
          <a:p>
            <a:pPr eaLnBrk="1" hangingPunct="1"/>
            <a:endParaRPr lang="en-US" smtClean="0">
              <a:ea typeface="ＭＳ Ｐゴシック" pitchFamily="34" charset="-128"/>
            </a:endParaRPr>
          </a:p>
          <a:p>
            <a:pPr eaLnBrk="1" hangingPunct="1"/>
            <a:r>
              <a:rPr lang="en-US" smtClean="0">
                <a:ea typeface="ＭＳ Ｐゴシック" pitchFamily="34" charset="-128"/>
              </a:rPr>
              <a:t>What factors make behaviour-modification programs successful?</a:t>
            </a:r>
          </a:p>
          <a:p>
            <a:pPr eaLnBrk="1" hangingPunct="1"/>
            <a:endParaRPr lang="en-US" smtClean="0">
              <a:ea typeface="ＭＳ Ｐゴシック" pitchFamily="34" charset="-128"/>
            </a:endParaRPr>
          </a:p>
          <a:p>
            <a:pPr eaLnBrk="1" hangingPunct="1"/>
            <a:r>
              <a:rPr lang="en-US" smtClean="0">
                <a:ea typeface="ＭＳ Ｐゴシック" pitchFamily="34" charset="-128"/>
              </a:rPr>
              <a:t>Do most people need help changing behaviour, or can they be self-changers?</a:t>
            </a:r>
          </a:p>
          <a:p>
            <a:pPr eaLnBrk="1" hangingPunct="1">
              <a:buFont typeface="Wingdings 2" pitchFamily="18" charset="2"/>
              <a:buNone/>
            </a:pPr>
            <a:endParaRPr lang="en-US" smtClean="0">
              <a:latin typeface="Rockwell" pitchFamily="18" charset="0"/>
              <a:ea typeface="ＭＳ Ｐゴシック" pitchFamily="34" charset="-128"/>
            </a:endParaRPr>
          </a:p>
          <a:p>
            <a:pPr eaLnBrk="1" hangingPunct="1"/>
            <a:endParaRPr lang="en-CA" smtClean="0">
              <a:latin typeface="Rockwell" pitchFamily="18" charset="0"/>
              <a:ea typeface="ＭＳ Ｐゴシック"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4864" eaLnBrk="1" fontAlgn="auto" hangingPunct="1">
              <a:spcAft>
                <a:spcPts val="0"/>
              </a:spcAft>
              <a:defRPr/>
            </a:pPr>
            <a:r>
              <a:rPr lang="en-US" b="1" dirty="0" smtClean="0">
                <a:solidFill>
                  <a:srgbClr val="1F497D"/>
                </a:solidFill>
                <a:ea typeface="+mj-ea"/>
                <a:cs typeface="+mj-cs"/>
              </a:rPr>
              <a:t>Psychological Theories of Attitude Change</a:t>
            </a:r>
            <a:endParaRPr lang="en-CA" b="1" dirty="0">
              <a:solidFill>
                <a:srgbClr val="1F497D"/>
              </a:solidFill>
              <a:ea typeface="+mj-ea"/>
              <a:cs typeface="+mj-cs"/>
            </a:endParaRPr>
          </a:p>
        </p:txBody>
      </p:sp>
      <p:sp>
        <p:nvSpPr>
          <p:cNvPr id="37890" name="Content Placeholder 2"/>
          <p:cNvSpPr>
            <a:spLocks noGrp="1"/>
          </p:cNvSpPr>
          <p:nvPr>
            <p:ph sz="quarter" idx="1"/>
          </p:nvPr>
        </p:nvSpPr>
        <p:spPr>
          <a:xfrm>
            <a:off x="301625" y="1527175"/>
            <a:ext cx="8504238" cy="4781550"/>
          </a:xfrm>
        </p:spPr>
        <p:txBody>
          <a:bodyPr/>
          <a:lstStyle/>
          <a:p>
            <a:pPr eaLnBrk="1" hangingPunct="1">
              <a:lnSpc>
                <a:spcPct val="90000"/>
              </a:lnSpc>
            </a:pPr>
            <a:r>
              <a:rPr lang="en-US" sz="2600" b="1" smtClean="0">
                <a:ea typeface="ＭＳ Ｐゴシック" pitchFamily="34" charset="-128"/>
              </a:rPr>
              <a:t>Cognitive Consistency Theory</a:t>
            </a:r>
            <a:r>
              <a:rPr lang="en-US" sz="2600" smtClean="0">
                <a:ea typeface="ＭＳ Ｐゴシック" pitchFamily="34" charset="-128"/>
              </a:rPr>
              <a:t>: </a:t>
            </a:r>
          </a:p>
          <a:p>
            <a:pPr lvl="1" eaLnBrk="1" hangingPunct="1">
              <a:lnSpc>
                <a:spcPct val="90000"/>
              </a:lnSpc>
            </a:pPr>
            <a:r>
              <a:rPr lang="en-US" smtClean="0">
                <a:ea typeface="ＭＳ Ｐゴシック" pitchFamily="34" charset="-128"/>
              </a:rPr>
              <a:t>People desire consistency in their beliefs.  </a:t>
            </a:r>
          </a:p>
          <a:p>
            <a:pPr lvl="1" eaLnBrk="1" hangingPunct="1">
              <a:lnSpc>
                <a:spcPct val="90000"/>
              </a:lnSpc>
            </a:pPr>
            <a:r>
              <a:rPr lang="en-US" smtClean="0">
                <a:ea typeface="ＭＳ Ｐゴシック" pitchFamily="34" charset="-128"/>
              </a:rPr>
              <a:t>Most people want to avoid attitudes that conflict with each other – makes people happier</a:t>
            </a:r>
          </a:p>
          <a:p>
            <a:pPr eaLnBrk="1" hangingPunct="1">
              <a:lnSpc>
                <a:spcPct val="90000"/>
              </a:lnSpc>
              <a:buFont typeface="Wingdings 2" pitchFamily="18" charset="2"/>
              <a:buNone/>
            </a:pPr>
            <a:endParaRPr lang="en-CA" sz="2600" smtClean="0">
              <a:ea typeface="ＭＳ Ｐゴシック" pitchFamily="34" charset="-128"/>
            </a:endParaRPr>
          </a:p>
          <a:p>
            <a:pPr eaLnBrk="1" hangingPunct="1">
              <a:lnSpc>
                <a:spcPct val="90000"/>
              </a:lnSpc>
            </a:pPr>
            <a:r>
              <a:rPr lang="en-US" sz="2600" b="1" smtClean="0">
                <a:ea typeface="ＭＳ Ｐゴシック" pitchFamily="34" charset="-128"/>
              </a:rPr>
              <a:t>Cognitive Dissonance Theory</a:t>
            </a:r>
            <a:r>
              <a:rPr lang="en-US" sz="2600" smtClean="0">
                <a:ea typeface="ＭＳ Ｐゴシック" pitchFamily="34" charset="-128"/>
              </a:rPr>
              <a:t>: </a:t>
            </a:r>
          </a:p>
          <a:p>
            <a:pPr lvl="1" eaLnBrk="1" hangingPunct="1">
              <a:lnSpc>
                <a:spcPct val="90000"/>
              </a:lnSpc>
            </a:pPr>
            <a:r>
              <a:rPr lang="en-US" smtClean="0">
                <a:ea typeface="ＭＳ Ｐゴシック" pitchFamily="34" charset="-128"/>
              </a:rPr>
              <a:t>People try to avoid conflicts between what people think and what they do (i.e., if you smoke you may not smoke in front of a friend who is strongly against it)</a:t>
            </a:r>
          </a:p>
          <a:p>
            <a:pPr lvl="1" eaLnBrk="1" hangingPunct="1">
              <a:lnSpc>
                <a:spcPct val="90000"/>
              </a:lnSpc>
            </a:pPr>
            <a:r>
              <a:rPr lang="en-US" smtClean="0">
                <a:ea typeface="ＭＳ Ｐゴシック" pitchFamily="34" charset="-128"/>
              </a:rPr>
              <a:t>Can motivate change in behaviour to match actions and beliefs</a:t>
            </a:r>
            <a:endParaRPr lang="en-CA" smtClean="0">
              <a:ea typeface="ＭＳ Ｐゴシック"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23850" y="1557338"/>
            <a:ext cx="8496300" cy="4895850"/>
          </a:xfrm>
        </p:spPr>
        <p:txBody>
          <a:bodyPr>
            <a:normAutofit/>
          </a:bodyPr>
          <a:lstStyle/>
          <a:p>
            <a:pPr eaLnBrk="1" hangingPunct="1">
              <a:lnSpc>
                <a:spcPct val="80000"/>
              </a:lnSpc>
            </a:pPr>
            <a:r>
              <a:rPr lang="en-CA" sz="2200" smtClean="0">
                <a:ea typeface="ＭＳ Ｐゴシック" pitchFamily="34" charset="-128"/>
              </a:rPr>
              <a:t>For example, suppose you smoke, but you also believe that smoking causes lung cancer. You are experiencing dissonance because what you do (behaviour – smoking) conflicts with what you think (attitude – causing cancer).</a:t>
            </a:r>
          </a:p>
          <a:p>
            <a:pPr eaLnBrk="1" hangingPunct="1">
              <a:lnSpc>
                <a:spcPct val="80000"/>
              </a:lnSpc>
            </a:pPr>
            <a:endParaRPr lang="en-CA" sz="2200" smtClean="0">
              <a:ea typeface="ＭＳ Ｐゴシック" pitchFamily="34" charset="-128"/>
            </a:endParaRPr>
          </a:p>
          <a:p>
            <a:pPr eaLnBrk="1" hangingPunct="1">
              <a:lnSpc>
                <a:spcPct val="80000"/>
              </a:lnSpc>
            </a:pPr>
            <a:r>
              <a:rPr lang="en-CA" sz="2200" smtClean="0">
                <a:ea typeface="ＭＳ Ｐゴシック" pitchFamily="34" charset="-128"/>
              </a:rPr>
              <a:t>You may avoid smoking in front of family because they oppose smoking. If a friend who is a smoker gets lung cancer, your dissonance will increase. Your inner conflict between your attitude and behaviour will mount – can cause anxiety, depression etc...</a:t>
            </a:r>
          </a:p>
          <a:p>
            <a:pPr eaLnBrk="1" hangingPunct="1">
              <a:lnSpc>
                <a:spcPct val="80000"/>
              </a:lnSpc>
            </a:pPr>
            <a:endParaRPr lang="en-CA" sz="2200" smtClean="0">
              <a:ea typeface="ＭＳ Ｐゴシック" pitchFamily="34" charset="-128"/>
            </a:endParaRPr>
          </a:p>
          <a:p>
            <a:pPr eaLnBrk="1" hangingPunct="1">
              <a:lnSpc>
                <a:spcPct val="80000"/>
              </a:lnSpc>
            </a:pPr>
            <a:r>
              <a:rPr lang="en-CA" sz="2200" smtClean="0">
                <a:ea typeface="ＭＳ Ｐゴシック" pitchFamily="34" charset="-128"/>
              </a:rPr>
              <a:t>Psychologists suggest that there are only two things that can be done to lower dissonance. One is that you change your behaviour so it is consistent with your attitude (you stop smoking), and the other is that you reinforce your attitude (you tell yourself cancer will never happen to you).</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Grp="1" noChangeArrowheads="1"/>
          </p:cNvSpPr>
          <p:nvPr>
            <p:ph type="ctrTitle"/>
          </p:nvPr>
        </p:nvSpPr>
        <p:spPr>
          <a:xfrm>
            <a:off x="779463" y="1939925"/>
            <a:ext cx="7678737" cy="536575"/>
          </a:xfrm>
        </p:spPr>
        <p:txBody>
          <a:bodyPr>
            <a:normAutofit fontScale="90000"/>
          </a:bodyPr>
          <a:lstStyle/>
          <a:p>
            <a:pPr eaLnBrk="1" hangingPunct="1"/>
            <a:endParaRPr lang="en-US" dirty="0" smtClean="0"/>
          </a:p>
        </p:txBody>
      </p:sp>
      <p:sp>
        <p:nvSpPr>
          <p:cNvPr id="3075" name="Rectangle 7"/>
          <p:cNvSpPr>
            <a:spLocks noGrp="1" noChangeArrowheads="1"/>
          </p:cNvSpPr>
          <p:nvPr>
            <p:ph type="subTitle" idx="1"/>
          </p:nvPr>
        </p:nvSpPr>
        <p:spPr/>
        <p:txBody>
          <a:bodyPr/>
          <a:lstStyle/>
          <a:p>
            <a:pPr eaLnBrk="1" hangingPunct="1"/>
            <a:r>
              <a:rPr lang="en-US" smtClean="0"/>
              <a:t>Collective Behavior and Social Movements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title"/>
          </p:nvPr>
        </p:nvSpPr>
        <p:spPr/>
        <p:txBody>
          <a:bodyPr>
            <a:normAutofit fontScale="90000"/>
          </a:bodyPr>
          <a:lstStyle/>
          <a:p>
            <a:pPr eaLnBrk="1" hangingPunct="1"/>
            <a:r>
              <a:rPr lang="en-US" smtClean="0"/>
              <a:t>Characteristics of Collective Behavior</a:t>
            </a:r>
          </a:p>
        </p:txBody>
      </p:sp>
      <p:sp>
        <p:nvSpPr>
          <p:cNvPr id="5123" name="Rectangle 7"/>
          <p:cNvSpPr>
            <a:spLocks noGrp="1" noChangeArrowheads="1"/>
          </p:cNvSpPr>
          <p:nvPr>
            <p:ph type="body" idx="1"/>
          </p:nvPr>
        </p:nvSpPr>
        <p:spPr/>
        <p:txBody>
          <a:bodyPr/>
          <a:lstStyle/>
          <a:p>
            <a:pPr marL="533400" indent="-533400" eaLnBrk="1" hangingPunct="1">
              <a:buFont typeface="Wingdings" pitchFamily="2" charset="2"/>
              <a:buAutoNum type="arabicPeriod"/>
            </a:pPr>
            <a:r>
              <a:rPr lang="en-US" smtClean="0"/>
              <a:t>Represent the actions of groups of people, not individuals.</a:t>
            </a:r>
          </a:p>
          <a:p>
            <a:pPr marL="533400" indent="-533400" eaLnBrk="1" hangingPunct="1">
              <a:buFont typeface="Wingdings" pitchFamily="2" charset="2"/>
              <a:buAutoNum type="arabicPeriod"/>
            </a:pPr>
            <a:r>
              <a:rPr lang="en-US" smtClean="0"/>
              <a:t>Involve relationships that arise in unusual circumstances.</a:t>
            </a:r>
          </a:p>
          <a:p>
            <a:pPr marL="533400" indent="-533400" eaLnBrk="1" hangingPunct="1">
              <a:buFont typeface="Wingdings" pitchFamily="2" charset="2"/>
              <a:buAutoNum type="arabicPeriod"/>
            </a:pPr>
            <a:r>
              <a:rPr lang="en-US" smtClean="0"/>
              <a:t>Capture the changing elements of society more than other forms of social action.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pPr eaLnBrk="1" hangingPunct="1">
              <a:buFont typeface="Wingdings" pitchFamily="2" charset="2"/>
              <a:buNone/>
            </a:pPr>
            <a:r>
              <a:rPr lang="en-US" smtClean="0"/>
              <a:t>Characteristics of Collective Behavior</a:t>
            </a:r>
          </a:p>
        </p:txBody>
      </p:sp>
      <p:sp>
        <p:nvSpPr>
          <p:cNvPr id="6147" name="Rectangle 3"/>
          <p:cNvSpPr>
            <a:spLocks noGrp="1" noChangeArrowheads="1"/>
          </p:cNvSpPr>
          <p:nvPr>
            <p:ph type="body" idx="1"/>
          </p:nvPr>
        </p:nvSpPr>
        <p:spPr/>
        <p:txBody>
          <a:bodyPr/>
          <a:lstStyle/>
          <a:p>
            <a:pPr marL="533400" indent="-533400" eaLnBrk="1" hangingPunct="1">
              <a:buFont typeface="Wingdings" pitchFamily="2" charset="2"/>
              <a:buAutoNum type="arabicPeriod" startAt="4"/>
            </a:pPr>
            <a:r>
              <a:rPr lang="en-US" smtClean="0"/>
              <a:t>May mark the beginnings of more organized social behavior.</a:t>
            </a:r>
          </a:p>
          <a:p>
            <a:pPr marL="533400" indent="-533400" eaLnBrk="1" hangingPunct="1">
              <a:buFont typeface="Wingdings" pitchFamily="2" charset="2"/>
              <a:buAutoNum type="arabicPeriod" startAt="4"/>
            </a:pPr>
            <a:r>
              <a:rPr lang="en-US" smtClean="0"/>
              <a:t>Exhibit patterned behavior, not the irrational behavior of crazed individuals.</a:t>
            </a:r>
          </a:p>
          <a:p>
            <a:pPr marL="533400" indent="-533400" eaLnBrk="1" hangingPunct="1">
              <a:buFont typeface="Wingdings" pitchFamily="2" charset="2"/>
              <a:buAutoNum type="arabicPeriod" startAt="4"/>
            </a:pPr>
            <a:r>
              <a:rPr lang="en-US" smtClean="0"/>
              <a:t>Usually appear to be highly emotional, even volatile.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eaLnBrk="1" hangingPunct="1">
              <a:buFont typeface="Wingdings" pitchFamily="2" charset="2"/>
              <a:buNone/>
            </a:pPr>
            <a:r>
              <a:rPr lang="en-US" smtClean="0"/>
              <a:t>Characteristics of Collective Behavior</a:t>
            </a:r>
          </a:p>
        </p:txBody>
      </p:sp>
      <p:sp>
        <p:nvSpPr>
          <p:cNvPr id="7171" name="Rectangle 3"/>
          <p:cNvSpPr>
            <a:spLocks noGrp="1" noChangeArrowheads="1"/>
          </p:cNvSpPr>
          <p:nvPr>
            <p:ph type="body" idx="1"/>
          </p:nvPr>
        </p:nvSpPr>
        <p:spPr/>
        <p:txBody>
          <a:bodyPr/>
          <a:lstStyle/>
          <a:p>
            <a:pPr marL="533400" indent="-533400" eaLnBrk="1" hangingPunct="1">
              <a:buFont typeface="Wingdings" pitchFamily="2" charset="2"/>
              <a:buAutoNum type="arabicPeriod" startAt="7"/>
            </a:pPr>
            <a:r>
              <a:rPr lang="en-US" smtClean="0"/>
              <a:t>Involve people communicating extensively through rumors.</a:t>
            </a:r>
          </a:p>
          <a:p>
            <a:pPr marL="533400" indent="-533400" eaLnBrk="1" hangingPunct="1">
              <a:buFont typeface="Wingdings" pitchFamily="2" charset="2"/>
              <a:buAutoNum type="arabicPeriod" startAt="7"/>
            </a:pPr>
            <a:r>
              <a:rPr lang="en-US" smtClean="0"/>
              <a:t>Are often associated with efforts to achieve social change.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p:txBody>
          <a:bodyPr/>
          <a:lstStyle/>
          <a:p>
            <a:pPr eaLnBrk="1" hangingPunct="1"/>
            <a:r>
              <a:rPr lang="en-US" smtClean="0"/>
              <a:t>Polling Question</a:t>
            </a:r>
          </a:p>
        </p:txBody>
      </p:sp>
      <p:sp>
        <p:nvSpPr>
          <p:cNvPr id="8195" name="Rectangle 5"/>
          <p:cNvSpPr>
            <a:spLocks noGrp="1" noChangeArrowheads="1"/>
          </p:cNvSpPr>
          <p:nvPr>
            <p:ph type="body" idx="1"/>
          </p:nvPr>
        </p:nvSpPr>
        <p:spPr/>
        <p:txBody>
          <a:bodyPr/>
          <a:lstStyle/>
          <a:p>
            <a:pPr eaLnBrk="1" hangingPunct="1"/>
            <a:r>
              <a:rPr lang="en-US" smtClean="0"/>
              <a:t>Have you ever participated in an organized protest?</a:t>
            </a:r>
          </a:p>
          <a:p>
            <a:pPr lvl="1" eaLnBrk="1" hangingPunct="1">
              <a:buFont typeface="Wingdings" pitchFamily="2" charset="2"/>
              <a:buNone/>
            </a:pPr>
            <a:r>
              <a:rPr lang="en-US" smtClean="0"/>
              <a:t>A.) Yes</a:t>
            </a:r>
          </a:p>
          <a:p>
            <a:pPr lvl="1" eaLnBrk="1" hangingPunct="1">
              <a:buFont typeface="Wingdings" pitchFamily="2" charset="2"/>
              <a:buNone/>
            </a:pPr>
            <a:r>
              <a:rPr lang="en-US" smtClean="0"/>
              <a:t>B.)  No</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mtClean="0"/>
              <a:t>Crowds</a:t>
            </a:r>
          </a:p>
        </p:txBody>
      </p:sp>
      <p:sp>
        <p:nvSpPr>
          <p:cNvPr id="9219" name="Rectangle 3"/>
          <p:cNvSpPr>
            <a:spLocks noGrp="1" noChangeArrowheads="1"/>
          </p:cNvSpPr>
          <p:nvPr>
            <p:ph type="body" idx="1"/>
          </p:nvPr>
        </p:nvSpPr>
        <p:spPr/>
        <p:txBody>
          <a:bodyPr/>
          <a:lstStyle/>
          <a:p>
            <a:pPr eaLnBrk="1" hangingPunct="1"/>
            <a:r>
              <a:rPr lang="en-US" sz="2800" smtClean="0"/>
              <a:t>Crowds are one form of collective behavior. </a:t>
            </a:r>
          </a:p>
          <a:p>
            <a:pPr eaLnBrk="1" hangingPunct="1"/>
            <a:r>
              <a:rPr lang="en-US" sz="2800" smtClean="0"/>
              <a:t>Crowds share several characteristics:</a:t>
            </a:r>
          </a:p>
          <a:p>
            <a:pPr lvl="1" eaLnBrk="1" hangingPunct="1"/>
            <a:r>
              <a:rPr lang="en-US" sz="2800" smtClean="0"/>
              <a:t>Crowds involve groups of people coming together in face-to-face or visual space with one another. </a:t>
            </a:r>
          </a:p>
          <a:p>
            <a:pPr lvl="1" eaLnBrk="1" hangingPunct="1"/>
            <a:r>
              <a:rPr lang="en-US" sz="2800" smtClean="0"/>
              <a:t>Crowds are transitory.</a:t>
            </a:r>
          </a:p>
          <a:p>
            <a:pPr lvl="1" eaLnBrk="1" hangingPunct="1"/>
            <a:r>
              <a:rPr lang="en-US" sz="2800" smtClean="0"/>
              <a:t>Crowds are volatile.</a:t>
            </a:r>
          </a:p>
          <a:p>
            <a:pPr lvl="1" eaLnBrk="1" hangingPunct="1"/>
            <a:r>
              <a:rPr lang="en-US" sz="2800" smtClean="0"/>
              <a:t>Crowds usually have a sense of urgency.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The Social Structure of Crowds</a:t>
            </a:r>
          </a:p>
        </p:txBody>
      </p:sp>
      <p:sp>
        <p:nvSpPr>
          <p:cNvPr id="10243" name="Rectangle 3"/>
          <p:cNvSpPr>
            <a:spLocks noGrp="1" noChangeArrowheads="1"/>
          </p:cNvSpPr>
          <p:nvPr>
            <p:ph type="body" idx="1"/>
          </p:nvPr>
        </p:nvSpPr>
        <p:spPr/>
        <p:txBody>
          <a:bodyPr/>
          <a:lstStyle/>
          <a:p>
            <a:pPr eaLnBrk="1" hangingPunct="1"/>
            <a:r>
              <a:rPr lang="en-US" smtClean="0"/>
              <a:t>Crowds are usually “circular,” surrounding the object of the crowd’s attention. </a:t>
            </a:r>
          </a:p>
          <a:p>
            <a:pPr eaLnBrk="1" hangingPunct="1"/>
            <a:r>
              <a:rPr lang="en-US" smtClean="0"/>
              <a:t>The people closest to the crowd’s center of interest are the core of the crowd and show the greatest focus on the object of interest.</a:t>
            </a:r>
          </a:p>
          <a:p>
            <a:pPr eaLnBrk="1" hangingPunct="1"/>
            <a:r>
              <a:rPr lang="en-US" smtClean="0"/>
              <a:t>At the outer edges of the crowd, attention is less focused.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Emergent Norm Theory</a:t>
            </a:r>
          </a:p>
        </p:txBody>
      </p:sp>
      <p:sp>
        <p:nvSpPr>
          <p:cNvPr id="11267" name="Rectangle 3"/>
          <p:cNvSpPr>
            <a:spLocks noGrp="1" noChangeArrowheads="1"/>
          </p:cNvSpPr>
          <p:nvPr>
            <p:ph type="body" idx="1"/>
          </p:nvPr>
        </p:nvSpPr>
        <p:spPr/>
        <p:txBody>
          <a:bodyPr/>
          <a:lstStyle/>
          <a:p>
            <a:pPr eaLnBrk="1" hangingPunct="1"/>
            <a:r>
              <a:rPr lang="en-US" sz="2800" smtClean="0"/>
              <a:t>Postulates that people faced with an unusual situation can create meanings that define and direct the situation.</a:t>
            </a:r>
          </a:p>
          <a:p>
            <a:pPr eaLnBrk="1" hangingPunct="1"/>
            <a:r>
              <a:rPr lang="en-US" sz="2800" smtClean="0"/>
              <a:t>Group norms govern collective behavior, but the norms that are obeyed are newly created as the group responds to its new situation.</a:t>
            </a:r>
          </a:p>
          <a:p>
            <a:pPr eaLnBrk="1" hangingPunct="1"/>
            <a:r>
              <a:rPr lang="en-US" sz="2800" smtClean="0"/>
              <a:t> Members of the group follow norms—they just may be created on the spot.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Panic</a:t>
            </a:r>
          </a:p>
        </p:txBody>
      </p:sp>
      <p:sp>
        <p:nvSpPr>
          <p:cNvPr id="12291" name="Rectangle 3"/>
          <p:cNvSpPr>
            <a:spLocks noGrp="1" noChangeArrowheads="1"/>
          </p:cNvSpPr>
          <p:nvPr>
            <p:ph type="body" idx="1"/>
          </p:nvPr>
        </p:nvSpPr>
        <p:spPr/>
        <p:txBody>
          <a:bodyPr/>
          <a:lstStyle/>
          <a:p>
            <a:pPr eaLnBrk="1" hangingPunct="1"/>
            <a:r>
              <a:rPr lang="en-US" smtClean="0"/>
              <a:t>A </a:t>
            </a:r>
            <a:r>
              <a:rPr lang="en-US" i="1" smtClean="0"/>
              <a:t>panic</a:t>
            </a:r>
            <a:r>
              <a:rPr lang="en-US" smtClean="0"/>
              <a:t> is behavior that occurs when people in a group suddenly become concerned for their safety. </a:t>
            </a:r>
          </a:p>
          <a:p>
            <a:pPr eaLnBrk="1" hangingPunct="1"/>
            <a:r>
              <a:rPr lang="en-US" smtClean="0"/>
              <a:t>People tend to flee in groups, often stopping to look out for one another.</a:t>
            </a:r>
          </a:p>
          <a:p>
            <a:pPr eaLnBrk="1" hangingPunct="1"/>
            <a:r>
              <a:rPr lang="en-US" smtClean="0"/>
              <a:t>We know, for example, that in the World Trade Center on 9/11, people for the most part tried to leave in an orderly fashion.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Panic: Three Factors</a:t>
            </a:r>
          </a:p>
        </p:txBody>
      </p:sp>
      <p:sp>
        <p:nvSpPr>
          <p:cNvPr id="13315" name="Rectangle 3"/>
          <p:cNvSpPr>
            <a:spLocks noGrp="1" noChangeArrowheads="1"/>
          </p:cNvSpPr>
          <p:nvPr>
            <p:ph type="body" idx="1"/>
          </p:nvPr>
        </p:nvSpPr>
        <p:spPr/>
        <p:txBody>
          <a:bodyPr/>
          <a:lstStyle/>
          <a:p>
            <a:pPr marL="609600" indent="-609600" eaLnBrk="1" hangingPunct="1">
              <a:lnSpc>
                <a:spcPct val="90000"/>
              </a:lnSpc>
              <a:buFont typeface="Times" charset="0"/>
              <a:buAutoNum type="arabicPeriod"/>
            </a:pPr>
            <a:r>
              <a:rPr lang="en-US" sz="2800" smtClean="0"/>
              <a:t>A perceived threat. </a:t>
            </a:r>
          </a:p>
          <a:p>
            <a:pPr marL="1066800" lvl="1" indent="-609600" eaLnBrk="1" hangingPunct="1">
              <a:lnSpc>
                <a:spcPct val="90000"/>
              </a:lnSpc>
              <a:buFont typeface="Wingdings" pitchFamily="2" charset="2"/>
              <a:buNone/>
            </a:pPr>
            <a:r>
              <a:rPr lang="en-US" sz="2800" smtClean="0"/>
              <a:t>	The threat is usually perceived as so imminent that there is no time to do anything but flee.</a:t>
            </a:r>
          </a:p>
          <a:p>
            <a:pPr marL="609600" indent="-609600" eaLnBrk="1" hangingPunct="1">
              <a:lnSpc>
                <a:spcPct val="90000"/>
              </a:lnSpc>
              <a:buFont typeface="Times" charset="0"/>
              <a:buAutoNum type="arabicPeriod"/>
            </a:pPr>
            <a:r>
              <a:rPr lang="en-US" sz="2800" smtClean="0"/>
              <a:t> A sense of possible entrapment. </a:t>
            </a:r>
          </a:p>
          <a:p>
            <a:pPr marL="609600" indent="-609600" eaLnBrk="1" hangingPunct="1">
              <a:lnSpc>
                <a:spcPct val="90000"/>
              </a:lnSpc>
              <a:buFont typeface="Times" charset="0"/>
              <a:buAutoNum type="arabicPeriod"/>
            </a:pPr>
            <a:r>
              <a:rPr lang="en-US" sz="2800" smtClean="0"/>
              <a:t>A failure of front-to-rear communication.</a:t>
            </a:r>
          </a:p>
          <a:p>
            <a:pPr marL="1066800" lvl="1" indent="-609600" eaLnBrk="1" hangingPunct="1">
              <a:lnSpc>
                <a:spcPct val="90000"/>
              </a:lnSpc>
              <a:buFont typeface="Wingdings" pitchFamily="2" charset="2"/>
              <a:buNone/>
            </a:pPr>
            <a:r>
              <a:rPr lang="en-US" sz="2800" smtClean="0"/>
              <a:t>	People at the rear of the crowd exert strong physical or psychological pressure to advance toward the goal.</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Riots</a:t>
            </a:r>
          </a:p>
        </p:txBody>
      </p:sp>
      <p:sp>
        <p:nvSpPr>
          <p:cNvPr id="14339" name="Rectangle 3"/>
          <p:cNvSpPr>
            <a:spLocks noGrp="1" noChangeArrowheads="1"/>
          </p:cNvSpPr>
          <p:nvPr>
            <p:ph type="body" idx="1"/>
          </p:nvPr>
        </p:nvSpPr>
        <p:spPr/>
        <p:txBody>
          <a:bodyPr/>
          <a:lstStyle/>
          <a:p>
            <a:pPr eaLnBrk="1" hangingPunct="1"/>
            <a:r>
              <a:rPr lang="en-US" smtClean="0"/>
              <a:t>Sociologists see riots as a multitude of small crowd actions spread over a particular geographic area, where the crowd is directed at a particular target.</a:t>
            </a:r>
          </a:p>
          <a:p>
            <a:pPr eaLnBrk="1" hangingPunct="1"/>
            <a:r>
              <a:rPr lang="en-US" smtClean="0"/>
              <a:t>Riots occur when groups of people band together to express a collective grievance or when groups are provoked by anger or excitement.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en-US" smtClean="0"/>
              <a:t>Polling Question</a:t>
            </a:r>
          </a:p>
        </p:txBody>
      </p:sp>
      <p:sp>
        <p:nvSpPr>
          <p:cNvPr id="15363" name="Rectangle 5"/>
          <p:cNvSpPr>
            <a:spLocks noGrp="1" noChangeArrowheads="1"/>
          </p:cNvSpPr>
          <p:nvPr>
            <p:ph type="body" idx="1"/>
          </p:nvPr>
        </p:nvSpPr>
        <p:spPr/>
        <p:txBody>
          <a:bodyPr/>
          <a:lstStyle/>
          <a:p>
            <a:pPr eaLnBrk="1" hangingPunct="1">
              <a:lnSpc>
                <a:spcPct val="90000"/>
              </a:lnSpc>
            </a:pPr>
            <a:r>
              <a:rPr lang="en-US" smtClean="0"/>
              <a:t>Civil disobedience is better to use than militant activity for groups to get their point across for social change.   </a:t>
            </a:r>
          </a:p>
          <a:p>
            <a:pPr lvl="1" eaLnBrk="1" hangingPunct="1">
              <a:lnSpc>
                <a:spcPct val="90000"/>
              </a:lnSpc>
              <a:buFont typeface="Wingdings" pitchFamily="2" charset="2"/>
              <a:buNone/>
            </a:pPr>
            <a:r>
              <a:rPr lang="en-US" smtClean="0"/>
              <a:t>A.)  Strongly agree</a:t>
            </a:r>
          </a:p>
          <a:p>
            <a:pPr lvl="1" eaLnBrk="1" hangingPunct="1">
              <a:lnSpc>
                <a:spcPct val="90000"/>
              </a:lnSpc>
              <a:buFont typeface="Wingdings" pitchFamily="2" charset="2"/>
              <a:buNone/>
            </a:pPr>
            <a:r>
              <a:rPr lang="en-US" smtClean="0"/>
              <a:t>B.)  Agree somewhat</a:t>
            </a:r>
          </a:p>
          <a:p>
            <a:pPr lvl="1" eaLnBrk="1" hangingPunct="1">
              <a:lnSpc>
                <a:spcPct val="90000"/>
              </a:lnSpc>
              <a:buFont typeface="Wingdings" pitchFamily="2" charset="2"/>
              <a:buNone/>
            </a:pPr>
            <a:r>
              <a:rPr lang="en-US" smtClean="0"/>
              <a:t>C.)  Unsure</a:t>
            </a:r>
          </a:p>
          <a:p>
            <a:pPr lvl="1" eaLnBrk="1" hangingPunct="1">
              <a:lnSpc>
                <a:spcPct val="90000"/>
              </a:lnSpc>
              <a:buFont typeface="Wingdings" pitchFamily="2" charset="2"/>
              <a:buNone/>
            </a:pPr>
            <a:r>
              <a:rPr lang="en-US" smtClean="0"/>
              <a:t>D.)  Disagree somewhat</a:t>
            </a:r>
          </a:p>
          <a:p>
            <a:pPr lvl="1" eaLnBrk="1" hangingPunct="1">
              <a:lnSpc>
                <a:spcPct val="90000"/>
              </a:lnSpc>
              <a:buFont typeface="Wingdings" pitchFamily="2" charset="2"/>
              <a:buNone/>
            </a:pPr>
            <a:r>
              <a:rPr lang="en-US" smtClean="0"/>
              <a:t>E.)  Strongly disagree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eaLnBrk="1" hangingPunct="1"/>
            <a:r>
              <a:rPr lang="en-US" smtClean="0"/>
              <a:t>Social Conditions that Cause Riots to Erupt</a:t>
            </a:r>
          </a:p>
        </p:txBody>
      </p:sp>
      <p:sp>
        <p:nvSpPr>
          <p:cNvPr id="16387" name="Rectangle 3"/>
          <p:cNvSpPr>
            <a:spLocks noGrp="1" noChangeArrowheads="1"/>
          </p:cNvSpPr>
          <p:nvPr>
            <p:ph type="body" idx="1"/>
          </p:nvPr>
        </p:nvSpPr>
        <p:spPr/>
        <p:txBody>
          <a:bodyPr/>
          <a:lstStyle/>
          <a:p>
            <a:pPr eaLnBrk="1" hangingPunct="1">
              <a:lnSpc>
                <a:spcPct val="90000"/>
              </a:lnSpc>
            </a:pPr>
            <a:r>
              <a:rPr lang="en-US" sz="2800" smtClean="0"/>
              <a:t>Riots are likely to occur in cities with economic deprivation of racial–ethnic minority groups. </a:t>
            </a:r>
          </a:p>
          <a:p>
            <a:pPr eaLnBrk="1" hangingPunct="1">
              <a:lnSpc>
                <a:spcPct val="90000"/>
              </a:lnSpc>
            </a:pPr>
            <a:r>
              <a:rPr lang="en-US" sz="2800" smtClean="0"/>
              <a:t>Riots are most likely to occur in cities where grievances of the rioting group have not been addressed. </a:t>
            </a:r>
          </a:p>
          <a:p>
            <a:pPr eaLnBrk="1" hangingPunct="1">
              <a:lnSpc>
                <a:spcPct val="90000"/>
              </a:lnSpc>
            </a:pPr>
            <a:r>
              <a:rPr lang="en-US" sz="2800" smtClean="0"/>
              <a:t>A rapid influx of new populations is a common characteristic of cities where riots take place.</a:t>
            </a:r>
          </a:p>
          <a:p>
            <a:pPr eaLnBrk="1" hangingPunct="1">
              <a:lnSpc>
                <a:spcPct val="90000"/>
              </a:lnSpc>
            </a:pPr>
            <a:r>
              <a:rPr lang="en-US" sz="2800" smtClean="0"/>
              <a:t>Whether a group has resources to initiate and sustain rebellious activity influences the development of riots.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What Stops Riots?</a:t>
            </a:r>
          </a:p>
        </p:txBody>
      </p:sp>
      <p:sp>
        <p:nvSpPr>
          <p:cNvPr id="17411" name="Rectangle 3"/>
          <p:cNvSpPr>
            <a:spLocks noGrp="1" noChangeArrowheads="1"/>
          </p:cNvSpPr>
          <p:nvPr>
            <p:ph type="body" idx="1"/>
          </p:nvPr>
        </p:nvSpPr>
        <p:spPr/>
        <p:txBody>
          <a:bodyPr/>
          <a:lstStyle/>
          <a:p>
            <a:pPr marL="533400" indent="-533400" eaLnBrk="1" hangingPunct="1">
              <a:buFont typeface="Times" charset="0"/>
              <a:buAutoNum type="arabicPeriod"/>
            </a:pPr>
            <a:r>
              <a:rPr lang="en-US" sz="2800" smtClean="0"/>
              <a:t>The original goals of the protest groups may have been satisfied. </a:t>
            </a:r>
          </a:p>
          <a:p>
            <a:pPr marL="533400" indent="-533400" eaLnBrk="1" hangingPunct="1">
              <a:buFont typeface="Times" charset="0"/>
              <a:buAutoNum type="arabicPeriod"/>
            </a:pPr>
            <a:r>
              <a:rPr lang="en-US" sz="2800" smtClean="0"/>
              <a:t>The actions of social control agents may end violence. </a:t>
            </a:r>
          </a:p>
          <a:p>
            <a:pPr marL="533400" indent="-533400" eaLnBrk="1" hangingPunct="1">
              <a:buFont typeface="Times" charset="0"/>
              <a:buAutoNum type="arabicPeriod"/>
            </a:pPr>
            <a:r>
              <a:rPr lang="en-US" sz="2800" smtClean="0"/>
              <a:t>Riots and violence may end when the political situation changes. </a:t>
            </a:r>
          </a:p>
          <a:p>
            <a:pPr marL="533400" indent="-533400" eaLnBrk="1" hangingPunct="1">
              <a:buFont typeface="Times" charset="0"/>
              <a:buAutoNum type="arabicPeriod"/>
            </a:pPr>
            <a:r>
              <a:rPr lang="en-US" sz="2800" smtClean="0"/>
              <a:t>Some have argued that discontent can be regulated by the expansion of relief services.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buFont typeface="Times" charset="0"/>
              <a:buNone/>
            </a:pPr>
            <a:r>
              <a:rPr lang="en-US" smtClean="0"/>
              <a:t>Collective Preoccupations</a:t>
            </a:r>
          </a:p>
        </p:txBody>
      </p:sp>
      <p:sp>
        <p:nvSpPr>
          <p:cNvPr id="18435" name="Rectangle 3"/>
          <p:cNvSpPr>
            <a:spLocks noGrp="1" noChangeArrowheads="1"/>
          </p:cNvSpPr>
          <p:nvPr>
            <p:ph type="body" idx="1"/>
          </p:nvPr>
        </p:nvSpPr>
        <p:spPr/>
        <p:txBody>
          <a:bodyPr/>
          <a:lstStyle/>
          <a:p>
            <a:pPr eaLnBrk="1" hangingPunct="1"/>
            <a:r>
              <a:rPr lang="en-US" smtClean="0"/>
              <a:t>Forms of collective behavior wherein many people, over a broad social spectrum, engage in similar behavior and have a shared definition of their behavior as needed to bring social change or to identify their place in the society.</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Fads</a:t>
            </a:r>
          </a:p>
        </p:txBody>
      </p:sp>
      <p:sp>
        <p:nvSpPr>
          <p:cNvPr id="19459" name="Rectangle 3"/>
          <p:cNvSpPr>
            <a:spLocks noGrp="1" noChangeArrowheads="1"/>
          </p:cNvSpPr>
          <p:nvPr>
            <p:ph type="body" idx="1"/>
          </p:nvPr>
        </p:nvSpPr>
        <p:spPr/>
        <p:txBody>
          <a:bodyPr/>
          <a:lstStyle/>
          <a:p>
            <a:pPr marL="533400" indent="-533400" eaLnBrk="1" hangingPunct="1">
              <a:lnSpc>
                <a:spcPct val="90000"/>
              </a:lnSpc>
            </a:pPr>
            <a:r>
              <a:rPr lang="en-US" sz="2800" i="1" smtClean="0"/>
              <a:t>Fads</a:t>
            </a:r>
            <a:r>
              <a:rPr lang="en-US" sz="2800" smtClean="0"/>
              <a:t> may be products (scooters, hula hoops, yo-yos), activities (streaking, raves), words or phrases (yo!, whatever, cool), or popular heroes (Harry Potter, Barbie). </a:t>
            </a:r>
          </a:p>
          <a:p>
            <a:pPr marL="533400" indent="-533400" eaLnBrk="1" hangingPunct="1">
              <a:lnSpc>
                <a:spcPct val="90000"/>
              </a:lnSpc>
            </a:pPr>
            <a:r>
              <a:rPr lang="en-US" sz="2800" smtClean="0"/>
              <a:t>Fads provide a sense of unity among their participants and a sense of differentiation between participants and nonparticipants.</a:t>
            </a:r>
          </a:p>
          <a:p>
            <a:pPr marL="533400" indent="-533400" eaLnBrk="1" hangingPunct="1">
              <a:lnSpc>
                <a:spcPct val="90000"/>
              </a:lnSpc>
            </a:pPr>
            <a:r>
              <a:rPr lang="en-US" sz="2800" i="1" smtClean="0"/>
              <a:t>Crazes</a:t>
            </a:r>
            <a:r>
              <a:rPr lang="en-US" sz="2800" smtClean="0"/>
              <a:t> are similar to fads except that they tend to represent more intense involvement for participants.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Hysterical Contagions</a:t>
            </a:r>
          </a:p>
        </p:txBody>
      </p:sp>
      <p:sp>
        <p:nvSpPr>
          <p:cNvPr id="20483" name="Rectangle 3"/>
          <p:cNvSpPr>
            <a:spLocks noGrp="1" noChangeArrowheads="1"/>
          </p:cNvSpPr>
          <p:nvPr>
            <p:ph type="body" idx="1"/>
          </p:nvPr>
        </p:nvSpPr>
        <p:spPr/>
        <p:txBody>
          <a:bodyPr/>
          <a:lstStyle/>
          <a:p>
            <a:pPr eaLnBrk="1" hangingPunct="1"/>
            <a:r>
              <a:rPr lang="en-US" smtClean="0"/>
              <a:t>Involves the spread of symptoms of an illness among a group when there is no physiological disease present.</a:t>
            </a:r>
          </a:p>
          <a:p>
            <a:pPr eaLnBrk="1" hangingPunct="1"/>
            <a:r>
              <a:rPr lang="en-US" smtClean="0"/>
              <a:t>Most likely to occur when it provides a way of coping with a situation that cannot be handled in the usual ways.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Scapegoating</a:t>
            </a:r>
          </a:p>
        </p:txBody>
      </p:sp>
      <p:sp>
        <p:nvSpPr>
          <p:cNvPr id="21507" name="Rectangle 3"/>
          <p:cNvSpPr>
            <a:spLocks noGrp="1" noChangeArrowheads="1"/>
          </p:cNvSpPr>
          <p:nvPr>
            <p:ph type="body" idx="1"/>
          </p:nvPr>
        </p:nvSpPr>
        <p:spPr/>
        <p:txBody>
          <a:bodyPr/>
          <a:lstStyle/>
          <a:p>
            <a:pPr eaLnBrk="1" hangingPunct="1">
              <a:lnSpc>
                <a:spcPct val="90000"/>
              </a:lnSpc>
            </a:pPr>
            <a:r>
              <a:rPr lang="en-US" smtClean="0"/>
              <a:t>Occurs when a group collectively identifies another group as a threat to the perceived social order and incorrectly blames the other group for problems they have not caused. </a:t>
            </a:r>
          </a:p>
          <a:p>
            <a:pPr eaLnBrk="1" hangingPunct="1">
              <a:lnSpc>
                <a:spcPct val="90000"/>
              </a:lnSpc>
            </a:pPr>
            <a:r>
              <a:rPr lang="en-US" smtClean="0"/>
              <a:t>The group so identified becomes the target of negative actions that can range from ridicule to imprisonment, extreme violence, and even death.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Social Movements</a:t>
            </a:r>
          </a:p>
        </p:txBody>
      </p:sp>
      <p:sp>
        <p:nvSpPr>
          <p:cNvPr id="22531" name="Rectangle 3"/>
          <p:cNvSpPr>
            <a:spLocks noGrp="1" noChangeArrowheads="1"/>
          </p:cNvSpPr>
          <p:nvPr>
            <p:ph type="body" idx="1"/>
          </p:nvPr>
        </p:nvSpPr>
        <p:spPr/>
        <p:txBody>
          <a:bodyPr/>
          <a:lstStyle/>
          <a:p>
            <a:pPr eaLnBrk="1" hangingPunct="1">
              <a:lnSpc>
                <a:spcPct val="90000"/>
              </a:lnSpc>
            </a:pPr>
            <a:r>
              <a:rPr lang="en-US" sz="2800" smtClean="0"/>
              <a:t>A social movement is an organized social group that acts with continuity and coordination to promote or resist change in society or other social units. </a:t>
            </a:r>
          </a:p>
          <a:p>
            <a:pPr eaLnBrk="1" hangingPunct="1">
              <a:lnSpc>
                <a:spcPct val="90000"/>
              </a:lnSpc>
            </a:pPr>
            <a:r>
              <a:rPr lang="en-US" sz="2800" smtClean="0"/>
              <a:t>Social movements are the most organized form of collective behavior, and they tend to be the most sustained. </a:t>
            </a:r>
          </a:p>
          <a:p>
            <a:pPr eaLnBrk="1" hangingPunct="1">
              <a:lnSpc>
                <a:spcPct val="90000"/>
              </a:lnSpc>
            </a:pPr>
            <a:r>
              <a:rPr lang="en-US" sz="2800" smtClean="0"/>
              <a:t>They often have a connection to the past, and they tend to become organized in coherent social organizations.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Grp="1" noChangeArrowheads="1"/>
          </p:cNvSpPr>
          <p:nvPr>
            <p:ph type="title"/>
          </p:nvPr>
        </p:nvSpPr>
        <p:spPr/>
        <p:txBody>
          <a:bodyPr/>
          <a:lstStyle/>
          <a:p>
            <a:pPr eaLnBrk="1" hangingPunct="1"/>
            <a:r>
              <a:rPr lang="en-US" smtClean="0"/>
              <a:t>Type of Social Movements</a:t>
            </a:r>
          </a:p>
        </p:txBody>
      </p:sp>
      <p:sp>
        <p:nvSpPr>
          <p:cNvPr id="25603" name="Rectangle 7"/>
          <p:cNvSpPr>
            <a:spLocks noGrp="1" noChangeArrowheads="1"/>
          </p:cNvSpPr>
          <p:nvPr>
            <p:ph type="body" idx="1"/>
          </p:nvPr>
        </p:nvSpPr>
        <p:spPr/>
        <p:txBody>
          <a:bodyPr/>
          <a:lstStyle/>
          <a:p>
            <a:pPr eaLnBrk="1" hangingPunct="1"/>
            <a:r>
              <a:rPr lang="en-US" smtClean="0"/>
              <a:t>Personal transformation movements - hippie, new age</a:t>
            </a:r>
          </a:p>
          <a:p>
            <a:pPr eaLnBrk="1" hangingPunct="1"/>
            <a:r>
              <a:rPr lang="en-US" smtClean="0"/>
              <a:t>Social change movements - environmental and animal rights movements</a:t>
            </a:r>
          </a:p>
          <a:p>
            <a:pPr eaLnBrk="1" hangingPunct="1"/>
            <a:r>
              <a:rPr lang="en-US" smtClean="0"/>
              <a:t>Reactionary movements - </a:t>
            </a:r>
            <a:br>
              <a:rPr lang="en-US" smtClean="0"/>
            </a:br>
            <a:r>
              <a:rPr lang="en-US" smtClean="0"/>
              <a:t>Aryan Nation, Right-to-Life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Grp="1" noChangeArrowheads="1"/>
          </p:cNvSpPr>
          <p:nvPr>
            <p:ph type="title"/>
          </p:nvPr>
        </p:nvSpPr>
        <p:spPr/>
        <p:txBody>
          <a:bodyPr>
            <a:normAutofit fontScale="90000"/>
          </a:bodyPr>
          <a:lstStyle/>
          <a:p>
            <a:pPr eaLnBrk="1" hangingPunct="1"/>
            <a:r>
              <a:rPr lang="en-US" sz="4400" smtClean="0"/>
              <a:t>Elements Necessary</a:t>
            </a:r>
            <a:br>
              <a:rPr lang="en-US" sz="4400" smtClean="0"/>
            </a:br>
            <a:r>
              <a:rPr lang="en-US" sz="4400" smtClean="0"/>
              <a:t>for Social Movements</a:t>
            </a:r>
            <a:endParaRPr lang="en-US" smtClean="0"/>
          </a:p>
        </p:txBody>
      </p:sp>
      <p:sp>
        <p:nvSpPr>
          <p:cNvPr id="26627" name="Rectangle 7"/>
          <p:cNvSpPr>
            <a:spLocks noGrp="1" noChangeArrowheads="1"/>
          </p:cNvSpPr>
          <p:nvPr>
            <p:ph type="body" idx="1"/>
          </p:nvPr>
        </p:nvSpPr>
        <p:spPr/>
        <p:txBody>
          <a:bodyPr/>
          <a:lstStyle/>
          <a:p>
            <a:pPr marL="533400" indent="-533400" eaLnBrk="1" hangingPunct="1">
              <a:buFont typeface="Wingdings" pitchFamily="2" charset="2"/>
              <a:buAutoNum type="arabicPeriod"/>
            </a:pPr>
            <a:r>
              <a:rPr lang="en-US" sz="3600" smtClean="0"/>
              <a:t>Pre-existing communication network.</a:t>
            </a:r>
          </a:p>
          <a:p>
            <a:pPr marL="533400" indent="-533400" eaLnBrk="1" hangingPunct="1">
              <a:buFont typeface="Wingdings" pitchFamily="2" charset="2"/>
              <a:buAutoNum type="arabicPeriod"/>
            </a:pPr>
            <a:r>
              <a:rPr lang="en-US" sz="3600" smtClean="0"/>
              <a:t>Pre-existing grievance.</a:t>
            </a:r>
          </a:p>
          <a:p>
            <a:pPr marL="533400" indent="-533400" eaLnBrk="1" hangingPunct="1">
              <a:buFont typeface="Wingdings" pitchFamily="2" charset="2"/>
              <a:buAutoNum type="arabicPeriod"/>
            </a:pPr>
            <a:r>
              <a:rPr lang="en-US" sz="3600" smtClean="0"/>
              <a:t>Precipitating incident.</a:t>
            </a:r>
          </a:p>
          <a:p>
            <a:pPr marL="533400" indent="-533400" eaLnBrk="1" hangingPunct="1">
              <a:buFont typeface="Wingdings" pitchFamily="2" charset="2"/>
              <a:buAutoNum type="arabicPeriod"/>
            </a:pPr>
            <a:r>
              <a:rPr lang="en-US" sz="3600" smtClean="0"/>
              <a:t>Ability to mobilize.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buFont typeface="Wingdings" pitchFamily="2" charset="2"/>
              <a:buNone/>
            </a:pPr>
            <a:r>
              <a:rPr lang="en-US" sz="4000" b="1" smtClean="0">
                <a:latin typeface="Univers" charset="0"/>
              </a:rPr>
              <a:t>Theories of Social Movement</a:t>
            </a:r>
            <a:endParaRPr lang="en-US" smtClean="0">
              <a:cs typeface="Arial" pitchFamily="34" charset="0"/>
            </a:endParaRPr>
          </a:p>
        </p:txBody>
      </p:sp>
      <p:graphicFrame>
        <p:nvGraphicFramePr>
          <p:cNvPr id="75843" name="Group 67"/>
          <p:cNvGraphicFramePr>
            <a:graphicFrameLocks noGrp="1"/>
          </p:cNvGraphicFramePr>
          <p:nvPr>
            <p:ph type="tbl" idx="1"/>
          </p:nvPr>
        </p:nvGraphicFramePr>
        <p:xfrm>
          <a:off x="1143000" y="1981200"/>
          <a:ext cx="7772400" cy="4084320"/>
        </p:xfrm>
        <a:graphic>
          <a:graphicData uri="http://schemas.openxmlformats.org/drawingml/2006/table">
            <a:tbl>
              <a:tblPr/>
              <a:tblGrid>
                <a:gridCol w="2514600"/>
                <a:gridCol w="5257800"/>
              </a:tblGrid>
              <a:tr h="60960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chemeClr val="tx1"/>
                          </a:solidFill>
                          <a:effectLst/>
                          <a:latin typeface="Arial" pitchFamily="34" charset="0"/>
                        </a:rPr>
                        <a:t>What does the theory emphasize?</a:t>
                      </a:r>
                    </a:p>
                  </a:txBody>
                  <a:tcPr anchor="ct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AEB260"/>
                    </a:solidFill>
                  </a:tcPr>
                </a:tc>
                <a:tc hMerge="1">
                  <a:txBody>
                    <a:bodyPr/>
                    <a:lstStyle/>
                    <a:p>
                      <a:endParaRPr lang="en-US"/>
                    </a:p>
                  </a:txBody>
                  <a:tcPr/>
                </a:tc>
              </a:tr>
              <a:tr h="9715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chemeClr val="tx1"/>
                          </a:solidFill>
                          <a:effectLst/>
                          <a:latin typeface="Arial" pitchFamily="34" charset="0"/>
                        </a:rPr>
                        <a:t>Resource Mobilization</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chemeClr val="tx1"/>
                          </a:solidFill>
                          <a:effectLst/>
                          <a:latin typeface="Arial" pitchFamily="34" charset="0"/>
                        </a:rPr>
                        <a:t>Linkages among groups within a movement</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9715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chemeClr val="tx1"/>
                          </a:solidFill>
                          <a:effectLst/>
                          <a:latin typeface="Arial" pitchFamily="34" charset="0"/>
                        </a:rPr>
                        <a:t>Political</a:t>
                      </a:r>
                      <a:br>
                        <a:rPr kumimoji="0" lang="en-US" sz="3000" b="1" i="0" u="none" strike="noStrike" cap="none" normalizeH="0" baseline="0" smtClean="0">
                          <a:ln>
                            <a:noFill/>
                          </a:ln>
                          <a:solidFill>
                            <a:schemeClr val="tx1"/>
                          </a:solidFill>
                          <a:effectLst/>
                          <a:latin typeface="Arial" pitchFamily="34" charset="0"/>
                        </a:rPr>
                      </a:br>
                      <a:r>
                        <a:rPr kumimoji="0" lang="en-US" sz="3000" b="1" i="0" u="none" strike="noStrike" cap="none" normalizeH="0" baseline="0" smtClean="0">
                          <a:ln>
                            <a:noFill/>
                          </a:ln>
                          <a:solidFill>
                            <a:schemeClr val="tx1"/>
                          </a:solidFill>
                          <a:effectLst/>
                          <a:latin typeface="Arial" pitchFamily="34" charset="0"/>
                        </a:rPr>
                        <a:t>Process</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chemeClr val="tx1"/>
                          </a:solidFill>
                          <a:effectLst/>
                          <a:latin typeface="Arial" pitchFamily="34" charset="0"/>
                        </a:rPr>
                        <a:t>Vulnerability of political system to social protest</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9715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chemeClr val="tx1"/>
                          </a:solidFill>
                          <a:effectLst/>
                          <a:latin typeface="Arial" pitchFamily="34" charset="0"/>
                        </a:rPr>
                        <a:t>New Social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chemeClr val="tx1"/>
                          </a:solidFill>
                          <a:effectLst/>
                          <a:latin typeface="Arial" pitchFamily="34" charset="0"/>
                        </a:rPr>
                        <a:t>Movement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000" b="1" i="0" u="none" strike="noStrike" cap="none" normalizeH="0" baseline="0" smtClean="0">
                        <a:ln>
                          <a:noFill/>
                        </a:ln>
                        <a:solidFill>
                          <a:schemeClr val="tx1"/>
                        </a:solidFill>
                        <a:effectLst/>
                        <a:latin typeface="Arial" pitchFamily="34" charset="0"/>
                      </a:endParaRP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chemeClr val="tx1"/>
                          </a:solidFill>
                          <a:effectLst/>
                          <a:latin typeface="Arial" pitchFamily="34" charset="0"/>
                        </a:rPr>
                        <a:t>Interconnection between social structural and cultural perspectives</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0"/>
          <p:cNvSpPr>
            <a:spLocks noGrp="1" noChangeArrowheads="1"/>
          </p:cNvSpPr>
          <p:nvPr>
            <p:ph type="title"/>
          </p:nvPr>
        </p:nvSpPr>
        <p:spPr/>
        <p:txBody>
          <a:bodyPr/>
          <a:lstStyle/>
          <a:p>
            <a:pPr eaLnBrk="1" hangingPunct="1"/>
            <a:r>
              <a:rPr lang="en-US" smtClean="0"/>
              <a:t>Theories of Social Movements</a:t>
            </a:r>
          </a:p>
        </p:txBody>
      </p:sp>
      <p:graphicFrame>
        <p:nvGraphicFramePr>
          <p:cNvPr id="77864" name="Group 40"/>
          <p:cNvGraphicFramePr>
            <a:graphicFrameLocks noGrp="1"/>
          </p:cNvGraphicFramePr>
          <p:nvPr>
            <p:ph type="tbl" idx="1"/>
          </p:nvPr>
        </p:nvGraphicFramePr>
        <p:xfrm>
          <a:off x="1143000" y="1981200"/>
          <a:ext cx="7772400" cy="4480560"/>
        </p:xfrm>
        <a:graphic>
          <a:graphicData uri="http://schemas.openxmlformats.org/drawingml/2006/table">
            <a:tbl>
              <a:tblPr/>
              <a:tblGrid>
                <a:gridCol w="2514600"/>
                <a:gridCol w="5257800"/>
              </a:tblGrid>
              <a:tr h="46990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chemeClr val="tx1"/>
                          </a:solidFill>
                          <a:effectLst/>
                          <a:latin typeface="Arial" pitchFamily="34" charset="0"/>
                        </a:rPr>
                        <a:t>How do social movements start?</a:t>
                      </a:r>
                    </a:p>
                  </a:txBody>
                  <a:tcPr anchor="ct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AEB260"/>
                    </a:solidFill>
                  </a:tcPr>
                </a:tc>
                <a:tc hMerge="1">
                  <a:txBody>
                    <a:bodyPr/>
                    <a:lstStyle/>
                    <a:p>
                      <a:endParaRPr lang="en-US"/>
                    </a:p>
                  </a:txBody>
                  <a:tcPr/>
                </a:tc>
              </a:tr>
              <a:tr h="9715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chemeClr val="tx1"/>
                          </a:solidFill>
                          <a:effectLst/>
                          <a:latin typeface="Arial" pitchFamily="34" charset="0"/>
                        </a:rPr>
                        <a:t>Resource Mobilization</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chemeClr val="tx1"/>
                          </a:solidFill>
                          <a:effectLst/>
                          <a:latin typeface="Arial" pitchFamily="34" charset="0"/>
                        </a:rPr>
                        <a:t>People organize movements by using money, knowledge, skills</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82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chemeClr val="tx1"/>
                          </a:solidFill>
                          <a:effectLst/>
                          <a:latin typeface="Arial" pitchFamily="34" charset="0"/>
                        </a:rPr>
                        <a:t>Political</a:t>
                      </a:r>
                      <a:br>
                        <a:rPr kumimoji="0" lang="en-US" sz="3000" b="1" i="0" u="none" strike="noStrike" cap="none" normalizeH="0" baseline="0" smtClean="0">
                          <a:ln>
                            <a:noFill/>
                          </a:ln>
                          <a:solidFill>
                            <a:schemeClr val="tx1"/>
                          </a:solidFill>
                          <a:effectLst/>
                          <a:latin typeface="Arial" pitchFamily="34" charset="0"/>
                        </a:rPr>
                      </a:br>
                      <a:r>
                        <a:rPr kumimoji="0" lang="en-US" sz="3000" b="1" i="0" u="none" strike="noStrike" cap="none" normalizeH="0" baseline="0" smtClean="0">
                          <a:ln>
                            <a:noFill/>
                          </a:ln>
                          <a:solidFill>
                            <a:schemeClr val="tx1"/>
                          </a:solidFill>
                          <a:effectLst/>
                          <a:latin typeface="Arial" pitchFamily="34" charset="0"/>
                        </a:rPr>
                        <a:t>Process</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chemeClr val="tx1"/>
                          </a:solidFill>
                          <a:effectLst/>
                          <a:latin typeface="Arial" pitchFamily="34" charset="0"/>
                        </a:rPr>
                        <a:t>Movements exploit social structural opportunities.</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9715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chemeClr val="tx1"/>
                          </a:solidFill>
                          <a:effectLst/>
                          <a:latin typeface="Arial" pitchFamily="34" charset="0"/>
                        </a:rPr>
                        <a:t>New Social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chemeClr val="tx1"/>
                          </a:solidFill>
                          <a:effectLst/>
                          <a:latin typeface="Arial" pitchFamily="34" charset="0"/>
                        </a:rPr>
                        <a:t>Movement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000" b="1" i="0" u="none" strike="noStrike" cap="none" normalizeH="0" baseline="0" smtClean="0">
                        <a:ln>
                          <a:noFill/>
                        </a:ln>
                        <a:solidFill>
                          <a:schemeClr val="tx1"/>
                        </a:solidFill>
                        <a:effectLst/>
                        <a:latin typeface="Arial" pitchFamily="34" charset="0"/>
                      </a:endParaRP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chemeClr val="tx1"/>
                          </a:solidFill>
                          <a:effectLst/>
                          <a:latin typeface="Arial" pitchFamily="34" charset="0"/>
                        </a:rPr>
                        <a:t>New forms of identity are created as people participate in movements</a:t>
                      </a:r>
                      <a:endParaRPr kumimoji="0" lang="en-US" sz="3000" b="1" i="0" u="none" strike="noStrike" cap="none" normalizeH="0" baseline="0" smtClean="0">
                        <a:ln>
                          <a:noFill/>
                        </a:ln>
                        <a:solidFill>
                          <a:schemeClr val="tx1"/>
                        </a:solidFill>
                        <a:effectLst/>
                        <a:latin typeface="Arial" pitchFamily="34" charset="0"/>
                      </a:endParaRP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pPr eaLnBrk="1" hangingPunct="1"/>
            <a:r>
              <a:rPr lang="en-US" smtClean="0"/>
              <a:t>Globalization, Diversity and Social Movements</a:t>
            </a:r>
          </a:p>
        </p:txBody>
      </p:sp>
      <p:sp>
        <p:nvSpPr>
          <p:cNvPr id="32771" name="Rectangle 3"/>
          <p:cNvSpPr>
            <a:spLocks noGrp="1" noChangeArrowheads="1"/>
          </p:cNvSpPr>
          <p:nvPr>
            <p:ph type="body" idx="1"/>
          </p:nvPr>
        </p:nvSpPr>
        <p:spPr/>
        <p:txBody>
          <a:bodyPr/>
          <a:lstStyle/>
          <a:p>
            <a:pPr eaLnBrk="1" hangingPunct="1">
              <a:lnSpc>
                <a:spcPct val="90000"/>
              </a:lnSpc>
            </a:pPr>
            <a:r>
              <a:rPr lang="en-US" sz="2800" smtClean="0"/>
              <a:t>Social movements can be the basis of revolutionary change. </a:t>
            </a:r>
          </a:p>
          <a:p>
            <a:pPr eaLnBrk="1" hangingPunct="1">
              <a:lnSpc>
                <a:spcPct val="90000"/>
              </a:lnSpc>
            </a:pPr>
            <a:r>
              <a:rPr lang="en-US" sz="2800" smtClean="0"/>
              <a:t>Some movements originating in one nation also spill over to affect movements in another.</a:t>
            </a:r>
          </a:p>
          <a:p>
            <a:pPr eaLnBrk="1" hangingPunct="1">
              <a:lnSpc>
                <a:spcPct val="90000"/>
              </a:lnSpc>
            </a:pPr>
            <a:r>
              <a:rPr lang="en-US" sz="2800" smtClean="0"/>
              <a:t>Transnational social movements have organizational structures that cross national borders. </a:t>
            </a:r>
          </a:p>
          <a:p>
            <a:pPr eaLnBrk="1" hangingPunct="1">
              <a:lnSpc>
                <a:spcPct val="90000"/>
              </a:lnSpc>
            </a:pPr>
            <a:r>
              <a:rPr lang="en-US" sz="2800" smtClean="0"/>
              <a:t>Some of the most profound changes in the United States were the result of social movements from our diverse  population.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p:txBody>
          <a:bodyPr/>
          <a:lstStyle/>
          <a:p>
            <a:pPr eaLnBrk="1" hangingPunct="1"/>
            <a:r>
              <a:rPr lang="en-US" smtClean="0"/>
              <a:t>Quick Quiz</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body" idx="1"/>
          </p:nvPr>
        </p:nvSpPr>
        <p:spPr>
          <a:xfrm>
            <a:off x="912813" y="685800"/>
            <a:ext cx="8110537" cy="5410200"/>
          </a:xfrm>
        </p:spPr>
        <p:txBody>
          <a:bodyPr/>
          <a:lstStyle/>
          <a:p>
            <a:pPr eaLnBrk="1" hangingPunct="1">
              <a:buFont typeface="Wingdings" pitchFamily="2" charset="2"/>
              <a:buNone/>
            </a:pPr>
            <a:r>
              <a:rPr lang="en-US" smtClean="0"/>
              <a:t>1. ________ refers to behavior that occurs when the usual social conventions are suspended and people collectively establish new norms of behavior in response to an emerging situation.</a:t>
            </a:r>
          </a:p>
          <a:p>
            <a:pPr lvl="1" eaLnBrk="1" hangingPunct="1">
              <a:buFont typeface="Wingdings" pitchFamily="2" charset="2"/>
              <a:buNone/>
            </a:pPr>
            <a:r>
              <a:rPr lang="en-US" smtClean="0"/>
              <a:t>a.	mass behavior</a:t>
            </a:r>
          </a:p>
          <a:p>
            <a:pPr lvl="1" eaLnBrk="1" hangingPunct="1">
              <a:buFont typeface="Wingdings" pitchFamily="2" charset="2"/>
              <a:buNone/>
            </a:pPr>
            <a:r>
              <a:rPr lang="en-US" smtClean="0"/>
              <a:t>b.	social movements</a:t>
            </a:r>
          </a:p>
          <a:p>
            <a:pPr lvl="1" eaLnBrk="1" hangingPunct="1">
              <a:buFont typeface="Wingdings" pitchFamily="2" charset="2"/>
              <a:buNone/>
            </a:pPr>
            <a:r>
              <a:rPr lang="en-US" smtClean="0"/>
              <a:t>c.	collective behavior</a:t>
            </a:r>
          </a:p>
          <a:p>
            <a:pPr lvl="1" eaLnBrk="1" hangingPunct="1">
              <a:buFont typeface="Wingdings" pitchFamily="2" charset="2"/>
              <a:buNone/>
            </a:pPr>
            <a:r>
              <a:rPr lang="en-US" smtClean="0"/>
              <a:t>d.	groupthink</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Answer: c</a:t>
            </a:r>
          </a:p>
        </p:txBody>
      </p:sp>
      <p:sp>
        <p:nvSpPr>
          <p:cNvPr id="35843" name="Rectangle 3"/>
          <p:cNvSpPr>
            <a:spLocks noGrp="1" noChangeArrowheads="1"/>
          </p:cNvSpPr>
          <p:nvPr>
            <p:ph type="body" idx="1"/>
          </p:nvPr>
        </p:nvSpPr>
        <p:spPr/>
        <p:txBody>
          <a:bodyPr/>
          <a:lstStyle/>
          <a:p>
            <a:pPr eaLnBrk="1" hangingPunct="1"/>
            <a:r>
              <a:rPr lang="en-US" b="1" smtClean="0"/>
              <a:t>Collective behavior</a:t>
            </a:r>
            <a:r>
              <a:rPr lang="en-US" smtClean="0"/>
              <a:t> refers to behavior that occurs when the usual social conventions are suspended and people collectively establish new norms of behavior in response to an emerging situation.</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body" idx="1"/>
          </p:nvPr>
        </p:nvSpPr>
        <p:spPr>
          <a:xfrm>
            <a:off x="912813" y="609600"/>
            <a:ext cx="8110537" cy="5486400"/>
          </a:xfrm>
        </p:spPr>
        <p:txBody>
          <a:bodyPr/>
          <a:lstStyle/>
          <a:p>
            <a:pPr eaLnBrk="1" hangingPunct="1">
              <a:buFont typeface="Wingdings" pitchFamily="2" charset="2"/>
              <a:buNone/>
            </a:pPr>
            <a:r>
              <a:rPr lang="en-US" smtClean="0"/>
              <a:t>2. Groups that act with some continuity and organization to promote or resist change in society are called:</a:t>
            </a:r>
          </a:p>
          <a:p>
            <a:pPr lvl="1" eaLnBrk="1" hangingPunct="1">
              <a:buFont typeface="Wingdings" pitchFamily="2" charset="2"/>
              <a:buNone/>
            </a:pPr>
            <a:r>
              <a:rPr lang="en-US" smtClean="0"/>
              <a:t>a.	cultural change</a:t>
            </a:r>
          </a:p>
          <a:p>
            <a:pPr lvl="1" eaLnBrk="1" hangingPunct="1">
              <a:buFont typeface="Wingdings" pitchFamily="2" charset="2"/>
              <a:buNone/>
            </a:pPr>
            <a:r>
              <a:rPr lang="en-US" smtClean="0"/>
              <a:t>b.	social movements</a:t>
            </a:r>
          </a:p>
          <a:p>
            <a:pPr lvl="1" eaLnBrk="1" hangingPunct="1">
              <a:buFont typeface="Wingdings" pitchFamily="2" charset="2"/>
              <a:buNone/>
            </a:pPr>
            <a:r>
              <a:rPr lang="en-US" smtClean="0"/>
              <a:t>c.	collective behavior</a:t>
            </a:r>
          </a:p>
          <a:p>
            <a:pPr lvl="1" eaLnBrk="1" hangingPunct="1">
              <a:buFont typeface="Wingdings" pitchFamily="2" charset="2"/>
              <a:buNone/>
            </a:pPr>
            <a:r>
              <a:rPr lang="en-US" smtClean="0"/>
              <a:t>d.	mass behavior</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Answer : b</a:t>
            </a:r>
          </a:p>
        </p:txBody>
      </p:sp>
      <p:sp>
        <p:nvSpPr>
          <p:cNvPr id="37891" name="Rectangle 3"/>
          <p:cNvSpPr>
            <a:spLocks noGrp="1" noChangeArrowheads="1"/>
          </p:cNvSpPr>
          <p:nvPr>
            <p:ph type="body" idx="1"/>
          </p:nvPr>
        </p:nvSpPr>
        <p:spPr/>
        <p:txBody>
          <a:bodyPr/>
          <a:lstStyle/>
          <a:p>
            <a:pPr eaLnBrk="1" hangingPunct="1"/>
            <a:r>
              <a:rPr lang="en-US" smtClean="0"/>
              <a:t>Groups that act with some continuity and organization to promote or resist change in society are called </a:t>
            </a:r>
            <a:r>
              <a:rPr lang="en-US" b="1" smtClean="0"/>
              <a:t>social movements</a:t>
            </a:r>
            <a:r>
              <a:rPr lang="en-US" smtClean="0"/>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Grp="1" noChangeArrowheads="1"/>
          </p:cNvSpPr>
          <p:nvPr>
            <p:ph type="body" idx="1"/>
          </p:nvPr>
        </p:nvSpPr>
        <p:spPr>
          <a:xfrm>
            <a:off x="912813" y="914400"/>
            <a:ext cx="8110537" cy="5181600"/>
          </a:xfrm>
        </p:spPr>
        <p:txBody>
          <a:bodyPr/>
          <a:lstStyle/>
          <a:p>
            <a:pPr eaLnBrk="1" hangingPunct="1">
              <a:buFont typeface="Wingdings" pitchFamily="2" charset="2"/>
              <a:buNone/>
            </a:pPr>
            <a:r>
              <a:rPr lang="en-US" smtClean="0"/>
              <a:t>3. Three main factors characterize panic-producing situations. Which of the following factors is not one of them?</a:t>
            </a:r>
          </a:p>
          <a:p>
            <a:pPr lvl="1" eaLnBrk="1" hangingPunct="1">
              <a:buFont typeface="Wingdings" pitchFamily="2" charset="2"/>
              <a:buNone/>
            </a:pPr>
            <a:r>
              <a:rPr lang="en-US" smtClean="0"/>
              <a:t>a.	lack of immediate support</a:t>
            </a:r>
          </a:p>
          <a:p>
            <a:pPr lvl="1" eaLnBrk="1" hangingPunct="1">
              <a:buFont typeface="Wingdings" pitchFamily="2" charset="2"/>
              <a:buNone/>
            </a:pPr>
            <a:r>
              <a:rPr lang="en-US" smtClean="0"/>
              <a:t>b.	failure of front-to-rear communication</a:t>
            </a:r>
          </a:p>
          <a:p>
            <a:pPr lvl="1" eaLnBrk="1" hangingPunct="1">
              <a:buFont typeface="Wingdings" pitchFamily="2" charset="2"/>
              <a:buNone/>
            </a:pPr>
            <a:r>
              <a:rPr lang="en-US" smtClean="0"/>
              <a:t>c.	perceived threat</a:t>
            </a:r>
          </a:p>
          <a:p>
            <a:pPr lvl="1" eaLnBrk="1" hangingPunct="1">
              <a:buFont typeface="Wingdings" pitchFamily="2" charset="2"/>
              <a:buNone/>
            </a:pPr>
            <a:r>
              <a:rPr lang="en-US" smtClean="0"/>
              <a:t>d.	possible entrapment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Answer: a</a:t>
            </a:r>
          </a:p>
        </p:txBody>
      </p:sp>
      <p:sp>
        <p:nvSpPr>
          <p:cNvPr id="39939" name="Rectangle 3"/>
          <p:cNvSpPr>
            <a:spLocks noGrp="1" noChangeArrowheads="1"/>
          </p:cNvSpPr>
          <p:nvPr>
            <p:ph type="body" idx="1"/>
          </p:nvPr>
        </p:nvSpPr>
        <p:spPr/>
        <p:txBody>
          <a:bodyPr/>
          <a:lstStyle/>
          <a:p>
            <a:pPr eaLnBrk="1" hangingPunct="1"/>
            <a:r>
              <a:rPr lang="en-US" smtClean="0"/>
              <a:t>Three main factors characterize panic-producing situations. </a:t>
            </a:r>
            <a:r>
              <a:rPr lang="en-US" b="1" smtClean="0"/>
              <a:t>Lack of immediate support</a:t>
            </a:r>
            <a:r>
              <a:rPr lang="en-US" smtClean="0"/>
              <a:t> is not one of them.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a:spLocks noGrp="1" noChangeArrowheads="1"/>
          </p:cNvSpPr>
          <p:nvPr>
            <p:ph type="body" idx="1"/>
          </p:nvPr>
        </p:nvSpPr>
        <p:spPr>
          <a:xfrm>
            <a:off x="912813" y="685800"/>
            <a:ext cx="8110537" cy="5410200"/>
          </a:xfrm>
        </p:spPr>
        <p:txBody>
          <a:bodyPr/>
          <a:lstStyle/>
          <a:p>
            <a:pPr eaLnBrk="1" hangingPunct="1">
              <a:buFont typeface="Wingdings" pitchFamily="2" charset="2"/>
              <a:buNone/>
            </a:pPr>
            <a:r>
              <a:rPr lang="en-US" smtClean="0"/>
              <a:t>4. ________ is the process by which social movements and their leaders secure people and resources for the movement.</a:t>
            </a:r>
          </a:p>
          <a:p>
            <a:pPr lvl="1" eaLnBrk="1" hangingPunct="1">
              <a:buFont typeface="Wingdings" pitchFamily="2" charset="2"/>
              <a:buNone/>
            </a:pPr>
            <a:r>
              <a:rPr lang="en-US" smtClean="0"/>
              <a:t>a.	 Conspicuous consumption</a:t>
            </a:r>
          </a:p>
          <a:p>
            <a:pPr lvl="1" eaLnBrk="1" hangingPunct="1">
              <a:buFont typeface="Wingdings" pitchFamily="2" charset="2"/>
              <a:buNone/>
            </a:pPr>
            <a:r>
              <a:rPr lang="en-US" smtClean="0"/>
              <a:t>b.	 Radical grievance</a:t>
            </a:r>
          </a:p>
          <a:p>
            <a:pPr lvl="1" eaLnBrk="1" hangingPunct="1">
              <a:buFont typeface="Wingdings" pitchFamily="2" charset="2"/>
              <a:buNone/>
            </a:pPr>
            <a:r>
              <a:rPr lang="en-US" smtClean="0"/>
              <a:t>c.	 Scapegoating</a:t>
            </a:r>
          </a:p>
          <a:p>
            <a:pPr lvl="1" eaLnBrk="1" hangingPunct="1">
              <a:buFont typeface="Wingdings" pitchFamily="2" charset="2"/>
              <a:buNone/>
            </a:pPr>
            <a:r>
              <a:rPr lang="en-US" smtClean="0"/>
              <a:t>d.	 Mobilization</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Answer: d</a:t>
            </a:r>
          </a:p>
        </p:txBody>
      </p:sp>
      <p:sp>
        <p:nvSpPr>
          <p:cNvPr id="41987" name="Rectangle 3"/>
          <p:cNvSpPr>
            <a:spLocks noGrp="1" noChangeArrowheads="1"/>
          </p:cNvSpPr>
          <p:nvPr>
            <p:ph type="body" idx="1"/>
          </p:nvPr>
        </p:nvSpPr>
        <p:spPr/>
        <p:txBody>
          <a:bodyPr/>
          <a:lstStyle/>
          <a:p>
            <a:pPr eaLnBrk="1" hangingPunct="1"/>
            <a:r>
              <a:rPr lang="en-US" b="1" smtClean="0"/>
              <a:t>Mobilization</a:t>
            </a:r>
            <a:r>
              <a:rPr lang="en-US" smtClean="0"/>
              <a:t> is the process by which social movements and their leaders secure people and resources for the movement.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22313" y="1820863"/>
            <a:ext cx="7772400" cy="1828800"/>
          </a:xfrm>
        </p:spPr>
        <p:txBody>
          <a:bodyPr/>
          <a:lstStyle/>
          <a:p>
            <a:pPr eaLnBrk="1" fontAlgn="auto" hangingPunct="1">
              <a:spcAft>
                <a:spcPts val="0"/>
              </a:spcAft>
              <a:defRPr/>
            </a:pPr>
            <a:r>
              <a:rPr lang="pl-PL" dirty="0" smtClean="0"/>
              <a:t>Modern </a:t>
            </a:r>
            <a:r>
              <a:rPr lang="pl-PL" dirty="0" err="1" smtClean="0"/>
              <a:t>Social</a:t>
            </a:r>
            <a:r>
              <a:rPr lang="pl-PL" dirty="0" smtClean="0"/>
              <a:t> </a:t>
            </a:r>
            <a:r>
              <a:rPr lang="pl-PL" dirty="0" err="1"/>
              <a:t>M</a:t>
            </a:r>
            <a:r>
              <a:rPr lang="pl-PL" dirty="0" err="1" smtClean="0"/>
              <a:t>ovements</a:t>
            </a:r>
            <a:endParaRPr lang="pl-PL" dirty="0"/>
          </a:p>
        </p:txBody>
      </p:sp>
      <p:sp>
        <p:nvSpPr>
          <p:cNvPr id="3" name="Podtytuł 2"/>
          <p:cNvSpPr>
            <a:spLocks noGrp="1"/>
          </p:cNvSpPr>
          <p:nvPr>
            <p:ph type="subTitle" idx="1"/>
          </p:nvPr>
        </p:nvSpPr>
        <p:spPr>
          <a:xfrm>
            <a:off x="722313" y="3684588"/>
            <a:ext cx="7772400" cy="914400"/>
          </a:xfrm>
        </p:spPr>
        <p:txBody>
          <a:bodyPr>
            <a:normAutofit lnSpcReduction="10000"/>
          </a:bodyPr>
          <a:lstStyle/>
          <a:p>
            <a:pPr algn="l" eaLnBrk="1" fontAlgn="auto" hangingPunct="1">
              <a:spcAft>
                <a:spcPts val="0"/>
              </a:spcAft>
              <a:buFont typeface="Wingdings 2"/>
              <a:buNone/>
              <a:defRPr/>
            </a:pPr>
            <a:r>
              <a:rPr lang="pl-PL" dirty="0" smtClean="0"/>
              <a:t>			</a:t>
            </a:r>
          </a:p>
          <a:p>
            <a:pPr algn="l" eaLnBrk="1" fontAlgn="auto" hangingPunct="1">
              <a:spcAft>
                <a:spcPts val="0"/>
              </a:spcAft>
              <a:buFont typeface="Wingdings 2"/>
              <a:buNone/>
              <a:defRPr/>
            </a:pPr>
            <a:r>
              <a:rPr lang="pl-PL" dirty="0" smtClean="0"/>
              <a:t>				</a:t>
            </a:r>
            <a:endParaRPr lang="pl-PL" dirty="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503238" y="404813"/>
            <a:ext cx="8183562" cy="1152525"/>
          </a:xfrm>
        </p:spPr>
        <p:txBody>
          <a:bodyPr>
            <a:normAutofit fontScale="90000"/>
          </a:bodyPr>
          <a:lstStyle/>
          <a:p>
            <a:pPr algn="ctr" eaLnBrk="1" fontAlgn="auto" hangingPunct="1">
              <a:spcAft>
                <a:spcPts val="0"/>
              </a:spcAft>
              <a:defRPr/>
            </a:pPr>
            <a:r>
              <a:rPr lang="pl-PL" dirty="0" err="1" smtClean="0">
                <a:solidFill>
                  <a:schemeClr val="accent1">
                    <a:tint val="88000"/>
                    <a:satMod val="150000"/>
                  </a:schemeClr>
                </a:solidFill>
              </a:rPr>
              <a:t>Attempts</a:t>
            </a:r>
            <a:r>
              <a:rPr lang="pl-PL" dirty="0" smtClean="0">
                <a:solidFill>
                  <a:schemeClr val="accent1">
                    <a:tint val="88000"/>
                    <a:satMod val="150000"/>
                  </a:schemeClr>
                </a:solidFill>
              </a:rPr>
              <a:t> </a:t>
            </a:r>
            <a:r>
              <a:rPr lang="pl-PL" dirty="0" err="1" smtClean="0">
                <a:solidFill>
                  <a:schemeClr val="accent1">
                    <a:tint val="88000"/>
                    <a:satMod val="150000"/>
                  </a:schemeClr>
                </a:solidFill>
              </a:rPr>
              <a:t>in</a:t>
            </a:r>
            <a:r>
              <a:rPr lang="pl-PL" dirty="0" smtClean="0">
                <a:solidFill>
                  <a:schemeClr val="accent1">
                    <a:tint val="88000"/>
                    <a:satMod val="150000"/>
                  </a:schemeClr>
                </a:solidFill>
              </a:rPr>
              <a:t> </a:t>
            </a:r>
            <a:r>
              <a:rPr lang="pl-PL" dirty="0" err="1" smtClean="0">
                <a:solidFill>
                  <a:schemeClr val="accent1">
                    <a:tint val="88000"/>
                    <a:satMod val="150000"/>
                  </a:schemeClr>
                </a:solidFill>
              </a:rPr>
              <a:t>defining</a:t>
            </a:r>
            <a:r>
              <a:rPr lang="pl-PL" dirty="0" smtClean="0">
                <a:solidFill>
                  <a:schemeClr val="accent1">
                    <a:tint val="88000"/>
                    <a:satMod val="150000"/>
                  </a:schemeClr>
                </a:solidFill>
              </a:rPr>
              <a:t> </a:t>
            </a:r>
            <a:br>
              <a:rPr lang="pl-PL" dirty="0" smtClean="0">
                <a:solidFill>
                  <a:schemeClr val="accent1">
                    <a:tint val="88000"/>
                    <a:satMod val="150000"/>
                  </a:schemeClr>
                </a:solidFill>
              </a:rPr>
            </a:br>
            <a:r>
              <a:rPr lang="pl-PL" dirty="0" err="1" smtClean="0">
                <a:solidFill>
                  <a:schemeClr val="accent1">
                    <a:tint val="88000"/>
                    <a:satMod val="150000"/>
                  </a:schemeClr>
                </a:solidFill>
              </a:rPr>
              <a:t>social</a:t>
            </a:r>
            <a:r>
              <a:rPr lang="pl-PL" dirty="0" smtClean="0">
                <a:solidFill>
                  <a:schemeClr val="accent1">
                    <a:tint val="88000"/>
                    <a:satMod val="150000"/>
                  </a:schemeClr>
                </a:solidFill>
              </a:rPr>
              <a:t> </a:t>
            </a:r>
            <a:r>
              <a:rPr lang="pl-PL" dirty="0" err="1" smtClean="0">
                <a:solidFill>
                  <a:schemeClr val="accent1">
                    <a:tint val="88000"/>
                    <a:satMod val="150000"/>
                  </a:schemeClr>
                </a:solidFill>
              </a:rPr>
              <a:t>movements</a:t>
            </a:r>
            <a:endParaRPr lang="pl-PL" dirty="0">
              <a:solidFill>
                <a:schemeClr val="accent1">
                  <a:tint val="88000"/>
                  <a:satMod val="150000"/>
                </a:schemeClr>
              </a:solidFill>
            </a:endParaRPr>
          </a:p>
        </p:txBody>
      </p:sp>
      <p:sp>
        <p:nvSpPr>
          <p:cNvPr id="2" name="Symbol zastępczy zawartości 1"/>
          <p:cNvSpPr>
            <a:spLocks noGrp="1"/>
          </p:cNvSpPr>
          <p:nvPr>
            <p:ph idx="1"/>
          </p:nvPr>
        </p:nvSpPr>
        <p:spPr>
          <a:xfrm>
            <a:off x="503238" y="1844675"/>
            <a:ext cx="8183562" cy="3960813"/>
          </a:xfrm>
        </p:spPr>
        <p:txBody>
          <a:bodyPr>
            <a:normAutofit lnSpcReduction="10000"/>
          </a:bodyPr>
          <a:lstStyle/>
          <a:p>
            <a:pPr marL="265176" indent="-265176" eaLnBrk="1" fontAlgn="auto" hangingPunct="1">
              <a:spcAft>
                <a:spcPts val="0"/>
              </a:spcAft>
              <a:buFont typeface="Wingdings 2"/>
              <a:buNone/>
              <a:defRPr/>
            </a:pPr>
            <a:r>
              <a:rPr lang="pl-PL" dirty="0" smtClean="0"/>
              <a:t>  </a:t>
            </a:r>
            <a:endParaRPr lang="pl-PL" sz="3200" dirty="0" smtClean="0"/>
          </a:p>
          <a:p>
            <a:pPr marL="265176" indent="-265176" eaLnBrk="1" fontAlgn="auto" hangingPunct="1">
              <a:spcAft>
                <a:spcPts val="0"/>
              </a:spcAft>
              <a:buFont typeface="Wingdings 2"/>
              <a:buNone/>
              <a:defRPr/>
            </a:pPr>
            <a:r>
              <a:rPr lang="pl-PL" sz="3200" dirty="0" smtClean="0"/>
              <a:t>	</a:t>
            </a:r>
            <a:r>
              <a:rPr lang="en-US" sz="3200" dirty="0" smtClean="0"/>
              <a:t>Social movements</a:t>
            </a:r>
            <a:r>
              <a:rPr lang="pl-PL" sz="3200" dirty="0" smtClean="0"/>
              <a:t> (</a:t>
            </a:r>
            <a:r>
              <a:rPr lang="pl-PL" sz="3200" dirty="0" err="1" smtClean="0"/>
              <a:t>sm</a:t>
            </a:r>
            <a:r>
              <a:rPr lang="pl-PL" sz="3200" dirty="0" smtClean="0"/>
              <a:t>)</a:t>
            </a:r>
            <a:r>
              <a:rPr lang="en-US" sz="3200" dirty="0" smtClean="0"/>
              <a:t> are any </a:t>
            </a:r>
            <a:r>
              <a:rPr lang="en-US" sz="3200" dirty="0" smtClean="0">
                <a:solidFill>
                  <a:srgbClr val="FF0000"/>
                </a:solidFill>
              </a:rPr>
              <a:t>broad social alliances </a:t>
            </a:r>
            <a:r>
              <a:rPr lang="en-US" sz="3200" dirty="0" smtClean="0"/>
              <a:t>of people who are connected through their </a:t>
            </a:r>
            <a:r>
              <a:rPr lang="en-US" sz="3200" dirty="0" smtClean="0">
                <a:solidFill>
                  <a:srgbClr val="FF0000"/>
                </a:solidFill>
              </a:rPr>
              <a:t>shared interest</a:t>
            </a:r>
            <a:r>
              <a:rPr lang="pl-PL" sz="3200" dirty="0" smtClean="0">
                <a:solidFill>
                  <a:srgbClr val="FF0000"/>
                </a:solidFill>
              </a:rPr>
              <a:t>s</a:t>
            </a:r>
            <a:r>
              <a:rPr lang="en-US" sz="3200" dirty="0" smtClean="0">
                <a:solidFill>
                  <a:srgbClr val="FF0000"/>
                </a:solidFill>
              </a:rPr>
              <a:t> </a:t>
            </a:r>
            <a:r>
              <a:rPr lang="en-US" sz="3200" dirty="0" smtClean="0"/>
              <a:t>in blocking or affecting </a:t>
            </a:r>
            <a:r>
              <a:rPr lang="en-US" sz="3200" dirty="0" smtClean="0">
                <a:solidFill>
                  <a:srgbClr val="FF0000"/>
                </a:solidFill>
              </a:rPr>
              <a:t>social change.</a:t>
            </a:r>
            <a:r>
              <a:rPr lang="en-US" sz="3200" dirty="0" smtClean="0"/>
              <a:t> Social movements </a:t>
            </a:r>
            <a:r>
              <a:rPr lang="en-US" sz="3200" dirty="0" smtClean="0">
                <a:solidFill>
                  <a:srgbClr val="FF0000"/>
                </a:solidFill>
              </a:rPr>
              <a:t>do not have to be formally organized</a:t>
            </a:r>
            <a:r>
              <a:rPr lang="en-US" sz="3200" dirty="0" smtClean="0"/>
              <a:t>. Multiple alliances may work separately for </a:t>
            </a:r>
            <a:r>
              <a:rPr lang="en-US" sz="3200" dirty="0" smtClean="0">
                <a:solidFill>
                  <a:srgbClr val="FF0000"/>
                </a:solidFill>
              </a:rPr>
              <a:t>common causes </a:t>
            </a:r>
            <a:r>
              <a:rPr lang="en-US" sz="3200" dirty="0" smtClean="0"/>
              <a:t>and still be considered </a:t>
            </a:r>
            <a:r>
              <a:rPr lang="pl-PL" sz="3200" dirty="0" smtClean="0"/>
              <a:t>as </a:t>
            </a:r>
            <a:r>
              <a:rPr lang="en-US" sz="3200" dirty="0" smtClean="0"/>
              <a:t>a social movement.</a:t>
            </a:r>
            <a:endParaRPr lang="pl-PL" sz="3200" dirty="0" smtClean="0"/>
          </a:p>
          <a:p>
            <a:pPr marL="265176" indent="-265176" eaLnBrk="1" fontAlgn="auto" hangingPunct="1">
              <a:spcAft>
                <a:spcPts val="0"/>
              </a:spcAft>
              <a:buFont typeface="Wingdings 2"/>
              <a:buChar char=""/>
              <a:defRPr/>
            </a:pPr>
            <a:endParaRPr lang="pl-PL"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500063"/>
            <a:ext cx="8229600" cy="5507037"/>
          </a:xfrm>
        </p:spPr>
        <p:txBody>
          <a:bodyPr>
            <a:normAutofit/>
          </a:bodyPr>
          <a:lstStyle/>
          <a:p>
            <a:pPr marL="265176" indent="-265176" eaLnBrk="1" fontAlgn="auto" hangingPunct="1">
              <a:spcAft>
                <a:spcPts val="0"/>
              </a:spcAft>
              <a:buFont typeface="Wingdings 2"/>
              <a:buNone/>
              <a:defRPr/>
            </a:pPr>
            <a:r>
              <a:rPr lang="pl-PL" dirty="0" smtClean="0"/>
              <a:t>  Sm </a:t>
            </a:r>
            <a:r>
              <a:rPr lang="pl-PL" dirty="0" err="1" smtClean="0"/>
              <a:t>are</a:t>
            </a:r>
            <a:r>
              <a:rPr lang="pl-PL" dirty="0" smtClean="0"/>
              <a:t> </a:t>
            </a:r>
            <a:r>
              <a:rPr lang="pl-PL" dirty="0" err="1" smtClean="0"/>
              <a:t>conscious</a:t>
            </a:r>
            <a:r>
              <a:rPr lang="pl-PL" dirty="0" smtClean="0"/>
              <a:t>, </a:t>
            </a:r>
            <a:r>
              <a:rPr lang="pl-PL" dirty="0" err="1" smtClean="0"/>
              <a:t>concerted</a:t>
            </a:r>
            <a:r>
              <a:rPr lang="pl-PL" dirty="0" smtClean="0"/>
              <a:t> and </a:t>
            </a:r>
            <a:r>
              <a:rPr lang="pl-PL" dirty="0" err="1" smtClean="0"/>
              <a:t>sustained</a:t>
            </a:r>
            <a:r>
              <a:rPr lang="pl-PL" dirty="0" smtClean="0"/>
              <a:t> </a:t>
            </a:r>
            <a:r>
              <a:rPr lang="pl-PL" dirty="0" err="1" smtClean="0"/>
              <a:t>efforts</a:t>
            </a:r>
            <a:r>
              <a:rPr lang="pl-PL" dirty="0" smtClean="0"/>
              <a:t> by </a:t>
            </a:r>
            <a:r>
              <a:rPr lang="pl-PL" b="1" dirty="0" err="1" smtClean="0">
                <a:solidFill>
                  <a:srgbClr val="FF0000"/>
                </a:solidFill>
              </a:rPr>
              <a:t>ordinary</a:t>
            </a:r>
            <a:r>
              <a:rPr lang="pl-PL" b="1" dirty="0" smtClean="0">
                <a:solidFill>
                  <a:srgbClr val="FF0000"/>
                </a:solidFill>
              </a:rPr>
              <a:t> </a:t>
            </a:r>
            <a:r>
              <a:rPr lang="pl-PL" b="1" dirty="0" err="1" smtClean="0">
                <a:solidFill>
                  <a:srgbClr val="FF0000"/>
                </a:solidFill>
              </a:rPr>
              <a:t>people</a:t>
            </a:r>
            <a:r>
              <a:rPr lang="pl-PL" b="1" dirty="0" smtClean="0">
                <a:solidFill>
                  <a:srgbClr val="FF0000"/>
                </a:solidFill>
              </a:rPr>
              <a:t> </a:t>
            </a:r>
            <a:r>
              <a:rPr lang="pl-PL" dirty="0" smtClean="0"/>
              <a:t>to </a:t>
            </a:r>
            <a:r>
              <a:rPr lang="pl-PL" dirty="0" err="1" smtClean="0"/>
              <a:t>change</a:t>
            </a:r>
            <a:r>
              <a:rPr lang="pl-PL" dirty="0" smtClean="0"/>
              <a:t> </a:t>
            </a:r>
            <a:r>
              <a:rPr lang="pl-PL" dirty="0" err="1" smtClean="0"/>
              <a:t>some</a:t>
            </a:r>
            <a:r>
              <a:rPr lang="pl-PL" dirty="0" smtClean="0"/>
              <a:t> </a:t>
            </a:r>
            <a:r>
              <a:rPr lang="pl-PL" dirty="0" err="1" smtClean="0"/>
              <a:t>aspects</a:t>
            </a:r>
            <a:r>
              <a:rPr lang="pl-PL" dirty="0" smtClean="0"/>
              <a:t> of </a:t>
            </a:r>
            <a:r>
              <a:rPr lang="pl-PL" dirty="0" err="1" smtClean="0"/>
              <a:t>their</a:t>
            </a:r>
            <a:r>
              <a:rPr lang="pl-PL" dirty="0" smtClean="0"/>
              <a:t> </a:t>
            </a:r>
            <a:r>
              <a:rPr lang="pl-PL" dirty="0" err="1" smtClean="0"/>
              <a:t>society</a:t>
            </a:r>
            <a:r>
              <a:rPr lang="pl-PL" dirty="0" smtClean="0"/>
              <a:t> by </a:t>
            </a:r>
            <a:r>
              <a:rPr lang="pl-PL" b="1" dirty="0" err="1" smtClean="0">
                <a:solidFill>
                  <a:srgbClr val="FF0000"/>
                </a:solidFill>
              </a:rPr>
              <a:t>using</a:t>
            </a:r>
            <a:r>
              <a:rPr lang="pl-PL" b="1" dirty="0" smtClean="0">
                <a:solidFill>
                  <a:srgbClr val="FF0000"/>
                </a:solidFill>
              </a:rPr>
              <a:t> </a:t>
            </a:r>
            <a:r>
              <a:rPr lang="pl-PL" b="1" dirty="0" err="1" smtClean="0">
                <a:solidFill>
                  <a:srgbClr val="FF0000"/>
                </a:solidFill>
              </a:rPr>
              <a:t>extra-institutional</a:t>
            </a:r>
            <a:r>
              <a:rPr lang="pl-PL" b="1" dirty="0" smtClean="0">
                <a:solidFill>
                  <a:srgbClr val="FF0000"/>
                </a:solidFill>
              </a:rPr>
              <a:t> </a:t>
            </a:r>
            <a:r>
              <a:rPr lang="pl-PL" b="1" dirty="0" err="1" smtClean="0">
                <a:solidFill>
                  <a:srgbClr val="FF0000"/>
                </a:solidFill>
              </a:rPr>
              <a:t>means</a:t>
            </a:r>
            <a:r>
              <a:rPr lang="pl-PL" dirty="0" smtClean="0"/>
              <a:t>. </a:t>
            </a:r>
            <a:r>
              <a:rPr lang="pl-PL" dirty="0" err="1" smtClean="0"/>
              <a:t>They</a:t>
            </a:r>
            <a:r>
              <a:rPr lang="pl-PL" dirty="0" smtClean="0"/>
              <a:t> </a:t>
            </a:r>
            <a:r>
              <a:rPr lang="pl-PL" dirty="0" err="1" smtClean="0"/>
              <a:t>are</a:t>
            </a:r>
            <a:r>
              <a:rPr lang="pl-PL" dirty="0" smtClean="0"/>
              <a:t> </a:t>
            </a:r>
            <a:r>
              <a:rPr lang="pl-PL" dirty="0" err="1" smtClean="0"/>
              <a:t>more</a:t>
            </a:r>
            <a:r>
              <a:rPr lang="pl-PL" dirty="0" smtClean="0"/>
              <a:t> </a:t>
            </a:r>
            <a:r>
              <a:rPr lang="pl-PL" dirty="0" err="1" smtClean="0"/>
              <a:t>conscious</a:t>
            </a:r>
            <a:r>
              <a:rPr lang="pl-PL" dirty="0" smtClean="0"/>
              <a:t> and </a:t>
            </a:r>
            <a:r>
              <a:rPr lang="pl-PL" dirty="0" err="1" smtClean="0"/>
              <a:t>organized</a:t>
            </a:r>
            <a:r>
              <a:rPr lang="pl-PL" dirty="0" smtClean="0"/>
              <a:t> </a:t>
            </a:r>
            <a:r>
              <a:rPr lang="pl-PL" dirty="0" err="1" smtClean="0"/>
              <a:t>than</a:t>
            </a:r>
            <a:r>
              <a:rPr lang="pl-PL" dirty="0" smtClean="0"/>
              <a:t> </a:t>
            </a:r>
            <a:r>
              <a:rPr lang="pl-PL" dirty="0" err="1" smtClean="0"/>
              <a:t>fads</a:t>
            </a:r>
            <a:r>
              <a:rPr lang="pl-PL" dirty="0" smtClean="0"/>
              <a:t> and </a:t>
            </a:r>
            <a:r>
              <a:rPr lang="pl-PL" dirty="0" err="1" smtClean="0"/>
              <a:t>fashions</a:t>
            </a:r>
            <a:r>
              <a:rPr lang="pl-PL" dirty="0" smtClean="0"/>
              <a:t>. </a:t>
            </a:r>
            <a:r>
              <a:rPr lang="pl-PL" dirty="0" err="1" smtClean="0"/>
              <a:t>They</a:t>
            </a:r>
            <a:r>
              <a:rPr lang="pl-PL" dirty="0" smtClean="0"/>
              <a:t> </a:t>
            </a:r>
            <a:r>
              <a:rPr lang="pl-PL" dirty="0" err="1" smtClean="0"/>
              <a:t>last</a:t>
            </a:r>
            <a:r>
              <a:rPr lang="pl-PL" dirty="0" smtClean="0"/>
              <a:t> </a:t>
            </a:r>
            <a:r>
              <a:rPr lang="pl-PL" dirty="0" err="1" smtClean="0"/>
              <a:t>longer</a:t>
            </a:r>
            <a:r>
              <a:rPr lang="pl-PL" dirty="0" smtClean="0"/>
              <a:t> </a:t>
            </a:r>
            <a:r>
              <a:rPr lang="pl-PL" dirty="0" err="1" smtClean="0"/>
              <a:t>than</a:t>
            </a:r>
            <a:r>
              <a:rPr lang="pl-PL" dirty="0" smtClean="0"/>
              <a:t> a single protest </a:t>
            </a:r>
            <a:r>
              <a:rPr lang="pl-PL" dirty="0" err="1" smtClean="0"/>
              <a:t>or</a:t>
            </a:r>
            <a:r>
              <a:rPr lang="pl-PL" dirty="0" smtClean="0"/>
              <a:t> </a:t>
            </a:r>
            <a:r>
              <a:rPr lang="pl-PL" dirty="0" err="1" smtClean="0"/>
              <a:t>riot</a:t>
            </a:r>
            <a:r>
              <a:rPr lang="pl-PL" dirty="0" smtClean="0"/>
              <a:t>. </a:t>
            </a:r>
            <a:r>
              <a:rPr lang="pl-PL" dirty="0" err="1" smtClean="0"/>
              <a:t>There</a:t>
            </a:r>
            <a:r>
              <a:rPr lang="pl-PL" dirty="0" smtClean="0"/>
              <a:t> </a:t>
            </a:r>
            <a:r>
              <a:rPr lang="pl-PL" dirty="0" err="1" smtClean="0"/>
              <a:t>is</a:t>
            </a:r>
            <a:r>
              <a:rPr lang="pl-PL" dirty="0" smtClean="0"/>
              <a:t> </a:t>
            </a:r>
            <a:r>
              <a:rPr lang="pl-PL" dirty="0" err="1" smtClean="0"/>
              <a:t>more</a:t>
            </a:r>
            <a:r>
              <a:rPr lang="pl-PL" dirty="0" smtClean="0"/>
              <a:t> to </a:t>
            </a:r>
            <a:r>
              <a:rPr lang="pl-PL" dirty="0" err="1" smtClean="0"/>
              <a:t>them</a:t>
            </a:r>
            <a:r>
              <a:rPr lang="pl-PL" dirty="0" smtClean="0"/>
              <a:t> </a:t>
            </a:r>
            <a:r>
              <a:rPr lang="pl-PL" dirty="0" err="1" smtClean="0"/>
              <a:t>than</a:t>
            </a:r>
            <a:r>
              <a:rPr lang="pl-PL" dirty="0" smtClean="0"/>
              <a:t> </a:t>
            </a:r>
            <a:r>
              <a:rPr lang="pl-PL" dirty="0" err="1" smtClean="0"/>
              <a:t>formal</a:t>
            </a:r>
            <a:r>
              <a:rPr lang="pl-PL" dirty="0" smtClean="0"/>
              <a:t> </a:t>
            </a:r>
            <a:r>
              <a:rPr lang="pl-PL" dirty="0" err="1" smtClean="0"/>
              <a:t>organizations</a:t>
            </a:r>
            <a:r>
              <a:rPr lang="pl-PL" dirty="0" smtClean="0"/>
              <a:t>, </a:t>
            </a:r>
            <a:r>
              <a:rPr lang="pl-PL" dirty="0" err="1" smtClean="0"/>
              <a:t>although</a:t>
            </a:r>
            <a:r>
              <a:rPr lang="pl-PL" dirty="0" smtClean="0"/>
              <a:t> </a:t>
            </a:r>
            <a:r>
              <a:rPr lang="pl-PL" dirty="0" err="1" smtClean="0"/>
              <a:t>such</a:t>
            </a:r>
            <a:r>
              <a:rPr lang="pl-PL" dirty="0" smtClean="0"/>
              <a:t> </a:t>
            </a:r>
            <a:r>
              <a:rPr lang="pl-PL" dirty="0" err="1" smtClean="0"/>
              <a:t>organizations</a:t>
            </a:r>
            <a:r>
              <a:rPr lang="pl-PL" dirty="0" smtClean="0"/>
              <a:t> </a:t>
            </a:r>
            <a:r>
              <a:rPr lang="pl-PL" dirty="0" err="1" smtClean="0"/>
              <a:t>usually</a:t>
            </a:r>
            <a:r>
              <a:rPr lang="pl-PL" dirty="0" smtClean="0"/>
              <a:t> play a part. </a:t>
            </a:r>
            <a:r>
              <a:rPr lang="pl-PL" dirty="0" err="1" smtClean="0"/>
              <a:t>They</a:t>
            </a:r>
            <a:r>
              <a:rPr lang="pl-PL" dirty="0" smtClean="0"/>
              <a:t> </a:t>
            </a:r>
            <a:r>
              <a:rPr lang="pl-PL" dirty="0" err="1" smtClean="0"/>
              <a:t>are</a:t>
            </a:r>
            <a:r>
              <a:rPr lang="pl-PL" dirty="0" smtClean="0"/>
              <a:t> </a:t>
            </a:r>
            <a:r>
              <a:rPr lang="pl-PL" dirty="0" err="1" smtClean="0"/>
              <a:t>composed</a:t>
            </a:r>
            <a:r>
              <a:rPr lang="pl-PL" dirty="0" smtClean="0"/>
              <a:t> </a:t>
            </a:r>
            <a:r>
              <a:rPr lang="pl-PL" dirty="0" err="1" smtClean="0"/>
              <a:t>mainly</a:t>
            </a:r>
            <a:r>
              <a:rPr lang="pl-PL" dirty="0" smtClean="0"/>
              <a:t> of </a:t>
            </a:r>
            <a:r>
              <a:rPr lang="pl-PL" dirty="0" err="1" smtClean="0"/>
              <a:t>ordinary</a:t>
            </a:r>
            <a:r>
              <a:rPr lang="pl-PL" dirty="0" smtClean="0"/>
              <a:t> </a:t>
            </a:r>
            <a:r>
              <a:rPr lang="pl-PL" dirty="0" err="1" smtClean="0"/>
              <a:t>people</a:t>
            </a:r>
            <a:r>
              <a:rPr lang="pl-PL" dirty="0" smtClean="0"/>
              <a:t> as </a:t>
            </a:r>
            <a:r>
              <a:rPr lang="pl-PL" dirty="0" err="1" smtClean="0"/>
              <a:t>opposed</a:t>
            </a:r>
            <a:r>
              <a:rPr lang="pl-PL" dirty="0" smtClean="0"/>
              <a:t> to </a:t>
            </a:r>
            <a:r>
              <a:rPr lang="pl-PL" dirty="0" err="1" smtClean="0"/>
              <a:t>army</a:t>
            </a:r>
            <a:r>
              <a:rPr lang="pl-PL" dirty="0" smtClean="0"/>
              <a:t> </a:t>
            </a:r>
            <a:r>
              <a:rPr lang="pl-PL" dirty="0" err="1" smtClean="0"/>
              <a:t>officers</a:t>
            </a:r>
            <a:r>
              <a:rPr lang="pl-PL" dirty="0" smtClean="0"/>
              <a:t>, </a:t>
            </a:r>
            <a:r>
              <a:rPr lang="pl-PL" dirty="0" err="1" smtClean="0"/>
              <a:t>politicians</a:t>
            </a:r>
            <a:r>
              <a:rPr lang="pl-PL" dirty="0" smtClean="0"/>
              <a:t> </a:t>
            </a:r>
            <a:r>
              <a:rPr lang="pl-PL" dirty="0" err="1" smtClean="0"/>
              <a:t>or</a:t>
            </a:r>
            <a:r>
              <a:rPr lang="pl-PL" dirty="0" smtClean="0"/>
              <a:t> </a:t>
            </a:r>
            <a:r>
              <a:rPr lang="pl-PL" dirty="0" err="1" smtClean="0"/>
              <a:t>economic</a:t>
            </a:r>
            <a:r>
              <a:rPr lang="pl-PL" dirty="0" smtClean="0"/>
              <a:t> </a:t>
            </a:r>
            <a:r>
              <a:rPr lang="pl-PL" dirty="0" err="1" smtClean="0"/>
              <a:t>elites</a:t>
            </a:r>
            <a:r>
              <a:rPr lang="pl-PL" dirty="0" smtClean="0"/>
              <a:t>. </a:t>
            </a:r>
            <a:r>
              <a:rPr lang="pl-PL" dirty="0" err="1" smtClean="0"/>
              <a:t>They</a:t>
            </a:r>
            <a:r>
              <a:rPr lang="pl-PL" dirty="0" smtClean="0"/>
              <a:t> </a:t>
            </a:r>
            <a:r>
              <a:rPr lang="pl-PL" dirty="0" err="1" smtClean="0"/>
              <a:t>need</a:t>
            </a:r>
            <a:r>
              <a:rPr lang="pl-PL" dirty="0" smtClean="0"/>
              <a:t> not be </a:t>
            </a:r>
            <a:r>
              <a:rPr lang="pl-PL" dirty="0" err="1" smtClean="0"/>
              <a:t>explicitly</a:t>
            </a:r>
            <a:r>
              <a:rPr lang="pl-PL" dirty="0" smtClean="0"/>
              <a:t> </a:t>
            </a:r>
            <a:r>
              <a:rPr lang="pl-PL" dirty="0" err="1" smtClean="0"/>
              <a:t>political</a:t>
            </a:r>
            <a:r>
              <a:rPr lang="pl-PL" dirty="0" smtClean="0"/>
              <a:t>, but many </a:t>
            </a:r>
            <a:r>
              <a:rPr lang="pl-PL" dirty="0" err="1" smtClean="0"/>
              <a:t>are</a:t>
            </a:r>
            <a:r>
              <a:rPr lang="pl-PL" dirty="0" smtClean="0"/>
              <a:t>.</a:t>
            </a:r>
            <a:endParaRPr lang="pl-PL"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ymbol zastępczy zawartości 1"/>
          <p:cNvSpPr>
            <a:spLocks noGrp="1"/>
          </p:cNvSpPr>
          <p:nvPr>
            <p:ph idx="1"/>
          </p:nvPr>
        </p:nvSpPr>
        <p:spPr>
          <a:xfrm>
            <a:off x="457200" y="214313"/>
            <a:ext cx="8229600" cy="5792787"/>
          </a:xfrm>
        </p:spPr>
        <p:txBody>
          <a:bodyPr/>
          <a:lstStyle/>
          <a:p>
            <a:pPr eaLnBrk="1" hangingPunct="1">
              <a:buFont typeface="Wingdings 2" pitchFamily="18" charset="2"/>
              <a:buNone/>
            </a:pPr>
            <a:r>
              <a:rPr lang="pl-PL" smtClean="0"/>
              <a:t>  </a:t>
            </a:r>
            <a:r>
              <a:rPr lang="pl-PL" sz="3200" smtClean="0"/>
              <a:t>Social movements are one of the principal social forms through which colectivities give voice to their grievance, concerns about rights, welfare, well-being of themselves and others by engaging in various types of collective action, such as protesting in the streets, riots. Sm have long functioned as an important vehicle for articulating and pressing a collectivity’s interests and claims.</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ymbol zastępczy zawartości 1"/>
          <p:cNvSpPr>
            <a:spLocks noGrp="1"/>
          </p:cNvSpPr>
          <p:nvPr>
            <p:ph idx="1"/>
          </p:nvPr>
        </p:nvSpPr>
        <p:spPr>
          <a:xfrm>
            <a:off x="457200" y="714375"/>
            <a:ext cx="8229600" cy="5292725"/>
          </a:xfrm>
        </p:spPr>
        <p:txBody>
          <a:bodyPr/>
          <a:lstStyle/>
          <a:p>
            <a:pPr eaLnBrk="1" hangingPunct="1">
              <a:buFont typeface="Wingdings 2" pitchFamily="18" charset="2"/>
              <a:buNone/>
            </a:pPr>
            <a:r>
              <a:rPr lang="pl-PL" smtClean="0"/>
              <a:t>  </a:t>
            </a:r>
            <a:r>
              <a:rPr lang="pl-PL" sz="3600" smtClean="0"/>
              <a:t>Sm is a collective, organized, sustained and noninstitutional </a:t>
            </a:r>
            <a:r>
              <a:rPr lang="pl-PL" sz="3600" b="1" smtClean="0">
                <a:solidFill>
                  <a:srgbClr val="FF0000"/>
                </a:solidFill>
              </a:rPr>
              <a:t>challenge to authorities, powerholders, or cultural beliefs and practices.</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ymbol zastępczy zawartości 1"/>
          <p:cNvSpPr>
            <a:spLocks noGrp="1"/>
          </p:cNvSpPr>
          <p:nvPr>
            <p:ph idx="1"/>
          </p:nvPr>
        </p:nvSpPr>
        <p:spPr>
          <a:xfrm>
            <a:off x="457200" y="428625"/>
            <a:ext cx="8229600" cy="6643688"/>
          </a:xfrm>
        </p:spPr>
        <p:txBody>
          <a:bodyPr/>
          <a:lstStyle/>
          <a:p>
            <a:pPr eaLnBrk="1" hangingPunct="1">
              <a:buFont typeface="Wingdings 2" pitchFamily="18" charset="2"/>
              <a:buNone/>
            </a:pPr>
            <a:r>
              <a:rPr lang="pl-PL" sz="3200" b="1" smtClean="0">
                <a:solidFill>
                  <a:srgbClr val="FF0000"/>
                </a:solidFill>
              </a:rPr>
              <a:t>A comment by Jo Foweraker to Latin American social movement theory:</a:t>
            </a:r>
          </a:p>
          <a:p>
            <a:pPr eaLnBrk="1" hangingPunct="1">
              <a:buFont typeface="Wingdings 2" pitchFamily="18" charset="2"/>
              <a:buNone/>
            </a:pPr>
            <a:r>
              <a:rPr lang="pl-PL" sz="3200" smtClean="0"/>
              <a:t>„(…) not everything that moves is a social movement. It looked like any folk dancer or basket weaver could qualify. What we need in defining are some criteria  for differentiating forms of social action like basket weaving – that are routinized by custom and which lack political purpose, from modes of collective action – as modern social movements – which have socio-political content.</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357188"/>
            <a:ext cx="8229600" cy="6072187"/>
          </a:xfrm>
        </p:spPr>
        <p:txBody>
          <a:bodyPr>
            <a:normAutofit fontScale="92500" lnSpcReduction="10000"/>
          </a:bodyPr>
          <a:lstStyle/>
          <a:p>
            <a:pPr marL="265176" indent="-265176" algn="ctr" eaLnBrk="1" fontAlgn="auto" hangingPunct="1">
              <a:spcAft>
                <a:spcPts val="0"/>
              </a:spcAft>
              <a:buFont typeface="Wingdings 2"/>
              <a:buNone/>
              <a:defRPr/>
            </a:pPr>
            <a:r>
              <a:rPr lang="pl-PL" sz="3200" b="1" dirty="0" err="1" smtClean="0">
                <a:solidFill>
                  <a:srgbClr val="FF0000"/>
                </a:solidFill>
              </a:rPr>
              <a:t>Change</a:t>
            </a:r>
            <a:r>
              <a:rPr lang="pl-PL" sz="3200" b="1" dirty="0" smtClean="0">
                <a:solidFill>
                  <a:srgbClr val="FF0000"/>
                </a:solidFill>
              </a:rPr>
              <a:t>   </a:t>
            </a:r>
          </a:p>
          <a:p>
            <a:pPr marL="265176" indent="-265176" eaLnBrk="1" fontAlgn="auto" hangingPunct="1">
              <a:spcAft>
                <a:spcPts val="0"/>
              </a:spcAft>
              <a:buFont typeface="Wingdings 2"/>
              <a:buNone/>
              <a:defRPr/>
            </a:pPr>
            <a:r>
              <a:rPr lang="pl-PL" sz="3200" dirty="0" smtClean="0"/>
              <a:t>  </a:t>
            </a:r>
            <a:r>
              <a:rPr lang="en-US" sz="3200" dirty="0" smtClean="0"/>
              <a:t>All definitions of social movement reflect the notion that social movements are integrally related to </a:t>
            </a:r>
            <a:r>
              <a:rPr lang="en-US" sz="3200" b="1" dirty="0" smtClean="0">
                <a:solidFill>
                  <a:srgbClr val="FF0000"/>
                </a:solidFill>
              </a:rPr>
              <a:t>social change</a:t>
            </a:r>
            <a:r>
              <a:rPr lang="en-US" sz="3200" dirty="0" smtClean="0"/>
              <a:t>. They do not encompass the activities of people as members of stable social groups with established, unquestioned structures, norms, and values. The behavior of members of social movements does not reflect the assumption that the social order will continue essentially as it is.</a:t>
            </a:r>
            <a:endParaRPr lang="pl-PL" sz="3200" dirty="0" smtClean="0"/>
          </a:p>
          <a:p>
            <a:pPr marL="265176" indent="-265176" eaLnBrk="1" fontAlgn="auto" hangingPunct="1">
              <a:spcAft>
                <a:spcPts val="0"/>
              </a:spcAft>
              <a:buFont typeface="Wingdings 2"/>
              <a:buNone/>
              <a:defRPr/>
            </a:pPr>
            <a:r>
              <a:rPr lang="pl-PL" sz="3200" dirty="0" smtClean="0"/>
              <a:t>  </a:t>
            </a:r>
            <a:r>
              <a:rPr lang="pl-PL" sz="3200" dirty="0" err="1" smtClean="0"/>
              <a:t>Especially</a:t>
            </a:r>
            <a:r>
              <a:rPr lang="pl-PL" sz="3200" dirty="0" smtClean="0"/>
              <a:t> modern </a:t>
            </a:r>
            <a:r>
              <a:rPr lang="pl-PL" sz="3200" dirty="0" err="1" smtClean="0"/>
              <a:t>sm</a:t>
            </a:r>
            <a:r>
              <a:rPr lang="pl-PL" sz="3200" dirty="0" smtClean="0"/>
              <a:t> </a:t>
            </a:r>
            <a:r>
              <a:rPr lang="pl-PL" sz="3200" dirty="0" err="1" smtClean="0"/>
              <a:t>assume</a:t>
            </a:r>
            <a:r>
              <a:rPr lang="pl-PL" sz="3200" dirty="0" smtClean="0"/>
              <a:t> </a:t>
            </a:r>
            <a:r>
              <a:rPr lang="pl-PL" sz="3200" dirty="0" err="1" smtClean="0"/>
              <a:t>the</a:t>
            </a:r>
            <a:r>
              <a:rPr lang="pl-PL" sz="3200" dirty="0" smtClean="0"/>
              <a:t> </a:t>
            </a:r>
            <a:r>
              <a:rPr lang="pl-PL" sz="3200" dirty="0" err="1" smtClean="0"/>
              <a:t>possibility</a:t>
            </a:r>
            <a:r>
              <a:rPr lang="pl-PL" sz="3200" dirty="0" smtClean="0"/>
              <a:t> of </a:t>
            </a:r>
            <a:r>
              <a:rPr lang="pl-PL" sz="3200" b="1" dirty="0" err="1" smtClean="0">
                <a:solidFill>
                  <a:srgbClr val="FF0000"/>
                </a:solidFill>
              </a:rPr>
              <a:t>steering</a:t>
            </a:r>
            <a:r>
              <a:rPr lang="pl-PL" sz="3200" b="1" dirty="0" smtClean="0">
                <a:solidFill>
                  <a:srgbClr val="FF0000"/>
                </a:solidFill>
              </a:rPr>
              <a:t> </a:t>
            </a:r>
            <a:r>
              <a:rPr lang="pl-PL" sz="3200" b="1" dirty="0" err="1" smtClean="0">
                <a:solidFill>
                  <a:srgbClr val="FF0000"/>
                </a:solidFill>
              </a:rPr>
              <a:t>history</a:t>
            </a:r>
            <a:r>
              <a:rPr lang="pl-PL" sz="3200" dirty="0" smtClean="0"/>
              <a:t> </a:t>
            </a:r>
            <a:r>
              <a:rPr lang="pl-PL" sz="3200" dirty="0" err="1" smtClean="0"/>
              <a:t>into</a:t>
            </a:r>
            <a:r>
              <a:rPr lang="pl-PL" sz="3200" dirty="0" smtClean="0"/>
              <a:t> </a:t>
            </a:r>
            <a:r>
              <a:rPr lang="pl-PL" sz="3200" dirty="0" err="1" smtClean="0"/>
              <a:t>specific</a:t>
            </a:r>
            <a:r>
              <a:rPr lang="pl-PL" sz="3200" dirty="0" smtClean="0"/>
              <a:t> </a:t>
            </a:r>
            <a:r>
              <a:rPr lang="pl-PL" sz="3200" dirty="0" err="1" smtClean="0"/>
              <a:t>directions</a:t>
            </a:r>
            <a:r>
              <a:rPr lang="pl-PL" sz="3200" dirty="0" smtClean="0"/>
              <a:t>. </a:t>
            </a:r>
            <a:r>
              <a:rPr lang="pl-PL" sz="3200" dirty="0" err="1" smtClean="0"/>
              <a:t>What</a:t>
            </a:r>
            <a:r>
              <a:rPr lang="pl-PL" sz="3200" dirty="0" smtClean="0"/>
              <a:t> </a:t>
            </a:r>
            <a:r>
              <a:rPr lang="pl-PL" sz="3200" dirty="0" err="1" smtClean="0"/>
              <a:t>the</a:t>
            </a:r>
            <a:r>
              <a:rPr lang="pl-PL" sz="3200" dirty="0" smtClean="0"/>
              <a:t> </a:t>
            </a:r>
            <a:r>
              <a:rPr lang="pl-PL" sz="3200" dirty="0" err="1" smtClean="0"/>
              <a:t>direction</a:t>
            </a:r>
            <a:r>
              <a:rPr lang="pl-PL" sz="3200" dirty="0" smtClean="0"/>
              <a:t> </a:t>
            </a:r>
            <a:r>
              <a:rPr lang="pl-PL" sz="3200" dirty="0" err="1" smtClean="0"/>
              <a:t>is</a:t>
            </a:r>
            <a:r>
              <a:rPr lang="pl-PL" sz="3200" dirty="0" smtClean="0"/>
              <a:t> </a:t>
            </a:r>
            <a:r>
              <a:rPr lang="pl-PL" sz="3200" dirty="0" err="1" smtClean="0"/>
              <a:t>does</a:t>
            </a:r>
            <a:r>
              <a:rPr lang="pl-PL" sz="3200" dirty="0" smtClean="0"/>
              <a:t> not </a:t>
            </a:r>
            <a:r>
              <a:rPr lang="pl-PL" sz="3200" dirty="0" err="1" smtClean="0"/>
              <a:t>matter</a:t>
            </a:r>
            <a:r>
              <a:rPr lang="pl-PL" sz="3200" dirty="0" smtClean="0"/>
              <a:t> </a:t>
            </a:r>
            <a:r>
              <a:rPr lang="pl-PL" sz="3200" dirty="0" err="1" smtClean="0"/>
              <a:t>in</a:t>
            </a:r>
            <a:r>
              <a:rPr lang="pl-PL" sz="3200" dirty="0" smtClean="0"/>
              <a:t> </a:t>
            </a:r>
            <a:r>
              <a:rPr lang="pl-PL" sz="3200" dirty="0" err="1" smtClean="0"/>
              <a:t>this</a:t>
            </a:r>
            <a:r>
              <a:rPr lang="pl-PL" sz="3200" dirty="0" smtClean="0"/>
              <a:t> </a:t>
            </a:r>
            <a:r>
              <a:rPr lang="pl-PL" sz="3200" dirty="0" err="1" smtClean="0"/>
              <a:t>instance</a:t>
            </a:r>
            <a:r>
              <a:rPr lang="pl-PL" sz="3200" dirty="0" smtClean="0"/>
              <a:t>; </a:t>
            </a:r>
            <a:r>
              <a:rPr lang="pl-PL" sz="3200" dirty="0" err="1" smtClean="0"/>
              <a:t>what</a:t>
            </a:r>
            <a:r>
              <a:rPr lang="pl-PL" sz="3200" dirty="0" smtClean="0"/>
              <a:t> </a:t>
            </a:r>
            <a:r>
              <a:rPr lang="pl-PL" sz="3200" dirty="0" err="1" smtClean="0"/>
              <a:t>matters</a:t>
            </a:r>
            <a:r>
              <a:rPr lang="pl-PL" sz="3200" dirty="0" smtClean="0"/>
              <a:t> </a:t>
            </a:r>
            <a:r>
              <a:rPr lang="pl-PL" sz="3200" dirty="0" err="1" smtClean="0"/>
              <a:t>is</a:t>
            </a:r>
            <a:r>
              <a:rPr lang="pl-PL" sz="3200" dirty="0" smtClean="0"/>
              <a:t> </a:t>
            </a:r>
            <a:r>
              <a:rPr lang="pl-PL" sz="3200" dirty="0" err="1" smtClean="0"/>
              <a:t>the</a:t>
            </a:r>
            <a:r>
              <a:rPr lang="pl-PL" sz="3200" dirty="0" smtClean="0"/>
              <a:t> </a:t>
            </a:r>
            <a:r>
              <a:rPr lang="pl-PL" sz="3200" dirty="0" err="1" smtClean="0"/>
              <a:t>direction</a:t>
            </a:r>
            <a:r>
              <a:rPr lang="pl-PL" sz="3200" dirty="0" smtClean="0"/>
              <a:t> </a:t>
            </a:r>
            <a:r>
              <a:rPr lang="pl-PL" sz="3200" dirty="0" err="1" smtClean="0"/>
              <a:t>itself</a:t>
            </a:r>
            <a:r>
              <a:rPr lang="pl-PL" sz="3200" dirty="0" smtClean="0"/>
              <a:t>.</a:t>
            </a:r>
          </a:p>
          <a:p>
            <a:pPr marL="265176" indent="-265176" eaLnBrk="1" fontAlgn="auto" hangingPunct="1">
              <a:spcAft>
                <a:spcPts val="0"/>
              </a:spcAft>
              <a:buFont typeface="Wingdings 2"/>
              <a:buNone/>
              <a:defRPr/>
            </a:pPr>
            <a:endParaRPr lang="pl-PL" sz="3200" dirty="0"/>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357188"/>
            <a:ext cx="8229600" cy="6072187"/>
          </a:xfrm>
        </p:spPr>
        <p:txBody>
          <a:bodyPr>
            <a:normAutofit/>
          </a:bodyPr>
          <a:lstStyle/>
          <a:p>
            <a:pPr marL="265176" indent="-265176" eaLnBrk="1" fontAlgn="auto" hangingPunct="1">
              <a:spcAft>
                <a:spcPts val="0"/>
              </a:spcAft>
              <a:buFont typeface="Wingdings 2"/>
              <a:buNone/>
              <a:defRPr/>
            </a:pPr>
            <a:r>
              <a:rPr lang="pl-PL" dirty="0" smtClean="0"/>
              <a:t>   </a:t>
            </a:r>
            <a:r>
              <a:rPr lang="en-US" dirty="0" smtClean="0"/>
              <a:t>It reflects, instead, the faith that people collectively can bring about or prevent social change if they will dedicate themselves to the pursuit of a goal. Uncommitted observers may regard these goals as illusions, but to the members they are hopes that are quite capable of realization. Asked about his activities, the member of a social movement would not reply, “I do this because it has always been done” or “It’s just the custom.” He is aware that his behavior is influenced by the goal of the movement: </a:t>
            </a:r>
            <a:r>
              <a:rPr lang="en-US" b="1" dirty="0" smtClean="0">
                <a:solidFill>
                  <a:srgbClr val="FF0000"/>
                </a:solidFill>
              </a:rPr>
              <a:t>to bring about a change in the way things have “always” been done or sometimes to prevent such a change from coming abort.</a:t>
            </a:r>
            <a:endParaRPr lang="pl-PL" b="1" dirty="0" smtClean="0">
              <a:solidFill>
                <a:srgbClr val="FF0000"/>
              </a:solidFill>
            </a:endParaRPr>
          </a:p>
          <a:p>
            <a:pPr marL="265176" indent="-265176" eaLnBrk="1" fontAlgn="auto" hangingPunct="1">
              <a:spcAft>
                <a:spcPts val="0"/>
              </a:spcAft>
              <a:buFont typeface="Wingdings 2"/>
              <a:buNone/>
              <a:defRPr/>
            </a:pPr>
            <a:endParaRPr lang="pl-PL" dirty="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357188"/>
            <a:ext cx="8229600" cy="5649912"/>
          </a:xfrm>
        </p:spPr>
        <p:txBody>
          <a:bodyPr>
            <a:normAutofit/>
          </a:bodyPr>
          <a:lstStyle/>
          <a:p>
            <a:pPr marL="265176" indent="-265176" algn="ctr" eaLnBrk="1" fontAlgn="auto" hangingPunct="1">
              <a:spcAft>
                <a:spcPts val="0"/>
              </a:spcAft>
              <a:buFont typeface="Wingdings 2"/>
              <a:buNone/>
              <a:defRPr/>
            </a:pPr>
            <a:r>
              <a:rPr lang="pl-PL" sz="3200" b="1" dirty="0" err="1" smtClean="0">
                <a:solidFill>
                  <a:srgbClr val="FF0000"/>
                </a:solidFill>
              </a:rPr>
              <a:t>Interactions</a:t>
            </a:r>
            <a:r>
              <a:rPr lang="pl-PL" sz="3200" b="1" dirty="0" smtClean="0">
                <a:solidFill>
                  <a:srgbClr val="FF0000"/>
                </a:solidFill>
              </a:rPr>
              <a:t> </a:t>
            </a:r>
          </a:p>
          <a:p>
            <a:pPr marL="265176" indent="-265176" eaLnBrk="1" fontAlgn="auto" hangingPunct="1">
              <a:spcAft>
                <a:spcPts val="0"/>
              </a:spcAft>
              <a:buFont typeface="Wingdings 2"/>
              <a:buNone/>
              <a:defRPr/>
            </a:pPr>
            <a:r>
              <a:rPr lang="pl-PL" dirty="0" smtClean="0"/>
              <a:t>   </a:t>
            </a:r>
            <a:r>
              <a:rPr lang="en-US" sz="3200" dirty="0" smtClean="0"/>
              <a:t>We know different kinds of possible collective behaviors, like crowd for instance. But collective behavior in crowds, panics, and elementary forms (milling, etc.) are of brief duration or episodic and are guided largely by impulse. They don’t constitute a social movement</a:t>
            </a:r>
            <a:r>
              <a:rPr lang="pl-PL" sz="3200" dirty="0" smtClean="0"/>
              <a:t> as </a:t>
            </a:r>
            <a:r>
              <a:rPr lang="pl-PL" sz="3200" dirty="0" err="1" smtClean="0"/>
              <a:t>they</a:t>
            </a:r>
            <a:r>
              <a:rPr lang="pl-PL" sz="3200" dirty="0" smtClean="0"/>
              <a:t> </a:t>
            </a:r>
            <a:r>
              <a:rPr lang="pl-PL" sz="3200" dirty="0" err="1" smtClean="0"/>
              <a:t>don’t</a:t>
            </a:r>
            <a:r>
              <a:rPr lang="pl-PL" sz="3200" dirty="0" smtClean="0"/>
              <a:t> </a:t>
            </a:r>
            <a:r>
              <a:rPr lang="pl-PL" sz="3200" dirty="0" err="1" smtClean="0"/>
              <a:t>create</a:t>
            </a:r>
            <a:r>
              <a:rPr lang="pl-PL" sz="3200" dirty="0" smtClean="0"/>
              <a:t> </a:t>
            </a:r>
            <a:r>
              <a:rPr lang="pl-PL" sz="3200" dirty="0" err="1" smtClean="0"/>
              <a:t>internal</a:t>
            </a:r>
            <a:r>
              <a:rPr lang="pl-PL" sz="3200" dirty="0" smtClean="0"/>
              <a:t> </a:t>
            </a:r>
            <a:r>
              <a:rPr lang="pl-PL" sz="3200" dirty="0" err="1" smtClean="0"/>
              <a:t>bonds</a:t>
            </a:r>
            <a:r>
              <a:rPr lang="pl-PL" sz="3200" dirty="0" smtClean="0"/>
              <a:t> </a:t>
            </a:r>
            <a:r>
              <a:rPr lang="pl-PL" sz="3200" dirty="0" err="1" smtClean="0"/>
              <a:t>among</a:t>
            </a:r>
            <a:r>
              <a:rPr lang="pl-PL" sz="3200" dirty="0" smtClean="0"/>
              <a:t> </a:t>
            </a:r>
            <a:r>
              <a:rPr lang="pl-PL" sz="3200" dirty="0" err="1" smtClean="0"/>
              <a:t>its</a:t>
            </a:r>
            <a:r>
              <a:rPr lang="pl-PL" sz="3200" dirty="0" smtClean="0"/>
              <a:t> </a:t>
            </a:r>
            <a:r>
              <a:rPr lang="pl-PL" sz="3200" dirty="0" err="1" smtClean="0"/>
              <a:t>participants</a:t>
            </a:r>
            <a:r>
              <a:rPr lang="pl-PL" sz="3200" dirty="0" smtClean="0"/>
              <a:t>. </a:t>
            </a:r>
            <a:r>
              <a:rPr lang="pl-PL" sz="3200" dirty="0" err="1" smtClean="0"/>
              <a:t>This</a:t>
            </a:r>
            <a:r>
              <a:rPr lang="pl-PL" sz="3200" dirty="0" smtClean="0"/>
              <a:t> </a:t>
            </a:r>
            <a:r>
              <a:rPr lang="pl-PL" sz="3200" dirty="0" err="1" smtClean="0"/>
              <a:t>is</a:t>
            </a:r>
            <a:r>
              <a:rPr lang="pl-PL" sz="3200" dirty="0" smtClean="0"/>
              <a:t> </a:t>
            </a:r>
            <a:r>
              <a:rPr lang="pl-PL" sz="3200" dirty="0" err="1" smtClean="0"/>
              <a:t>necessary</a:t>
            </a:r>
            <a:r>
              <a:rPr lang="pl-PL" sz="3200" dirty="0" smtClean="0"/>
              <a:t> for </a:t>
            </a:r>
            <a:r>
              <a:rPr lang="pl-PL" sz="3200" dirty="0" err="1" smtClean="0"/>
              <a:t>sustaining</a:t>
            </a:r>
            <a:r>
              <a:rPr lang="pl-PL" sz="3200" dirty="0" smtClean="0"/>
              <a:t> </a:t>
            </a:r>
            <a:r>
              <a:rPr lang="pl-PL" sz="3200" dirty="0" err="1" smtClean="0"/>
              <a:t>sm</a:t>
            </a:r>
            <a:r>
              <a:rPr lang="pl-PL" sz="3200" dirty="0" smtClean="0"/>
              <a:t>. </a:t>
            </a:r>
          </a:p>
          <a:p>
            <a:pPr marL="265176" indent="-265176" eaLnBrk="1" fontAlgn="auto" hangingPunct="1">
              <a:spcAft>
                <a:spcPts val="0"/>
              </a:spcAft>
              <a:buFont typeface="Wingdings 2"/>
              <a:buNone/>
              <a:defRPr/>
            </a:pPr>
            <a:endParaRPr lang="pl-PL" dirty="0"/>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500063"/>
            <a:ext cx="8229600" cy="6357937"/>
          </a:xfrm>
        </p:spPr>
        <p:txBody>
          <a:bodyPr>
            <a:normAutofit/>
          </a:bodyPr>
          <a:lstStyle/>
          <a:p>
            <a:pPr marL="265176" indent="-265176" eaLnBrk="1" fontAlgn="auto" hangingPunct="1">
              <a:spcAft>
                <a:spcPts val="0"/>
              </a:spcAft>
              <a:buFont typeface="Wingdings 2"/>
              <a:buNone/>
              <a:defRPr/>
            </a:pPr>
            <a:r>
              <a:rPr lang="pl-PL" dirty="0" smtClean="0"/>
              <a:t>  </a:t>
            </a:r>
            <a:r>
              <a:rPr lang="en-US" sz="3200" dirty="0" smtClean="0"/>
              <a:t>A movement is not merely a perpetuated crowd, since a crowd does not possess organizational and motivational mechanisms capable of sustaining membership through periods of inaction and waiting. Furthermore, crowd mechanisms cannot be used to achieve communication and coordination of activity over a wide area, such as a nation or continent. But </a:t>
            </a:r>
            <a:r>
              <a:rPr lang="en-US" sz="3200" b="1" dirty="0" smtClean="0">
                <a:solidFill>
                  <a:srgbClr val="FF0000"/>
                </a:solidFill>
              </a:rPr>
              <a:t>when short-lived impulses give way to long-term aims, and when sustained association takes the place of situational groupings of people, the result is a social movement. </a:t>
            </a:r>
            <a:endParaRPr lang="pl-PL" sz="3200" b="1" dirty="0" smtClean="0">
              <a:solidFill>
                <a:srgbClr val="FF0000"/>
              </a:solidFill>
            </a:endParaRPr>
          </a:p>
          <a:p>
            <a:pPr marL="265176" indent="-265176" eaLnBrk="1" fontAlgn="auto" hangingPunct="1">
              <a:spcAft>
                <a:spcPts val="0"/>
              </a:spcAft>
              <a:buFont typeface="Wingdings 2"/>
              <a:buNone/>
              <a:defRPr/>
            </a:pPr>
            <a:endParaRPr lang="pl-PL" sz="3200" dirty="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ymbol zastępczy zawartości 1"/>
          <p:cNvSpPr>
            <a:spLocks noGrp="1"/>
          </p:cNvSpPr>
          <p:nvPr>
            <p:ph idx="1"/>
          </p:nvPr>
        </p:nvSpPr>
        <p:spPr>
          <a:xfrm>
            <a:off x="457200" y="714375"/>
            <a:ext cx="8229600" cy="5292725"/>
          </a:xfrm>
        </p:spPr>
        <p:txBody>
          <a:bodyPr/>
          <a:lstStyle/>
          <a:p>
            <a:pPr eaLnBrk="1" hangingPunct="1">
              <a:buFont typeface="Wingdings 2" pitchFamily="18" charset="2"/>
              <a:buNone/>
            </a:pPr>
            <a:r>
              <a:rPr lang="pl-PL" b="1" smtClean="0">
                <a:solidFill>
                  <a:srgbClr val="FF0000"/>
                </a:solidFill>
              </a:rPr>
              <a:t>Other features</a:t>
            </a:r>
          </a:p>
          <a:p>
            <a:pPr eaLnBrk="1" hangingPunct="1">
              <a:buFont typeface="Wingdings 2" pitchFamily="18" charset="2"/>
              <a:buNone/>
            </a:pPr>
            <a:endParaRPr lang="pl-PL" smtClean="0"/>
          </a:p>
          <a:p>
            <a:pPr eaLnBrk="1" hangingPunct="1"/>
            <a:r>
              <a:rPr lang="pl-PL" smtClean="0"/>
              <a:t>Spontaneity?</a:t>
            </a:r>
          </a:p>
          <a:p>
            <a:pPr eaLnBrk="1" hangingPunct="1"/>
            <a:r>
              <a:rPr lang="pl-PL" smtClean="0"/>
              <a:t>Goals/shared interests?</a:t>
            </a:r>
          </a:p>
          <a:p>
            <a:pPr eaLnBrk="1" hangingPunct="1"/>
            <a:r>
              <a:rPr lang="pl-PL" smtClean="0"/>
              <a:t>Self-identity?</a:t>
            </a:r>
          </a:p>
          <a:p>
            <a:pPr eaLnBrk="1" hangingPunct="1"/>
            <a:r>
              <a:rPr lang="pl-PL" smtClean="0"/>
              <a:t>Otherness?</a:t>
            </a:r>
          </a:p>
          <a:p>
            <a:pPr eaLnBrk="1" hangingPunct="1">
              <a:buFont typeface="Wingdings 2" pitchFamily="18" charset="2"/>
              <a:buNone/>
            </a:pPr>
            <a:r>
              <a:rPr lang="pl-PL" smtClean="0"/>
              <a:t>  How do you understand these features and how do you perceive their significance to understand sm?</a:t>
            </a:r>
          </a:p>
          <a:p>
            <a:pPr eaLnBrk="1" hangingPunct="1">
              <a:buFont typeface="Wingdings 2" pitchFamily="18" charset="2"/>
              <a:buNone/>
            </a:pPr>
            <a:r>
              <a:rPr lang="pl-PL" smtClean="0"/>
              <a:t>  Which statements and characteristics of sm are being mentioned mostly?</a:t>
            </a:r>
          </a:p>
          <a:p>
            <a:pPr eaLnBrk="1" hangingPunct="1"/>
            <a:endParaRPr lang="pl-PL" smtClean="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503238" y="620713"/>
            <a:ext cx="8183562" cy="1008062"/>
          </a:xfrm>
        </p:spPr>
        <p:txBody>
          <a:bodyPr/>
          <a:lstStyle/>
          <a:p>
            <a:pPr eaLnBrk="1" fontAlgn="auto" hangingPunct="1">
              <a:spcAft>
                <a:spcPts val="0"/>
              </a:spcAft>
              <a:defRPr/>
            </a:pPr>
            <a:r>
              <a:rPr lang="pl-PL" dirty="0" err="1" smtClean="0">
                <a:solidFill>
                  <a:schemeClr val="accent1">
                    <a:tint val="88000"/>
                    <a:satMod val="150000"/>
                  </a:schemeClr>
                </a:solidFill>
              </a:rPr>
              <a:t>Areas</a:t>
            </a:r>
            <a:r>
              <a:rPr lang="pl-PL" dirty="0" smtClean="0">
                <a:solidFill>
                  <a:schemeClr val="accent1">
                    <a:tint val="88000"/>
                    <a:satMod val="150000"/>
                  </a:schemeClr>
                </a:solidFill>
              </a:rPr>
              <a:t> of </a:t>
            </a:r>
            <a:r>
              <a:rPr lang="pl-PL" dirty="0" err="1" smtClean="0">
                <a:solidFill>
                  <a:schemeClr val="accent1">
                    <a:tint val="88000"/>
                    <a:satMod val="150000"/>
                  </a:schemeClr>
                </a:solidFill>
              </a:rPr>
              <a:t>sm</a:t>
            </a:r>
            <a:r>
              <a:rPr lang="pl-PL" dirty="0" smtClean="0">
                <a:solidFill>
                  <a:schemeClr val="accent1">
                    <a:tint val="88000"/>
                    <a:satMod val="150000"/>
                  </a:schemeClr>
                </a:solidFill>
              </a:rPr>
              <a:t> </a:t>
            </a:r>
            <a:r>
              <a:rPr lang="pl-PL" dirty="0" err="1" smtClean="0">
                <a:solidFill>
                  <a:schemeClr val="accent1">
                    <a:tint val="88000"/>
                    <a:satMod val="150000"/>
                  </a:schemeClr>
                </a:solidFill>
              </a:rPr>
              <a:t>operating</a:t>
            </a:r>
            <a:endParaRPr lang="pl-PL" dirty="0">
              <a:solidFill>
                <a:schemeClr val="accent1">
                  <a:tint val="88000"/>
                  <a:satMod val="150000"/>
                </a:schemeClr>
              </a:solidFill>
            </a:endParaRPr>
          </a:p>
        </p:txBody>
      </p:sp>
      <p:sp>
        <p:nvSpPr>
          <p:cNvPr id="2" name="Symbol zastępczy zawartości 1"/>
          <p:cNvSpPr>
            <a:spLocks noGrp="1"/>
          </p:cNvSpPr>
          <p:nvPr>
            <p:ph idx="1"/>
          </p:nvPr>
        </p:nvSpPr>
        <p:spPr>
          <a:xfrm>
            <a:off x="503238" y="1989138"/>
            <a:ext cx="8183562" cy="4103687"/>
          </a:xfrm>
        </p:spPr>
        <p:txBody>
          <a:bodyPr>
            <a:normAutofit fontScale="92500"/>
          </a:bodyPr>
          <a:lstStyle/>
          <a:p>
            <a:pPr marL="265176" indent="-265176" eaLnBrk="1" fontAlgn="auto" hangingPunct="1">
              <a:spcAft>
                <a:spcPts val="0"/>
              </a:spcAft>
              <a:buFont typeface="Wingdings 2"/>
              <a:buNone/>
              <a:defRPr/>
            </a:pPr>
            <a:r>
              <a:rPr lang="pl-PL" dirty="0" smtClean="0"/>
              <a:t>   </a:t>
            </a:r>
            <a:r>
              <a:rPr lang="pl-PL" sz="3200" dirty="0" smtClean="0"/>
              <a:t>We </a:t>
            </a:r>
            <a:r>
              <a:rPr lang="pl-PL" sz="3200" dirty="0" err="1" smtClean="0"/>
              <a:t>can</a:t>
            </a:r>
            <a:r>
              <a:rPr lang="pl-PL" sz="3200" dirty="0" smtClean="0"/>
              <a:t> </a:t>
            </a:r>
            <a:r>
              <a:rPr lang="pl-PL" sz="3200" dirty="0" err="1" smtClean="0"/>
              <a:t>identify</a:t>
            </a:r>
            <a:r>
              <a:rPr lang="pl-PL" sz="3200" dirty="0" smtClean="0"/>
              <a:t> (</a:t>
            </a:r>
            <a:r>
              <a:rPr lang="pl-PL" sz="3200" dirty="0" err="1" smtClean="0"/>
              <a:t>according</a:t>
            </a:r>
            <a:r>
              <a:rPr lang="pl-PL" sz="3200" dirty="0" smtClean="0"/>
              <a:t> to Giddens)</a:t>
            </a:r>
            <a:r>
              <a:rPr lang="en-US" sz="3200" dirty="0" smtClean="0"/>
              <a:t> four areas in which social movements operate in modern societies:</a:t>
            </a:r>
            <a:endParaRPr lang="pl-PL" sz="3200" dirty="0" smtClean="0"/>
          </a:p>
          <a:p>
            <a:pPr marL="265176" indent="-265176" eaLnBrk="1" fontAlgn="auto" hangingPunct="1">
              <a:spcAft>
                <a:spcPts val="0"/>
              </a:spcAft>
              <a:buFont typeface="Wingdings 2"/>
              <a:buChar char=""/>
              <a:defRPr/>
            </a:pPr>
            <a:r>
              <a:rPr lang="en-US" sz="3200" dirty="0" smtClean="0"/>
              <a:t>democratic movements that work for political rights</a:t>
            </a:r>
            <a:endParaRPr lang="pl-PL" sz="3200" dirty="0" smtClean="0"/>
          </a:p>
          <a:p>
            <a:pPr marL="265176" indent="-265176" eaLnBrk="1" fontAlgn="auto" hangingPunct="1">
              <a:spcAft>
                <a:spcPts val="0"/>
              </a:spcAft>
              <a:buFont typeface="Wingdings 2"/>
              <a:buChar char=""/>
              <a:defRPr/>
            </a:pPr>
            <a:r>
              <a:rPr lang="en-US" sz="3200" dirty="0" smtClean="0"/>
              <a:t>labor movements that work for control of the workplace</a:t>
            </a:r>
            <a:endParaRPr lang="pl-PL" sz="3200" dirty="0" smtClean="0"/>
          </a:p>
          <a:p>
            <a:pPr marL="265176" indent="-265176" eaLnBrk="1" fontAlgn="auto" hangingPunct="1">
              <a:spcAft>
                <a:spcPts val="0"/>
              </a:spcAft>
              <a:buFont typeface="Wingdings 2"/>
              <a:buChar char=""/>
              <a:defRPr/>
            </a:pPr>
            <a:r>
              <a:rPr lang="en-US" sz="3200" dirty="0" smtClean="0"/>
              <a:t>ecological movements that are concerned with the environment</a:t>
            </a:r>
            <a:endParaRPr lang="pl-PL" sz="3200" dirty="0" smtClean="0"/>
          </a:p>
          <a:p>
            <a:pPr marL="265176" indent="-265176" eaLnBrk="1" fontAlgn="auto" hangingPunct="1">
              <a:spcAft>
                <a:spcPts val="0"/>
              </a:spcAft>
              <a:buFont typeface="Wingdings 2"/>
              <a:buChar char=""/>
              <a:defRPr/>
            </a:pPr>
            <a:r>
              <a:rPr lang="en-US" sz="3200" dirty="0" smtClean="0"/>
              <a:t>peace movements that work toward, well, peace</a:t>
            </a:r>
            <a:endParaRPr lang="pl-PL" sz="3200" dirty="0" smtClean="0"/>
          </a:p>
          <a:p>
            <a:pPr marL="265176" indent="-265176" eaLnBrk="1" fontAlgn="auto" hangingPunct="1">
              <a:spcAft>
                <a:spcPts val="0"/>
              </a:spcAft>
              <a:buFont typeface="Wingdings 2"/>
              <a:buNone/>
              <a:defRPr/>
            </a:pPr>
            <a:endParaRPr lang="pl-PL" dirty="0"/>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503238" y="549275"/>
            <a:ext cx="8183562" cy="1150938"/>
          </a:xfrm>
        </p:spPr>
        <p:txBody>
          <a:bodyPr/>
          <a:lstStyle/>
          <a:p>
            <a:pPr eaLnBrk="1" fontAlgn="auto" hangingPunct="1">
              <a:spcAft>
                <a:spcPts val="0"/>
              </a:spcAft>
              <a:defRPr/>
            </a:pPr>
            <a:r>
              <a:rPr lang="pl-PL" dirty="0" err="1" smtClean="0">
                <a:solidFill>
                  <a:schemeClr val="accent1">
                    <a:tint val="88000"/>
                    <a:satMod val="150000"/>
                  </a:schemeClr>
                </a:solidFill>
              </a:rPr>
              <a:t>Types</a:t>
            </a:r>
            <a:r>
              <a:rPr lang="pl-PL" dirty="0" smtClean="0">
                <a:solidFill>
                  <a:schemeClr val="accent1">
                    <a:tint val="88000"/>
                    <a:satMod val="150000"/>
                  </a:schemeClr>
                </a:solidFill>
              </a:rPr>
              <a:t> of </a:t>
            </a:r>
            <a:r>
              <a:rPr lang="pl-PL" dirty="0" err="1" smtClean="0">
                <a:solidFill>
                  <a:schemeClr val="accent1">
                    <a:tint val="88000"/>
                    <a:satMod val="150000"/>
                  </a:schemeClr>
                </a:solidFill>
              </a:rPr>
              <a:t>social</a:t>
            </a:r>
            <a:r>
              <a:rPr lang="pl-PL" dirty="0" smtClean="0">
                <a:solidFill>
                  <a:schemeClr val="accent1">
                    <a:tint val="88000"/>
                    <a:satMod val="150000"/>
                  </a:schemeClr>
                </a:solidFill>
              </a:rPr>
              <a:t> </a:t>
            </a:r>
            <a:r>
              <a:rPr lang="pl-PL" dirty="0" err="1" smtClean="0">
                <a:solidFill>
                  <a:schemeClr val="accent1">
                    <a:tint val="88000"/>
                    <a:satMod val="150000"/>
                  </a:schemeClr>
                </a:solidFill>
              </a:rPr>
              <a:t>movements</a:t>
            </a:r>
            <a:endParaRPr lang="pl-PL" dirty="0">
              <a:solidFill>
                <a:schemeClr val="accent1">
                  <a:tint val="88000"/>
                  <a:satMod val="150000"/>
                </a:schemeClr>
              </a:solidFill>
            </a:endParaRPr>
          </a:p>
        </p:txBody>
      </p:sp>
      <p:sp>
        <p:nvSpPr>
          <p:cNvPr id="23555" name="Symbol zastępczy zawartości 1"/>
          <p:cNvSpPr>
            <a:spLocks noGrp="1"/>
          </p:cNvSpPr>
          <p:nvPr>
            <p:ph idx="1"/>
          </p:nvPr>
        </p:nvSpPr>
        <p:spPr>
          <a:xfrm>
            <a:off x="457200" y="1844675"/>
            <a:ext cx="8229600" cy="5013325"/>
          </a:xfrm>
        </p:spPr>
        <p:txBody>
          <a:bodyPr/>
          <a:lstStyle/>
          <a:p>
            <a:pPr eaLnBrk="1" hangingPunct="1">
              <a:buFont typeface="Wingdings 2" pitchFamily="18" charset="2"/>
              <a:buNone/>
            </a:pPr>
            <a:r>
              <a:rPr lang="pl-PL" sz="3200" smtClean="0"/>
              <a:t>   </a:t>
            </a:r>
            <a:r>
              <a:rPr lang="pl-PL" smtClean="0"/>
              <a:t>We can describe (according to Aberle) </a:t>
            </a:r>
            <a:r>
              <a:rPr lang="en-US" smtClean="0"/>
              <a:t>four types of social movements based upon two characteristics: (1) who is the movement attempting to change and (2) how much change is being advocated. Social movements can be aimed at change on an individual level (e.g., AA) or change on a broader, group or even societal level (e.g., anti-globalization). Social movements can also advocate for minor or radical changes</a:t>
            </a:r>
            <a:r>
              <a:rPr lang="pl-PL" smtClean="0"/>
              <a:t>.</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503238" y="620713"/>
            <a:ext cx="8183562" cy="431800"/>
          </a:xfrm>
        </p:spPr>
        <p:txBody>
          <a:bodyPr>
            <a:normAutofit fontScale="90000"/>
          </a:bodyPr>
          <a:lstStyle/>
          <a:p>
            <a:pPr eaLnBrk="1" fontAlgn="auto" hangingPunct="1">
              <a:spcAft>
                <a:spcPts val="0"/>
              </a:spcAft>
              <a:defRPr/>
            </a:pPr>
            <a:r>
              <a:rPr lang="pl-PL" dirty="0" err="1" smtClean="0">
                <a:solidFill>
                  <a:schemeClr val="accent1">
                    <a:tint val="88000"/>
                    <a:satMod val="150000"/>
                  </a:schemeClr>
                </a:solidFill>
              </a:rPr>
              <a:t>Stages</a:t>
            </a:r>
            <a:r>
              <a:rPr lang="pl-PL" dirty="0" smtClean="0">
                <a:solidFill>
                  <a:schemeClr val="accent1">
                    <a:tint val="88000"/>
                    <a:satMod val="150000"/>
                  </a:schemeClr>
                </a:solidFill>
              </a:rPr>
              <a:t> </a:t>
            </a:r>
            <a:r>
              <a:rPr lang="pl-PL" dirty="0" err="1" smtClean="0">
                <a:solidFill>
                  <a:schemeClr val="accent1">
                    <a:tint val="88000"/>
                    <a:satMod val="150000"/>
                  </a:schemeClr>
                </a:solidFill>
              </a:rPr>
              <a:t>in</a:t>
            </a:r>
            <a:r>
              <a:rPr lang="pl-PL" dirty="0" smtClean="0">
                <a:solidFill>
                  <a:schemeClr val="accent1">
                    <a:tint val="88000"/>
                    <a:satMod val="150000"/>
                  </a:schemeClr>
                </a:solidFill>
              </a:rPr>
              <a:t> </a:t>
            </a:r>
            <a:r>
              <a:rPr lang="pl-PL" dirty="0" err="1" smtClean="0">
                <a:solidFill>
                  <a:schemeClr val="accent1">
                    <a:tint val="88000"/>
                    <a:satMod val="150000"/>
                  </a:schemeClr>
                </a:solidFill>
              </a:rPr>
              <a:t>social</a:t>
            </a:r>
            <a:r>
              <a:rPr lang="pl-PL" dirty="0" smtClean="0">
                <a:solidFill>
                  <a:schemeClr val="accent1">
                    <a:tint val="88000"/>
                    <a:satMod val="150000"/>
                  </a:schemeClr>
                </a:solidFill>
              </a:rPr>
              <a:t> </a:t>
            </a:r>
            <a:r>
              <a:rPr lang="pl-PL" dirty="0" err="1" smtClean="0">
                <a:solidFill>
                  <a:schemeClr val="accent1">
                    <a:tint val="88000"/>
                    <a:satMod val="150000"/>
                  </a:schemeClr>
                </a:solidFill>
              </a:rPr>
              <a:t>movements</a:t>
            </a:r>
            <a:endParaRPr lang="pl-PL" dirty="0">
              <a:solidFill>
                <a:schemeClr val="accent1">
                  <a:tint val="88000"/>
                  <a:satMod val="150000"/>
                </a:schemeClr>
              </a:solidFill>
            </a:endParaRPr>
          </a:p>
        </p:txBody>
      </p:sp>
      <p:sp>
        <p:nvSpPr>
          <p:cNvPr id="2" name="Symbol zastępczy zawartości 1"/>
          <p:cNvSpPr>
            <a:spLocks noGrp="1"/>
          </p:cNvSpPr>
          <p:nvPr>
            <p:ph idx="1"/>
          </p:nvPr>
        </p:nvSpPr>
        <p:spPr>
          <a:xfrm>
            <a:off x="503238" y="530225"/>
            <a:ext cx="8183562" cy="5491163"/>
          </a:xfrm>
        </p:spPr>
        <p:txBody>
          <a:bodyPr>
            <a:normAutofit/>
          </a:bodyPr>
          <a:lstStyle/>
          <a:p>
            <a:pPr marL="265176" indent="-265176" algn="ctr" eaLnBrk="1" fontAlgn="auto" hangingPunct="1">
              <a:spcAft>
                <a:spcPts val="0"/>
              </a:spcAft>
              <a:buFont typeface="Wingdings 2"/>
              <a:buNone/>
              <a:defRPr/>
            </a:pPr>
            <a:r>
              <a:rPr lang="pl-PL" dirty="0" smtClean="0"/>
              <a:t>					</a:t>
            </a:r>
          </a:p>
          <a:p>
            <a:pPr marL="265176" indent="-265176" eaLnBrk="1" fontAlgn="auto" hangingPunct="1">
              <a:spcAft>
                <a:spcPts val="0"/>
              </a:spcAft>
              <a:buFont typeface="Wingdings 2"/>
              <a:buNone/>
              <a:defRPr/>
            </a:pPr>
            <a:endParaRPr lang="pl-PL" dirty="0" smtClean="0"/>
          </a:p>
          <a:p>
            <a:pPr marL="265176" indent="-265176" eaLnBrk="1" fontAlgn="auto" hangingPunct="1">
              <a:spcAft>
                <a:spcPts val="0"/>
              </a:spcAft>
              <a:buFont typeface="Wingdings 2"/>
              <a:buNone/>
              <a:defRPr/>
            </a:pPr>
            <a:endParaRPr lang="pl-PL" dirty="0" smtClean="0"/>
          </a:p>
          <a:p>
            <a:pPr marL="265176" indent="-265176" eaLnBrk="1" fontAlgn="auto" hangingPunct="1">
              <a:spcAft>
                <a:spcPts val="0"/>
              </a:spcAft>
              <a:buFont typeface="Wingdings 2"/>
              <a:buNone/>
              <a:defRPr/>
            </a:pPr>
            <a:r>
              <a:rPr lang="pl-PL" dirty="0" smtClean="0"/>
              <a:t>	</a:t>
            </a:r>
            <a:r>
              <a:rPr lang="pl-PL" dirty="0" err="1" smtClean="0"/>
              <a:t>There</a:t>
            </a:r>
            <a:r>
              <a:rPr lang="pl-PL" dirty="0" smtClean="0"/>
              <a:t> </a:t>
            </a:r>
            <a:r>
              <a:rPr lang="pl-PL" dirty="0" err="1" smtClean="0"/>
              <a:t>are</a:t>
            </a:r>
            <a:r>
              <a:rPr lang="pl-PL" dirty="0" smtClean="0"/>
              <a:t> </a:t>
            </a:r>
            <a:r>
              <a:rPr lang="en-US" dirty="0" smtClean="0"/>
              <a:t>different stages social movements often pass through. Movements emerge for a variety of reasons</a:t>
            </a:r>
            <a:r>
              <a:rPr lang="pl-PL" dirty="0" smtClean="0"/>
              <a:t>,</a:t>
            </a:r>
            <a:r>
              <a:rPr lang="en-US" dirty="0" smtClean="0"/>
              <a:t> coalesce, and generally bureaucratize. At that point, they can take a number of</a:t>
            </a:r>
            <a:r>
              <a:rPr lang="pl-PL" dirty="0" smtClean="0"/>
              <a:t> </a:t>
            </a:r>
            <a:r>
              <a:rPr lang="en-US" dirty="0" smtClean="0"/>
              <a:t>paths, including: finding some form of movement success, failure, co-optation of leaders, repression by larger groups (e.g., government), or even the establishment of the movement within the mainstream.</a:t>
            </a:r>
            <a:endParaRPr lang="pl-PL" dirty="0" smtClean="0"/>
          </a:p>
          <a:p>
            <a:pPr marL="265176" indent="-265176" eaLnBrk="1" fontAlgn="auto" hangingPunct="1">
              <a:spcAft>
                <a:spcPts val="0"/>
              </a:spcAft>
              <a:buFont typeface="Wingdings 2"/>
              <a:buNone/>
              <a:defRPr/>
            </a:pPr>
            <a:endParaRPr lang="pl-PL" dirty="0" smtClean="0"/>
          </a:p>
          <a:p>
            <a:pPr marL="265176" indent="-265176" eaLnBrk="1" fontAlgn="auto" hangingPunct="1">
              <a:spcAft>
                <a:spcPts val="0"/>
              </a:spcAft>
              <a:buFont typeface="Wingdings 2"/>
              <a:buNone/>
              <a:defRPr/>
            </a:pPr>
            <a:endParaRPr lang="pl-PL" dirty="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03238" y="476250"/>
            <a:ext cx="8183562" cy="936625"/>
          </a:xfrm>
        </p:spPr>
        <p:txBody>
          <a:bodyPr>
            <a:normAutofit fontScale="90000"/>
          </a:bodyPr>
          <a:lstStyle/>
          <a:p>
            <a:pPr algn="ctr" eaLnBrk="1" fontAlgn="auto" hangingPunct="1">
              <a:spcAft>
                <a:spcPts val="0"/>
              </a:spcAft>
              <a:defRPr/>
            </a:pPr>
            <a:r>
              <a:rPr lang="pl-PL" dirty="0" err="1" smtClean="0">
                <a:solidFill>
                  <a:schemeClr val="accent1">
                    <a:tint val="88000"/>
                    <a:satMod val="150000"/>
                  </a:schemeClr>
                </a:solidFill>
              </a:rPr>
              <a:t>Theoretical</a:t>
            </a:r>
            <a:r>
              <a:rPr lang="pl-PL" dirty="0" smtClean="0">
                <a:solidFill>
                  <a:schemeClr val="accent1">
                    <a:tint val="88000"/>
                    <a:satMod val="150000"/>
                  </a:schemeClr>
                </a:solidFill>
              </a:rPr>
              <a:t> </a:t>
            </a:r>
            <a:r>
              <a:rPr lang="pl-PL" dirty="0" err="1" smtClean="0">
                <a:solidFill>
                  <a:schemeClr val="accent1">
                    <a:tint val="88000"/>
                    <a:satMod val="150000"/>
                  </a:schemeClr>
                </a:solidFill>
              </a:rPr>
              <a:t>perspectives</a:t>
            </a:r>
            <a:r>
              <a:rPr lang="pl-PL" dirty="0" smtClean="0">
                <a:solidFill>
                  <a:schemeClr val="accent1">
                    <a:tint val="88000"/>
                    <a:satMod val="150000"/>
                  </a:schemeClr>
                </a:solidFill>
              </a:rPr>
              <a:t> </a:t>
            </a:r>
            <a:br>
              <a:rPr lang="pl-PL" dirty="0" smtClean="0">
                <a:solidFill>
                  <a:schemeClr val="accent1">
                    <a:tint val="88000"/>
                    <a:satMod val="150000"/>
                  </a:schemeClr>
                </a:solidFill>
              </a:rPr>
            </a:br>
            <a:r>
              <a:rPr lang="pl-PL" dirty="0" smtClean="0">
                <a:solidFill>
                  <a:schemeClr val="accent1">
                    <a:tint val="88000"/>
                    <a:satMod val="150000"/>
                  </a:schemeClr>
                </a:solidFill>
              </a:rPr>
              <a:t>on </a:t>
            </a:r>
            <a:r>
              <a:rPr lang="pl-PL" dirty="0" err="1" smtClean="0">
                <a:solidFill>
                  <a:schemeClr val="accent1">
                    <a:tint val="88000"/>
                    <a:satMod val="150000"/>
                  </a:schemeClr>
                </a:solidFill>
              </a:rPr>
              <a:t>social</a:t>
            </a:r>
            <a:r>
              <a:rPr lang="pl-PL" dirty="0" smtClean="0">
                <a:solidFill>
                  <a:schemeClr val="accent1">
                    <a:tint val="88000"/>
                    <a:satMod val="150000"/>
                  </a:schemeClr>
                </a:solidFill>
              </a:rPr>
              <a:t> </a:t>
            </a:r>
            <a:r>
              <a:rPr lang="pl-PL" dirty="0" err="1" smtClean="0">
                <a:solidFill>
                  <a:schemeClr val="accent1">
                    <a:tint val="88000"/>
                    <a:satMod val="150000"/>
                  </a:schemeClr>
                </a:solidFill>
              </a:rPr>
              <a:t>movements</a:t>
            </a:r>
            <a:endParaRPr lang="pl-PL" dirty="0">
              <a:solidFill>
                <a:schemeClr val="accent1">
                  <a:tint val="88000"/>
                  <a:satMod val="150000"/>
                </a:schemeClr>
              </a:solidFill>
            </a:endParaRPr>
          </a:p>
        </p:txBody>
      </p:sp>
      <p:sp>
        <p:nvSpPr>
          <p:cNvPr id="3" name="Symbol zastępczy zawartości 2"/>
          <p:cNvSpPr>
            <a:spLocks noGrp="1"/>
          </p:cNvSpPr>
          <p:nvPr>
            <p:ph idx="1"/>
          </p:nvPr>
        </p:nvSpPr>
        <p:spPr>
          <a:xfrm>
            <a:off x="503238" y="333375"/>
            <a:ext cx="8183562" cy="4384675"/>
          </a:xfrm>
        </p:spPr>
        <p:txBody>
          <a:bodyPr/>
          <a:lstStyle/>
          <a:p>
            <a:pPr eaLnBrk="1" hangingPunct="1"/>
            <a:endParaRPr lang="pl-PL" smtClean="0"/>
          </a:p>
          <a:p>
            <a:pPr algn="ctr" eaLnBrk="1" hangingPunct="1">
              <a:buFont typeface="Wingdings 2" pitchFamily="18" charset="2"/>
              <a:buNone/>
            </a:pPr>
            <a:endParaRPr lang="pl-PL" sz="3200" b="1" smtClean="0"/>
          </a:p>
          <a:p>
            <a:pPr algn="ctr" eaLnBrk="1" hangingPunct="1">
              <a:buFont typeface="Wingdings 2" pitchFamily="18" charset="2"/>
              <a:buNone/>
            </a:pPr>
            <a:endParaRPr lang="pl-PL" sz="3200" b="1" smtClean="0"/>
          </a:p>
          <a:p>
            <a:pPr algn="ctr" eaLnBrk="1" hangingPunct="1">
              <a:buFont typeface="Wingdings 2" pitchFamily="18" charset="2"/>
              <a:buNone/>
            </a:pPr>
            <a:endParaRPr lang="pl-PL" sz="3200" b="1" smtClean="0"/>
          </a:p>
          <a:p>
            <a:pPr algn="ctr" eaLnBrk="1" hangingPunct="1">
              <a:buFont typeface="Wingdings 2" pitchFamily="18" charset="2"/>
              <a:buNone/>
            </a:pPr>
            <a:r>
              <a:rPr lang="pl-PL" sz="3200" b="1" smtClean="0"/>
              <a:t>S</a:t>
            </a:r>
            <a:r>
              <a:rPr lang="en-US" sz="3200" b="1" smtClean="0"/>
              <a:t>erious theories of social movements are based on general approaches to the principles of society's development. </a:t>
            </a:r>
            <a:endParaRPr lang="pl-PL" sz="3200" smtClean="0"/>
          </a:p>
          <a:p>
            <a:pPr eaLnBrk="1" hangingPunct="1">
              <a:buFont typeface="Wingdings 2" pitchFamily="18" charset="2"/>
              <a:buNone/>
            </a:pPr>
            <a:endParaRPr lang="pl-PL"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ymbol zastępczy zawartości 1"/>
          <p:cNvSpPr>
            <a:spLocks noGrp="1"/>
          </p:cNvSpPr>
          <p:nvPr>
            <p:ph idx="1"/>
          </p:nvPr>
        </p:nvSpPr>
        <p:spPr>
          <a:xfrm>
            <a:off x="457200" y="836613"/>
            <a:ext cx="8229600" cy="5170487"/>
          </a:xfrm>
        </p:spPr>
        <p:txBody>
          <a:bodyPr/>
          <a:lstStyle/>
          <a:p>
            <a:pPr eaLnBrk="1" hangingPunct="1"/>
            <a:endParaRPr lang="pl-PL" smtClean="0"/>
          </a:p>
          <a:p>
            <a:pPr algn="ctr" eaLnBrk="1" hangingPunct="1">
              <a:buFont typeface="Wingdings 2" pitchFamily="18" charset="2"/>
              <a:buNone/>
            </a:pPr>
            <a:r>
              <a:rPr lang="pl-PL" sz="3200" b="1" smtClean="0">
                <a:solidFill>
                  <a:srgbClr val="FF0000"/>
                </a:solidFill>
              </a:rPr>
              <a:t>Chosen perspectives:</a:t>
            </a:r>
          </a:p>
          <a:p>
            <a:pPr algn="ctr" eaLnBrk="1" hangingPunct="1"/>
            <a:endParaRPr lang="pl-PL" sz="3200" smtClean="0"/>
          </a:p>
          <a:p>
            <a:pPr algn="ctr" eaLnBrk="1" hangingPunct="1"/>
            <a:r>
              <a:rPr lang="pl-PL" sz="3200" smtClean="0"/>
              <a:t>Collective behavior</a:t>
            </a:r>
          </a:p>
          <a:p>
            <a:pPr algn="ctr" eaLnBrk="1" hangingPunct="1"/>
            <a:r>
              <a:rPr lang="pl-PL" sz="3200" smtClean="0"/>
              <a:t>Mass society approach</a:t>
            </a:r>
          </a:p>
          <a:p>
            <a:pPr algn="ctr" eaLnBrk="1" hangingPunct="1"/>
            <a:r>
              <a:rPr lang="pl-PL" sz="3200" smtClean="0"/>
              <a:t>Deprivation Theory</a:t>
            </a:r>
          </a:p>
          <a:p>
            <a:pPr algn="ctr" eaLnBrk="1" hangingPunct="1"/>
            <a:r>
              <a:rPr lang="pl-PL" sz="3200" smtClean="0"/>
              <a:t>Resorce mobilization</a:t>
            </a:r>
          </a:p>
          <a:p>
            <a:pPr algn="ctr" eaLnBrk="1" hangingPunct="1"/>
            <a:r>
              <a:rPr lang="pl-PL" sz="3200" smtClean="0"/>
              <a:t>Political process</a:t>
            </a:r>
          </a:p>
          <a:p>
            <a:pPr algn="ctr" eaLnBrk="1" hangingPunct="1"/>
            <a:r>
              <a:rPr lang="pl-PL" sz="3200" smtClean="0"/>
              <a:t>New social movements</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ytuł 2"/>
          <p:cNvSpPr>
            <a:spLocks noGrp="1"/>
          </p:cNvSpPr>
          <p:nvPr>
            <p:ph type="title"/>
          </p:nvPr>
        </p:nvSpPr>
        <p:spPr bwMode="auto">
          <a:xfrm>
            <a:off x="684213" y="485775"/>
            <a:ext cx="7493000" cy="866775"/>
          </a:xfrm>
        </p:spPr>
        <p:txBody>
          <a:bodyPr wrap="square" lIns="91440" tIns="45720" rIns="91440" bIns="45720" numCol="1" anchorCtr="0" compatLnSpc="1">
            <a:prstTxWarp prst="textNoShape">
              <a:avLst/>
            </a:prstTxWarp>
          </a:bodyPr>
          <a:lstStyle/>
          <a:p>
            <a:pPr algn="ctr" eaLnBrk="1" hangingPunct="1"/>
            <a:r>
              <a:rPr lang="pl-PL" smtClean="0">
                <a:solidFill>
                  <a:srgbClr val="FF0000"/>
                </a:solidFill>
                <a:effectLst/>
              </a:rPr>
              <a:t>Three assumptions</a:t>
            </a:r>
          </a:p>
        </p:txBody>
      </p:sp>
      <p:sp>
        <p:nvSpPr>
          <p:cNvPr id="29699" name="Symbol zastępczy zawartości 1"/>
          <p:cNvSpPr>
            <a:spLocks noGrp="1"/>
          </p:cNvSpPr>
          <p:nvPr>
            <p:ph idx="1"/>
          </p:nvPr>
        </p:nvSpPr>
        <p:spPr>
          <a:xfrm>
            <a:off x="503238" y="530225"/>
            <a:ext cx="8183562" cy="5275263"/>
          </a:xfrm>
        </p:spPr>
        <p:txBody>
          <a:bodyPr/>
          <a:lstStyle/>
          <a:p>
            <a:pPr eaLnBrk="1" hangingPunct="1"/>
            <a:endParaRPr lang="pl-PL" smtClean="0"/>
          </a:p>
          <a:p>
            <a:pPr eaLnBrk="1" hangingPunct="1"/>
            <a:endParaRPr lang="pl-PL" smtClean="0"/>
          </a:p>
          <a:p>
            <a:pPr eaLnBrk="1" hangingPunct="1"/>
            <a:endParaRPr lang="pl-PL" smtClean="0"/>
          </a:p>
          <a:p>
            <a:pPr eaLnBrk="1" hangingPunct="1"/>
            <a:r>
              <a:rPr lang="pl-PL" smtClean="0"/>
              <a:t>These are not homogeneous currents</a:t>
            </a:r>
          </a:p>
          <a:p>
            <a:pPr eaLnBrk="1" hangingPunct="1"/>
            <a:r>
              <a:rPr lang="pl-PL" smtClean="0"/>
              <a:t>A lot of concepts and insights have been borrowed from several theoretical persepctives</a:t>
            </a:r>
          </a:p>
          <a:p>
            <a:pPr eaLnBrk="1" hangingPunct="1"/>
            <a:r>
              <a:rPr lang="pl-PL" smtClean="0"/>
              <a:t>There have been a lot of transformations which have taken place over time in the course of the intelectual development of individual scholars</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ymbol zastępczy zawartości 1"/>
          <p:cNvSpPr>
            <a:spLocks noGrp="1"/>
          </p:cNvSpPr>
          <p:nvPr>
            <p:ph idx="1"/>
          </p:nvPr>
        </p:nvSpPr>
        <p:spPr>
          <a:xfrm>
            <a:off x="457200" y="428625"/>
            <a:ext cx="8229600" cy="5578475"/>
          </a:xfrm>
        </p:spPr>
        <p:txBody>
          <a:bodyPr/>
          <a:lstStyle/>
          <a:p>
            <a:pPr eaLnBrk="1" hangingPunct="1">
              <a:buFont typeface="Wingdings 2" pitchFamily="18" charset="2"/>
              <a:buNone/>
            </a:pPr>
            <a:r>
              <a:rPr lang="pl-PL" smtClean="0"/>
              <a:t>  </a:t>
            </a:r>
            <a:r>
              <a:rPr lang="en-US" smtClean="0"/>
              <a:t>There are two significant problems with this theory. First, since most people feel deprived at one level or another almost all the time, the theory has a hard time explaining why the groups that form social movements do when other people are also deprived. Second, the reasoning behind this theory is circular - often the only evidence for deprivation is the social movement. If deprivation is claimed to be the cause but the only evidence for such is the movement, the reasoning is circular.</a:t>
            </a:r>
            <a:endParaRPr lang="pl-PL" smtClean="0"/>
          </a:p>
          <a:p>
            <a:pPr eaLnBrk="1" hangingPunct="1"/>
            <a:endParaRPr lang="pl-PL" smtClean="0"/>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ymbol zastępczy zawartości 1"/>
          <p:cNvSpPr>
            <a:spLocks noGrp="1"/>
          </p:cNvSpPr>
          <p:nvPr>
            <p:ph idx="1"/>
          </p:nvPr>
        </p:nvSpPr>
        <p:spPr>
          <a:xfrm>
            <a:off x="457200" y="357188"/>
            <a:ext cx="8229600" cy="5649912"/>
          </a:xfrm>
        </p:spPr>
        <p:txBody>
          <a:bodyPr/>
          <a:lstStyle/>
          <a:p>
            <a:pPr algn="ctr" eaLnBrk="1" hangingPunct="1">
              <a:buFont typeface="Wingdings 2" pitchFamily="18" charset="2"/>
              <a:buNone/>
            </a:pPr>
            <a:r>
              <a:rPr lang="pl-PL" dirty="0" smtClean="0"/>
              <a:t>	</a:t>
            </a:r>
            <a:r>
              <a:rPr lang="pl-PL" sz="3000" b="1" dirty="0" smtClean="0">
                <a:solidFill>
                  <a:srgbClr val="FF0000"/>
                </a:solidFill>
              </a:rPr>
              <a:t>Collective Behaviour Theory </a:t>
            </a:r>
          </a:p>
          <a:p>
            <a:pPr algn="ctr" eaLnBrk="1" hangingPunct="1">
              <a:buFont typeface="Wingdings 2" pitchFamily="18" charset="2"/>
              <a:buNone/>
            </a:pPr>
            <a:r>
              <a:rPr lang="pl-PL" sz="3000" b="1" dirty="0" smtClean="0">
                <a:solidFill>
                  <a:srgbClr val="FF0000"/>
                </a:solidFill>
              </a:rPr>
              <a:t>(</a:t>
            </a:r>
            <a:r>
              <a:rPr lang="en-US" sz="3000" b="1" dirty="0" smtClean="0">
                <a:solidFill>
                  <a:srgbClr val="FF0000"/>
                </a:solidFill>
              </a:rPr>
              <a:t>Structural-Strain Theory</a:t>
            </a:r>
            <a:r>
              <a:rPr lang="pl-PL" sz="3000" b="1" dirty="0" smtClean="0">
                <a:solidFill>
                  <a:srgbClr val="FF0000"/>
                </a:solidFill>
              </a:rPr>
              <a:t>)</a:t>
            </a:r>
          </a:p>
          <a:p>
            <a:pPr eaLnBrk="1" hangingPunct="1">
              <a:buFont typeface="Wingdings 2" pitchFamily="18" charset="2"/>
              <a:buNone/>
            </a:pPr>
            <a:r>
              <a:rPr lang="pl-PL" sz="3200" dirty="0" smtClean="0"/>
              <a:t>	</a:t>
            </a:r>
          </a:p>
          <a:p>
            <a:pPr eaLnBrk="1" hangingPunct="1">
              <a:buFont typeface="Wingdings 2" pitchFamily="18" charset="2"/>
              <a:buNone/>
            </a:pPr>
            <a:r>
              <a:rPr lang="pl-PL" sz="3200" dirty="0" smtClean="0"/>
              <a:t>	</a:t>
            </a:r>
            <a:r>
              <a:rPr lang="en-US" dirty="0" smtClean="0"/>
              <a:t>The supporters of this approach consider social movements as semi-rational responses to abnormal conditions of structural strain between the </a:t>
            </a:r>
            <a:r>
              <a:rPr lang="en-US" dirty="0" smtClean="0"/>
              <a:t>major </a:t>
            </a:r>
            <a:r>
              <a:rPr lang="en-US" dirty="0" smtClean="0"/>
              <a:t>societal institutions; that strain causes malfunctioning of the whole social system. </a:t>
            </a:r>
            <a:endParaRPr lang="pl-PL" dirty="0" smtClean="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ymbol zastępczy zawartości 1"/>
          <p:cNvSpPr>
            <a:spLocks noGrp="1"/>
          </p:cNvSpPr>
          <p:nvPr>
            <p:ph idx="1"/>
          </p:nvPr>
        </p:nvSpPr>
        <p:spPr>
          <a:xfrm>
            <a:off x="457200" y="476250"/>
            <a:ext cx="8229600" cy="5530850"/>
          </a:xfrm>
        </p:spPr>
        <p:txBody>
          <a:bodyPr/>
          <a:lstStyle/>
          <a:p>
            <a:pPr eaLnBrk="1" hangingPunct="1">
              <a:buFont typeface="Wingdings 2" pitchFamily="18" charset="2"/>
              <a:buNone/>
            </a:pPr>
            <a:r>
              <a:rPr lang="en-US" smtClean="0"/>
              <a:t>Theory proposes six factors that encourage social movement development</a:t>
            </a:r>
            <a:r>
              <a:rPr lang="pl-PL" smtClean="0"/>
              <a:t> (N. Smelser)</a:t>
            </a:r>
            <a:r>
              <a:rPr lang="en-US" smtClean="0"/>
              <a:t>:</a:t>
            </a:r>
            <a:endParaRPr lang="pl-PL" smtClean="0"/>
          </a:p>
          <a:p>
            <a:pPr eaLnBrk="1" hangingPunct="1"/>
            <a:r>
              <a:rPr lang="en-US" smtClean="0"/>
              <a:t>structural conduciveness - people come to believe their society has problems</a:t>
            </a:r>
            <a:endParaRPr lang="pl-PL" smtClean="0"/>
          </a:p>
          <a:p>
            <a:pPr eaLnBrk="1" hangingPunct="1"/>
            <a:r>
              <a:rPr lang="pl-PL" smtClean="0"/>
              <a:t>structural strain - people experience deprivation</a:t>
            </a:r>
          </a:p>
          <a:p>
            <a:pPr eaLnBrk="1" hangingPunct="1"/>
            <a:r>
              <a:rPr lang="en-US" smtClean="0"/>
              <a:t>growth and spread of a solution - a solution to the problems people are experiencing is proposed and spreads</a:t>
            </a:r>
            <a:endParaRPr lang="pl-PL" smtClean="0"/>
          </a:p>
          <a:p>
            <a:pPr eaLnBrk="1" hangingPunct="1"/>
            <a:endParaRPr lang="pl-PL" smtClean="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428625"/>
            <a:ext cx="8229600" cy="5578475"/>
          </a:xfrm>
        </p:spPr>
        <p:txBody>
          <a:bodyPr>
            <a:normAutofit/>
          </a:bodyPr>
          <a:lstStyle/>
          <a:p>
            <a:pPr marL="265176" indent="-265176" eaLnBrk="1" fontAlgn="auto" hangingPunct="1">
              <a:spcAft>
                <a:spcPts val="0"/>
              </a:spcAft>
              <a:buFont typeface="Wingdings 2"/>
              <a:buChar char=""/>
              <a:defRPr/>
            </a:pPr>
            <a:r>
              <a:rPr lang="en-US" sz="3200" dirty="0" smtClean="0"/>
              <a:t>precipitating factors - discontent usually requires a catalyst (often a specific event) to turn it into a social movement</a:t>
            </a:r>
            <a:endParaRPr lang="pl-PL" sz="3200" dirty="0" smtClean="0"/>
          </a:p>
          <a:p>
            <a:pPr marL="265176" indent="-265176" eaLnBrk="1" fontAlgn="auto" hangingPunct="1">
              <a:spcAft>
                <a:spcPts val="0"/>
              </a:spcAft>
              <a:buFont typeface="Wingdings 2"/>
              <a:buChar char=""/>
              <a:defRPr/>
            </a:pPr>
            <a:r>
              <a:rPr lang="en-US" sz="3200" dirty="0" smtClean="0"/>
              <a:t>lack of social control - the entity that is to be changed must be at least somewhat open to the change; if the social movement is quickly and powerfully repressed, it may never materialize</a:t>
            </a:r>
            <a:endParaRPr lang="pl-PL" sz="3200" dirty="0" smtClean="0"/>
          </a:p>
          <a:p>
            <a:pPr marL="265176" indent="-265176" eaLnBrk="1" fontAlgn="auto" hangingPunct="1">
              <a:spcAft>
                <a:spcPts val="0"/>
              </a:spcAft>
              <a:buFont typeface="Wingdings 2"/>
              <a:buChar char=""/>
              <a:defRPr/>
            </a:pPr>
            <a:r>
              <a:rPr lang="en-US" sz="3200" dirty="0" smtClean="0"/>
              <a:t>mobilization - this is the actual organizing and active component of the movement; people do what needs to be done</a:t>
            </a:r>
            <a:r>
              <a:rPr lang="pl-PL" sz="3200" dirty="0" smtClean="0"/>
              <a:t>.</a:t>
            </a:r>
          </a:p>
          <a:p>
            <a:pPr marL="265176" indent="-265176" eaLnBrk="1" fontAlgn="auto" hangingPunct="1">
              <a:spcAft>
                <a:spcPts val="0"/>
              </a:spcAft>
              <a:buFont typeface="Wingdings 2"/>
              <a:buChar char=""/>
              <a:defRPr/>
            </a:pPr>
            <a:endParaRPr lang="pl-PL" dirty="0"/>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ymbol zastępczy zawartości 1"/>
          <p:cNvSpPr>
            <a:spLocks noGrp="1"/>
          </p:cNvSpPr>
          <p:nvPr>
            <p:ph idx="1"/>
          </p:nvPr>
        </p:nvSpPr>
        <p:spPr>
          <a:xfrm>
            <a:off x="457200" y="476250"/>
            <a:ext cx="8229600" cy="5530850"/>
          </a:xfrm>
        </p:spPr>
        <p:txBody>
          <a:bodyPr/>
          <a:lstStyle/>
          <a:p>
            <a:pPr algn="ctr" eaLnBrk="1" hangingPunct="1">
              <a:buFont typeface="Wingdings 2" pitchFamily="18" charset="2"/>
              <a:buNone/>
            </a:pPr>
            <a:r>
              <a:rPr lang="pl-PL" smtClean="0"/>
              <a:t>	</a:t>
            </a:r>
          </a:p>
          <a:p>
            <a:pPr algn="ctr" eaLnBrk="1" hangingPunct="1">
              <a:buFont typeface="Wingdings 2" pitchFamily="18" charset="2"/>
              <a:buNone/>
            </a:pPr>
            <a:endParaRPr lang="pl-PL" sz="3200" smtClean="0"/>
          </a:p>
          <a:p>
            <a:pPr algn="ctr" eaLnBrk="1" hangingPunct="1">
              <a:buFont typeface="Wingdings 2" pitchFamily="18" charset="2"/>
              <a:buNone/>
            </a:pPr>
            <a:r>
              <a:rPr lang="pl-PL" sz="3200" b="1" smtClean="0">
                <a:solidFill>
                  <a:srgbClr val="FF0000"/>
                </a:solidFill>
              </a:rPr>
              <a:t>Mass Society Approach and Deprivation Theory</a:t>
            </a:r>
          </a:p>
          <a:p>
            <a:pPr algn="ctr" eaLnBrk="1" hangingPunct="1">
              <a:buFont typeface="Wingdings 2" pitchFamily="18" charset="2"/>
              <a:buNone/>
            </a:pPr>
            <a:endParaRPr lang="pl-PL" sz="3200" smtClean="0"/>
          </a:p>
          <a:p>
            <a:pPr algn="ctr" eaLnBrk="1" hangingPunct="1">
              <a:buFont typeface="Wingdings 2" pitchFamily="18" charset="2"/>
              <a:buNone/>
            </a:pPr>
            <a:r>
              <a:rPr lang="en-US" sz="3200" smtClean="0"/>
              <a:t>Mass society </a:t>
            </a:r>
            <a:r>
              <a:rPr lang="pl-PL" sz="3200" smtClean="0"/>
              <a:t>perspective </a:t>
            </a:r>
            <a:r>
              <a:rPr lang="en-US" sz="3200" smtClean="0"/>
              <a:t>and deprivation</a:t>
            </a:r>
            <a:r>
              <a:rPr lang="pl-PL" sz="3200" smtClean="0"/>
              <a:t> theory</a:t>
            </a:r>
            <a:r>
              <a:rPr lang="en-US" sz="3200" smtClean="0"/>
              <a:t> are close to the approach of collective behaviour</a:t>
            </a:r>
            <a:r>
              <a:rPr lang="pl-PL" sz="3200" smtClean="0"/>
              <a:t> </a:t>
            </a:r>
            <a:r>
              <a:rPr lang="en-US" sz="3200" smtClean="0"/>
              <a:t>but there are some differences. </a:t>
            </a:r>
            <a:endParaRPr lang="pl-PL" sz="3200" smtClean="0"/>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692150"/>
            <a:ext cx="8229600" cy="5314950"/>
          </a:xfrm>
        </p:spPr>
        <p:txBody>
          <a:bodyPr>
            <a:normAutofit/>
          </a:bodyPr>
          <a:lstStyle/>
          <a:p>
            <a:pPr marL="265176" indent="-265176" algn="ctr" eaLnBrk="1" fontAlgn="auto" hangingPunct="1">
              <a:spcAft>
                <a:spcPts val="0"/>
              </a:spcAft>
              <a:buFont typeface="Wingdings 2"/>
              <a:buNone/>
              <a:defRPr/>
            </a:pPr>
            <a:r>
              <a:rPr lang="en-US" b="1" dirty="0" smtClean="0">
                <a:solidFill>
                  <a:srgbClr val="FF0000"/>
                </a:solidFill>
              </a:rPr>
              <a:t>Deprivation Theory</a:t>
            </a:r>
            <a:endParaRPr lang="pl-PL" b="1" dirty="0" smtClean="0">
              <a:solidFill>
                <a:srgbClr val="FF0000"/>
              </a:solidFill>
            </a:endParaRPr>
          </a:p>
          <a:p>
            <a:pPr marL="265176" indent="-265176" eaLnBrk="1" fontAlgn="auto" hangingPunct="1">
              <a:spcAft>
                <a:spcPts val="0"/>
              </a:spcAft>
              <a:buFont typeface="Wingdings 2"/>
              <a:buNone/>
              <a:defRPr/>
            </a:pPr>
            <a:r>
              <a:rPr lang="pl-PL" dirty="0" smtClean="0"/>
              <a:t>   </a:t>
            </a:r>
            <a:r>
              <a:rPr lang="en-US" dirty="0" smtClean="0"/>
              <a:t>Deprivation Theory argues that social movements have their foundations among people who feel deprived of some good(s) or resource(s). According to this approach, individuals who are lacking some good, service, or comfort are more likely to organize a social movement to improve (or defend) their conditions. </a:t>
            </a:r>
            <a:r>
              <a:rPr lang="pl-PL" dirty="0" err="1" smtClean="0"/>
              <a:t>It</a:t>
            </a:r>
            <a:r>
              <a:rPr lang="pl-PL" dirty="0" smtClean="0"/>
              <a:t> </a:t>
            </a:r>
            <a:r>
              <a:rPr lang="en-US" dirty="0" smtClean="0"/>
              <a:t>add</a:t>
            </a:r>
            <a:r>
              <a:rPr lang="pl-PL" dirty="0" smtClean="0"/>
              <a:t>s</a:t>
            </a:r>
            <a:r>
              <a:rPr lang="en-US" dirty="0" smtClean="0"/>
              <a:t> to the collective </a:t>
            </a:r>
            <a:r>
              <a:rPr lang="en-US" dirty="0" err="1" smtClean="0"/>
              <a:t>behaviour</a:t>
            </a:r>
            <a:r>
              <a:rPr lang="en-US" dirty="0" smtClean="0"/>
              <a:t> approach that a social movement is a `mild' (aborted, weak, undeveloped) form of revolutionary outbreak or an aspect of revolution. </a:t>
            </a:r>
            <a:endParaRPr lang="pl-PL" dirty="0" smtClean="0"/>
          </a:p>
          <a:p>
            <a:pPr marL="265176" indent="-265176" eaLnBrk="1" fontAlgn="auto" hangingPunct="1">
              <a:spcAft>
                <a:spcPts val="0"/>
              </a:spcAft>
              <a:buFont typeface="Wingdings 2"/>
              <a:buNone/>
              <a:defRPr/>
            </a:pPr>
            <a:endParaRPr lang="pl-PL" dirty="0" smtClean="0"/>
          </a:p>
          <a:p>
            <a:pPr marL="265176" indent="-265176" eaLnBrk="1" fontAlgn="auto" hangingPunct="1">
              <a:spcAft>
                <a:spcPts val="0"/>
              </a:spcAft>
              <a:buFont typeface="Wingdings 2"/>
              <a:buChar char=""/>
              <a:defRPr/>
            </a:pPr>
            <a:endParaRPr lang="pl-PL" dirty="0"/>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ymbol zastępczy zawartości 1"/>
          <p:cNvSpPr>
            <a:spLocks noGrp="1"/>
          </p:cNvSpPr>
          <p:nvPr>
            <p:ph idx="1"/>
          </p:nvPr>
        </p:nvSpPr>
        <p:spPr>
          <a:xfrm>
            <a:off x="457200" y="333375"/>
            <a:ext cx="8229600" cy="5673725"/>
          </a:xfrm>
        </p:spPr>
        <p:txBody>
          <a:bodyPr/>
          <a:lstStyle/>
          <a:p>
            <a:pPr algn="ctr" eaLnBrk="1" hangingPunct="1">
              <a:buFont typeface="Wingdings 2" pitchFamily="18" charset="2"/>
              <a:buNone/>
            </a:pPr>
            <a:r>
              <a:rPr lang="pl-PL" b="1" smtClean="0">
                <a:solidFill>
                  <a:srgbClr val="FF0000"/>
                </a:solidFill>
              </a:rPr>
              <a:t>	</a:t>
            </a:r>
            <a:r>
              <a:rPr lang="en-US" b="1" smtClean="0">
                <a:solidFill>
                  <a:srgbClr val="FF0000"/>
                </a:solidFill>
              </a:rPr>
              <a:t>Mass-Society Theory</a:t>
            </a:r>
            <a:endParaRPr lang="pl-PL" b="1" smtClean="0">
              <a:solidFill>
                <a:srgbClr val="FF0000"/>
              </a:solidFill>
            </a:endParaRPr>
          </a:p>
          <a:p>
            <a:pPr eaLnBrk="1" hangingPunct="1">
              <a:buFont typeface="Wingdings 2" pitchFamily="18" charset="2"/>
              <a:buNone/>
            </a:pPr>
            <a:r>
              <a:rPr lang="pl-PL" smtClean="0"/>
              <a:t>	</a:t>
            </a:r>
            <a:r>
              <a:rPr lang="en-US" smtClean="0"/>
              <a:t>Mass-Society Theory argues that social movements are made up of individuals in large societies who feel insignificant or socially detached. Social movements, according to this theory, provide a sense of empowerment and belonging that the movement members would otherwise not have.</a:t>
            </a:r>
            <a:endParaRPr lang="pl-PL" smtClean="0"/>
          </a:p>
          <a:p>
            <a:pPr eaLnBrk="1" hangingPunct="1">
              <a:buFont typeface="Wingdings 2" pitchFamily="18" charset="2"/>
              <a:buNone/>
            </a:pPr>
            <a:r>
              <a:rPr lang="pl-PL" smtClean="0"/>
              <a:t>  </a:t>
            </a:r>
            <a:r>
              <a:rPr lang="en-US" smtClean="0"/>
              <a:t>Very little support has been found for this theory</a:t>
            </a:r>
            <a:r>
              <a:rPr lang="pl-PL" smtClean="0"/>
              <a:t> now</a:t>
            </a:r>
            <a:r>
              <a:rPr lang="en-US" smtClean="0"/>
              <a:t>. </a:t>
            </a:r>
            <a:endParaRPr lang="pl-PL" smtClean="0"/>
          </a:p>
          <a:p>
            <a:pPr eaLnBrk="1" hangingPunct="1"/>
            <a:endParaRPr lang="pl-PL" smtClean="0"/>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ymbol zastępczy zawartości 1"/>
          <p:cNvSpPr>
            <a:spLocks noGrp="1"/>
          </p:cNvSpPr>
          <p:nvPr>
            <p:ph idx="1"/>
          </p:nvPr>
        </p:nvSpPr>
        <p:spPr>
          <a:xfrm>
            <a:off x="457200" y="188913"/>
            <a:ext cx="8229600" cy="5818187"/>
          </a:xfrm>
        </p:spPr>
        <p:txBody>
          <a:bodyPr/>
          <a:lstStyle/>
          <a:p>
            <a:pPr eaLnBrk="1" hangingPunct="1">
              <a:buFont typeface="Wingdings 2" pitchFamily="18" charset="2"/>
              <a:buNone/>
            </a:pPr>
            <a:r>
              <a:rPr lang="pl-PL" smtClean="0"/>
              <a:t>	</a:t>
            </a:r>
            <a:r>
              <a:rPr lang="en-US" smtClean="0"/>
              <a:t>According to th</a:t>
            </a:r>
            <a:r>
              <a:rPr lang="pl-PL" smtClean="0"/>
              <a:t>is </a:t>
            </a:r>
            <a:r>
              <a:rPr lang="en-US" smtClean="0"/>
              <a:t>position, the normal or healthy society is characterised by strong class and group solidarities, which play the controlling function and prevent the manipulation of the people. But when this class or group solidarity becomes weak under the conditions of industrialisation and urbanisation, the processes of `massification' (`anomie', `atomisation', `rootlessness') begin. These uprooted and atomised masses become vulnerable to direct mobilising appeals by powerful elites and charismatic leaders</a:t>
            </a:r>
            <a:r>
              <a:rPr lang="pl-PL" smtClean="0"/>
              <a:t>  </a:t>
            </a:r>
          </a:p>
          <a:p>
            <a:pPr eaLnBrk="1" hangingPunct="1"/>
            <a:endParaRPr lang="pl-PL" smtClean="0"/>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285750"/>
            <a:ext cx="8229600" cy="5721350"/>
          </a:xfrm>
        </p:spPr>
        <p:txBody>
          <a:bodyPr>
            <a:normAutofit/>
          </a:bodyPr>
          <a:lstStyle/>
          <a:p>
            <a:pPr marL="265176" indent="-265176" algn="ctr" eaLnBrk="1" fontAlgn="auto" hangingPunct="1">
              <a:spcAft>
                <a:spcPts val="0"/>
              </a:spcAft>
              <a:buFont typeface="Wingdings 2"/>
              <a:buNone/>
              <a:defRPr/>
            </a:pPr>
            <a:r>
              <a:rPr lang="pl-PL" dirty="0" smtClean="0"/>
              <a:t>	</a:t>
            </a:r>
            <a:r>
              <a:rPr lang="en-US" sz="3200" b="1" dirty="0" smtClean="0">
                <a:solidFill>
                  <a:srgbClr val="FF0000"/>
                </a:solidFill>
              </a:rPr>
              <a:t>Resource-Mobilization Theory</a:t>
            </a:r>
            <a:endParaRPr lang="pl-PL" sz="3200" b="1" dirty="0" smtClean="0">
              <a:solidFill>
                <a:srgbClr val="FF0000"/>
              </a:solidFill>
            </a:endParaRPr>
          </a:p>
          <a:p>
            <a:pPr marL="265176" indent="-265176" eaLnBrk="1" fontAlgn="auto" hangingPunct="1">
              <a:spcAft>
                <a:spcPts val="0"/>
              </a:spcAft>
              <a:buFont typeface="Wingdings 2"/>
              <a:buNone/>
              <a:defRPr/>
            </a:pPr>
            <a:r>
              <a:rPr lang="pl-PL" dirty="0" smtClean="0"/>
              <a:t>	</a:t>
            </a:r>
            <a:r>
              <a:rPr lang="en-US" dirty="0" smtClean="0"/>
              <a:t>Resource-Mobilization Theory emphasizes the importance of resources in social movement development and success. Resources are understood here to include: knowledge, money, media, labor, solidarity, legitimacy, and internal and external support from power elite. The theory argues that social movements develop when individuals with grievances are able to mobilize sufficient resources to take action. The emphasis on resources offers an explanation why some discontented/deprived individuals are able to organize while others are not.</a:t>
            </a:r>
            <a:endParaRPr lang="pl-PL" dirty="0" smtClean="0"/>
          </a:p>
          <a:p>
            <a:pPr marL="265176" indent="-265176" eaLnBrk="1" fontAlgn="auto" hangingPunct="1">
              <a:spcAft>
                <a:spcPts val="0"/>
              </a:spcAft>
              <a:buFont typeface="Wingdings 2"/>
              <a:buChar char=""/>
              <a:defRPr/>
            </a:pPr>
            <a:endParaRPr lang="pl-PL" dirty="0"/>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285750"/>
            <a:ext cx="8229600" cy="5721350"/>
          </a:xfrm>
        </p:spPr>
        <p:txBody>
          <a:bodyPr>
            <a:normAutofit/>
          </a:bodyPr>
          <a:lstStyle/>
          <a:p>
            <a:pPr marL="265176" indent="-265176" algn="ctr" eaLnBrk="1" fontAlgn="auto" hangingPunct="1">
              <a:spcAft>
                <a:spcPts val="0"/>
              </a:spcAft>
              <a:buFont typeface="Wingdings 2"/>
              <a:buNone/>
              <a:defRPr/>
            </a:pPr>
            <a:r>
              <a:rPr lang="pl-PL" dirty="0" smtClean="0"/>
              <a:t>	</a:t>
            </a:r>
            <a:r>
              <a:rPr lang="en-US" sz="3500" b="1" dirty="0" smtClean="0">
                <a:solidFill>
                  <a:srgbClr val="FF0000"/>
                </a:solidFill>
              </a:rPr>
              <a:t>Political Process Theory</a:t>
            </a:r>
            <a:endParaRPr lang="pl-PL" sz="3500" b="1" dirty="0" smtClean="0">
              <a:solidFill>
                <a:srgbClr val="FF0000"/>
              </a:solidFill>
            </a:endParaRPr>
          </a:p>
          <a:p>
            <a:pPr marL="265176" indent="-265176" eaLnBrk="1" fontAlgn="auto" hangingPunct="1">
              <a:spcAft>
                <a:spcPts val="0"/>
              </a:spcAft>
              <a:buFont typeface="Wingdings 2"/>
              <a:buNone/>
              <a:defRPr/>
            </a:pPr>
            <a:r>
              <a:rPr lang="pl-PL" sz="3500" dirty="0" smtClean="0"/>
              <a:t>  </a:t>
            </a:r>
            <a:r>
              <a:rPr lang="en-US" sz="3500" dirty="0" smtClean="0"/>
              <a:t>Political Process Theory is similar to resource mobilization in many regards, but tends to emphasize a different component of social structure that is important for social movement development: political opportunities. </a:t>
            </a:r>
            <a:endParaRPr lang="pl-PL" sz="3500" dirty="0" smtClean="0"/>
          </a:p>
          <a:p>
            <a:pPr marL="265176" indent="-265176" eaLnBrk="1" fontAlgn="auto" hangingPunct="1">
              <a:spcAft>
                <a:spcPts val="0"/>
              </a:spcAft>
              <a:buFont typeface="Wingdings 2"/>
              <a:buNone/>
              <a:defRPr/>
            </a:pPr>
            <a:r>
              <a:rPr lang="pl-PL" sz="3500" dirty="0" smtClean="0"/>
              <a:t>   </a:t>
            </a:r>
          </a:p>
          <a:p>
            <a:pPr marL="265176" indent="-265176" eaLnBrk="1" fontAlgn="auto" hangingPunct="1">
              <a:spcAft>
                <a:spcPts val="0"/>
              </a:spcAft>
              <a:buFont typeface="Wingdings 2"/>
              <a:buChar char=""/>
              <a:defRPr/>
            </a:pPr>
            <a:endParaRPr lang="pl-PL" dirty="0"/>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ymbol zastępczy zawartości 1"/>
          <p:cNvSpPr>
            <a:spLocks noGrp="1"/>
          </p:cNvSpPr>
          <p:nvPr>
            <p:ph idx="1"/>
          </p:nvPr>
        </p:nvSpPr>
        <p:spPr>
          <a:xfrm>
            <a:off x="457200" y="714375"/>
            <a:ext cx="8229600" cy="5292725"/>
          </a:xfrm>
        </p:spPr>
        <p:txBody>
          <a:bodyPr/>
          <a:lstStyle/>
          <a:p>
            <a:pPr algn="ctr" eaLnBrk="1" hangingPunct="1">
              <a:buFont typeface="Wingdings 2" pitchFamily="18" charset="2"/>
              <a:buNone/>
            </a:pPr>
            <a:r>
              <a:rPr lang="pl-PL" smtClean="0"/>
              <a:t>  </a:t>
            </a:r>
            <a:r>
              <a:rPr lang="en-US" sz="3200" b="1" smtClean="0">
                <a:solidFill>
                  <a:srgbClr val="FF0000"/>
                </a:solidFill>
              </a:rPr>
              <a:t>Culture Theory</a:t>
            </a:r>
            <a:endParaRPr lang="pl-PL" sz="3200" b="1" smtClean="0">
              <a:solidFill>
                <a:srgbClr val="FF0000"/>
              </a:solidFill>
            </a:endParaRPr>
          </a:p>
          <a:p>
            <a:pPr eaLnBrk="1" hangingPunct="1">
              <a:buFont typeface="Wingdings 2" pitchFamily="18" charset="2"/>
              <a:buNone/>
            </a:pPr>
            <a:r>
              <a:rPr lang="pl-PL" sz="3200" smtClean="0"/>
              <a:t>	</a:t>
            </a:r>
            <a:r>
              <a:rPr lang="en-US" sz="3200" smtClean="0"/>
              <a:t>Culture theory builds upon both the political process and resource-mobilization theories but extends them in two ways. First, it emphasizes the importance of movement culture. Second, it attempts to address the </a:t>
            </a:r>
            <a:r>
              <a:rPr lang="pl-PL" sz="3200" smtClean="0"/>
              <a:t>free-rider problem.</a:t>
            </a:r>
          </a:p>
          <a:p>
            <a:pPr eaLnBrk="1" hangingPunct="1">
              <a:buFont typeface="Wingdings 2" pitchFamily="18" charset="2"/>
              <a:buNone/>
            </a:pPr>
            <a:endParaRPr lang="pl-PL" smtClean="0"/>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ymbol zastępczy zawartości 1"/>
          <p:cNvSpPr>
            <a:spLocks noGrp="1"/>
          </p:cNvSpPr>
          <p:nvPr>
            <p:ph idx="1"/>
          </p:nvPr>
        </p:nvSpPr>
        <p:spPr>
          <a:xfrm>
            <a:off x="457200" y="928688"/>
            <a:ext cx="8229600" cy="5078412"/>
          </a:xfrm>
        </p:spPr>
        <p:txBody>
          <a:bodyPr/>
          <a:lstStyle/>
          <a:p>
            <a:pPr eaLnBrk="1" hangingPunct="1">
              <a:buFont typeface="Wingdings 2" pitchFamily="18" charset="2"/>
              <a:buNone/>
            </a:pPr>
            <a:r>
              <a:rPr lang="pl-PL" smtClean="0"/>
              <a:t>	</a:t>
            </a:r>
            <a:r>
              <a:rPr lang="en-US" sz="3200" smtClean="0"/>
              <a:t>Culture theory argues that, in conjunction with social networks being an important contact tool, the injustice frame will provide the motivation for people to contribute to the movement.</a:t>
            </a:r>
            <a:endParaRPr lang="pl-PL" sz="3200" smtClean="0"/>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ctr"/>
            <a:r>
              <a:rPr lang="en-US" dirty="0" smtClean="0"/>
              <a:t>THANKYOU</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E6BDE5F839DA468FBA133437ED2CD3" ma:contentTypeVersion="1" ma:contentTypeDescription="Create a new document." ma:contentTypeScope="" ma:versionID="6253dc762b805db5c6e45306c2780610">
  <xsd:schema xmlns:xsd="http://www.w3.org/2001/XMLSchema" xmlns:xs="http://www.w3.org/2001/XMLSchema" xmlns:p="http://schemas.microsoft.com/office/2006/metadata/properties" xmlns:ns2="a1c4832e-38d7-47d5-ac6a-07723ea7b2ba" xmlns:ns3="34259960-a2c0-4469-9384-bbb4dac84319" targetNamespace="http://schemas.microsoft.com/office/2006/metadata/properties" ma:root="true" ma:fieldsID="803af6d2e513bbbd340c8402d9f2c6b3" ns2:_="" ns3:_="">
    <xsd:import namespace="a1c4832e-38d7-47d5-ac6a-07723ea7b2ba"/>
    <xsd:import namespace="34259960-a2c0-4469-9384-bbb4dac84319"/>
    <xsd:element name="properties">
      <xsd:complexType>
        <xsd:sequence>
          <xsd:element name="documentManagement">
            <xsd:complexType>
              <xsd:all>
                <xsd:element ref="ns2:Related_x0020_Class_x0020_Topic"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4832e-38d7-47d5-ac6a-07723ea7b2ba" elementFormDefault="qualified">
    <xsd:import namespace="http://schemas.microsoft.com/office/2006/documentManagement/types"/>
    <xsd:import namespace="http://schemas.microsoft.com/office/infopath/2007/PartnerControls"/>
    <xsd:element name="Related_x0020_Class_x0020_Topic" ma:index="8" nillable="true" ma:displayName="Related Class Topic" ma:list="{05cfa74f-cd61-4e52-aa76-380f877defa3}" ma:internalName="Related_x0020_Class_x0020_Topic" ma:showField="Title" ma:web="4da18f94-acad-4e42-80ed-689f9833e91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4259960-a2c0-4469-9384-bbb4dac84319"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Related_x0020_Class_x0020_Topic xmlns="a1c4832e-38d7-47d5-ac6a-07723ea7b2ba"/>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1244345B-8258-43B6-9E12-475826EF14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c4832e-38d7-47d5-ac6a-07723ea7b2ba"/>
    <ds:schemaRef ds:uri="34259960-a2c0-4469-9384-bbb4dac843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AEFC86-D6BC-40DC-AEF4-D8A72A09E9BE}">
  <ds:schemaRefs>
    <ds:schemaRef ds:uri="http://schemas.microsoft.com/office/2006/metadata/properties"/>
    <ds:schemaRef ds:uri="a1c4832e-38d7-47d5-ac6a-07723ea7b2ba"/>
  </ds:schemaRefs>
</ds:datastoreItem>
</file>

<file path=customXml/itemProps3.xml><?xml version="1.0" encoding="utf-8"?>
<ds:datastoreItem xmlns:ds="http://schemas.openxmlformats.org/officeDocument/2006/customXml" ds:itemID="{AF5C8989-DDF9-4233-BE4A-458D49C9037A}">
  <ds:schemaRefs>
    <ds:schemaRef ds:uri="http://schemas.microsoft.com/sharepoint/v3/contenttype/forms"/>
  </ds:schemaRefs>
</ds:datastoreItem>
</file>

<file path=customXml/itemProps4.xml><?xml version="1.0" encoding="utf-8"?>
<ds:datastoreItem xmlns:ds="http://schemas.openxmlformats.org/officeDocument/2006/customXml" ds:itemID="{23970C56-4D78-4DB7-BCCD-646E6AB84127}">
  <ds:schemaRefs>
    <ds:schemaRef ds:uri="http://schemas.microsoft.com/sharepoint/events"/>
  </ds:schemaRefs>
</ds:datastoreItem>
</file>

<file path=customXml/itemProps5.xml><?xml version="1.0" encoding="utf-8"?>
<ds:datastoreItem xmlns:ds="http://schemas.openxmlformats.org/officeDocument/2006/customXml" ds:itemID="{4D24E2F2-7ACF-4BED-AB31-E268EB3AA49A}">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Equity</Template>
  <TotalTime>148</TotalTime>
  <Words>3514</Words>
  <Application>Microsoft Macintosh PowerPoint</Application>
  <PresentationFormat>On-screen Show (4:3)</PresentationFormat>
  <Paragraphs>365</Paragraphs>
  <Slides>81</Slides>
  <Notes>9</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Equity</vt:lpstr>
      <vt:lpstr>  Social Change, Collective Behaviour and Social Movements Dr. Sadaf Sajjad</vt:lpstr>
      <vt:lpstr>What is Social Change?</vt:lpstr>
      <vt:lpstr>Social Change</vt:lpstr>
      <vt:lpstr>   Sociology and Change</vt:lpstr>
      <vt:lpstr>Sociology: Example Questions</vt:lpstr>
      <vt:lpstr>    Sociology Theories for Explaining Change</vt:lpstr>
      <vt:lpstr>Sociology Theories cont’d</vt:lpstr>
      <vt:lpstr>Sociology: Characteristics of Change</vt:lpstr>
      <vt:lpstr>Sociology Theories of Social Change</vt:lpstr>
      <vt:lpstr>Anthropology and Change</vt:lpstr>
      <vt:lpstr>Anthropology: Example Questions</vt:lpstr>
      <vt:lpstr>Culture is Made Up of 4 Interrelated Parts:</vt:lpstr>
      <vt:lpstr>Anthropology</vt:lpstr>
      <vt:lpstr>Acculturation can occur in 3 ways:</vt:lpstr>
      <vt:lpstr>          Psychology and Change</vt:lpstr>
      <vt:lpstr>Psychology: Example Questions</vt:lpstr>
      <vt:lpstr>Psychological Theories of Attitude Change</vt:lpstr>
      <vt:lpstr>Slide 18</vt:lpstr>
      <vt:lpstr>Slide 19</vt:lpstr>
      <vt:lpstr>Characteristics of Collective Behavior</vt:lpstr>
      <vt:lpstr>Characteristics of Collective Behavior</vt:lpstr>
      <vt:lpstr>Characteristics of Collective Behavior</vt:lpstr>
      <vt:lpstr>Polling Question</vt:lpstr>
      <vt:lpstr>Crowds</vt:lpstr>
      <vt:lpstr>The Social Structure of Crowds</vt:lpstr>
      <vt:lpstr>Emergent Norm Theory</vt:lpstr>
      <vt:lpstr>Panic</vt:lpstr>
      <vt:lpstr>Panic: Three Factors</vt:lpstr>
      <vt:lpstr>Riots</vt:lpstr>
      <vt:lpstr>Polling Question</vt:lpstr>
      <vt:lpstr>Social Conditions that Cause Riots to Erupt</vt:lpstr>
      <vt:lpstr>What Stops Riots?</vt:lpstr>
      <vt:lpstr>Collective Preoccupations</vt:lpstr>
      <vt:lpstr>Fads</vt:lpstr>
      <vt:lpstr>Hysterical Contagions</vt:lpstr>
      <vt:lpstr>Scapegoating</vt:lpstr>
      <vt:lpstr>Social Movements</vt:lpstr>
      <vt:lpstr>Type of Social Movements</vt:lpstr>
      <vt:lpstr>Elements Necessary for Social Movements</vt:lpstr>
      <vt:lpstr>Theories of Social Movement</vt:lpstr>
      <vt:lpstr>Theories of Social Movements</vt:lpstr>
      <vt:lpstr>Globalization, Diversity and Social Movements</vt:lpstr>
      <vt:lpstr>Quick Quiz</vt:lpstr>
      <vt:lpstr>Slide 44</vt:lpstr>
      <vt:lpstr>Answer: c</vt:lpstr>
      <vt:lpstr>Slide 46</vt:lpstr>
      <vt:lpstr>Answer : b</vt:lpstr>
      <vt:lpstr>Slide 48</vt:lpstr>
      <vt:lpstr>Answer: a</vt:lpstr>
      <vt:lpstr>Slide 50</vt:lpstr>
      <vt:lpstr>Answer: d</vt:lpstr>
      <vt:lpstr>Modern Social Movements</vt:lpstr>
      <vt:lpstr>Attempts in defining  social movements</vt:lpstr>
      <vt:lpstr>Slide 54</vt:lpstr>
      <vt:lpstr>Slide 55</vt:lpstr>
      <vt:lpstr>Slide 56</vt:lpstr>
      <vt:lpstr>Slide 57</vt:lpstr>
      <vt:lpstr>Slide 58</vt:lpstr>
      <vt:lpstr>Slide 59</vt:lpstr>
      <vt:lpstr>Slide 60</vt:lpstr>
      <vt:lpstr>Slide 61</vt:lpstr>
      <vt:lpstr>Slide 62</vt:lpstr>
      <vt:lpstr>Areas of sm operating</vt:lpstr>
      <vt:lpstr>Types of social movements</vt:lpstr>
      <vt:lpstr>Stages in social movements</vt:lpstr>
      <vt:lpstr>Theoretical perspectives  on social movements</vt:lpstr>
      <vt:lpstr>Slide 67</vt:lpstr>
      <vt:lpstr>Three assumptions</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 Social Change</dc:title>
  <dc:creator>Cindy</dc:creator>
  <cp:lastModifiedBy>stdc_lp</cp:lastModifiedBy>
  <cp:revision>14</cp:revision>
  <dcterms:created xsi:type="dcterms:W3CDTF">2013-01-19T22:01:02Z</dcterms:created>
  <dcterms:modified xsi:type="dcterms:W3CDTF">2014-11-25T19:32:43Z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UZ76ZFYV32WR-4351-312</vt:lpwstr>
  </property>
  <property fmtid="{D5CDD505-2E9C-101B-9397-08002B2CF9AE}" pid="3" name="_dlc_DocIdItemGuid">
    <vt:lpwstr>dc395252-6cc6-445e-9179-8a28c0f0f2e6</vt:lpwstr>
  </property>
  <property fmtid="{D5CDD505-2E9C-101B-9397-08002B2CF9AE}" pid="4" name="_dlc_DocIdUrl">
    <vt:lpwstr>https://classnet.wcdsb.ca/sec/StB/Gr12/History/HSB4MI-Smukavich/_layouts/DocIdRedir.aspx?ID=UZ76ZFYV32WR-4351-312, UZ76ZFYV32WR-4351-312</vt:lpwstr>
  </property>
</Properties>
</file>