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84" r:id="rId4"/>
    <p:sldId id="285" r:id="rId5"/>
    <p:sldId id="258" r:id="rId6"/>
    <p:sldId id="259" r:id="rId7"/>
    <p:sldId id="260" r:id="rId8"/>
    <p:sldId id="261" r:id="rId9"/>
    <p:sldId id="269" r:id="rId10"/>
    <p:sldId id="275" r:id="rId11"/>
    <p:sldId id="263" r:id="rId12"/>
    <p:sldId id="262" r:id="rId13"/>
    <p:sldId id="264" r:id="rId14"/>
    <p:sldId id="268" r:id="rId15"/>
    <p:sldId id="265" r:id="rId16"/>
    <p:sldId id="266" r:id="rId17"/>
    <p:sldId id="270" r:id="rId18"/>
    <p:sldId id="267" r:id="rId19"/>
    <p:sldId id="271" r:id="rId20"/>
    <p:sldId id="277" r:id="rId21"/>
    <p:sldId id="272" r:id="rId22"/>
    <p:sldId id="273" r:id="rId23"/>
    <p:sldId id="278" r:id="rId24"/>
    <p:sldId id="279" r:id="rId25"/>
    <p:sldId id="280" r:id="rId26"/>
    <p:sldId id="281" r:id="rId27"/>
    <p:sldId id="282" r:id="rId28"/>
    <p:sldId id="283" r:id="rId29"/>
    <p:sldId id="274" r:id="rId30"/>
    <p:sldId id="286"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276"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279" autoAdjust="0"/>
    <p:restoredTop sz="94660"/>
  </p:normalViewPr>
  <p:slideViewPr>
    <p:cSldViewPr>
      <p:cViewPr>
        <p:scale>
          <a:sx n="66" d="100"/>
          <a:sy n="66" d="100"/>
        </p:scale>
        <p:origin x="-1350" y="-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8DFD24-DE7A-4E28-AF15-4CCFB6EE8A76}"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AU"/>
        </a:p>
      </dgm:t>
    </dgm:pt>
    <dgm:pt modelId="{4331504D-7B45-41F3-A8BF-B93FC29DF8B9}">
      <dgm:prSet phldrT="[Text]"/>
      <dgm:spPr/>
      <dgm:t>
        <a:bodyPr/>
        <a:lstStyle/>
        <a:p>
          <a:r>
            <a:rPr lang="en-AU" b="1" dirty="0" smtClean="0"/>
            <a:t>Types of Crime</a:t>
          </a:r>
          <a:endParaRPr lang="en-AU" b="1" dirty="0"/>
        </a:p>
      </dgm:t>
    </dgm:pt>
    <dgm:pt modelId="{9051E942-0A14-4F86-B2A4-C5B21447E6D3}" type="parTrans" cxnId="{2B954D31-C4D4-478F-A851-BA47F0BADB38}">
      <dgm:prSet/>
      <dgm:spPr/>
      <dgm:t>
        <a:bodyPr/>
        <a:lstStyle/>
        <a:p>
          <a:endParaRPr lang="en-AU"/>
        </a:p>
      </dgm:t>
    </dgm:pt>
    <dgm:pt modelId="{43BA5D6A-8643-4C6B-AA58-E8D7079A3F3F}" type="sibTrans" cxnId="{2B954D31-C4D4-478F-A851-BA47F0BADB38}">
      <dgm:prSet/>
      <dgm:spPr/>
      <dgm:t>
        <a:bodyPr/>
        <a:lstStyle/>
        <a:p>
          <a:endParaRPr lang="en-AU"/>
        </a:p>
      </dgm:t>
    </dgm:pt>
    <dgm:pt modelId="{F183A659-E962-4BDC-892E-4A3F75093F01}">
      <dgm:prSet phldrT="[Text]" custT="1"/>
      <dgm:spPr/>
      <dgm:t>
        <a:bodyPr/>
        <a:lstStyle/>
        <a:p>
          <a:r>
            <a:rPr lang="en-AU" sz="1800" dirty="0" smtClean="0">
              <a:solidFill>
                <a:srgbClr val="FF0000"/>
              </a:solidFill>
            </a:rPr>
            <a:t>Offences against the person</a:t>
          </a:r>
          <a:endParaRPr lang="en-AU" sz="1800" dirty="0">
            <a:solidFill>
              <a:srgbClr val="FF0000"/>
            </a:solidFill>
          </a:endParaRPr>
        </a:p>
      </dgm:t>
    </dgm:pt>
    <dgm:pt modelId="{6830D450-A657-4A9A-BE18-7B113BC601FB}" type="parTrans" cxnId="{583A3233-C111-4B59-9A29-BBFBD2D4F14A}">
      <dgm:prSet/>
      <dgm:spPr/>
      <dgm:t>
        <a:bodyPr/>
        <a:lstStyle/>
        <a:p>
          <a:endParaRPr lang="en-AU"/>
        </a:p>
      </dgm:t>
    </dgm:pt>
    <dgm:pt modelId="{CA57C083-F8A0-4D65-970D-758A66F15F54}" type="sibTrans" cxnId="{583A3233-C111-4B59-9A29-BBFBD2D4F14A}">
      <dgm:prSet/>
      <dgm:spPr/>
      <dgm:t>
        <a:bodyPr/>
        <a:lstStyle/>
        <a:p>
          <a:endParaRPr lang="en-AU"/>
        </a:p>
      </dgm:t>
    </dgm:pt>
    <dgm:pt modelId="{93687B93-5FFE-4AB0-990E-E49156A9806C}">
      <dgm:prSet phldrT="[Text]" custT="1"/>
      <dgm:spPr/>
      <dgm:t>
        <a:bodyPr/>
        <a:lstStyle/>
        <a:p>
          <a:r>
            <a:rPr lang="en-AU" sz="1600" dirty="0" smtClean="0">
              <a:solidFill>
                <a:srgbClr val="FF0000"/>
              </a:solidFill>
            </a:rPr>
            <a:t>Economic Offences</a:t>
          </a:r>
          <a:endParaRPr lang="en-AU" sz="1600" dirty="0">
            <a:solidFill>
              <a:srgbClr val="FF0000"/>
            </a:solidFill>
          </a:endParaRPr>
        </a:p>
      </dgm:t>
    </dgm:pt>
    <dgm:pt modelId="{F9C2E02E-FC8E-4502-9504-0E6E3082CACA}" type="parTrans" cxnId="{1152DDD6-6019-4EC4-AE69-B2D9536B5C93}">
      <dgm:prSet/>
      <dgm:spPr/>
      <dgm:t>
        <a:bodyPr/>
        <a:lstStyle/>
        <a:p>
          <a:endParaRPr lang="en-AU"/>
        </a:p>
      </dgm:t>
    </dgm:pt>
    <dgm:pt modelId="{B07841D5-0281-4271-A597-5E48A6E2035A}" type="sibTrans" cxnId="{1152DDD6-6019-4EC4-AE69-B2D9536B5C93}">
      <dgm:prSet/>
      <dgm:spPr/>
      <dgm:t>
        <a:bodyPr/>
        <a:lstStyle/>
        <a:p>
          <a:endParaRPr lang="en-AU"/>
        </a:p>
      </dgm:t>
    </dgm:pt>
    <dgm:pt modelId="{A907FAA1-126D-4581-BD91-15BF795F60F8}">
      <dgm:prSet phldrT="[Text]" custT="1"/>
      <dgm:spPr/>
      <dgm:t>
        <a:bodyPr/>
        <a:lstStyle/>
        <a:p>
          <a:r>
            <a:rPr lang="en-AU" sz="1800" dirty="0" smtClean="0">
              <a:solidFill>
                <a:srgbClr val="FF0000"/>
              </a:solidFill>
            </a:rPr>
            <a:t>Offences against the State</a:t>
          </a:r>
          <a:endParaRPr lang="en-AU" sz="1800" dirty="0">
            <a:solidFill>
              <a:srgbClr val="FF0000"/>
            </a:solidFill>
          </a:endParaRPr>
        </a:p>
      </dgm:t>
    </dgm:pt>
    <dgm:pt modelId="{354CF216-000D-4D61-83D5-782174EBBB53}" type="parTrans" cxnId="{4F963BC2-2416-419A-B8D2-E1D152D7B461}">
      <dgm:prSet/>
      <dgm:spPr/>
      <dgm:t>
        <a:bodyPr/>
        <a:lstStyle/>
        <a:p>
          <a:endParaRPr lang="en-AU"/>
        </a:p>
      </dgm:t>
    </dgm:pt>
    <dgm:pt modelId="{F4F08534-A92E-46B6-B075-21AD35B83644}" type="sibTrans" cxnId="{4F963BC2-2416-419A-B8D2-E1D152D7B461}">
      <dgm:prSet/>
      <dgm:spPr/>
      <dgm:t>
        <a:bodyPr/>
        <a:lstStyle/>
        <a:p>
          <a:endParaRPr lang="en-AU"/>
        </a:p>
      </dgm:t>
    </dgm:pt>
    <dgm:pt modelId="{8DB71338-BEE2-407E-B463-3D1A243453CA}">
      <dgm:prSet phldrT="[Text]" custT="1"/>
      <dgm:spPr/>
      <dgm:t>
        <a:bodyPr/>
        <a:lstStyle/>
        <a:p>
          <a:r>
            <a:rPr lang="en-AU" sz="1800" dirty="0" smtClean="0">
              <a:solidFill>
                <a:srgbClr val="FF0000"/>
              </a:solidFill>
            </a:rPr>
            <a:t>Drug Offences</a:t>
          </a:r>
          <a:endParaRPr lang="en-AU" sz="1800" dirty="0">
            <a:solidFill>
              <a:srgbClr val="FF0000"/>
            </a:solidFill>
          </a:endParaRPr>
        </a:p>
      </dgm:t>
    </dgm:pt>
    <dgm:pt modelId="{1CC5AD40-3BA5-4282-B64F-FDBDFC7CBDE4}" type="parTrans" cxnId="{E6E362FC-0CAA-40F6-968D-02E6540E9810}">
      <dgm:prSet/>
      <dgm:spPr/>
      <dgm:t>
        <a:bodyPr/>
        <a:lstStyle/>
        <a:p>
          <a:endParaRPr lang="en-AU"/>
        </a:p>
      </dgm:t>
    </dgm:pt>
    <dgm:pt modelId="{27707C3F-F6FB-4AFA-855E-91C39F8A7498}" type="sibTrans" cxnId="{E6E362FC-0CAA-40F6-968D-02E6540E9810}">
      <dgm:prSet/>
      <dgm:spPr/>
      <dgm:t>
        <a:bodyPr/>
        <a:lstStyle/>
        <a:p>
          <a:endParaRPr lang="en-AU"/>
        </a:p>
      </dgm:t>
    </dgm:pt>
    <dgm:pt modelId="{DA2CA9A0-BCD1-4246-84A2-3BFEE7968538}">
      <dgm:prSet phldrT="[Text]" custT="1"/>
      <dgm:spPr/>
      <dgm:t>
        <a:bodyPr/>
        <a:lstStyle/>
        <a:p>
          <a:r>
            <a:rPr lang="en-AU" sz="1800" dirty="0" smtClean="0">
              <a:solidFill>
                <a:srgbClr val="FF0000"/>
              </a:solidFill>
            </a:rPr>
            <a:t>Public Order Offences</a:t>
          </a:r>
          <a:endParaRPr lang="en-AU" sz="1800" dirty="0">
            <a:solidFill>
              <a:srgbClr val="FF0000"/>
            </a:solidFill>
          </a:endParaRPr>
        </a:p>
      </dgm:t>
    </dgm:pt>
    <dgm:pt modelId="{9D8BD328-9287-4740-B1C5-AE39DF279C47}" type="parTrans" cxnId="{462756C2-E85A-47EF-8E2B-237170FC3E05}">
      <dgm:prSet/>
      <dgm:spPr/>
      <dgm:t>
        <a:bodyPr/>
        <a:lstStyle/>
        <a:p>
          <a:endParaRPr lang="en-AU"/>
        </a:p>
      </dgm:t>
    </dgm:pt>
    <dgm:pt modelId="{40B2C3A0-6063-4A34-99EF-814B6EEBAEFE}" type="sibTrans" cxnId="{462756C2-E85A-47EF-8E2B-237170FC3E05}">
      <dgm:prSet/>
      <dgm:spPr/>
      <dgm:t>
        <a:bodyPr/>
        <a:lstStyle/>
        <a:p>
          <a:endParaRPr lang="en-AU"/>
        </a:p>
      </dgm:t>
    </dgm:pt>
    <dgm:pt modelId="{11F6C8C1-B455-4C6C-BDA1-39F5D7C28DF3}">
      <dgm:prSet phldrT="[Text]" custT="1"/>
      <dgm:spPr/>
      <dgm:t>
        <a:bodyPr/>
        <a:lstStyle/>
        <a:p>
          <a:r>
            <a:rPr lang="en-AU" sz="1800" dirty="0" smtClean="0">
              <a:solidFill>
                <a:srgbClr val="FF0000"/>
              </a:solidFill>
            </a:rPr>
            <a:t>Traffic Offences</a:t>
          </a:r>
          <a:endParaRPr lang="en-AU" sz="1800" dirty="0">
            <a:solidFill>
              <a:srgbClr val="FF0000"/>
            </a:solidFill>
          </a:endParaRPr>
        </a:p>
      </dgm:t>
    </dgm:pt>
    <dgm:pt modelId="{23C8139F-5F86-4CE2-8207-02459B9CA7B7}" type="parTrans" cxnId="{6781F1C4-8B8C-43C5-A60D-2AA35B2EDA5B}">
      <dgm:prSet/>
      <dgm:spPr/>
      <dgm:t>
        <a:bodyPr/>
        <a:lstStyle/>
        <a:p>
          <a:endParaRPr lang="en-AU"/>
        </a:p>
      </dgm:t>
    </dgm:pt>
    <dgm:pt modelId="{35288043-C639-4187-AE8A-D1A5E1E17CA3}" type="sibTrans" cxnId="{6781F1C4-8B8C-43C5-A60D-2AA35B2EDA5B}">
      <dgm:prSet/>
      <dgm:spPr/>
      <dgm:t>
        <a:bodyPr/>
        <a:lstStyle/>
        <a:p>
          <a:endParaRPr lang="en-AU"/>
        </a:p>
      </dgm:t>
    </dgm:pt>
    <dgm:pt modelId="{4723A9A6-2CEB-4865-80E1-E15F31886901}">
      <dgm:prSet phldrT="[Text]" custT="1"/>
      <dgm:spPr/>
      <dgm:t>
        <a:bodyPr/>
        <a:lstStyle/>
        <a:p>
          <a:r>
            <a:rPr lang="en-AU" sz="1800" dirty="0" smtClean="0">
              <a:solidFill>
                <a:srgbClr val="FF0000"/>
              </a:solidFill>
            </a:rPr>
            <a:t>Victimless crimes</a:t>
          </a:r>
          <a:endParaRPr lang="en-AU" sz="1800" dirty="0">
            <a:solidFill>
              <a:srgbClr val="FF0000"/>
            </a:solidFill>
          </a:endParaRPr>
        </a:p>
      </dgm:t>
    </dgm:pt>
    <dgm:pt modelId="{CA2049E9-5697-4D4C-A3B7-A41BE404996E}" type="parTrans" cxnId="{C8252F85-2664-48AA-8FAD-671FBEA19220}">
      <dgm:prSet/>
      <dgm:spPr/>
      <dgm:t>
        <a:bodyPr/>
        <a:lstStyle/>
        <a:p>
          <a:endParaRPr lang="en-AU"/>
        </a:p>
      </dgm:t>
    </dgm:pt>
    <dgm:pt modelId="{1CCD9114-E719-4721-8AAF-F241BF4E536A}" type="sibTrans" cxnId="{C8252F85-2664-48AA-8FAD-671FBEA19220}">
      <dgm:prSet/>
      <dgm:spPr/>
      <dgm:t>
        <a:bodyPr/>
        <a:lstStyle/>
        <a:p>
          <a:endParaRPr lang="en-AU"/>
        </a:p>
      </dgm:t>
    </dgm:pt>
    <dgm:pt modelId="{D7DC694E-BA90-48D7-854F-39892892E82A}">
      <dgm:prSet phldrT="[Text]" custT="1"/>
      <dgm:spPr/>
      <dgm:t>
        <a:bodyPr/>
        <a:lstStyle/>
        <a:p>
          <a:r>
            <a:rPr lang="en-AU" sz="1800" dirty="0" smtClean="0">
              <a:solidFill>
                <a:srgbClr val="FF0000"/>
              </a:solidFill>
            </a:rPr>
            <a:t>Preliminary Crimes</a:t>
          </a:r>
          <a:endParaRPr lang="en-AU" sz="1800" dirty="0">
            <a:solidFill>
              <a:srgbClr val="FF0000"/>
            </a:solidFill>
          </a:endParaRPr>
        </a:p>
      </dgm:t>
    </dgm:pt>
    <dgm:pt modelId="{D1E5566A-76E6-44D3-A02E-8D2258DDD7AE}" type="parTrans" cxnId="{8DC0ECB2-B355-4722-A0E9-D5164C1E0353}">
      <dgm:prSet/>
      <dgm:spPr/>
      <dgm:t>
        <a:bodyPr/>
        <a:lstStyle/>
        <a:p>
          <a:endParaRPr lang="en-AU"/>
        </a:p>
      </dgm:t>
    </dgm:pt>
    <dgm:pt modelId="{11AB0693-86AA-4DE9-93BA-8B3D945DF96B}" type="sibTrans" cxnId="{8DC0ECB2-B355-4722-A0E9-D5164C1E0353}">
      <dgm:prSet/>
      <dgm:spPr/>
      <dgm:t>
        <a:bodyPr/>
        <a:lstStyle/>
        <a:p>
          <a:endParaRPr lang="en-AU"/>
        </a:p>
      </dgm:t>
    </dgm:pt>
    <dgm:pt modelId="{6CC2DD7E-D108-4346-89F1-8B6273F2CBE0}" type="pres">
      <dgm:prSet presAssocID="{518DFD24-DE7A-4E28-AF15-4CCFB6EE8A76}" presName="cycle" presStyleCnt="0">
        <dgm:presLayoutVars>
          <dgm:chMax val="1"/>
          <dgm:dir/>
          <dgm:animLvl val="ctr"/>
          <dgm:resizeHandles val="exact"/>
        </dgm:presLayoutVars>
      </dgm:prSet>
      <dgm:spPr/>
      <dgm:t>
        <a:bodyPr/>
        <a:lstStyle/>
        <a:p>
          <a:endParaRPr lang="en-US"/>
        </a:p>
      </dgm:t>
    </dgm:pt>
    <dgm:pt modelId="{4C1302B3-7FD2-4274-AAF7-3F243E506275}" type="pres">
      <dgm:prSet presAssocID="{4331504D-7B45-41F3-A8BF-B93FC29DF8B9}" presName="centerShape" presStyleLbl="node0" presStyleIdx="0" presStyleCnt="1"/>
      <dgm:spPr/>
      <dgm:t>
        <a:bodyPr/>
        <a:lstStyle/>
        <a:p>
          <a:endParaRPr lang="en-US"/>
        </a:p>
      </dgm:t>
    </dgm:pt>
    <dgm:pt modelId="{69BF54FE-0FCD-4AF5-B486-CEA7AD7BC10D}" type="pres">
      <dgm:prSet presAssocID="{6830D450-A657-4A9A-BE18-7B113BC601FB}" presName="Name9" presStyleLbl="parChTrans1D2" presStyleIdx="0" presStyleCnt="8"/>
      <dgm:spPr/>
      <dgm:t>
        <a:bodyPr/>
        <a:lstStyle/>
        <a:p>
          <a:endParaRPr lang="en-US"/>
        </a:p>
      </dgm:t>
    </dgm:pt>
    <dgm:pt modelId="{45050843-7950-493F-A3BC-580CB3548210}" type="pres">
      <dgm:prSet presAssocID="{6830D450-A657-4A9A-BE18-7B113BC601FB}" presName="connTx" presStyleLbl="parChTrans1D2" presStyleIdx="0" presStyleCnt="8"/>
      <dgm:spPr/>
      <dgm:t>
        <a:bodyPr/>
        <a:lstStyle/>
        <a:p>
          <a:endParaRPr lang="en-US"/>
        </a:p>
      </dgm:t>
    </dgm:pt>
    <dgm:pt modelId="{5F22E61F-1C9F-42FB-BB93-A25930E34D49}" type="pres">
      <dgm:prSet presAssocID="{F183A659-E962-4BDC-892E-4A3F75093F01}" presName="node" presStyleLbl="node1" presStyleIdx="0" presStyleCnt="8" custScaleX="125480">
        <dgm:presLayoutVars>
          <dgm:bulletEnabled val="1"/>
        </dgm:presLayoutVars>
      </dgm:prSet>
      <dgm:spPr/>
      <dgm:t>
        <a:bodyPr/>
        <a:lstStyle/>
        <a:p>
          <a:endParaRPr lang="en-US"/>
        </a:p>
      </dgm:t>
    </dgm:pt>
    <dgm:pt modelId="{D4AC20AA-D4A9-4D1F-8AFB-ECCA13188635}" type="pres">
      <dgm:prSet presAssocID="{F9C2E02E-FC8E-4502-9504-0E6E3082CACA}" presName="Name9" presStyleLbl="parChTrans1D2" presStyleIdx="1" presStyleCnt="8"/>
      <dgm:spPr/>
      <dgm:t>
        <a:bodyPr/>
        <a:lstStyle/>
        <a:p>
          <a:endParaRPr lang="en-US"/>
        </a:p>
      </dgm:t>
    </dgm:pt>
    <dgm:pt modelId="{1ECCE5B6-C830-4C1B-A1C3-AFB6F8EF89CC}" type="pres">
      <dgm:prSet presAssocID="{F9C2E02E-FC8E-4502-9504-0E6E3082CACA}" presName="connTx" presStyleLbl="parChTrans1D2" presStyleIdx="1" presStyleCnt="8"/>
      <dgm:spPr/>
      <dgm:t>
        <a:bodyPr/>
        <a:lstStyle/>
        <a:p>
          <a:endParaRPr lang="en-US"/>
        </a:p>
      </dgm:t>
    </dgm:pt>
    <dgm:pt modelId="{EA2D0168-E863-46DB-AD6C-F13283C64A97}" type="pres">
      <dgm:prSet presAssocID="{93687B93-5FFE-4AB0-990E-E49156A9806C}" presName="node" presStyleLbl="node1" presStyleIdx="1" presStyleCnt="8" custScaleX="121905">
        <dgm:presLayoutVars>
          <dgm:bulletEnabled val="1"/>
        </dgm:presLayoutVars>
      </dgm:prSet>
      <dgm:spPr/>
      <dgm:t>
        <a:bodyPr/>
        <a:lstStyle/>
        <a:p>
          <a:endParaRPr lang="en-US"/>
        </a:p>
      </dgm:t>
    </dgm:pt>
    <dgm:pt modelId="{4913BB59-3D7E-4334-B40A-303069814785}" type="pres">
      <dgm:prSet presAssocID="{354CF216-000D-4D61-83D5-782174EBBB53}" presName="Name9" presStyleLbl="parChTrans1D2" presStyleIdx="2" presStyleCnt="8"/>
      <dgm:spPr/>
      <dgm:t>
        <a:bodyPr/>
        <a:lstStyle/>
        <a:p>
          <a:endParaRPr lang="en-US"/>
        </a:p>
      </dgm:t>
    </dgm:pt>
    <dgm:pt modelId="{5AEE6B43-AB49-43B5-A696-244BC5639CB0}" type="pres">
      <dgm:prSet presAssocID="{354CF216-000D-4D61-83D5-782174EBBB53}" presName="connTx" presStyleLbl="parChTrans1D2" presStyleIdx="2" presStyleCnt="8"/>
      <dgm:spPr/>
      <dgm:t>
        <a:bodyPr/>
        <a:lstStyle/>
        <a:p>
          <a:endParaRPr lang="en-US"/>
        </a:p>
      </dgm:t>
    </dgm:pt>
    <dgm:pt modelId="{D3FC83D9-D9D9-4601-8ADA-BDBB2DD49320}" type="pres">
      <dgm:prSet presAssocID="{A907FAA1-126D-4581-BD91-15BF795F60F8}" presName="node" presStyleLbl="node1" presStyleIdx="2" presStyleCnt="8" custScaleX="143104">
        <dgm:presLayoutVars>
          <dgm:bulletEnabled val="1"/>
        </dgm:presLayoutVars>
      </dgm:prSet>
      <dgm:spPr/>
      <dgm:t>
        <a:bodyPr/>
        <a:lstStyle/>
        <a:p>
          <a:endParaRPr lang="en-US"/>
        </a:p>
      </dgm:t>
    </dgm:pt>
    <dgm:pt modelId="{73E1E7D2-9839-4496-91C6-2C0021F69A73}" type="pres">
      <dgm:prSet presAssocID="{1CC5AD40-3BA5-4282-B64F-FDBDFC7CBDE4}" presName="Name9" presStyleLbl="parChTrans1D2" presStyleIdx="3" presStyleCnt="8"/>
      <dgm:spPr/>
      <dgm:t>
        <a:bodyPr/>
        <a:lstStyle/>
        <a:p>
          <a:endParaRPr lang="en-US"/>
        </a:p>
      </dgm:t>
    </dgm:pt>
    <dgm:pt modelId="{7947BE63-7922-41D1-B23F-CFC11367F7E1}" type="pres">
      <dgm:prSet presAssocID="{1CC5AD40-3BA5-4282-B64F-FDBDFC7CBDE4}" presName="connTx" presStyleLbl="parChTrans1D2" presStyleIdx="3" presStyleCnt="8"/>
      <dgm:spPr/>
      <dgm:t>
        <a:bodyPr/>
        <a:lstStyle/>
        <a:p>
          <a:endParaRPr lang="en-US"/>
        </a:p>
      </dgm:t>
    </dgm:pt>
    <dgm:pt modelId="{5DB1A1DA-2B1C-4892-8870-5149515C36E8}" type="pres">
      <dgm:prSet presAssocID="{8DB71338-BEE2-407E-B463-3D1A243453CA}" presName="node" presStyleLbl="node1" presStyleIdx="3" presStyleCnt="8" custScaleX="114836" custScaleY="103795">
        <dgm:presLayoutVars>
          <dgm:bulletEnabled val="1"/>
        </dgm:presLayoutVars>
      </dgm:prSet>
      <dgm:spPr/>
      <dgm:t>
        <a:bodyPr/>
        <a:lstStyle/>
        <a:p>
          <a:endParaRPr lang="en-US"/>
        </a:p>
      </dgm:t>
    </dgm:pt>
    <dgm:pt modelId="{C50D016A-BA7C-4E2C-BDAB-99B2C2337D37}" type="pres">
      <dgm:prSet presAssocID="{9D8BD328-9287-4740-B1C5-AE39DF279C47}" presName="Name9" presStyleLbl="parChTrans1D2" presStyleIdx="4" presStyleCnt="8"/>
      <dgm:spPr/>
      <dgm:t>
        <a:bodyPr/>
        <a:lstStyle/>
        <a:p>
          <a:endParaRPr lang="en-US"/>
        </a:p>
      </dgm:t>
    </dgm:pt>
    <dgm:pt modelId="{6AC423B1-43B5-480D-BFF3-F33CE6FCB344}" type="pres">
      <dgm:prSet presAssocID="{9D8BD328-9287-4740-B1C5-AE39DF279C47}" presName="connTx" presStyleLbl="parChTrans1D2" presStyleIdx="4" presStyleCnt="8"/>
      <dgm:spPr/>
      <dgm:t>
        <a:bodyPr/>
        <a:lstStyle/>
        <a:p>
          <a:endParaRPr lang="en-US"/>
        </a:p>
      </dgm:t>
    </dgm:pt>
    <dgm:pt modelId="{3CB79F01-BFF4-4177-9E47-F89BA796B368}" type="pres">
      <dgm:prSet presAssocID="{DA2CA9A0-BCD1-4246-84A2-3BFEE7968538}" presName="node" presStyleLbl="node1" presStyleIdx="4" presStyleCnt="8" custScaleX="141481" custRadScaleRad="103908" custRadScaleInc="11542">
        <dgm:presLayoutVars>
          <dgm:bulletEnabled val="1"/>
        </dgm:presLayoutVars>
      </dgm:prSet>
      <dgm:spPr/>
      <dgm:t>
        <a:bodyPr/>
        <a:lstStyle/>
        <a:p>
          <a:endParaRPr lang="en-US"/>
        </a:p>
      </dgm:t>
    </dgm:pt>
    <dgm:pt modelId="{5C568BDA-D9A9-44A4-94F8-92B3C5B5679C}" type="pres">
      <dgm:prSet presAssocID="{23C8139F-5F86-4CE2-8207-02459B9CA7B7}" presName="Name9" presStyleLbl="parChTrans1D2" presStyleIdx="5" presStyleCnt="8"/>
      <dgm:spPr/>
      <dgm:t>
        <a:bodyPr/>
        <a:lstStyle/>
        <a:p>
          <a:endParaRPr lang="en-US"/>
        </a:p>
      </dgm:t>
    </dgm:pt>
    <dgm:pt modelId="{A230C88E-3E8D-4725-A404-7224F4B5F287}" type="pres">
      <dgm:prSet presAssocID="{23C8139F-5F86-4CE2-8207-02459B9CA7B7}" presName="connTx" presStyleLbl="parChTrans1D2" presStyleIdx="5" presStyleCnt="8"/>
      <dgm:spPr/>
      <dgm:t>
        <a:bodyPr/>
        <a:lstStyle/>
        <a:p>
          <a:endParaRPr lang="en-US"/>
        </a:p>
      </dgm:t>
    </dgm:pt>
    <dgm:pt modelId="{34BD90AA-77F8-43B7-8ED9-E5F19E35D9C5}" type="pres">
      <dgm:prSet presAssocID="{11F6C8C1-B455-4C6C-BDA1-39F5D7C28DF3}" presName="node" presStyleLbl="node1" presStyleIdx="5" presStyleCnt="8" custScaleX="129240" custRadScaleRad="107930" custRadScaleInc="36241">
        <dgm:presLayoutVars>
          <dgm:bulletEnabled val="1"/>
        </dgm:presLayoutVars>
      </dgm:prSet>
      <dgm:spPr/>
      <dgm:t>
        <a:bodyPr/>
        <a:lstStyle/>
        <a:p>
          <a:endParaRPr lang="en-AU"/>
        </a:p>
      </dgm:t>
    </dgm:pt>
    <dgm:pt modelId="{47CC7508-AB92-48F3-A18A-D6E415305C9E}" type="pres">
      <dgm:prSet presAssocID="{CA2049E9-5697-4D4C-A3B7-A41BE404996E}" presName="Name9" presStyleLbl="parChTrans1D2" presStyleIdx="6" presStyleCnt="8"/>
      <dgm:spPr/>
      <dgm:t>
        <a:bodyPr/>
        <a:lstStyle/>
        <a:p>
          <a:endParaRPr lang="en-US"/>
        </a:p>
      </dgm:t>
    </dgm:pt>
    <dgm:pt modelId="{3ACA96C5-B974-4BE2-A97B-32B397972962}" type="pres">
      <dgm:prSet presAssocID="{CA2049E9-5697-4D4C-A3B7-A41BE404996E}" presName="connTx" presStyleLbl="parChTrans1D2" presStyleIdx="6" presStyleCnt="8"/>
      <dgm:spPr/>
      <dgm:t>
        <a:bodyPr/>
        <a:lstStyle/>
        <a:p>
          <a:endParaRPr lang="en-US"/>
        </a:p>
      </dgm:t>
    </dgm:pt>
    <dgm:pt modelId="{97F401EC-1D55-4871-85C9-3307C0FB06B2}" type="pres">
      <dgm:prSet presAssocID="{4723A9A6-2CEB-4865-80E1-E15F31886901}" presName="node" presStyleLbl="node1" presStyleIdx="6" presStyleCnt="8" custScaleX="133625">
        <dgm:presLayoutVars>
          <dgm:bulletEnabled val="1"/>
        </dgm:presLayoutVars>
      </dgm:prSet>
      <dgm:spPr/>
      <dgm:t>
        <a:bodyPr/>
        <a:lstStyle/>
        <a:p>
          <a:endParaRPr lang="en-US"/>
        </a:p>
      </dgm:t>
    </dgm:pt>
    <dgm:pt modelId="{2DFE9C27-E86D-4AFD-B1CA-2EB4F9B2FEB8}" type="pres">
      <dgm:prSet presAssocID="{D1E5566A-76E6-44D3-A02E-8D2258DDD7AE}" presName="Name9" presStyleLbl="parChTrans1D2" presStyleIdx="7" presStyleCnt="8"/>
      <dgm:spPr/>
      <dgm:t>
        <a:bodyPr/>
        <a:lstStyle/>
        <a:p>
          <a:endParaRPr lang="en-US"/>
        </a:p>
      </dgm:t>
    </dgm:pt>
    <dgm:pt modelId="{2B8C50BA-E5B6-4B73-93F9-B3B13A8DCBBB}" type="pres">
      <dgm:prSet presAssocID="{D1E5566A-76E6-44D3-A02E-8D2258DDD7AE}" presName="connTx" presStyleLbl="parChTrans1D2" presStyleIdx="7" presStyleCnt="8"/>
      <dgm:spPr/>
      <dgm:t>
        <a:bodyPr/>
        <a:lstStyle/>
        <a:p>
          <a:endParaRPr lang="en-US"/>
        </a:p>
      </dgm:t>
    </dgm:pt>
    <dgm:pt modelId="{409D60C5-35E8-409C-B873-23FB3AAAF767}" type="pres">
      <dgm:prSet presAssocID="{D7DC694E-BA90-48D7-854F-39892892E82A}" presName="node" presStyleLbl="node1" presStyleIdx="7" presStyleCnt="8" custScaleX="153389" custRadScaleRad="105898" custRadScaleInc="-10186">
        <dgm:presLayoutVars>
          <dgm:bulletEnabled val="1"/>
        </dgm:presLayoutVars>
      </dgm:prSet>
      <dgm:spPr/>
      <dgm:t>
        <a:bodyPr/>
        <a:lstStyle/>
        <a:p>
          <a:endParaRPr lang="en-US"/>
        </a:p>
      </dgm:t>
    </dgm:pt>
  </dgm:ptLst>
  <dgm:cxnLst>
    <dgm:cxn modelId="{CE121C7A-401F-4450-9AA1-D7304FFFABCD}" type="presOf" srcId="{F9C2E02E-FC8E-4502-9504-0E6E3082CACA}" destId="{D4AC20AA-D4A9-4D1F-8AFB-ECCA13188635}" srcOrd="0" destOrd="0" presId="urn:microsoft.com/office/officeart/2005/8/layout/radial1"/>
    <dgm:cxn modelId="{5827064C-6E4E-42D1-A66A-75E166EC08DE}" type="presOf" srcId="{1CC5AD40-3BA5-4282-B64F-FDBDFC7CBDE4}" destId="{73E1E7D2-9839-4496-91C6-2C0021F69A73}" srcOrd="0" destOrd="0" presId="urn:microsoft.com/office/officeart/2005/8/layout/radial1"/>
    <dgm:cxn modelId="{42C34693-7D8B-416F-9701-2240E03C6E34}" type="presOf" srcId="{9D8BD328-9287-4740-B1C5-AE39DF279C47}" destId="{C50D016A-BA7C-4E2C-BDAB-99B2C2337D37}" srcOrd="0" destOrd="0" presId="urn:microsoft.com/office/officeart/2005/8/layout/radial1"/>
    <dgm:cxn modelId="{4F963BC2-2416-419A-B8D2-E1D152D7B461}" srcId="{4331504D-7B45-41F3-A8BF-B93FC29DF8B9}" destId="{A907FAA1-126D-4581-BD91-15BF795F60F8}" srcOrd="2" destOrd="0" parTransId="{354CF216-000D-4D61-83D5-782174EBBB53}" sibTransId="{F4F08534-A92E-46B6-B075-21AD35B83644}"/>
    <dgm:cxn modelId="{FD848F1C-5E4C-48E2-859F-0CDAB5C25F10}" type="presOf" srcId="{9D8BD328-9287-4740-B1C5-AE39DF279C47}" destId="{6AC423B1-43B5-480D-BFF3-F33CE6FCB344}" srcOrd="1" destOrd="0" presId="urn:microsoft.com/office/officeart/2005/8/layout/radial1"/>
    <dgm:cxn modelId="{583A3233-C111-4B59-9A29-BBFBD2D4F14A}" srcId="{4331504D-7B45-41F3-A8BF-B93FC29DF8B9}" destId="{F183A659-E962-4BDC-892E-4A3F75093F01}" srcOrd="0" destOrd="0" parTransId="{6830D450-A657-4A9A-BE18-7B113BC601FB}" sibTransId="{CA57C083-F8A0-4D65-970D-758A66F15F54}"/>
    <dgm:cxn modelId="{14365660-717E-4D18-9407-49E334015027}" type="presOf" srcId="{6830D450-A657-4A9A-BE18-7B113BC601FB}" destId="{69BF54FE-0FCD-4AF5-B486-CEA7AD7BC10D}" srcOrd="0" destOrd="0" presId="urn:microsoft.com/office/officeart/2005/8/layout/radial1"/>
    <dgm:cxn modelId="{579486A0-96C9-4EBF-BA47-8AE53D77B3E9}" type="presOf" srcId="{93687B93-5FFE-4AB0-990E-E49156A9806C}" destId="{EA2D0168-E863-46DB-AD6C-F13283C64A97}" srcOrd="0" destOrd="0" presId="urn:microsoft.com/office/officeart/2005/8/layout/radial1"/>
    <dgm:cxn modelId="{F14EFBF5-B650-4038-B5CD-EB4E98F957B7}" type="presOf" srcId="{F183A659-E962-4BDC-892E-4A3F75093F01}" destId="{5F22E61F-1C9F-42FB-BB93-A25930E34D49}" srcOrd="0" destOrd="0" presId="urn:microsoft.com/office/officeart/2005/8/layout/radial1"/>
    <dgm:cxn modelId="{5B5DF6B3-566E-48EF-A2C9-AC45CB925BF8}" type="presOf" srcId="{1CC5AD40-3BA5-4282-B64F-FDBDFC7CBDE4}" destId="{7947BE63-7922-41D1-B23F-CFC11367F7E1}" srcOrd="1" destOrd="0" presId="urn:microsoft.com/office/officeart/2005/8/layout/radial1"/>
    <dgm:cxn modelId="{F95528BC-56DD-400A-B7CB-C4FF35867CCA}" type="presOf" srcId="{4723A9A6-2CEB-4865-80E1-E15F31886901}" destId="{97F401EC-1D55-4871-85C9-3307C0FB06B2}" srcOrd="0" destOrd="0" presId="urn:microsoft.com/office/officeart/2005/8/layout/radial1"/>
    <dgm:cxn modelId="{E6E362FC-0CAA-40F6-968D-02E6540E9810}" srcId="{4331504D-7B45-41F3-A8BF-B93FC29DF8B9}" destId="{8DB71338-BEE2-407E-B463-3D1A243453CA}" srcOrd="3" destOrd="0" parTransId="{1CC5AD40-3BA5-4282-B64F-FDBDFC7CBDE4}" sibTransId="{27707C3F-F6FB-4AFA-855E-91C39F8A7498}"/>
    <dgm:cxn modelId="{F1F62101-EF1C-4227-91D2-050FA1E36941}" type="presOf" srcId="{23C8139F-5F86-4CE2-8207-02459B9CA7B7}" destId="{5C568BDA-D9A9-44A4-94F8-92B3C5B5679C}" srcOrd="0" destOrd="0" presId="urn:microsoft.com/office/officeart/2005/8/layout/radial1"/>
    <dgm:cxn modelId="{8DC0ECB2-B355-4722-A0E9-D5164C1E0353}" srcId="{4331504D-7B45-41F3-A8BF-B93FC29DF8B9}" destId="{D7DC694E-BA90-48D7-854F-39892892E82A}" srcOrd="7" destOrd="0" parTransId="{D1E5566A-76E6-44D3-A02E-8D2258DDD7AE}" sibTransId="{11AB0693-86AA-4DE9-93BA-8B3D945DF96B}"/>
    <dgm:cxn modelId="{2B954D31-C4D4-478F-A851-BA47F0BADB38}" srcId="{518DFD24-DE7A-4E28-AF15-4CCFB6EE8A76}" destId="{4331504D-7B45-41F3-A8BF-B93FC29DF8B9}" srcOrd="0" destOrd="0" parTransId="{9051E942-0A14-4F86-B2A4-C5B21447E6D3}" sibTransId="{43BA5D6A-8643-4C6B-AA58-E8D7079A3F3F}"/>
    <dgm:cxn modelId="{6A34D56E-457F-49CA-844F-DD87C7DA2C1F}" type="presOf" srcId="{8DB71338-BEE2-407E-B463-3D1A243453CA}" destId="{5DB1A1DA-2B1C-4892-8870-5149515C36E8}" srcOrd="0" destOrd="0" presId="urn:microsoft.com/office/officeart/2005/8/layout/radial1"/>
    <dgm:cxn modelId="{C82F6D4A-5DD2-45E5-9235-4912C4208DC3}" type="presOf" srcId="{11F6C8C1-B455-4C6C-BDA1-39F5D7C28DF3}" destId="{34BD90AA-77F8-43B7-8ED9-E5F19E35D9C5}" srcOrd="0" destOrd="0" presId="urn:microsoft.com/office/officeart/2005/8/layout/radial1"/>
    <dgm:cxn modelId="{08AE0A22-1284-4DE1-AE5E-C5B27D19FE59}" type="presOf" srcId="{354CF216-000D-4D61-83D5-782174EBBB53}" destId="{5AEE6B43-AB49-43B5-A696-244BC5639CB0}" srcOrd="1" destOrd="0" presId="urn:microsoft.com/office/officeart/2005/8/layout/radial1"/>
    <dgm:cxn modelId="{1152DDD6-6019-4EC4-AE69-B2D9536B5C93}" srcId="{4331504D-7B45-41F3-A8BF-B93FC29DF8B9}" destId="{93687B93-5FFE-4AB0-990E-E49156A9806C}" srcOrd="1" destOrd="0" parTransId="{F9C2E02E-FC8E-4502-9504-0E6E3082CACA}" sibTransId="{B07841D5-0281-4271-A597-5E48A6E2035A}"/>
    <dgm:cxn modelId="{4D9B24B3-2BDF-4D11-A3AC-C5663C54D436}" type="presOf" srcId="{354CF216-000D-4D61-83D5-782174EBBB53}" destId="{4913BB59-3D7E-4334-B40A-303069814785}" srcOrd="0" destOrd="0" presId="urn:microsoft.com/office/officeart/2005/8/layout/radial1"/>
    <dgm:cxn modelId="{9E190F8A-D6C8-4FFA-AF20-0F88402B010E}" type="presOf" srcId="{23C8139F-5F86-4CE2-8207-02459B9CA7B7}" destId="{A230C88E-3E8D-4725-A404-7224F4B5F287}" srcOrd="1" destOrd="0" presId="urn:microsoft.com/office/officeart/2005/8/layout/radial1"/>
    <dgm:cxn modelId="{C8252F85-2664-48AA-8FAD-671FBEA19220}" srcId="{4331504D-7B45-41F3-A8BF-B93FC29DF8B9}" destId="{4723A9A6-2CEB-4865-80E1-E15F31886901}" srcOrd="6" destOrd="0" parTransId="{CA2049E9-5697-4D4C-A3B7-A41BE404996E}" sibTransId="{1CCD9114-E719-4721-8AAF-F241BF4E536A}"/>
    <dgm:cxn modelId="{18CC02AE-E817-46BE-94D3-DB0B0226BEED}" type="presOf" srcId="{F9C2E02E-FC8E-4502-9504-0E6E3082CACA}" destId="{1ECCE5B6-C830-4C1B-A1C3-AFB6F8EF89CC}" srcOrd="1" destOrd="0" presId="urn:microsoft.com/office/officeart/2005/8/layout/radial1"/>
    <dgm:cxn modelId="{290BEA1D-E1C8-4832-86EC-2AB051E2D049}" type="presOf" srcId="{CA2049E9-5697-4D4C-A3B7-A41BE404996E}" destId="{47CC7508-AB92-48F3-A18A-D6E415305C9E}" srcOrd="0" destOrd="0" presId="urn:microsoft.com/office/officeart/2005/8/layout/radial1"/>
    <dgm:cxn modelId="{6781F1C4-8B8C-43C5-A60D-2AA35B2EDA5B}" srcId="{4331504D-7B45-41F3-A8BF-B93FC29DF8B9}" destId="{11F6C8C1-B455-4C6C-BDA1-39F5D7C28DF3}" srcOrd="5" destOrd="0" parTransId="{23C8139F-5F86-4CE2-8207-02459B9CA7B7}" sibTransId="{35288043-C639-4187-AE8A-D1A5E1E17CA3}"/>
    <dgm:cxn modelId="{2A3A5C9C-F821-4C90-B9F8-F3AB11F16139}" type="presOf" srcId="{A907FAA1-126D-4581-BD91-15BF795F60F8}" destId="{D3FC83D9-D9D9-4601-8ADA-BDBB2DD49320}" srcOrd="0" destOrd="0" presId="urn:microsoft.com/office/officeart/2005/8/layout/radial1"/>
    <dgm:cxn modelId="{2381E5BC-F23C-483A-94B4-9766CBE731D7}" type="presOf" srcId="{518DFD24-DE7A-4E28-AF15-4CCFB6EE8A76}" destId="{6CC2DD7E-D108-4346-89F1-8B6273F2CBE0}" srcOrd="0" destOrd="0" presId="urn:microsoft.com/office/officeart/2005/8/layout/radial1"/>
    <dgm:cxn modelId="{636FC2BE-7EEB-4784-B282-6FF1581D7A30}" type="presOf" srcId="{D1E5566A-76E6-44D3-A02E-8D2258DDD7AE}" destId="{2DFE9C27-E86D-4AFD-B1CA-2EB4F9B2FEB8}" srcOrd="0" destOrd="0" presId="urn:microsoft.com/office/officeart/2005/8/layout/radial1"/>
    <dgm:cxn modelId="{DB66BADB-9435-4A77-867C-E76A0EF0C5A6}" type="presOf" srcId="{4331504D-7B45-41F3-A8BF-B93FC29DF8B9}" destId="{4C1302B3-7FD2-4274-AAF7-3F243E506275}" srcOrd="0" destOrd="0" presId="urn:microsoft.com/office/officeart/2005/8/layout/radial1"/>
    <dgm:cxn modelId="{8B014D1B-49F2-44E9-B567-C7336FF56678}" type="presOf" srcId="{6830D450-A657-4A9A-BE18-7B113BC601FB}" destId="{45050843-7950-493F-A3BC-580CB3548210}" srcOrd="1" destOrd="0" presId="urn:microsoft.com/office/officeart/2005/8/layout/radial1"/>
    <dgm:cxn modelId="{6A187316-994B-4F79-9434-2335A2EB0731}" type="presOf" srcId="{CA2049E9-5697-4D4C-A3B7-A41BE404996E}" destId="{3ACA96C5-B974-4BE2-A97B-32B397972962}" srcOrd="1" destOrd="0" presId="urn:microsoft.com/office/officeart/2005/8/layout/radial1"/>
    <dgm:cxn modelId="{B625A796-6F06-444E-9DDC-2B5F1E207865}" type="presOf" srcId="{D1E5566A-76E6-44D3-A02E-8D2258DDD7AE}" destId="{2B8C50BA-E5B6-4B73-93F9-B3B13A8DCBBB}" srcOrd="1" destOrd="0" presId="urn:microsoft.com/office/officeart/2005/8/layout/radial1"/>
    <dgm:cxn modelId="{F8F05E29-32FA-45A7-8082-C40CB73A413E}" type="presOf" srcId="{DA2CA9A0-BCD1-4246-84A2-3BFEE7968538}" destId="{3CB79F01-BFF4-4177-9E47-F89BA796B368}" srcOrd="0" destOrd="0" presId="urn:microsoft.com/office/officeart/2005/8/layout/radial1"/>
    <dgm:cxn modelId="{D4F5CBF6-D988-41DB-828C-0F25C6831009}" type="presOf" srcId="{D7DC694E-BA90-48D7-854F-39892892E82A}" destId="{409D60C5-35E8-409C-B873-23FB3AAAF767}" srcOrd="0" destOrd="0" presId="urn:microsoft.com/office/officeart/2005/8/layout/radial1"/>
    <dgm:cxn modelId="{462756C2-E85A-47EF-8E2B-237170FC3E05}" srcId="{4331504D-7B45-41F3-A8BF-B93FC29DF8B9}" destId="{DA2CA9A0-BCD1-4246-84A2-3BFEE7968538}" srcOrd="4" destOrd="0" parTransId="{9D8BD328-9287-4740-B1C5-AE39DF279C47}" sibTransId="{40B2C3A0-6063-4A34-99EF-814B6EEBAEFE}"/>
    <dgm:cxn modelId="{23EC9EE3-89EA-4E58-977C-6EECBAC79DC2}" type="presParOf" srcId="{6CC2DD7E-D108-4346-89F1-8B6273F2CBE0}" destId="{4C1302B3-7FD2-4274-AAF7-3F243E506275}" srcOrd="0" destOrd="0" presId="urn:microsoft.com/office/officeart/2005/8/layout/radial1"/>
    <dgm:cxn modelId="{CEC12724-6341-4933-8C7B-04C53005DD59}" type="presParOf" srcId="{6CC2DD7E-D108-4346-89F1-8B6273F2CBE0}" destId="{69BF54FE-0FCD-4AF5-B486-CEA7AD7BC10D}" srcOrd="1" destOrd="0" presId="urn:microsoft.com/office/officeart/2005/8/layout/radial1"/>
    <dgm:cxn modelId="{2B28847F-61F5-4955-B358-73548AA6652D}" type="presParOf" srcId="{69BF54FE-0FCD-4AF5-B486-CEA7AD7BC10D}" destId="{45050843-7950-493F-A3BC-580CB3548210}" srcOrd="0" destOrd="0" presId="urn:microsoft.com/office/officeart/2005/8/layout/radial1"/>
    <dgm:cxn modelId="{D17A04C5-ED6E-4EAD-AB1E-69566339937E}" type="presParOf" srcId="{6CC2DD7E-D108-4346-89F1-8B6273F2CBE0}" destId="{5F22E61F-1C9F-42FB-BB93-A25930E34D49}" srcOrd="2" destOrd="0" presId="urn:microsoft.com/office/officeart/2005/8/layout/radial1"/>
    <dgm:cxn modelId="{E2A6E136-B544-4B47-80CB-5DBA6D476D3D}" type="presParOf" srcId="{6CC2DD7E-D108-4346-89F1-8B6273F2CBE0}" destId="{D4AC20AA-D4A9-4D1F-8AFB-ECCA13188635}" srcOrd="3" destOrd="0" presId="urn:microsoft.com/office/officeart/2005/8/layout/radial1"/>
    <dgm:cxn modelId="{8410E924-F00D-4C90-9B63-2225DA7AE811}" type="presParOf" srcId="{D4AC20AA-D4A9-4D1F-8AFB-ECCA13188635}" destId="{1ECCE5B6-C830-4C1B-A1C3-AFB6F8EF89CC}" srcOrd="0" destOrd="0" presId="urn:microsoft.com/office/officeart/2005/8/layout/radial1"/>
    <dgm:cxn modelId="{855D0F53-A16A-4314-B516-C625A5B43A03}" type="presParOf" srcId="{6CC2DD7E-D108-4346-89F1-8B6273F2CBE0}" destId="{EA2D0168-E863-46DB-AD6C-F13283C64A97}" srcOrd="4" destOrd="0" presId="urn:microsoft.com/office/officeart/2005/8/layout/radial1"/>
    <dgm:cxn modelId="{C7B8B1A8-86AC-47E1-AE20-ED34D610631B}" type="presParOf" srcId="{6CC2DD7E-D108-4346-89F1-8B6273F2CBE0}" destId="{4913BB59-3D7E-4334-B40A-303069814785}" srcOrd="5" destOrd="0" presId="urn:microsoft.com/office/officeart/2005/8/layout/radial1"/>
    <dgm:cxn modelId="{D882A974-0B5B-4D4D-84E9-8338AD9DB378}" type="presParOf" srcId="{4913BB59-3D7E-4334-B40A-303069814785}" destId="{5AEE6B43-AB49-43B5-A696-244BC5639CB0}" srcOrd="0" destOrd="0" presId="urn:microsoft.com/office/officeart/2005/8/layout/radial1"/>
    <dgm:cxn modelId="{23F8F7C5-DB53-49B6-A227-E5FC96418F1F}" type="presParOf" srcId="{6CC2DD7E-D108-4346-89F1-8B6273F2CBE0}" destId="{D3FC83D9-D9D9-4601-8ADA-BDBB2DD49320}" srcOrd="6" destOrd="0" presId="urn:microsoft.com/office/officeart/2005/8/layout/radial1"/>
    <dgm:cxn modelId="{E2B3D71D-6CB1-4336-83C8-CA70F1F8B5CE}" type="presParOf" srcId="{6CC2DD7E-D108-4346-89F1-8B6273F2CBE0}" destId="{73E1E7D2-9839-4496-91C6-2C0021F69A73}" srcOrd="7" destOrd="0" presId="urn:microsoft.com/office/officeart/2005/8/layout/radial1"/>
    <dgm:cxn modelId="{912EFD2D-B3BE-4EE1-9BBD-E8C6BC51D8C7}" type="presParOf" srcId="{73E1E7D2-9839-4496-91C6-2C0021F69A73}" destId="{7947BE63-7922-41D1-B23F-CFC11367F7E1}" srcOrd="0" destOrd="0" presId="urn:microsoft.com/office/officeart/2005/8/layout/radial1"/>
    <dgm:cxn modelId="{9AF3E2D9-9796-4665-91EF-193159FF1428}" type="presParOf" srcId="{6CC2DD7E-D108-4346-89F1-8B6273F2CBE0}" destId="{5DB1A1DA-2B1C-4892-8870-5149515C36E8}" srcOrd="8" destOrd="0" presId="urn:microsoft.com/office/officeart/2005/8/layout/radial1"/>
    <dgm:cxn modelId="{1A930314-A38E-4789-8047-378A395DC15D}" type="presParOf" srcId="{6CC2DD7E-D108-4346-89F1-8B6273F2CBE0}" destId="{C50D016A-BA7C-4E2C-BDAB-99B2C2337D37}" srcOrd="9" destOrd="0" presId="urn:microsoft.com/office/officeart/2005/8/layout/radial1"/>
    <dgm:cxn modelId="{52BEBE47-3C32-4C94-8547-D7A06F95C5E9}" type="presParOf" srcId="{C50D016A-BA7C-4E2C-BDAB-99B2C2337D37}" destId="{6AC423B1-43B5-480D-BFF3-F33CE6FCB344}" srcOrd="0" destOrd="0" presId="urn:microsoft.com/office/officeart/2005/8/layout/radial1"/>
    <dgm:cxn modelId="{5744166A-E0EA-4F19-BD80-48800C426C7A}" type="presParOf" srcId="{6CC2DD7E-D108-4346-89F1-8B6273F2CBE0}" destId="{3CB79F01-BFF4-4177-9E47-F89BA796B368}" srcOrd="10" destOrd="0" presId="urn:microsoft.com/office/officeart/2005/8/layout/radial1"/>
    <dgm:cxn modelId="{0AA388EA-4D9A-4013-B038-49FFA8798808}" type="presParOf" srcId="{6CC2DD7E-D108-4346-89F1-8B6273F2CBE0}" destId="{5C568BDA-D9A9-44A4-94F8-92B3C5B5679C}" srcOrd="11" destOrd="0" presId="urn:microsoft.com/office/officeart/2005/8/layout/radial1"/>
    <dgm:cxn modelId="{BB5A3EE3-7E86-423F-8BDB-E8784DC40DDE}" type="presParOf" srcId="{5C568BDA-D9A9-44A4-94F8-92B3C5B5679C}" destId="{A230C88E-3E8D-4725-A404-7224F4B5F287}" srcOrd="0" destOrd="0" presId="urn:microsoft.com/office/officeart/2005/8/layout/radial1"/>
    <dgm:cxn modelId="{BA3762D0-4A15-479C-AA29-DB404FCA60C9}" type="presParOf" srcId="{6CC2DD7E-D108-4346-89F1-8B6273F2CBE0}" destId="{34BD90AA-77F8-43B7-8ED9-E5F19E35D9C5}" srcOrd="12" destOrd="0" presId="urn:microsoft.com/office/officeart/2005/8/layout/radial1"/>
    <dgm:cxn modelId="{5B1664F3-9720-48D9-96E8-6C1D4B142E48}" type="presParOf" srcId="{6CC2DD7E-D108-4346-89F1-8B6273F2CBE0}" destId="{47CC7508-AB92-48F3-A18A-D6E415305C9E}" srcOrd="13" destOrd="0" presId="urn:microsoft.com/office/officeart/2005/8/layout/radial1"/>
    <dgm:cxn modelId="{3950B7C1-6D2B-4E7A-83D8-7E287B32B0B1}" type="presParOf" srcId="{47CC7508-AB92-48F3-A18A-D6E415305C9E}" destId="{3ACA96C5-B974-4BE2-A97B-32B397972962}" srcOrd="0" destOrd="0" presId="urn:microsoft.com/office/officeart/2005/8/layout/radial1"/>
    <dgm:cxn modelId="{CD65F35C-9BED-4343-A3E1-AC4B18E186FC}" type="presParOf" srcId="{6CC2DD7E-D108-4346-89F1-8B6273F2CBE0}" destId="{97F401EC-1D55-4871-85C9-3307C0FB06B2}" srcOrd="14" destOrd="0" presId="urn:microsoft.com/office/officeart/2005/8/layout/radial1"/>
    <dgm:cxn modelId="{D950480F-E68E-4890-B229-AB350BC2806F}" type="presParOf" srcId="{6CC2DD7E-D108-4346-89F1-8B6273F2CBE0}" destId="{2DFE9C27-E86D-4AFD-B1CA-2EB4F9B2FEB8}" srcOrd="15" destOrd="0" presId="urn:microsoft.com/office/officeart/2005/8/layout/radial1"/>
    <dgm:cxn modelId="{05A625C0-1317-4859-A28D-366E7528185C}" type="presParOf" srcId="{2DFE9C27-E86D-4AFD-B1CA-2EB4F9B2FEB8}" destId="{2B8C50BA-E5B6-4B73-93F9-B3B13A8DCBBB}" srcOrd="0" destOrd="0" presId="urn:microsoft.com/office/officeart/2005/8/layout/radial1"/>
    <dgm:cxn modelId="{09E4EF47-10FA-410F-AC68-92B64F1FD6C5}" type="presParOf" srcId="{6CC2DD7E-D108-4346-89F1-8B6273F2CBE0}" destId="{409D60C5-35E8-409C-B873-23FB3AAAF767}" srcOrd="16"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302B3-7FD2-4274-AAF7-3F243E506275}">
      <dsp:nvSpPr>
        <dsp:cNvPr id="0" name=""/>
        <dsp:cNvSpPr/>
      </dsp:nvSpPr>
      <dsp:spPr>
        <a:xfrm>
          <a:off x="4368182" y="2150193"/>
          <a:ext cx="1262211"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AU" sz="2100" b="1" kern="1200" dirty="0" smtClean="0"/>
            <a:t>Types of Crime</a:t>
          </a:r>
          <a:endParaRPr lang="en-AU" sz="2100" b="1" kern="1200" dirty="0"/>
        </a:p>
      </dsp:txBody>
      <dsp:txXfrm>
        <a:off x="4553029" y="2335040"/>
        <a:ext cx="892517" cy="892517"/>
      </dsp:txXfrm>
    </dsp:sp>
    <dsp:sp modelId="{69BF54FE-0FCD-4AF5-B486-CEA7AD7BC10D}">
      <dsp:nvSpPr>
        <dsp:cNvPr id="0" name=""/>
        <dsp:cNvSpPr/>
      </dsp:nvSpPr>
      <dsp:spPr>
        <a:xfrm rot="16200000">
          <a:off x="4557961" y="1697572"/>
          <a:ext cx="882654" cy="22587"/>
        </a:xfrm>
        <a:custGeom>
          <a:avLst/>
          <a:gdLst/>
          <a:ahLst/>
          <a:cxnLst/>
          <a:rect l="0" t="0" r="0" b="0"/>
          <a:pathLst>
            <a:path>
              <a:moveTo>
                <a:pt x="0" y="11293"/>
              </a:moveTo>
              <a:lnTo>
                <a:pt x="882654"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4977221" y="1686800"/>
        <a:ext cx="44132" cy="44132"/>
      </dsp:txXfrm>
    </dsp:sp>
    <dsp:sp modelId="{5F22E61F-1C9F-42FB-BB93-A25930E34D49}">
      <dsp:nvSpPr>
        <dsp:cNvPr id="0" name=""/>
        <dsp:cNvSpPr/>
      </dsp:nvSpPr>
      <dsp:spPr>
        <a:xfrm>
          <a:off x="4207376" y="5328"/>
          <a:ext cx="1583822"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Offences against the person</a:t>
          </a:r>
          <a:endParaRPr lang="en-AU" sz="1800" kern="1200" dirty="0">
            <a:solidFill>
              <a:srgbClr val="FF0000"/>
            </a:solidFill>
          </a:endParaRPr>
        </a:p>
      </dsp:txBody>
      <dsp:txXfrm>
        <a:off x="4439321" y="190175"/>
        <a:ext cx="1119932" cy="892517"/>
      </dsp:txXfrm>
    </dsp:sp>
    <dsp:sp modelId="{D4AC20AA-D4A9-4D1F-8AFB-ECCA13188635}">
      <dsp:nvSpPr>
        <dsp:cNvPr id="0" name=""/>
        <dsp:cNvSpPr/>
      </dsp:nvSpPr>
      <dsp:spPr>
        <a:xfrm rot="18900000">
          <a:off x="5324917" y="2032521"/>
          <a:ext cx="823709" cy="22587"/>
        </a:xfrm>
        <a:custGeom>
          <a:avLst/>
          <a:gdLst/>
          <a:ahLst/>
          <a:cxnLst/>
          <a:rect l="0" t="0" r="0" b="0"/>
          <a:pathLst>
            <a:path>
              <a:moveTo>
                <a:pt x="0" y="11293"/>
              </a:moveTo>
              <a:lnTo>
                <a:pt x="823709"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5716179" y="2023222"/>
        <a:ext cx="41185" cy="41185"/>
      </dsp:txXfrm>
    </dsp:sp>
    <dsp:sp modelId="{EA2D0168-E863-46DB-AD6C-F13283C64A97}">
      <dsp:nvSpPr>
        <dsp:cNvPr id="0" name=""/>
        <dsp:cNvSpPr/>
      </dsp:nvSpPr>
      <dsp:spPr>
        <a:xfrm>
          <a:off x="5746587" y="633545"/>
          <a:ext cx="1538698"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AU" sz="1600" kern="1200" dirty="0" smtClean="0">
              <a:solidFill>
                <a:srgbClr val="FF0000"/>
              </a:solidFill>
            </a:rPr>
            <a:t>Economic Offences</a:t>
          </a:r>
          <a:endParaRPr lang="en-AU" sz="1600" kern="1200" dirty="0">
            <a:solidFill>
              <a:srgbClr val="FF0000"/>
            </a:solidFill>
          </a:endParaRPr>
        </a:p>
      </dsp:txBody>
      <dsp:txXfrm>
        <a:off x="5971924" y="818392"/>
        <a:ext cx="1088024" cy="892517"/>
      </dsp:txXfrm>
    </dsp:sp>
    <dsp:sp modelId="{4913BB59-3D7E-4334-B40A-303069814785}">
      <dsp:nvSpPr>
        <dsp:cNvPr id="0" name=""/>
        <dsp:cNvSpPr/>
      </dsp:nvSpPr>
      <dsp:spPr>
        <a:xfrm>
          <a:off x="5630393" y="2770005"/>
          <a:ext cx="610622" cy="22587"/>
        </a:xfrm>
        <a:custGeom>
          <a:avLst/>
          <a:gdLst/>
          <a:ahLst/>
          <a:cxnLst/>
          <a:rect l="0" t="0" r="0" b="0"/>
          <a:pathLst>
            <a:path>
              <a:moveTo>
                <a:pt x="0" y="11293"/>
              </a:moveTo>
              <a:lnTo>
                <a:pt x="610622"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5920439" y="2766033"/>
        <a:ext cx="30531" cy="30531"/>
      </dsp:txXfrm>
    </dsp:sp>
    <dsp:sp modelId="{D3FC83D9-D9D9-4601-8ADA-BDBB2DD49320}">
      <dsp:nvSpPr>
        <dsp:cNvPr id="0" name=""/>
        <dsp:cNvSpPr/>
      </dsp:nvSpPr>
      <dsp:spPr>
        <a:xfrm>
          <a:off x="6241016" y="2150193"/>
          <a:ext cx="1806274"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Offences against the State</a:t>
          </a:r>
          <a:endParaRPr lang="en-AU" sz="1800" kern="1200" dirty="0">
            <a:solidFill>
              <a:srgbClr val="FF0000"/>
            </a:solidFill>
          </a:endParaRPr>
        </a:p>
      </dsp:txBody>
      <dsp:txXfrm>
        <a:off x="6505539" y="2335040"/>
        <a:ext cx="1277228" cy="892517"/>
      </dsp:txXfrm>
    </dsp:sp>
    <dsp:sp modelId="{73E1E7D2-9839-4496-91C6-2C0021F69A73}">
      <dsp:nvSpPr>
        <dsp:cNvPr id="0" name=""/>
        <dsp:cNvSpPr/>
      </dsp:nvSpPr>
      <dsp:spPr>
        <a:xfrm rot="2700000">
          <a:off x="5324509" y="3508476"/>
          <a:ext cx="826498" cy="22587"/>
        </a:xfrm>
        <a:custGeom>
          <a:avLst/>
          <a:gdLst/>
          <a:ahLst/>
          <a:cxnLst/>
          <a:rect l="0" t="0" r="0" b="0"/>
          <a:pathLst>
            <a:path>
              <a:moveTo>
                <a:pt x="0" y="11293"/>
              </a:moveTo>
              <a:lnTo>
                <a:pt x="826498"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5717096" y="3499107"/>
        <a:ext cx="41324" cy="41324"/>
      </dsp:txXfrm>
    </dsp:sp>
    <dsp:sp modelId="{5DB1A1DA-2B1C-4892-8870-5149515C36E8}">
      <dsp:nvSpPr>
        <dsp:cNvPr id="0" name=""/>
        <dsp:cNvSpPr/>
      </dsp:nvSpPr>
      <dsp:spPr>
        <a:xfrm>
          <a:off x="5791200" y="3642892"/>
          <a:ext cx="1449472" cy="1310112"/>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Drug Offences</a:t>
          </a:r>
          <a:endParaRPr lang="en-AU" sz="1800" kern="1200" dirty="0">
            <a:solidFill>
              <a:srgbClr val="FF0000"/>
            </a:solidFill>
          </a:endParaRPr>
        </a:p>
      </dsp:txBody>
      <dsp:txXfrm>
        <a:off x="6003470" y="3834753"/>
        <a:ext cx="1024932" cy="926390"/>
      </dsp:txXfrm>
    </dsp:sp>
    <dsp:sp modelId="{C50D016A-BA7C-4E2C-BDAB-99B2C2337D37}">
      <dsp:nvSpPr>
        <dsp:cNvPr id="0" name=""/>
        <dsp:cNvSpPr/>
      </dsp:nvSpPr>
      <dsp:spPr>
        <a:xfrm rot="5561331">
          <a:off x="4503803" y="3844928"/>
          <a:ext cx="890004" cy="22587"/>
        </a:xfrm>
        <a:custGeom>
          <a:avLst/>
          <a:gdLst/>
          <a:ahLst/>
          <a:cxnLst/>
          <a:rect l="0" t="0" r="0" b="0"/>
          <a:pathLst>
            <a:path>
              <a:moveTo>
                <a:pt x="0" y="11293"/>
              </a:moveTo>
              <a:lnTo>
                <a:pt x="890004"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0800000">
        <a:off x="4926555" y="3833972"/>
        <a:ext cx="44500" cy="44500"/>
      </dsp:txXfrm>
    </dsp:sp>
    <dsp:sp modelId="{3CB79F01-BFF4-4177-9E47-F89BA796B368}">
      <dsp:nvSpPr>
        <dsp:cNvPr id="0" name=""/>
        <dsp:cNvSpPr/>
      </dsp:nvSpPr>
      <dsp:spPr>
        <a:xfrm>
          <a:off x="4005412" y="4300387"/>
          <a:ext cx="1785789"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Public Order Offences</a:t>
          </a:r>
          <a:endParaRPr lang="en-AU" sz="1800" kern="1200" dirty="0">
            <a:solidFill>
              <a:srgbClr val="FF0000"/>
            </a:solidFill>
          </a:endParaRPr>
        </a:p>
      </dsp:txBody>
      <dsp:txXfrm>
        <a:off x="4266935" y="4485234"/>
        <a:ext cx="1262743" cy="892517"/>
      </dsp:txXfrm>
    </dsp:sp>
    <dsp:sp modelId="{5C568BDA-D9A9-44A4-94F8-92B3C5B5679C}">
      <dsp:nvSpPr>
        <dsp:cNvPr id="0" name=""/>
        <dsp:cNvSpPr/>
      </dsp:nvSpPr>
      <dsp:spPr>
        <a:xfrm rot="8589253">
          <a:off x="3637606" y="3433801"/>
          <a:ext cx="951686" cy="22587"/>
        </a:xfrm>
        <a:custGeom>
          <a:avLst/>
          <a:gdLst/>
          <a:ahLst/>
          <a:cxnLst/>
          <a:rect l="0" t="0" r="0" b="0"/>
          <a:pathLst>
            <a:path>
              <a:moveTo>
                <a:pt x="0" y="11293"/>
              </a:moveTo>
              <a:lnTo>
                <a:pt x="951686"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0800000">
        <a:off x="4089657" y="3421303"/>
        <a:ext cx="47584" cy="47584"/>
      </dsp:txXfrm>
    </dsp:sp>
    <dsp:sp modelId="{34BD90AA-77F8-43B7-8ED9-E5F19E35D9C5}">
      <dsp:nvSpPr>
        <dsp:cNvPr id="0" name=""/>
        <dsp:cNvSpPr/>
      </dsp:nvSpPr>
      <dsp:spPr>
        <a:xfrm>
          <a:off x="2331100" y="3538385"/>
          <a:ext cx="1631281"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Traffic Offences</a:t>
          </a:r>
          <a:endParaRPr lang="en-AU" sz="1800" kern="1200" dirty="0">
            <a:solidFill>
              <a:srgbClr val="FF0000"/>
            </a:solidFill>
          </a:endParaRPr>
        </a:p>
      </dsp:txBody>
      <dsp:txXfrm>
        <a:off x="2569996" y="3723232"/>
        <a:ext cx="1153489" cy="892517"/>
      </dsp:txXfrm>
    </dsp:sp>
    <dsp:sp modelId="{47CC7508-AB92-48F3-A18A-D6E415305C9E}">
      <dsp:nvSpPr>
        <dsp:cNvPr id="0" name=""/>
        <dsp:cNvSpPr/>
      </dsp:nvSpPr>
      <dsp:spPr>
        <a:xfrm rot="10800000">
          <a:off x="3697737" y="2770005"/>
          <a:ext cx="670444" cy="22587"/>
        </a:xfrm>
        <a:custGeom>
          <a:avLst/>
          <a:gdLst/>
          <a:ahLst/>
          <a:cxnLst/>
          <a:rect l="0" t="0" r="0" b="0"/>
          <a:pathLst>
            <a:path>
              <a:moveTo>
                <a:pt x="0" y="11293"/>
              </a:moveTo>
              <a:lnTo>
                <a:pt x="670444"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0800000">
        <a:off x="4016199" y="2764538"/>
        <a:ext cx="33522" cy="33522"/>
      </dsp:txXfrm>
    </dsp:sp>
    <dsp:sp modelId="{97F401EC-1D55-4871-85C9-3307C0FB06B2}">
      <dsp:nvSpPr>
        <dsp:cNvPr id="0" name=""/>
        <dsp:cNvSpPr/>
      </dsp:nvSpPr>
      <dsp:spPr>
        <a:xfrm>
          <a:off x="2011108" y="2150193"/>
          <a:ext cx="1686629"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Victimless crimes</a:t>
          </a:r>
          <a:endParaRPr lang="en-AU" sz="1800" kern="1200" dirty="0">
            <a:solidFill>
              <a:srgbClr val="FF0000"/>
            </a:solidFill>
          </a:endParaRPr>
        </a:p>
      </dsp:txBody>
      <dsp:txXfrm>
        <a:off x="2258109" y="2335040"/>
        <a:ext cx="1192627" cy="892517"/>
      </dsp:txXfrm>
    </dsp:sp>
    <dsp:sp modelId="{2DFE9C27-E86D-4AFD-B1CA-2EB4F9B2FEB8}">
      <dsp:nvSpPr>
        <dsp:cNvPr id="0" name=""/>
        <dsp:cNvSpPr/>
      </dsp:nvSpPr>
      <dsp:spPr>
        <a:xfrm rot="13362489">
          <a:off x="3772006" y="2043429"/>
          <a:ext cx="880246" cy="22587"/>
        </a:xfrm>
        <a:custGeom>
          <a:avLst/>
          <a:gdLst/>
          <a:ahLst/>
          <a:cxnLst/>
          <a:rect l="0" t="0" r="0" b="0"/>
          <a:pathLst>
            <a:path>
              <a:moveTo>
                <a:pt x="0" y="11293"/>
              </a:moveTo>
              <a:lnTo>
                <a:pt x="880246" y="11293"/>
              </a:lnTo>
            </a:path>
          </a:pathLst>
        </a:custGeom>
        <a:noFill/>
        <a:ln w="11429" cap="flat" cmpd="sng" algn="ctr">
          <a:solidFill>
            <a:schemeClr val="dk2">
              <a:shade val="60000"/>
              <a:hueOff val="0"/>
              <a:satOff val="0"/>
              <a:lumOff val="0"/>
              <a:alphaOff val="0"/>
            </a:schemeClr>
          </a:solidFill>
          <a:prstDash val="sysDash"/>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0800000">
        <a:off x="4190123" y="2032717"/>
        <a:ext cx="44012" cy="44012"/>
      </dsp:txXfrm>
    </dsp:sp>
    <dsp:sp modelId="{409D60C5-35E8-409C-B873-23FB3AAAF767}">
      <dsp:nvSpPr>
        <dsp:cNvPr id="0" name=""/>
        <dsp:cNvSpPr/>
      </dsp:nvSpPr>
      <dsp:spPr>
        <a:xfrm>
          <a:off x="2362198" y="609605"/>
          <a:ext cx="1936093" cy="1262211"/>
        </a:xfrm>
        <a:prstGeom prst="ellipse">
          <a:avLst/>
        </a:prstGeom>
        <a:solidFill>
          <a:schemeClr val="lt1">
            <a:hueOff val="0"/>
            <a:satOff val="0"/>
            <a:lumOff val="0"/>
            <a:alphaOff val="0"/>
          </a:schemeClr>
        </a:solidFill>
        <a:ln w="11429" cap="flat" cmpd="sng" algn="ctr">
          <a:solidFill>
            <a:schemeClr val="dk2">
              <a:shade val="80000"/>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AU" sz="1800" kern="1200" dirty="0" smtClean="0">
              <a:solidFill>
                <a:srgbClr val="FF0000"/>
              </a:solidFill>
            </a:rPr>
            <a:t>Preliminary Crimes</a:t>
          </a:r>
          <a:endParaRPr lang="en-AU" sz="1800" kern="1200" dirty="0">
            <a:solidFill>
              <a:srgbClr val="FF0000"/>
            </a:solidFill>
          </a:endParaRPr>
        </a:p>
      </dsp:txBody>
      <dsp:txXfrm>
        <a:off x="2645732" y="794452"/>
        <a:ext cx="1369025" cy="892517"/>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4D2D45-13B6-4565-9114-FAC139778B47}"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34D2D45-13B6-4565-9114-FAC139778B47}"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4D2D45-13B6-4565-9114-FAC139778B47}"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E68B72C-E21A-4639-8ACB-90F694FAE1F5}" type="datetimeFigureOut">
              <a:rPr lang="en-US" smtClean="0"/>
              <a:pPr/>
              <a:t>20/11/2014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4D2D45-13B6-4565-9114-FAC139778B47}"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34D2D45-13B6-4565-9114-FAC139778B47}"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34D2D45-13B6-4565-9114-FAC139778B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4D2D45-13B6-4565-9114-FAC139778B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4D2D45-13B6-4565-9114-FAC139778B47}"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34D2D45-13B6-4565-9114-FAC139778B47}"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E68B72C-E21A-4639-8ACB-90F694FAE1F5}" type="datetimeFigureOut">
              <a:rPr lang="en-US" smtClean="0"/>
              <a:pPr/>
              <a:t>20/11/2014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4D2D45-13B6-4565-9114-FAC139778B4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34D2D45-13B6-4565-9114-FAC139778B47}"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68B72C-E21A-4639-8ACB-90F694FAE1F5}" type="datetimeFigureOut">
              <a:rPr lang="en-US" smtClean="0"/>
              <a:pPr/>
              <a:t>20/11/2014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a:t>Click to edit Master title style</a:t>
            </a:r>
          </a:p>
        </p:txBody>
      </p:sp>
      <p:sp>
        <p:nvSpPr>
          <p:cNvPr id="3" name="Text Placeholder 2"/>
          <p:cNvSpPr>
            <a:spLocks noGrp="1"/>
          </p:cNvSpPr>
          <p:nvPr>
            <p:ph type="body" sz="half" idx="1"/>
          </p:nvPr>
        </p:nvSpPr>
        <p:spPr>
          <a:xfrm>
            <a:off x="838200"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18075"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245225"/>
            <a:ext cx="1901825"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fld id="{8E0624DC-8F4A-4D54-94CA-0703C726B86F}" type="slidenum">
              <a:rPr lang="en-US" altLang="en-US"/>
              <a:pPr/>
              <a:t>‹#›</a:t>
            </a:fld>
            <a:endParaRPr lang="en-US" altLang="en-US"/>
          </a:p>
        </p:txBody>
      </p:sp>
    </p:spTree>
    <p:extLst>
      <p:ext uri="{BB962C8B-B14F-4D97-AF65-F5344CB8AC3E}">
        <p14:creationId xmlns:p14="http://schemas.microsoft.com/office/powerpoint/2010/main" xmlns="" val="2208080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E68B72C-E21A-4639-8ACB-90F694FAE1F5}" type="datetimeFigureOut">
              <a:rPr lang="en-US" smtClean="0"/>
              <a:pPr/>
              <a:t>20/11/2014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4D2D45-13B6-4565-9114-FAC139778B47}"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ideo" Target="file:///D:\lecture4\criminal%20psychology\RELATION%20BETWEEN%20CRIME%20AND%20PHYSIOLOGY%20-%20YouTube.mp4"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ideo" Target="file:///D:\lecture4\criminal%20psychology\Criminal%20Psychology-%20A%20Crappy%20Highschool%20Presentation.avi"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Presented By: Dr. </a:t>
            </a:r>
            <a:r>
              <a:rPr lang="en-US" dirty="0" err="1" smtClean="0"/>
              <a:t>Sadaf</a:t>
            </a:r>
            <a:r>
              <a:rPr lang="en-US" dirty="0" smtClean="0"/>
              <a:t> </a:t>
            </a:r>
            <a:r>
              <a:rPr lang="en-US" dirty="0" err="1" smtClean="0"/>
              <a:t>sajjad</a:t>
            </a:r>
            <a:endParaRPr lang="en-US" dirty="0"/>
          </a:p>
        </p:txBody>
      </p:sp>
      <p:sp>
        <p:nvSpPr>
          <p:cNvPr id="2" name="Title 1"/>
          <p:cNvSpPr>
            <a:spLocks noGrp="1"/>
          </p:cNvSpPr>
          <p:nvPr>
            <p:ph type="ctrTitle"/>
          </p:nvPr>
        </p:nvSpPr>
        <p:spPr/>
        <p:txBody>
          <a:bodyPr/>
          <a:lstStyle/>
          <a:p>
            <a:r>
              <a:rPr dirty="0" smtClean="0"/>
              <a:t>Crim</a:t>
            </a:r>
            <a:r>
              <a:rPr lang="en-US" dirty="0" smtClean="0"/>
              <a:t>e and Deviance</a:t>
            </a:r>
            <a:endParaRPr lang="en-US" dirty="0"/>
          </a:p>
        </p:txBody>
      </p:sp>
      <p:pic>
        <p:nvPicPr>
          <p:cNvPr id="4" name="Picture 2" descr="psy"/>
          <p:cNvPicPr>
            <a:picLocks noChangeAspect="1" noChangeArrowheads="1"/>
          </p:cNvPicPr>
          <p:nvPr/>
        </p:nvPicPr>
        <p:blipFill>
          <a:blip r:embed="rId2" cstate="print"/>
          <a:srcRect/>
          <a:stretch>
            <a:fillRect/>
          </a:stretch>
        </p:blipFill>
        <p:spPr bwMode="auto">
          <a:xfrm>
            <a:off x="2514600" y="3276600"/>
            <a:ext cx="4366778" cy="3276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CRIME</a:t>
            </a:r>
            <a:endParaRPr lang="en-US" dirty="0"/>
          </a:p>
        </p:txBody>
      </p:sp>
      <p:sp>
        <p:nvSpPr>
          <p:cNvPr id="3" name="Content Placeholder 2"/>
          <p:cNvSpPr>
            <a:spLocks noGrp="1"/>
          </p:cNvSpPr>
          <p:nvPr>
            <p:ph sz="quarter" idx="1"/>
          </p:nvPr>
        </p:nvSpPr>
        <p:spPr/>
        <p:txBody>
          <a:bodyPr/>
          <a:lstStyle/>
          <a:p>
            <a:pPr marL="552450" indent="-552450" algn="just">
              <a:lnSpc>
                <a:spcPct val="90000"/>
              </a:lnSpc>
            </a:pPr>
            <a:r>
              <a:rPr lang="en-US" dirty="0" smtClean="0"/>
              <a:t>Societies define </a:t>
            </a:r>
            <a:r>
              <a:rPr lang="en-US" b="1" dirty="0" smtClean="0"/>
              <a:t>crime</a:t>
            </a:r>
            <a:r>
              <a:rPr lang="en-US" dirty="0" smtClean="0"/>
              <a:t> as the violation of one or more rules or laws for which some governing authority or force may ultimately prescribe a punishment.</a:t>
            </a:r>
            <a:endParaRPr lang="en-GB" dirty="0" smtClean="0"/>
          </a:p>
          <a:p>
            <a:pPr marL="552450" indent="-552450" algn="just">
              <a:lnSpc>
                <a:spcPct val="90000"/>
              </a:lnSpc>
            </a:pPr>
            <a:r>
              <a:rPr lang="en-GB" sz="2700" dirty="0" smtClean="0"/>
              <a:t>What constitutes a crime tends to alter according to historical, cultural and power dimensions</a:t>
            </a:r>
          </a:p>
          <a:p>
            <a:endParaRPr lang="en-US" dirty="0"/>
          </a:p>
        </p:txBody>
      </p:sp>
      <p:pic>
        <p:nvPicPr>
          <p:cNvPr id="15364" name="Picture 4" descr="http://t2.gstatic.com/images?q=tbn:ANd9GcQg0SeqfcZFBWV7SRCFhhf94s3aOFyIQjRcOkk8YQF0B9vPf2Y_RA"/>
          <p:cNvPicPr>
            <a:picLocks noChangeAspect="1" noChangeArrowheads="1"/>
          </p:cNvPicPr>
          <p:nvPr/>
        </p:nvPicPr>
        <p:blipFill>
          <a:blip r:embed="rId2"/>
          <a:srcRect t="16201" b="11324"/>
          <a:stretch>
            <a:fillRect/>
          </a:stretch>
        </p:blipFill>
        <p:spPr bwMode="auto">
          <a:xfrm>
            <a:off x="1828800" y="4114800"/>
            <a:ext cx="5486400" cy="2438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t2.gstatic.com/images?q=tbn:ANd9GcTJmNqUKby9DfYo3FAOiEamTZGNi9haajCCGViEsxk236NGZDZdLg"/>
          <p:cNvPicPr>
            <a:picLocks noChangeAspect="1" noChangeArrowheads="1"/>
          </p:cNvPicPr>
          <p:nvPr/>
        </p:nvPicPr>
        <p:blipFill>
          <a:blip r:embed="rId2"/>
          <a:srcRect/>
          <a:stretch>
            <a:fillRect/>
          </a:stretch>
        </p:blipFill>
        <p:spPr bwMode="auto">
          <a:xfrm>
            <a:off x="202096" y="304800"/>
            <a:ext cx="2225123" cy="1895476"/>
          </a:xfrm>
          <a:prstGeom prst="rect">
            <a:avLst/>
          </a:prstGeom>
          <a:noFill/>
        </p:spPr>
      </p:pic>
      <p:sp>
        <p:nvSpPr>
          <p:cNvPr id="2" name="Title 1"/>
          <p:cNvSpPr>
            <a:spLocks noGrp="1"/>
          </p:cNvSpPr>
          <p:nvPr>
            <p:ph type="title"/>
          </p:nvPr>
        </p:nvSpPr>
        <p:spPr/>
        <p:txBody>
          <a:bodyPr/>
          <a:lstStyle/>
          <a:p>
            <a:r>
              <a:rPr lang="en-US" dirty="0" smtClean="0"/>
              <a:t>Types of Crime</a:t>
            </a:r>
            <a:endParaRPr lang="en-US" dirty="0"/>
          </a:p>
        </p:txBody>
      </p:sp>
      <p:graphicFrame>
        <p:nvGraphicFramePr>
          <p:cNvPr id="4" name="Content Placeholder 3"/>
          <p:cNvGraphicFramePr>
            <a:graphicFrameLocks noGrp="1"/>
          </p:cNvGraphicFramePr>
          <p:nvPr>
            <p:ph sz="quarter" idx="1"/>
          </p:nvPr>
        </p:nvGraphicFramePr>
        <p:xfrm>
          <a:off x="-457199" y="1219200"/>
          <a:ext cx="10058399" cy="5562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Criminal Acts</a:t>
            </a:r>
            <a:endParaRPr lang="en-US" dirty="0"/>
          </a:p>
        </p:txBody>
      </p:sp>
      <p:sp>
        <p:nvSpPr>
          <p:cNvPr id="3" name="Content Placeholder 2"/>
          <p:cNvSpPr>
            <a:spLocks noGrp="1"/>
          </p:cNvSpPr>
          <p:nvPr>
            <p:ph sz="quarter" idx="1"/>
          </p:nvPr>
        </p:nvSpPr>
        <p:spPr>
          <a:xfrm>
            <a:off x="152400" y="2133600"/>
            <a:ext cx="8613648" cy="4572000"/>
          </a:xfrm>
        </p:spPr>
        <p:txBody>
          <a:bodyPr>
            <a:normAutofit lnSpcReduction="10000"/>
          </a:bodyPr>
          <a:lstStyle/>
          <a:p>
            <a:pPr algn="just"/>
            <a:r>
              <a:rPr lang="en-US" sz="2400" dirty="0" smtClean="0"/>
              <a:t>Robbery.</a:t>
            </a:r>
          </a:p>
          <a:p>
            <a:pPr algn="just"/>
            <a:r>
              <a:rPr lang="en-US" sz="2400" dirty="0" smtClean="0"/>
              <a:t>Traffic Offenses.</a:t>
            </a:r>
          </a:p>
          <a:p>
            <a:pPr algn="just"/>
            <a:r>
              <a:rPr lang="en-US" sz="2400" dirty="0" smtClean="0"/>
              <a:t>White Collar Crime: be committed by professional people in the context of business e.g. non payment of tax. </a:t>
            </a:r>
          </a:p>
          <a:p>
            <a:pPr algn="just"/>
            <a:r>
              <a:rPr lang="en-US" sz="2400" dirty="0" smtClean="0"/>
              <a:t>Larceny: the removal of another person’s property without consent.</a:t>
            </a:r>
          </a:p>
          <a:p>
            <a:pPr algn="just"/>
            <a:r>
              <a:rPr lang="en-US" sz="2400" dirty="0" smtClean="0"/>
              <a:t>Hacking.</a:t>
            </a:r>
          </a:p>
          <a:p>
            <a:pPr algn="just"/>
            <a:r>
              <a:rPr lang="en-US" sz="2400" dirty="0" smtClean="0"/>
              <a:t>Threatening a person.</a:t>
            </a:r>
          </a:p>
          <a:p>
            <a:pPr algn="just"/>
            <a:r>
              <a:rPr lang="en-US" sz="2400" dirty="0" smtClean="0"/>
              <a:t>Assault: causing physical harm to the person.</a:t>
            </a:r>
          </a:p>
          <a:p>
            <a:pPr algn="just"/>
            <a:r>
              <a:rPr lang="en-US" sz="2400" dirty="0" smtClean="0"/>
              <a:t>Death by irresponsible driving.</a:t>
            </a:r>
          </a:p>
          <a:p>
            <a:pPr algn="just"/>
            <a:r>
              <a:rPr lang="en-US" sz="2400" dirty="0" smtClean="0"/>
              <a:t>Murder.</a:t>
            </a:r>
          </a:p>
          <a:p>
            <a:endParaRPr lang="en-US" dirty="0" smtClean="0"/>
          </a:p>
          <a:p>
            <a:endParaRPr lang="en-US" dirty="0"/>
          </a:p>
        </p:txBody>
      </p:sp>
      <p:pic>
        <p:nvPicPr>
          <p:cNvPr id="43010" name="Picture 2" descr="http://blog.3wogle.com/wp-content/uploads/2012/05/robbery2.jpg"/>
          <p:cNvPicPr>
            <a:picLocks noChangeAspect="1" noChangeArrowheads="1"/>
          </p:cNvPicPr>
          <p:nvPr/>
        </p:nvPicPr>
        <p:blipFill>
          <a:blip r:embed="rId2"/>
          <a:srcRect/>
          <a:stretch>
            <a:fillRect/>
          </a:stretch>
        </p:blipFill>
        <p:spPr bwMode="auto">
          <a:xfrm>
            <a:off x="228600" y="838200"/>
            <a:ext cx="1991032" cy="1371600"/>
          </a:xfrm>
          <a:prstGeom prst="rect">
            <a:avLst/>
          </a:prstGeom>
          <a:noFill/>
        </p:spPr>
      </p:pic>
      <p:pic>
        <p:nvPicPr>
          <p:cNvPr id="43012" name="Picture 4" descr="http://www.losangelescriminallawyer.pro/photos/5721341xsmall.jpg"/>
          <p:cNvPicPr>
            <a:picLocks noChangeAspect="1" noChangeArrowheads="1"/>
          </p:cNvPicPr>
          <p:nvPr/>
        </p:nvPicPr>
        <p:blipFill>
          <a:blip r:embed="rId3"/>
          <a:srcRect/>
          <a:stretch>
            <a:fillRect/>
          </a:stretch>
        </p:blipFill>
        <p:spPr bwMode="auto">
          <a:xfrm>
            <a:off x="6629400" y="1219200"/>
            <a:ext cx="2057400" cy="1371600"/>
          </a:xfrm>
          <a:prstGeom prst="rect">
            <a:avLst/>
          </a:prstGeom>
          <a:noFill/>
        </p:spPr>
      </p:pic>
      <p:pic>
        <p:nvPicPr>
          <p:cNvPr id="43016" name="Picture 8" descr="http://blog.agentinsure.com/wp-content/uploads/2012/03/Ticket-Stay-in-my-record.jpg"/>
          <p:cNvPicPr>
            <a:picLocks noChangeAspect="1" noChangeArrowheads="1"/>
          </p:cNvPicPr>
          <p:nvPr/>
        </p:nvPicPr>
        <p:blipFill>
          <a:blip r:embed="rId4"/>
          <a:srcRect/>
          <a:stretch>
            <a:fillRect/>
          </a:stretch>
        </p:blipFill>
        <p:spPr bwMode="auto">
          <a:xfrm>
            <a:off x="3352800" y="952500"/>
            <a:ext cx="2235200" cy="1676400"/>
          </a:xfrm>
          <a:prstGeom prst="rect">
            <a:avLst/>
          </a:prstGeom>
          <a:noFill/>
        </p:spPr>
      </p:pic>
      <p:pic>
        <p:nvPicPr>
          <p:cNvPr id="43018" name="Picture 10" descr="http://www.mmopro.com/wp-content/uploads/2013/04/hacker.jpg"/>
          <p:cNvPicPr>
            <a:picLocks noChangeAspect="1" noChangeArrowheads="1"/>
          </p:cNvPicPr>
          <p:nvPr/>
        </p:nvPicPr>
        <p:blipFill>
          <a:blip r:embed="rId5" cstate="print"/>
          <a:srcRect l="11875" t="26562" r="9375" b="31250"/>
          <a:stretch>
            <a:fillRect/>
          </a:stretch>
        </p:blipFill>
        <p:spPr bwMode="auto">
          <a:xfrm>
            <a:off x="4114800" y="4038600"/>
            <a:ext cx="2819400" cy="1208314"/>
          </a:xfrm>
          <a:prstGeom prst="rect">
            <a:avLst/>
          </a:prstGeom>
          <a:noFill/>
        </p:spPr>
      </p:pic>
      <p:pic>
        <p:nvPicPr>
          <p:cNvPr id="43020" name="Picture 12" descr="http://t2.gstatic.com/images?q=tbn:ANd9GcQwMpKQPOO-9H5Gr5zuapkKhhJEO4Sxs0j-s9kzaF6doNiCLo6W"/>
          <p:cNvPicPr>
            <a:picLocks noChangeAspect="1" noChangeArrowheads="1"/>
          </p:cNvPicPr>
          <p:nvPr/>
        </p:nvPicPr>
        <p:blipFill>
          <a:blip r:embed="rId6"/>
          <a:srcRect/>
          <a:stretch>
            <a:fillRect/>
          </a:stretch>
        </p:blipFill>
        <p:spPr bwMode="auto">
          <a:xfrm>
            <a:off x="6781800" y="5419170"/>
            <a:ext cx="2162175" cy="143883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Behavior</a:t>
            </a:r>
            <a:endParaRPr lang="en-US" dirty="0"/>
          </a:p>
        </p:txBody>
      </p:sp>
      <p:sp>
        <p:nvSpPr>
          <p:cNvPr id="3" name="Content Placeholder 2"/>
          <p:cNvSpPr>
            <a:spLocks noGrp="1"/>
          </p:cNvSpPr>
          <p:nvPr>
            <p:ph sz="quarter" idx="1"/>
          </p:nvPr>
        </p:nvSpPr>
        <p:spPr/>
        <p:txBody>
          <a:bodyPr/>
          <a:lstStyle/>
          <a:p>
            <a:pPr algn="just"/>
            <a:r>
              <a:rPr lang="en-US" dirty="0" smtClean="0"/>
              <a:t>Crime is time and culture bound.</a:t>
            </a:r>
          </a:p>
          <a:p>
            <a:pPr algn="just"/>
            <a:r>
              <a:rPr lang="en-US" dirty="0" smtClean="0"/>
              <a:t>Examples:</a:t>
            </a:r>
          </a:p>
          <a:p>
            <a:pPr lvl="2" algn="just">
              <a:lnSpc>
                <a:spcPct val="90000"/>
              </a:lnSpc>
            </a:pPr>
            <a:r>
              <a:rPr lang="en-GB" sz="2400" dirty="0" smtClean="0"/>
              <a:t>Attempted suicide was regarded as a criminal offence until 1961.</a:t>
            </a:r>
          </a:p>
          <a:p>
            <a:pPr lvl="2" algn="just">
              <a:lnSpc>
                <a:spcPct val="90000"/>
              </a:lnSpc>
            </a:pPr>
            <a:r>
              <a:rPr lang="en-GB" sz="2400" dirty="0" smtClean="0"/>
              <a:t>Incest was NOT regarded as a crime until 1908.</a:t>
            </a:r>
          </a:p>
          <a:p>
            <a:pPr lvl="2" algn="just">
              <a:lnSpc>
                <a:spcPct val="90000"/>
              </a:lnSpc>
            </a:pPr>
            <a:r>
              <a:rPr lang="en-GB" sz="2400" dirty="0" smtClean="0"/>
              <a:t>More recently – smoking in </a:t>
            </a:r>
          </a:p>
          <a:p>
            <a:pPr lvl="2" algn="just">
              <a:lnSpc>
                <a:spcPct val="90000"/>
              </a:lnSpc>
              <a:buNone/>
            </a:pPr>
            <a:r>
              <a:rPr lang="en-GB" sz="2400" dirty="0" smtClean="0"/>
              <a:t>	public places.</a:t>
            </a:r>
          </a:p>
          <a:p>
            <a:pPr lvl="2"/>
            <a:endParaRPr lang="en-US" dirty="0"/>
          </a:p>
        </p:txBody>
      </p:sp>
      <p:pic>
        <p:nvPicPr>
          <p:cNvPr id="2050" name="Picture 2" descr="http://static.ddmcdn.com/gif/white-collar-crime-1.jpg"/>
          <p:cNvPicPr>
            <a:picLocks noChangeAspect="1" noChangeArrowheads="1"/>
          </p:cNvPicPr>
          <p:nvPr/>
        </p:nvPicPr>
        <p:blipFill>
          <a:blip r:embed="rId2"/>
          <a:srcRect/>
          <a:stretch>
            <a:fillRect/>
          </a:stretch>
        </p:blipFill>
        <p:spPr bwMode="auto">
          <a:xfrm>
            <a:off x="5638800" y="3962400"/>
            <a:ext cx="3124200" cy="2343150"/>
          </a:xfrm>
          <a:prstGeom prst="rect">
            <a:avLst/>
          </a:prstGeom>
          <a:noFill/>
        </p:spPr>
      </p:pic>
      <p:pic>
        <p:nvPicPr>
          <p:cNvPr id="26626" name="Picture 2" descr="http://t2.gstatic.com/images?q=tbn:ANd9GcR6f65715IjZ2aQK31Iyz5cLrEfiXwNbM4-LG220WbY3_ATPR_k"/>
          <p:cNvPicPr>
            <a:picLocks noChangeAspect="1" noChangeArrowheads="1"/>
          </p:cNvPicPr>
          <p:nvPr/>
        </p:nvPicPr>
        <p:blipFill>
          <a:blip r:embed="rId3"/>
          <a:srcRect/>
          <a:stretch>
            <a:fillRect/>
          </a:stretch>
        </p:blipFill>
        <p:spPr bwMode="auto">
          <a:xfrm>
            <a:off x="1905000" y="4714875"/>
            <a:ext cx="2143125" cy="21431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Behavior</a:t>
            </a:r>
            <a:endParaRPr lang="en-US" dirty="0"/>
          </a:p>
        </p:txBody>
      </p:sp>
      <p:sp>
        <p:nvSpPr>
          <p:cNvPr id="3" name="Content Placeholder 2"/>
          <p:cNvSpPr>
            <a:spLocks noGrp="1"/>
          </p:cNvSpPr>
          <p:nvPr>
            <p:ph sz="quarter" idx="1"/>
          </p:nvPr>
        </p:nvSpPr>
        <p:spPr>
          <a:xfrm>
            <a:off x="381000" y="1752600"/>
            <a:ext cx="8503920" cy="4572000"/>
          </a:xfrm>
        </p:spPr>
        <p:txBody>
          <a:bodyPr>
            <a:normAutofit/>
          </a:bodyPr>
          <a:lstStyle/>
          <a:p>
            <a:pPr algn="just">
              <a:lnSpc>
                <a:spcPct val="90000"/>
              </a:lnSpc>
            </a:pPr>
            <a:r>
              <a:rPr lang="en-GB" sz="2400" dirty="0" smtClean="0"/>
              <a:t>Criminal behaviour is designated according to age and intention – thus the same behaviour can be seen as criminal in one case and not in another. The age of criminal responsibility varies from country to country: in Scotland it is 8, in England and Wales it is 10, in France it is 13 and in Sweden it is 15.</a:t>
            </a:r>
          </a:p>
          <a:p>
            <a:pPr algn="just">
              <a:lnSpc>
                <a:spcPct val="90000"/>
              </a:lnSpc>
            </a:pPr>
            <a:r>
              <a:rPr lang="en-GB" sz="2400" dirty="0" smtClean="0"/>
              <a:t>Individuals are deemed to have committed a criminal act only if they can be shown to have had the intention of doing so. Those suffering from some forms of psychiatric illness are considered incapable of this aspect of criminal behaviour.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Criminal Sociology</a:t>
            </a:r>
            <a:endParaRPr lang="en-US" dirty="0"/>
          </a:p>
        </p:txBody>
      </p:sp>
      <p:sp>
        <p:nvSpPr>
          <p:cNvPr id="3" name="Content Placeholder 2"/>
          <p:cNvSpPr>
            <a:spLocks noGrp="1"/>
          </p:cNvSpPr>
          <p:nvPr>
            <p:ph sz="quarter" idx="1"/>
          </p:nvPr>
        </p:nvSpPr>
        <p:spPr/>
        <p:txBody>
          <a:bodyPr/>
          <a:lstStyle/>
          <a:p>
            <a:pPr algn="just"/>
            <a:r>
              <a:rPr lang="en-US" sz="2400" dirty="0" smtClean="0"/>
              <a:t>Criminal  sociology is a field of study which focuses on criminals. </a:t>
            </a:r>
            <a:endParaRPr lang="en-US" altLang="zh-TW" sz="2400" dirty="0" smtClean="0"/>
          </a:p>
          <a:p>
            <a:pPr algn="just"/>
            <a:r>
              <a:rPr lang="en-US" altLang="zh-TW" sz="2400" dirty="0" smtClean="0"/>
              <a:t>To study the psychological factor of the criminal </a:t>
            </a:r>
            <a:r>
              <a:rPr lang="en-US" altLang="zh-TW" sz="2400" dirty="0" err="1" smtClean="0"/>
              <a:t>e.g</a:t>
            </a:r>
            <a:r>
              <a:rPr lang="en-US" altLang="zh-TW" sz="2400" dirty="0" smtClean="0"/>
              <a:t>: motivation; to examine the character, environment of the criminal and the process of the criminal behavior.</a:t>
            </a:r>
          </a:p>
          <a:p>
            <a:pPr algn="just"/>
            <a:r>
              <a:rPr lang="en-US" altLang="zh-TW" sz="2400" dirty="0" smtClean="0"/>
              <a:t>Use of psychology in order to hold back crimes.</a:t>
            </a:r>
          </a:p>
          <a:p>
            <a:pPr lvl="2" algn="just"/>
            <a:r>
              <a:rPr lang="en-US" altLang="zh-TW" sz="2400" dirty="0" smtClean="0"/>
              <a:t>Using theoretical explanations and method to explain crime itself and then bring evidence of a crime </a:t>
            </a:r>
          </a:p>
          <a:p>
            <a:pPr lvl="2" algn="just">
              <a:buNone/>
            </a:pPr>
            <a:r>
              <a:rPr lang="en-US" altLang="zh-TW" sz="2400" dirty="0" smtClean="0"/>
              <a:t>	to light in order to help </a:t>
            </a:r>
          </a:p>
          <a:p>
            <a:pPr lvl="2" algn="just">
              <a:buNone/>
            </a:pPr>
            <a:r>
              <a:rPr lang="en-US" altLang="zh-TW" sz="2400" dirty="0" smtClean="0"/>
              <a:t>	investigation, justice, and </a:t>
            </a:r>
          </a:p>
          <a:p>
            <a:pPr lvl="2" algn="just">
              <a:buNone/>
            </a:pPr>
            <a:r>
              <a:rPr lang="en-US" altLang="zh-TW" sz="2400" dirty="0" smtClean="0"/>
              <a:t>	correction. </a:t>
            </a:r>
          </a:p>
          <a:p>
            <a:pPr lvl="2" algn="just"/>
            <a:endParaRPr lang="en-US" altLang="zh-TW" sz="1700" dirty="0" smtClean="0"/>
          </a:p>
          <a:p>
            <a:endParaRPr lang="en-US" dirty="0"/>
          </a:p>
        </p:txBody>
      </p:sp>
      <p:pic>
        <p:nvPicPr>
          <p:cNvPr id="18434" name="Picture 2" descr="http://www.buzzle.com/img/articleImages/548470-25318-48.jpg"/>
          <p:cNvPicPr>
            <a:picLocks noChangeAspect="1" noChangeArrowheads="1"/>
          </p:cNvPicPr>
          <p:nvPr/>
        </p:nvPicPr>
        <p:blipFill>
          <a:blip r:embed="rId2"/>
          <a:srcRect l="22522" t="23077"/>
          <a:stretch>
            <a:fillRect/>
          </a:stretch>
        </p:blipFill>
        <p:spPr bwMode="auto">
          <a:xfrm>
            <a:off x="5943600" y="4725575"/>
            <a:ext cx="3048000" cy="202356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of Crime</a:t>
            </a:r>
            <a:endParaRPr lang="en-US" dirty="0"/>
          </a:p>
        </p:txBody>
      </p:sp>
      <p:sp>
        <p:nvSpPr>
          <p:cNvPr id="3" name="Content Placeholder 2"/>
          <p:cNvSpPr>
            <a:spLocks noGrp="1"/>
          </p:cNvSpPr>
          <p:nvPr>
            <p:ph sz="quarter" idx="1"/>
          </p:nvPr>
        </p:nvSpPr>
        <p:spPr/>
        <p:txBody>
          <a:bodyPr/>
          <a:lstStyle/>
          <a:p>
            <a:pPr>
              <a:lnSpc>
                <a:spcPct val="90000"/>
              </a:lnSpc>
              <a:buClr>
                <a:schemeClr val="accent2"/>
              </a:buClr>
              <a:buFont typeface="Wingdings" pitchFamily="2" charset="2"/>
              <a:buChar char="§"/>
            </a:pPr>
            <a:r>
              <a:rPr lang="en-US" altLang="zh-TW" sz="2400" dirty="0" smtClean="0"/>
              <a:t>Desire</a:t>
            </a:r>
          </a:p>
          <a:p>
            <a:pPr>
              <a:lnSpc>
                <a:spcPct val="90000"/>
              </a:lnSpc>
              <a:buClr>
                <a:schemeClr val="accent2"/>
              </a:buClr>
              <a:buFont typeface="Wingdings" pitchFamily="2" charset="2"/>
              <a:buChar char="§"/>
            </a:pPr>
            <a:r>
              <a:rPr lang="en-US" altLang="zh-TW" sz="2400" dirty="0" smtClean="0"/>
              <a:t>Ability</a:t>
            </a:r>
          </a:p>
          <a:p>
            <a:pPr>
              <a:lnSpc>
                <a:spcPct val="90000"/>
              </a:lnSpc>
              <a:buClr>
                <a:schemeClr val="accent2"/>
              </a:buClr>
              <a:buFont typeface="Wingdings" pitchFamily="2" charset="2"/>
              <a:buChar char="§"/>
            </a:pPr>
            <a:r>
              <a:rPr lang="en-US" altLang="zh-TW" sz="2400" dirty="0" smtClean="0"/>
              <a:t>Opportunity</a:t>
            </a:r>
          </a:p>
          <a:p>
            <a:endParaRPr lang="en-US" dirty="0"/>
          </a:p>
        </p:txBody>
      </p:sp>
      <p:pic>
        <p:nvPicPr>
          <p:cNvPr id="17410" name="Picture 2" descr="http://t0.gstatic.com/images?q=tbn:ANd9GcR_L3GjCJNnfmNyjBgP-LjQh_4dEkUfeWVonbd31E0_xKmDb0Qy"/>
          <p:cNvPicPr>
            <a:picLocks noChangeAspect="1" noChangeArrowheads="1"/>
          </p:cNvPicPr>
          <p:nvPr/>
        </p:nvPicPr>
        <p:blipFill>
          <a:blip/>
          <a:srcRect/>
          <a:stretch>
            <a:fillRect/>
          </a:stretch>
        </p:blipFill>
        <p:spPr bwMode="auto">
          <a:xfrm>
            <a:off x="3886200" y="2362200"/>
            <a:ext cx="4341141" cy="3505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Criminal/Forensic Psychologist VZ Forensic Scientist</a:t>
            </a:r>
            <a:endParaRPr lang="en-US" dirty="0"/>
          </a:p>
        </p:txBody>
      </p:sp>
      <p:graphicFrame>
        <p:nvGraphicFramePr>
          <p:cNvPr id="4" name="Content Placeholder 3"/>
          <p:cNvGraphicFramePr>
            <a:graphicFrameLocks noGrp="1"/>
          </p:cNvGraphicFramePr>
          <p:nvPr>
            <p:ph sz="quarter" idx="1"/>
          </p:nvPr>
        </p:nvGraphicFramePr>
        <p:xfrm>
          <a:off x="457200" y="1600200"/>
          <a:ext cx="8382000" cy="4946409"/>
        </p:xfrm>
        <a:graphic>
          <a:graphicData uri="http://schemas.openxmlformats.org/drawingml/2006/table">
            <a:tbl>
              <a:tblPr firstRow="1" bandRow="1">
                <a:tableStyleId>{F5AB1C69-6EDB-4FF4-983F-18BD219EF322}</a:tableStyleId>
              </a:tblPr>
              <a:tblGrid>
                <a:gridCol w="4191000"/>
                <a:gridCol w="4191000"/>
              </a:tblGrid>
              <a:tr h="8793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Forensic Scientist</a:t>
                      </a:r>
                    </a:p>
                    <a:p>
                      <a:endParaRPr lang="en-US" sz="2400" dirty="0"/>
                    </a:p>
                  </a:txBody>
                  <a:tcPr/>
                </a:tc>
                <a:tc>
                  <a:txBody>
                    <a:bodyPr/>
                    <a:lstStyle/>
                    <a:p>
                      <a:r>
                        <a:rPr lang="en-US" sz="2400" dirty="0" smtClean="0"/>
                        <a:t>Criminal psychologist</a:t>
                      </a:r>
                      <a:endParaRPr lang="en-US" sz="2400" dirty="0"/>
                    </a:p>
                  </a:txBody>
                  <a:tcPr/>
                </a:tc>
              </a:tr>
              <a:tr h="12562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Analyze, compare, identify &amp; interpret physical evidence</a:t>
                      </a:r>
                    </a:p>
                    <a:p>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Apply Psychiatry to the Law</a:t>
                      </a:r>
                    </a:p>
                    <a:p>
                      <a:endParaRPr lang="en-US" sz="2400" dirty="0"/>
                    </a:p>
                  </a:txBody>
                  <a:tcPr/>
                </a:tc>
              </a:tr>
              <a:tr h="12562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Identify evidence &amp; link it to the suspect, victim &amp; crime scene</a:t>
                      </a:r>
                    </a:p>
                    <a:p>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Expert witnesses in court</a:t>
                      </a:r>
                    </a:p>
                    <a:p>
                      <a:endParaRPr lang="en-US" sz="2400" dirty="0"/>
                    </a:p>
                  </a:txBody>
                  <a:tcPr/>
                </a:tc>
              </a:tr>
              <a:tr h="1256270">
                <a:tc>
                  <a:txBody>
                    <a:bodyPr/>
                    <a:lstStyle/>
                    <a:p>
                      <a:endParaRPr lang="en-US" sz="24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Application of medical treatment in forensic settings</a:t>
                      </a:r>
                    </a:p>
                    <a:p>
                      <a:endParaRPr lang="en-US" sz="2400"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Video 1: history of crime with the video</a:t>
            </a:r>
            <a:endParaRPr lang="en-US" dirty="0"/>
          </a:p>
        </p:txBody>
      </p:sp>
      <p:pic>
        <p:nvPicPr>
          <p:cNvPr id="4" name="RELATION BETWEEN CRIME AND PHYSIOLOGY - YouTube.mp4">
            <a:hlinkClick r:id="" action="ppaction://media"/>
          </p:cNvPr>
          <p:cNvPicPr>
            <a:picLocks noGrp="1" noRot="1" noChangeAspect="1"/>
          </p:cNvPicPr>
          <p:nvPr>
            <p:ph sz="quarter" idx="1"/>
            <a:videoFile r:link="rId1"/>
          </p:nvPr>
        </p:nvPicPr>
        <p:blipFill>
          <a:blip r:embed="rId3"/>
          <a:stretch>
            <a:fillRect/>
          </a:stretch>
        </p:blipFill>
        <p:spPr>
          <a:xfrm>
            <a:off x="1219200" y="1524000"/>
            <a:ext cx="6916738" cy="51875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Theories of </a:t>
            </a:r>
            <a:r>
              <a:rPr dirty="0" smtClean="0"/>
              <a:t>Criminal </a:t>
            </a:r>
            <a:r>
              <a:rPr lang="en-US" dirty="0" smtClean="0"/>
              <a:t>Behaviors</a:t>
            </a:r>
            <a:endParaRPr lang="en-US" dirty="0"/>
          </a:p>
        </p:txBody>
      </p:sp>
      <p:pic>
        <p:nvPicPr>
          <p:cNvPr id="20482" name="Picture 2" descr="http://image.shutterstock.com/display_pic_with_logo/322090/322090,1306726777,6/stock-vector-criminal-fingerprint-for-detective-security-or-privacy-design-concepts-jpeg-version-also-available-78210598.jpg"/>
          <p:cNvPicPr>
            <a:picLocks noChangeAspect="1" noChangeArrowheads="1"/>
          </p:cNvPicPr>
          <p:nvPr/>
        </p:nvPicPr>
        <p:blipFill>
          <a:blip r:embed="rId2"/>
          <a:srcRect t="5106" b="11489"/>
          <a:stretch>
            <a:fillRect/>
          </a:stretch>
        </p:blipFill>
        <p:spPr bwMode="auto">
          <a:xfrm>
            <a:off x="3048000" y="2819400"/>
            <a:ext cx="2897155" cy="35052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Personality And Crime</a:t>
            </a:r>
            <a:endParaRPr lang="en-US" dirty="0"/>
          </a:p>
        </p:txBody>
      </p:sp>
      <p:sp>
        <p:nvSpPr>
          <p:cNvPr id="3" name="Content Placeholder 2"/>
          <p:cNvSpPr>
            <a:spLocks noGrp="1"/>
          </p:cNvSpPr>
          <p:nvPr>
            <p:ph sz="quarter" idx="1"/>
          </p:nvPr>
        </p:nvSpPr>
        <p:spPr/>
        <p:txBody>
          <a:bodyPr/>
          <a:lstStyle/>
          <a:p>
            <a:pPr algn="just"/>
            <a:r>
              <a:rPr lang="en-US" dirty="0" smtClean="0"/>
              <a:t>Is there a criminal personality?</a:t>
            </a:r>
          </a:p>
          <a:p>
            <a:pPr algn="just"/>
            <a:r>
              <a:rPr lang="en-US" dirty="0" smtClean="0"/>
              <a:t>Personality:  </a:t>
            </a:r>
          </a:p>
          <a:p>
            <a:pPr lvl="2" algn="just"/>
            <a:r>
              <a:rPr lang="en-US" sz="2700" dirty="0" smtClean="0"/>
              <a:t>characteristics of an individual that predisposes one to act in certain ways in certain situations</a:t>
            </a:r>
          </a:p>
          <a:p>
            <a:pPr lvl="2" algn="just"/>
            <a:r>
              <a:rPr lang="en-US" sz="2700" dirty="0" smtClean="0"/>
              <a:t>Way one perceives, thinks about and relates to oneself and one’s environment</a:t>
            </a:r>
          </a:p>
          <a:p>
            <a:endParaRPr lang="en-US" dirty="0"/>
          </a:p>
        </p:txBody>
      </p:sp>
      <p:pic>
        <p:nvPicPr>
          <p:cNvPr id="10242" name="Picture 2" descr="http://covers.openlibrary.org/b/id/4723389-M.jpg"/>
          <p:cNvPicPr>
            <a:picLocks noChangeAspect="1" noChangeArrowheads="1"/>
          </p:cNvPicPr>
          <p:nvPr/>
        </p:nvPicPr>
        <p:blipFill>
          <a:blip r:embed="rId2"/>
          <a:srcRect b="20833"/>
          <a:stretch>
            <a:fillRect/>
          </a:stretch>
        </p:blipFill>
        <p:spPr bwMode="auto">
          <a:xfrm>
            <a:off x="3352800" y="4343400"/>
            <a:ext cx="1925052" cy="2286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Freud And Crime</a:t>
            </a:r>
            <a:endParaRPr lang="en-US" dirty="0"/>
          </a:p>
        </p:txBody>
      </p:sp>
      <p:sp>
        <p:nvSpPr>
          <p:cNvPr id="3" name="Content Placeholder 2"/>
          <p:cNvSpPr>
            <a:spLocks noGrp="1"/>
          </p:cNvSpPr>
          <p:nvPr>
            <p:ph sz="quarter" idx="1"/>
          </p:nvPr>
        </p:nvSpPr>
        <p:spPr>
          <a:xfrm>
            <a:off x="301752" y="1600200"/>
            <a:ext cx="8503920" cy="4498848"/>
          </a:xfrm>
        </p:spPr>
        <p:txBody>
          <a:bodyPr>
            <a:normAutofit/>
          </a:bodyPr>
          <a:lstStyle/>
          <a:p>
            <a:r>
              <a:rPr lang="en-US" dirty="0" smtClean="0"/>
              <a:t>Freud the first to write about personality</a:t>
            </a:r>
          </a:p>
          <a:p>
            <a:r>
              <a:rPr lang="en-US" dirty="0" smtClean="0"/>
              <a:t>Believed that behavior is influenced by unresolved conflicts in childhood</a:t>
            </a:r>
          </a:p>
          <a:p>
            <a:pPr lvl="2"/>
            <a:r>
              <a:rPr lang="en-US" dirty="0" smtClean="0"/>
              <a:t>Superego</a:t>
            </a:r>
          </a:p>
          <a:p>
            <a:pPr lvl="2"/>
            <a:r>
              <a:rPr lang="en-US" dirty="0" smtClean="0"/>
              <a:t>Ego</a:t>
            </a:r>
          </a:p>
          <a:p>
            <a:pPr lvl="2"/>
            <a:r>
              <a:rPr lang="en-US" dirty="0" smtClean="0"/>
              <a:t>Id</a:t>
            </a:r>
          </a:p>
          <a:p>
            <a:r>
              <a:rPr lang="en-US" dirty="0" smtClean="0"/>
              <a:t>Crime would occur if:</a:t>
            </a:r>
          </a:p>
          <a:p>
            <a:pPr lvl="2"/>
            <a:r>
              <a:rPr lang="en-US" dirty="0" smtClean="0"/>
              <a:t>Underdeveloped superego </a:t>
            </a:r>
          </a:p>
          <a:p>
            <a:pPr lvl="2"/>
            <a:r>
              <a:rPr lang="en-US" dirty="0" smtClean="0"/>
              <a:t>Overdeveloped superego </a:t>
            </a:r>
          </a:p>
          <a:p>
            <a:pPr lvl="2"/>
            <a:r>
              <a:rPr lang="en-US" dirty="0" smtClean="0"/>
              <a:t>Malfunctioning of the id</a:t>
            </a:r>
          </a:p>
          <a:p>
            <a:pPr lvl="2"/>
            <a:r>
              <a:rPr lang="en-US" dirty="0" smtClean="0"/>
              <a:t>Weak ego</a:t>
            </a:r>
          </a:p>
          <a:p>
            <a:endParaRPr lang="en-US" dirty="0"/>
          </a:p>
        </p:txBody>
      </p:sp>
      <p:pic>
        <p:nvPicPr>
          <p:cNvPr id="19458" name="Picture 2" descr="http://t1.gstatic.com/images?q=tbn:ANd9GcQl4BJVIKtLsSq8jvzhhAh9sVNWBB5zN1V9NbC89Ge75ia3oAvf7A"/>
          <p:cNvPicPr>
            <a:picLocks noChangeAspect="1" noChangeArrowheads="1"/>
          </p:cNvPicPr>
          <p:nvPr/>
        </p:nvPicPr>
        <p:blipFill>
          <a:blip r:embed="rId2"/>
          <a:srcRect/>
          <a:stretch>
            <a:fillRect/>
          </a:stretch>
        </p:blipFill>
        <p:spPr bwMode="auto">
          <a:xfrm>
            <a:off x="5867400" y="2667000"/>
            <a:ext cx="2362200" cy="354975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Psychoanalytic Theory</a:t>
            </a:r>
            <a:endParaRPr lang="en-US" dirty="0"/>
          </a:p>
        </p:txBody>
      </p:sp>
      <p:sp>
        <p:nvSpPr>
          <p:cNvPr id="3" name="Content Placeholder 2"/>
          <p:cNvSpPr>
            <a:spLocks noGrp="1"/>
          </p:cNvSpPr>
          <p:nvPr>
            <p:ph sz="quarter" idx="1"/>
          </p:nvPr>
        </p:nvSpPr>
        <p:spPr/>
        <p:txBody>
          <a:bodyPr>
            <a:normAutofit/>
          </a:bodyPr>
          <a:lstStyle/>
          <a:p>
            <a:pPr algn="just"/>
            <a:r>
              <a:rPr lang="en-US" dirty="0" smtClean="0"/>
              <a:t>Freud claimed that all human beings are born with certain </a:t>
            </a:r>
            <a:r>
              <a:rPr lang="en-US" b="1" dirty="0" smtClean="0"/>
              <a:t>instincts</a:t>
            </a:r>
            <a:r>
              <a:rPr lang="en-US" dirty="0" smtClean="0"/>
              <a:t>, i.e. with a natural tendency to satisfy their biologically determined needs for food, shelter and warmth</a:t>
            </a:r>
          </a:p>
          <a:p>
            <a:pPr algn="just"/>
            <a:r>
              <a:rPr lang="en-US" dirty="0" smtClean="0"/>
              <a:t>All humans have natural drives and urges repressed in the unconscious </a:t>
            </a:r>
          </a:p>
          <a:p>
            <a:pPr algn="just"/>
            <a:r>
              <a:rPr lang="en-US" dirty="0" smtClean="0"/>
              <a:t>All humans have criminal tendencies</a:t>
            </a:r>
          </a:p>
          <a:p>
            <a:pPr algn="just"/>
            <a:r>
              <a:rPr lang="en-US" dirty="0" smtClean="0"/>
              <a:t>Freud hypothesized that the most common element that contributed to criminal behavior was faulty identification by a child with her or his parents</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Intelligence and Crime</a:t>
            </a:r>
            <a:endParaRPr lang="en-US" dirty="0"/>
          </a:p>
        </p:txBody>
      </p:sp>
      <p:sp>
        <p:nvSpPr>
          <p:cNvPr id="3" name="Content Placeholder 2"/>
          <p:cNvSpPr>
            <a:spLocks noGrp="1"/>
          </p:cNvSpPr>
          <p:nvPr>
            <p:ph sz="quarter" idx="1"/>
          </p:nvPr>
        </p:nvSpPr>
        <p:spPr>
          <a:xfrm>
            <a:off x="301752" y="1527048"/>
            <a:ext cx="8503920" cy="4873752"/>
          </a:xfrm>
        </p:spPr>
        <p:txBody>
          <a:bodyPr>
            <a:normAutofit lnSpcReduction="10000"/>
          </a:bodyPr>
          <a:lstStyle/>
          <a:p>
            <a:pPr algn="ctr">
              <a:buNone/>
            </a:pPr>
            <a:r>
              <a:rPr lang="en-US" dirty="0" smtClean="0">
                <a:solidFill>
                  <a:srgbClr val="FF0000"/>
                </a:solidFill>
              </a:rPr>
              <a:t>The brighter might get arrested less</a:t>
            </a:r>
          </a:p>
          <a:p>
            <a:pPr algn="ctr">
              <a:buNone/>
            </a:pPr>
            <a:endParaRPr lang="en-US" dirty="0" smtClean="0">
              <a:solidFill>
                <a:srgbClr val="FF0000"/>
              </a:solidFill>
            </a:endParaRPr>
          </a:p>
          <a:p>
            <a:pPr algn="just"/>
            <a:r>
              <a:rPr lang="en-US" dirty="0" smtClean="0"/>
              <a:t>Intelligence:  capacity to act purposefully, think rationally and deal effectively with the environment</a:t>
            </a:r>
          </a:p>
          <a:p>
            <a:pPr algn="just"/>
            <a:r>
              <a:rPr lang="en-US" dirty="0" smtClean="0"/>
              <a:t>Lombroso hypothesized that his criminals were “unintelligent”, but there were no measure of intelligence</a:t>
            </a:r>
          </a:p>
          <a:p>
            <a:pPr algn="just"/>
            <a:r>
              <a:rPr lang="en-US" dirty="0" smtClean="0"/>
              <a:t>Goddard used intelligence tests on institutionalized populations such as prisoners in the early 20th century. He concluded that most prisoners were “unintelligent”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Theories</a:t>
            </a:r>
            <a:endParaRPr lang="en-US" dirty="0"/>
          </a:p>
        </p:txBody>
      </p:sp>
      <p:sp>
        <p:nvSpPr>
          <p:cNvPr id="3" name="Content Placeholder 2"/>
          <p:cNvSpPr>
            <a:spLocks noGrp="1"/>
          </p:cNvSpPr>
          <p:nvPr>
            <p:ph sz="quarter" idx="1"/>
          </p:nvPr>
        </p:nvSpPr>
        <p:spPr/>
        <p:txBody>
          <a:bodyPr/>
          <a:lstStyle/>
          <a:p>
            <a:pPr algn="just"/>
            <a:r>
              <a:rPr lang="en-US" dirty="0" smtClean="0"/>
              <a:t>Albert </a:t>
            </a:r>
            <a:r>
              <a:rPr lang="en-US" dirty="0" err="1" smtClean="0"/>
              <a:t>Bandura</a:t>
            </a:r>
            <a:r>
              <a:rPr lang="en-US" dirty="0" smtClean="0"/>
              <a:t> presented social learning theory.</a:t>
            </a:r>
          </a:p>
          <a:p>
            <a:pPr algn="just"/>
            <a:r>
              <a:rPr lang="en-US" dirty="0" smtClean="0"/>
              <a:t>According to the theory Criminal behavior is learned through direct and indirect reinforcement. </a:t>
            </a:r>
          </a:p>
          <a:p>
            <a:pPr algn="just"/>
            <a:r>
              <a:rPr lang="en-US" dirty="0" smtClean="0"/>
              <a:t>Example: </a:t>
            </a:r>
          </a:p>
          <a:p>
            <a:pPr lvl="2" algn="just"/>
            <a:r>
              <a:rPr lang="en-US" sz="2700" dirty="0" smtClean="0"/>
              <a:t>by interacting with anti-social peers</a:t>
            </a:r>
          </a:p>
          <a:p>
            <a:pPr lvl="2" algn="just"/>
            <a:r>
              <a:rPr lang="en-US" sz="2700" dirty="0" smtClean="0"/>
              <a:t>watching violence on television</a:t>
            </a:r>
            <a:endParaRPr lang="en-US" dirty="0" smtClean="0"/>
          </a:p>
          <a:p>
            <a:pPr algn="just"/>
            <a:r>
              <a:rPr lang="en-US" dirty="0" smtClean="0"/>
              <a:t>Criminal behavior can be </a:t>
            </a:r>
          </a:p>
          <a:p>
            <a:pPr algn="just">
              <a:buNone/>
            </a:pPr>
            <a:r>
              <a:rPr lang="en-US" dirty="0" smtClean="0"/>
              <a:t>	attributed to faulty learning.</a:t>
            </a:r>
          </a:p>
          <a:p>
            <a:endParaRPr lang="en-US" dirty="0"/>
          </a:p>
        </p:txBody>
      </p:sp>
      <p:pic>
        <p:nvPicPr>
          <p:cNvPr id="4" name="Picture 6" descr="bansal"/>
          <p:cNvPicPr>
            <a:picLocks noChangeAspect="1" noChangeArrowheads="1"/>
          </p:cNvPicPr>
          <p:nvPr/>
        </p:nvPicPr>
        <p:blipFill>
          <a:blip r:embed="rId2"/>
          <a:srcRect/>
          <a:stretch>
            <a:fillRect/>
          </a:stretch>
        </p:blipFill>
        <p:spPr bwMode="auto">
          <a:xfrm>
            <a:off x="6019800" y="4038600"/>
            <a:ext cx="2743200" cy="262711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Albert </a:t>
            </a:r>
            <a:r>
              <a:rPr lang="en-US" dirty="0" err="1" smtClean="0"/>
              <a:t>Bandura</a:t>
            </a:r>
            <a:r>
              <a:rPr lang="en-US" dirty="0" smtClean="0"/>
              <a:t> </a:t>
            </a:r>
            <a:r>
              <a:rPr lang="en-US" dirty="0" err="1" smtClean="0"/>
              <a:t>Bobo</a:t>
            </a:r>
            <a:r>
              <a:rPr lang="en-US" dirty="0" smtClean="0"/>
              <a:t> Doll Experiment </a:t>
            </a:r>
            <a:endParaRPr lang="en-US" dirty="0"/>
          </a:p>
        </p:txBody>
      </p:sp>
      <p:sp>
        <p:nvSpPr>
          <p:cNvPr id="3" name="Content Placeholder 2"/>
          <p:cNvSpPr>
            <a:spLocks noGrp="1"/>
          </p:cNvSpPr>
          <p:nvPr>
            <p:ph sz="quarter" idx="1"/>
          </p:nvPr>
        </p:nvSpPr>
        <p:spPr>
          <a:xfrm>
            <a:off x="301752" y="1527048"/>
            <a:ext cx="8613648" cy="5102352"/>
          </a:xfrm>
        </p:spPr>
        <p:txBody>
          <a:bodyPr/>
          <a:lstStyle/>
          <a:p>
            <a:pPr algn="just">
              <a:lnSpc>
                <a:spcPct val="90000"/>
              </a:lnSpc>
            </a:pPr>
            <a:r>
              <a:rPr lang="en-US" sz="2400" dirty="0" smtClean="0"/>
              <a:t>He had children witness a model aggressively attacking a plastic clown called the </a:t>
            </a:r>
            <a:r>
              <a:rPr lang="en-US" sz="2400" dirty="0" err="1" smtClean="0"/>
              <a:t>Bobo</a:t>
            </a:r>
            <a:r>
              <a:rPr lang="en-US" sz="2400" dirty="0" smtClean="0"/>
              <a:t> doll.</a:t>
            </a:r>
          </a:p>
          <a:p>
            <a:pPr algn="just">
              <a:lnSpc>
                <a:spcPct val="90000"/>
              </a:lnSpc>
            </a:pPr>
            <a:r>
              <a:rPr lang="en-US" sz="2400" dirty="0" smtClean="0"/>
              <a:t>Children would watch a video where a model would aggressively hit a doll, punch the clown and shouting.</a:t>
            </a:r>
          </a:p>
          <a:p>
            <a:pPr algn="just">
              <a:lnSpc>
                <a:spcPct val="90000"/>
              </a:lnSpc>
            </a:pPr>
            <a:r>
              <a:rPr lang="en-US" sz="2400" dirty="0" smtClean="0"/>
              <a:t>She kicked it, sat on it, hit with a little hammer, shouting various aggressive phrases. </a:t>
            </a:r>
          </a:p>
          <a:p>
            <a:pPr algn="just">
              <a:lnSpc>
                <a:spcPct val="80000"/>
              </a:lnSpc>
            </a:pPr>
            <a:r>
              <a:rPr lang="en-US" sz="2400" dirty="0" err="1" smtClean="0"/>
              <a:t>Bandura</a:t>
            </a:r>
            <a:r>
              <a:rPr lang="en-US" sz="2400" dirty="0" smtClean="0"/>
              <a:t> showed his film to groups of children and let them out to play.</a:t>
            </a:r>
          </a:p>
          <a:p>
            <a:pPr algn="just">
              <a:lnSpc>
                <a:spcPct val="80000"/>
              </a:lnSpc>
            </a:pPr>
            <a:r>
              <a:rPr lang="en-US" sz="2400" dirty="0" smtClean="0"/>
              <a:t>Kids imitated the young lady in the film.</a:t>
            </a:r>
          </a:p>
          <a:p>
            <a:pPr>
              <a:lnSpc>
                <a:spcPct val="90000"/>
              </a:lnSpc>
            </a:pPr>
            <a:endParaRPr lang="en-US" dirty="0" smtClean="0"/>
          </a:p>
          <a:p>
            <a:endParaRPr lang="en-US" dirty="0"/>
          </a:p>
        </p:txBody>
      </p:sp>
      <p:pic>
        <p:nvPicPr>
          <p:cNvPr id="4" name="Picture 2" descr="Bobo_doll"/>
          <p:cNvPicPr>
            <a:picLocks noChangeAspect="1" noChangeArrowheads="1"/>
          </p:cNvPicPr>
          <p:nvPr/>
        </p:nvPicPr>
        <p:blipFill>
          <a:blip r:embed="rId2"/>
          <a:srcRect l="7033" t="1299" r="5055" b="50649"/>
          <a:stretch>
            <a:fillRect/>
          </a:stretch>
        </p:blipFill>
        <p:spPr bwMode="auto">
          <a:xfrm>
            <a:off x="1200666" y="4800600"/>
            <a:ext cx="2780270" cy="2057400"/>
          </a:xfrm>
          <a:prstGeom prst="rect">
            <a:avLst/>
          </a:prstGeom>
          <a:noFill/>
        </p:spPr>
      </p:pic>
      <p:pic>
        <p:nvPicPr>
          <p:cNvPr id="5" name="Picture 2" descr="Bobo_doll"/>
          <p:cNvPicPr>
            <a:picLocks noChangeAspect="1" noChangeArrowheads="1"/>
          </p:cNvPicPr>
          <p:nvPr/>
        </p:nvPicPr>
        <p:blipFill>
          <a:blip r:embed="rId2"/>
          <a:srcRect l="7033" t="50649" r="5055" b="1299"/>
          <a:stretch>
            <a:fillRect/>
          </a:stretch>
        </p:blipFill>
        <p:spPr bwMode="auto">
          <a:xfrm>
            <a:off x="5410200" y="4690872"/>
            <a:ext cx="2819400" cy="208635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Personalities Theory</a:t>
            </a:r>
            <a:endParaRPr lang="en-US" dirty="0"/>
          </a:p>
        </p:txBody>
      </p:sp>
      <p:sp>
        <p:nvSpPr>
          <p:cNvPr id="3" name="Content Placeholder 2"/>
          <p:cNvSpPr>
            <a:spLocks noGrp="1"/>
          </p:cNvSpPr>
          <p:nvPr>
            <p:ph sz="quarter" idx="1"/>
          </p:nvPr>
        </p:nvSpPr>
        <p:spPr/>
        <p:txBody>
          <a:bodyPr/>
          <a:lstStyle/>
          <a:p>
            <a:pPr algn="just"/>
            <a:r>
              <a:rPr lang="en-US" dirty="0" smtClean="0"/>
              <a:t>Hans </a:t>
            </a:r>
            <a:r>
              <a:rPr lang="en-US" dirty="0" err="1" smtClean="0"/>
              <a:t>Eysenck</a:t>
            </a:r>
            <a:r>
              <a:rPr lang="en-US" dirty="0" smtClean="0"/>
              <a:t> presented this theory, in which he presented a model. </a:t>
            </a:r>
          </a:p>
          <a:p>
            <a:pPr algn="just"/>
            <a:r>
              <a:rPr lang="en-US" dirty="0" smtClean="0"/>
              <a:t>PEN Model</a:t>
            </a:r>
          </a:p>
          <a:p>
            <a:pPr lvl="2" algn="just"/>
            <a:r>
              <a:rPr lang="en-US" sz="2700" dirty="0" smtClean="0"/>
              <a:t>People high on Neuroticism and Extraversion are more likely to become involved in crime</a:t>
            </a:r>
          </a:p>
          <a:p>
            <a:endParaRPr lang="en-US" dirty="0"/>
          </a:p>
        </p:txBody>
      </p:sp>
      <p:pic>
        <p:nvPicPr>
          <p:cNvPr id="4" name="Picture 6" descr="Eysenck"/>
          <p:cNvPicPr>
            <a:picLocks noChangeAspect="1" noChangeArrowheads="1"/>
          </p:cNvPicPr>
          <p:nvPr/>
        </p:nvPicPr>
        <p:blipFill>
          <a:blip r:embed="rId2"/>
          <a:srcRect/>
          <a:stretch>
            <a:fillRect/>
          </a:stretch>
        </p:blipFill>
        <p:spPr bwMode="auto">
          <a:xfrm>
            <a:off x="3657600" y="3810000"/>
            <a:ext cx="2133600" cy="283954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Learning Theory</a:t>
            </a:r>
            <a:endParaRPr lang="en-US" dirty="0"/>
          </a:p>
        </p:txBody>
      </p:sp>
      <p:sp>
        <p:nvSpPr>
          <p:cNvPr id="3" name="Content Placeholder 2"/>
          <p:cNvSpPr>
            <a:spLocks noGrp="1"/>
          </p:cNvSpPr>
          <p:nvPr>
            <p:ph sz="quarter" idx="1"/>
          </p:nvPr>
        </p:nvSpPr>
        <p:spPr/>
        <p:txBody>
          <a:bodyPr/>
          <a:lstStyle/>
          <a:p>
            <a:pPr algn="just">
              <a:lnSpc>
                <a:spcPct val="80000"/>
              </a:lnSpc>
              <a:buFont typeface="Wingdings" pitchFamily="2" charset="2"/>
              <a:buNone/>
            </a:pPr>
            <a:r>
              <a:rPr lang="en-US" sz="2400" dirty="0" smtClean="0"/>
              <a:t>Aggression </a:t>
            </a:r>
          </a:p>
          <a:p>
            <a:pPr algn="just">
              <a:lnSpc>
                <a:spcPct val="80000"/>
              </a:lnSpc>
            </a:pPr>
            <a:r>
              <a:rPr lang="en-US" sz="2400" dirty="0" smtClean="0"/>
              <a:t>Is learned, not innate.</a:t>
            </a:r>
          </a:p>
          <a:p>
            <a:pPr algn="just">
              <a:lnSpc>
                <a:spcPct val="80000"/>
              </a:lnSpc>
            </a:pPr>
            <a:r>
              <a:rPr lang="en-US" sz="2400" dirty="0" smtClean="0"/>
              <a:t>Requires personal observation of aggression or rewards for aggression.</a:t>
            </a:r>
          </a:p>
          <a:p>
            <a:pPr algn="just">
              <a:lnSpc>
                <a:spcPct val="80000"/>
              </a:lnSpc>
            </a:pPr>
            <a:r>
              <a:rPr lang="en-US" sz="2400" dirty="0" smtClean="0"/>
              <a:t>Involves behavior modeling  of family members, community members and mass media</a:t>
            </a:r>
          </a:p>
          <a:p>
            <a:endParaRPr lang="en-US" dirty="0"/>
          </a:p>
        </p:txBody>
      </p:sp>
      <p:pic>
        <p:nvPicPr>
          <p:cNvPr id="3074" name="Picture 2" descr="http://collider.com/wp-content/uploads/the-aggression-scale.jpg"/>
          <p:cNvPicPr>
            <a:picLocks noChangeAspect="1" noChangeArrowheads="1"/>
          </p:cNvPicPr>
          <p:nvPr/>
        </p:nvPicPr>
        <p:blipFill>
          <a:blip r:embed="rId2"/>
          <a:srcRect/>
          <a:stretch>
            <a:fillRect/>
          </a:stretch>
        </p:blipFill>
        <p:spPr bwMode="auto">
          <a:xfrm>
            <a:off x="1752600" y="3539537"/>
            <a:ext cx="5867400" cy="2861263"/>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theories</a:t>
            </a:r>
            <a:endParaRPr lang="en-US" dirty="0"/>
          </a:p>
        </p:txBody>
      </p:sp>
      <p:sp>
        <p:nvSpPr>
          <p:cNvPr id="3" name="Content Placeholder 2"/>
          <p:cNvSpPr>
            <a:spLocks noGrp="1"/>
          </p:cNvSpPr>
          <p:nvPr>
            <p:ph sz="quarter" idx="1"/>
          </p:nvPr>
        </p:nvSpPr>
        <p:spPr>
          <a:xfrm>
            <a:off x="76200" y="1527048"/>
            <a:ext cx="8915400" cy="4572000"/>
          </a:xfrm>
        </p:spPr>
        <p:txBody>
          <a:bodyPr>
            <a:normAutofit/>
          </a:bodyPr>
          <a:lstStyle/>
          <a:p>
            <a:pPr algn="just"/>
            <a:r>
              <a:rPr lang="en-GB" sz="2400" dirty="0" smtClean="0"/>
              <a:t>Biological theories tended towards seeing crime as a form of illness, caused by pathological factors specific to certain classes of individuals</a:t>
            </a:r>
          </a:p>
          <a:p>
            <a:pPr algn="just"/>
            <a:r>
              <a:rPr lang="en-GB" sz="2400" dirty="0" smtClean="0"/>
              <a:t>“bad” behaviour vs. “sick” behaviour </a:t>
            </a:r>
          </a:p>
          <a:p>
            <a:pPr algn="just"/>
            <a:r>
              <a:rPr lang="en-GB" sz="2400" dirty="0" smtClean="0"/>
              <a:t>We can not blame someone for being sick. </a:t>
            </a:r>
          </a:p>
          <a:p>
            <a:pPr lvl="2" algn="just">
              <a:buNone/>
            </a:pPr>
            <a:endParaRPr lang="en-US" sz="2400" dirty="0" smtClean="0"/>
          </a:p>
          <a:p>
            <a:endParaRPr lang="en-US" dirty="0"/>
          </a:p>
        </p:txBody>
      </p:sp>
      <p:pic>
        <p:nvPicPr>
          <p:cNvPr id="1026" name="Picture 2" descr="http://www.exponent.com/files/Uploads/Images/toxicology/dna1.jpg"/>
          <p:cNvPicPr>
            <a:picLocks noChangeAspect="1" noChangeArrowheads="1"/>
          </p:cNvPicPr>
          <p:nvPr/>
        </p:nvPicPr>
        <p:blipFill>
          <a:blip r:embed="rId2"/>
          <a:srcRect/>
          <a:stretch>
            <a:fillRect/>
          </a:stretch>
        </p:blipFill>
        <p:spPr bwMode="auto">
          <a:xfrm>
            <a:off x="3886200" y="3657600"/>
            <a:ext cx="2247900" cy="29972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theories</a:t>
            </a:r>
            <a:endParaRPr lang="en-US" dirty="0"/>
          </a:p>
        </p:txBody>
      </p:sp>
      <p:sp>
        <p:nvSpPr>
          <p:cNvPr id="3" name="Content Placeholder 2"/>
          <p:cNvSpPr>
            <a:spLocks noGrp="1"/>
          </p:cNvSpPr>
          <p:nvPr>
            <p:ph sz="quarter" idx="1"/>
          </p:nvPr>
        </p:nvSpPr>
        <p:spPr>
          <a:xfrm>
            <a:off x="76200" y="1527048"/>
            <a:ext cx="8915400" cy="4572000"/>
          </a:xfrm>
        </p:spPr>
        <p:txBody>
          <a:bodyPr>
            <a:normAutofit/>
          </a:bodyPr>
          <a:lstStyle/>
          <a:p>
            <a:pPr algn="just"/>
            <a:r>
              <a:rPr lang="en-US" sz="2400" dirty="0" smtClean="0"/>
              <a:t>Hormones and criminality </a:t>
            </a:r>
          </a:p>
          <a:p>
            <a:pPr lvl="2" algn="just"/>
            <a:r>
              <a:rPr lang="en-US" sz="2400" dirty="0" smtClean="0"/>
              <a:t>Testosterone is a male sex hormone linked to aggression. </a:t>
            </a:r>
          </a:p>
          <a:p>
            <a:pPr lvl="2" algn="just"/>
            <a:r>
              <a:rPr lang="en-US" sz="2400" dirty="0" smtClean="0"/>
              <a:t>Research has shown a relationship between high blood testosterone levels and increase male aggression </a:t>
            </a:r>
          </a:p>
          <a:p>
            <a:pPr lvl="2" algn="just"/>
            <a:r>
              <a:rPr lang="en-US" sz="2400" dirty="0" smtClean="0"/>
              <a:t>Low brain levels of serotonin also causes criminality.</a:t>
            </a:r>
          </a:p>
          <a:p>
            <a:pPr lvl="2" algn="just">
              <a:buNone/>
            </a:pPr>
            <a:endParaRPr lang="en-US" sz="2400" dirty="0" smtClean="0"/>
          </a:p>
          <a:p>
            <a:endParaRPr lang="en-US" dirty="0"/>
          </a:p>
        </p:txBody>
      </p:sp>
      <p:pic>
        <p:nvPicPr>
          <p:cNvPr id="2050" name="Picture 2" descr="http://deweydigest.com/wp-content/uploads/2013/04/brainscan.jpg"/>
          <p:cNvPicPr>
            <a:picLocks noChangeAspect="1" noChangeArrowheads="1"/>
          </p:cNvPicPr>
          <p:nvPr/>
        </p:nvPicPr>
        <p:blipFill>
          <a:blip r:embed="rId2"/>
          <a:srcRect/>
          <a:stretch>
            <a:fillRect/>
          </a:stretch>
        </p:blipFill>
        <p:spPr bwMode="auto">
          <a:xfrm>
            <a:off x="3505200" y="3657600"/>
            <a:ext cx="1905000" cy="2676525"/>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theories</a:t>
            </a:r>
            <a:endParaRPr lang="en-US" dirty="0"/>
          </a:p>
        </p:txBody>
      </p:sp>
      <p:sp>
        <p:nvSpPr>
          <p:cNvPr id="3" name="Content Placeholder 2"/>
          <p:cNvSpPr>
            <a:spLocks noGrp="1"/>
          </p:cNvSpPr>
          <p:nvPr>
            <p:ph sz="quarter" idx="1"/>
          </p:nvPr>
        </p:nvSpPr>
        <p:spPr>
          <a:xfrm>
            <a:off x="76200" y="1527048"/>
            <a:ext cx="8915400" cy="4572000"/>
          </a:xfrm>
        </p:spPr>
        <p:txBody>
          <a:bodyPr>
            <a:normAutofit/>
          </a:bodyPr>
          <a:lstStyle/>
          <a:p>
            <a:pPr algn="just"/>
            <a:r>
              <a:rPr lang="en-US" sz="2400" dirty="0" smtClean="0"/>
              <a:t>Genetics and Crime: XYY </a:t>
            </a:r>
            <a:r>
              <a:rPr lang="en-US" sz="2400" dirty="0" err="1" smtClean="0"/>
              <a:t>Supermale</a:t>
            </a:r>
            <a:r>
              <a:rPr lang="en-US" sz="2400" dirty="0" smtClean="0"/>
              <a:t> </a:t>
            </a:r>
          </a:p>
          <a:p>
            <a:pPr lvl="2" algn="just"/>
            <a:r>
              <a:rPr lang="en-US" sz="2400" dirty="0" smtClean="0"/>
              <a:t>Humans have 23 pairs of chromosomes, the last pair determines gender </a:t>
            </a:r>
          </a:p>
          <a:p>
            <a:pPr lvl="2" algn="just"/>
            <a:r>
              <a:rPr lang="en-US" sz="2400" dirty="0" smtClean="0"/>
              <a:t>Males: XY pair ; Females: XX pair </a:t>
            </a:r>
          </a:p>
          <a:p>
            <a:pPr lvl="2" algn="just"/>
            <a:r>
              <a:rPr lang="en-US" sz="2400" dirty="0" smtClean="0"/>
              <a:t>A study of Scottish prisoners found that a small number had an XYY chromosome. These were identified as potentially violent and labeled “</a:t>
            </a:r>
            <a:r>
              <a:rPr lang="en-US" sz="2400" dirty="0" err="1" smtClean="0"/>
              <a:t>supermale</a:t>
            </a:r>
            <a:r>
              <a:rPr lang="en-US" sz="2400" dirty="0" smtClean="0"/>
              <a:t>” </a:t>
            </a:r>
          </a:p>
          <a:p>
            <a:pPr algn="just"/>
            <a:r>
              <a:rPr lang="en-US" sz="2400" dirty="0" smtClean="0"/>
              <a:t> Criminal Families </a:t>
            </a:r>
          </a:p>
          <a:p>
            <a:pPr lvl="2" algn="just"/>
            <a:r>
              <a:rPr lang="en-US" sz="2400" dirty="0" smtClean="0"/>
              <a:t>criminal families appeared to show criminal tendencies through several generations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Appearance of Criminal</a:t>
            </a:r>
            <a:endParaRPr lang="en-US" dirty="0"/>
          </a:p>
        </p:txBody>
      </p:sp>
      <p:sp>
        <p:nvSpPr>
          <p:cNvPr id="3" name="Content Placeholder 2"/>
          <p:cNvSpPr>
            <a:spLocks noGrp="1"/>
          </p:cNvSpPr>
          <p:nvPr>
            <p:ph sz="quarter" idx="1"/>
          </p:nvPr>
        </p:nvSpPr>
        <p:spPr>
          <a:xfrm>
            <a:off x="301752" y="1828800"/>
            <a:ext cx="8503920" cy="4572000"/>
          </a:xfrm>
        </p:spPr>
        <p:txBody>
          <a:bodyPr/>
          <a:lstStyle/>
          <a:p>
            <a:pPr algn="just">
              <a:lnSpc>
                <a:spcPct val="90000"/>
              </a:lnSpc>
            </a:pPr>
            <a:r>
              <a:rPr lang="en-US" sz="2400" dirty="0" smtClean="0"/>
              <a:t>We frequently make inferences about another person’s character based on his/her appearance </a:t>
            </a:r>
          </a:p>
          <a:p>
            <a:pPr algn="just">
              <a:lnSpc>
                <a:spcPct val="90000"/>
              </a:lnSpc>
            </a:pPr>
            <a:r>
              <a:rPr lang="en-US" sz="2400" dirty="0" smtClean="0"/>
              <a:t>Ancient Greeks and Romans believed in “physiognomy” :</a:t>
            </a:r>
          </a:p>
          <a:p>
            <a:pPr lvl="2" algn="just">
              <a:lnSpc>
                <a:spcPct val="90000"/>
              </a:lnSpc>
            </a:pPr>
            <a:r>
              <a:rPr lang="en-US" sz="2400" dirty="0" smtClean="0"/>
              <a:t>physical features can reveal a person’s natural disposition</a:t>
            </a:r>
          </a:p>
          <a:p>
            <a:pPr algn="just"/>
            <a:r>
              <a:rPr lang="en-US" sz="2400" dirty="0" smtClean="0"/>
              <a:t>There are different theories regarding physical appearance of criminal.</a:t>
            </a:r>
          </a:p>
          <a:p>
            <a:pPr algn="just"/>
            <a:r>
              <a:rPr lang="en-US" sz="2400" dirty="0" smtClean="0"/>
              <a:t>Example: </a:t>
            </a:r>
          </a:p>
          <a:p>
            <a:pPr lvl="2" algn="just"/>
            <a:r>
              <a:rPr lang="en-US" sz="2400" dirty="0" smtClean="0"/>
              <a:t>Lombroso’s Theory : Bodily constitution indicates whether a person is a “born criminal”</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Lombroso’s Theory</a:t>
            </a:r>
            <a:endParaRPr lang="en-US" dirty="0"/>
          </a:p>
        </p:txBody>
      </p:sp>
      <p:sp>
        <p:nvSpPr>
          <p:cNvPr id="3" name="Content Placeholder 2"/>
          <p:cNvSpPr>
            <a:spLocks noGrp="1"/>
          </p:cNvSpPr>
          <p:nvPr>
            <p:ph sz="quarter" idx="1"/>
          </p:nvPr>
        </p:nvSpPr>
        <p:spPr>
          <a:xfrm>
            <a:off x="301752" y="1527048"/>
            <a:ext cx="8503920" cy="5102352"/>
          </a:xfrm>
        </p:spPr>
        <p:txBody>
          <a:bodyPr>
            <a:normAutofit fontScale="47500" lnSpcReduction="20000"/>
          </a:bodyPr>
          <a:lstStyle/>
          <a:p>
            <a:pPr algn="just">
              <a:lnSpc>
                <a:spcPct val="120000"/>
              </a:lnSpc>
            </a:pPr>
            <a:r>
              <a:rPr lang="en-US" sz="4200" dirty="0" err="1" smtClean="0"/>
              <a:t>Lombross</a:t>
            </a:r>
            <a:r>
              <a:rPr lang="en-US" sz="4200" dirty="0" smtClean="0"/>
              <a:t> Observed the physical characteristics of Italian prisoners and compared them to Italian soldiers and found that criminals were physically different.</a:t>
            </a:r>
          </a:p>
          <a:p>
            <a:pPr algn="just">
              <a:lnSpc>
                <a:spcPct val="120000"/>
              </a:lnSpc>
            </a:pPr>
            <a:r>
              <a:rPr lang="en-US" sz="4200" dirty="0" smtClean="0"/>
              <a:t>Lombroso presented a long list of physical characteristics used to identify criminals :</a:t>
            </a:r>
          </a:p>
          <a:p>
            <a:pPr marL="945515" lvl="2" indent="-396875" algn="just">
              <a:lnSpc>
                <a:spcPct val="120000"/>
              </a:lnSpc>
            </a:pPr>
            <a:r>
              <a:rPr lang="en-US" sz="4200" dirty="0" smtClean="0"/>
              <a:t>Asymmetry of the face or head, </a:t>
            </a:r>
          </a:p>
          <a:p>
            <a:pPr marL="945515" lvl="2" indent="-396875" algn="just">
              <a:lnSpc>
                <a:spcPct val="120000"/>
              </a:lnSpc>
            </a:pPr>
            <a:r>
              <a:rPr lang="en-US" sz="4200" dirty="0" smtClean="0"/>
              <a:t>large monkey-like ears</a:t>
            </a:r>
          </a:p>
          <a:p>
            <a:pPr marL="945515" lvl="2" indent="-396875" algn="just">
              <a:lnSpc>
                <a:spcPct val="120000"/>
              </a:lnSpc>
            </a:pPr>
            <a:r>
              <a:rPr lang="en-US" sz="4200" dirty="0" smtClean="0"/>
              <a:t>twisted nose</a:t>
            </a:r>
          </a:p>
          <a:p>
            <a:pPr marL="945515" lvl="2" indent="-396875" algn="just">
              <a:lnSpc>
                <a:spcPct val="120000"/>
              </a:lnSpc>
            </a:pPr>
            <a:r>
              <a:rPr lang="en-US" sz="4200" dirty="0" smtClean="0"/>
              <a:t>excessive cheek bones</a:t>
            </a:r>
          </a:p>
          <a:p>
            <a:pPr marL="945515" lvl="2" indent="-396875" algn="just">
              <a:lnSpc>
                <a:spcPct val="120000"/>
              </a:lnSpc>
            </a:pPr>
            <a:r>
              <a:rPr lang="en-US" sz="4200" dirty="0" smtClean="0"/>
              <a:t>long arms</a:t>
            </a:r>
          </a:p>
          <a:p>
            <a:pPr marL="945515" lvl="2" indent="-396875" algn="just">
              <a:lnSpc>
                <a:spcPct val="120000"/>
              </a:lnSpc>
            </a:pPr>
            <a:r>
              <a:rPr lang="en-US" sz="4200" dirty="0" smtClean="0"/>
              <a:t>excessive skin wrinkles</a:t>
            </a:r>
          </a:p>
          <a:p>
            <a:pPr marL="945515" lvl="2" indent="-396875" algn="just">
              <a:lnSpc>
                <a:spcPct val="120000"/>
              </a:lnSpc>
            </a:pPr>
            <a:r>
              <a:rPr lang="en-US" sz="4200" dirty="0" smtClean="0"/>
              <a:t>Large forehead</a:t>
            </a:r>
          </a:p>
          <a:p>
            <a:pPr marL="396875" indent="-396875" algn="just">
              <a:lnSpc>
                <a:spcPct val="120000"/>
              </a:lnSpc>
            </a:pPr>
            <a:r>
              <a:rPr lang="en-US" sz="4200" dirty="0" smtClean="0"/>
              <a:t>The male with five or more of these physical anomalies and Female with three is marked as a born criminal.</a:t>
            </a:r>
          </a:p>
          <a:p>
            <a:pPr lvl="2"/>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Type</a:t>
            </a:r>
            <a:endParaRPr lang="en-US" dirty="0"/>
          </a:p>
        </p:txBody>
      </p:sp>
      <p:sp>
        <p:nvSpPr>
          <p:cNvPr id="3" name="Content Placeholder 2"/>
          <p:cNvSpPr>
            <a:spLocks noGrp="1"/>
          </p:cNvSpPr>
          <p:nvPr>
            <p:ph sz="quarter" idx="1"/>
          </p:nvPr>
        </p:nvSpPr>
        <p:spPr/>
        <p:txBody>
          <a:bodyPr/>
          <a:lstStyle/>
          <a:p>
            <a:pPr algn="just"/>
            <a:r>
              <a:rPr lang="en-US" sz="2000" dirty="0" smtClean="0"/>
              <a:t>Criminality is explained by reference to the offenders’ body types.</a:t>
            </a:r>
          </a:p>
          <a:p>
            <a:pPr algn="just"/>
            <a:r>
              <a:rPr lang="en-US" sz="2000" dirty="0" smtClean="0"/>
              <a:t>Body type is a genetics, or external observable physical characteristics.</a:t>
            </a:r>
          </a:p>
          <a:p>
            <a:pPr algn="just"/>
            <a:r>
              <a:rPr lang="en-US" sz="2000" dirty="0" smtClean="0"/>
              <a:t>W. </a:t>
            </a:r>
            <a:r>
              <a:rPr lang="en-US" sz="2000" dirty="0" err="1" smtClean="0"/>
              <a:t>sheldon</a:t>
            </a:r>
            <a:r>
              <a:rPr lang="en-US" sz="2000" dirty="0" smtClean="0"/>
              <a:t> concluded three types of  human body:</a:t>
            </a:r>
          </a:p>
          <a:p>
            <a:pPr lvl="2" algn="just">
              <a:lnSpc>
                <a:spcPct val="80000"/>
              </a:lnSpc>
            </a:pPr>
            <a:r>
              <a:rPr lang="en-US" dirty="0" err="1" smtClean="0"/>
              <a:t>Ectomorph</a:t>
            </a:r>
            <a:endParaRPr lang="en-US" dirty="0" smtClean="0"/>
          </a:p>
          <a:p>
            <a:pPr lvl="2" algn="just">
              <a:lnSpc>
                <a:spcPct val="80000"/>
              </a:lnSpc>
            </a:pPr>
            <a:r>
              <a:rPr lang="en-US" dirty="0" smtClean="0"/>
              <a:t>Endomorph</a:t>
            </a:r>
            <a:endParaRPr lang="en-US" i="1" dirty="0" smtClean="0"/>
          </a:p>
          <a:p>
            <a:pPr lvl="2" algn="just">
              <a:lnSpc>
                <a:spcPct val="80000"/>
              </a:lnSpc>
            </a:pPr>
            <a:r>
              <a:rPr lang="en-US" dirty="0" err="1" smtClean="0"/>
              <a:t>Mesomorph</a:t>
            </a:r>
            <a:endParaRPr lang="en-US" dirty="0" smtClean="0"/>
          </a:p>
          <a:p>
            <a:endParaRPr lang="en-US" dirty="0"/>
          </a:p>
        </p:txBody>
      </p:sp>
      <p:pic>
        <p:nvPicPr>
          <p:cNvPr id="4" name="Picture 3" descr="somato3"/>
          <p:cNvPicPr>
            <a:picLocks noChangeAspect="1" noChangeArrowheads="1"/>
          </p:cNvPicPr>
          <p:nvPr/>
        </p:nvPicPr>
        <p:blipFill>
          <a:blip r:embed="rId2"/>
          <a:srcRect/>
          <a:stretch>
            <a:fillRect/>
          </a:stretch>
        </p:blipFill>
        <p:spPr bwMode="auto">
          <a:xfrm>
            <a:off x="1066800" y="3505200"/>
            <a:ext cx="7239000" cy="3167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ECTOMORPH </a:t>
            </a:r>
            <a:endParaRPr lang="en-US" dirty="0"/>
          </a:p>
        </p:txBody>
      </p:sp>
      <p:sp>
        <p:nvSpPr>
          <p:cNvPr id="3" name="Content Placeholder 2"/>
          <p:cNvSpPr>
            <a:spLocks noGrp="1"/>
          </p:cNvSpPr>
          <p:nvPr>
            <p:ph sz="quarter" idx="1"/>
          </p:nvPr>
        </p:nvSpPr>
        <p:spPr/>
        <p:txBody>
          <a:bodyPr>
            <a:normAutofit/>
          </a:bodyPr>
          <a:lstStyle/>
          <a:p>
            <a:r>
              <a:rPr lang="en-US" dirty="0" smtClean="0"/>
              <a:t> ECTOMORPHIC are tall, thin, Small Shouldered,  less social and more intellectual than the other types. </a:t>
            </a:r>
          </a:p>
        </p:txBody>
      </p:sp>
      <p:pic>
        <p:nvPicPr>
          <p:cNvPr id="35842" name="Picture 2" descr="http://fitnesswithnicholas.files.wordpress.com/2010/12/somatotypes10sitp8.jpg"/>
          <p:cNvPicPr>
            <a:picLocks noChangeAspect="1" noChangeArrowheads="1"/>
          </p:cNvPicPr>
          <p:nvPr/>
        </p:nvPicPr>
        <p:blipFill>
          <a:blip r:embed="rId2"/>
          <a:srcRect l="68293" t="4332" b="30686"/>
          <a:stretch>
            <a:fillRect/>
          </a:stretch>
        </p:blipFill>
        <p:spPr bwMode="auto">
          <a:xfrm>
            <a:off x="3352800" y="2667000"/>
            <a:ext cx="2362200" cy="3634154"/>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MESOMORPH </a:t>
            </a:r>
            <a:endParaRPr lang="en-US" dirty="0"/>
          </a:p>
        </p:txBody>
      </p:sp>
      <p:sp>
        <p:nvSpPr>
          <p:cNvPr id="3" name="Content Placeholder 2"/>
          <p:cNvSpPr>
            <a:spLocks noGrp="1"/>
          </p:cNvSpPr>
          <p:nvPr>
            <p:ph sz="quarter" idx="1"/>
          </p:nvPr>
        </p:nvSpPr>
        <p:spPr/>
        <p:txBody>
          <a:bodyPr/>
          <a:lstStyle/>
          <a:p>
            <a:pPr algn="just"/>
            <a:r>
              <a:rPr lang="en-US" dirty="0" smtClean="0"/>
              <a:t>MESOMORPHIC have well-developed muscles and an athletic appearance. They are active, aggressive, sometimes violent, and the most likely to become criminals.</a:t>
            </a:r>
          </a:p>
          <a:p>
            <a:pPr algn="just"/>
            <a:endParaRPr lang="en-US" dirty="0"/>
          </a:p>
        </p:txBody>
      </p:sp>
      <p:pic>
        <p:nvPicPr>
          <p:cNvPr id="39938" name="Picture 2" descr="http://fitnesswithnicholas.files.wordpress.com/2010/12/somatotypes10sitp8.jpg"/>
          <p:cNvPicPr>
            <a:picLocks noChangeAspect="1" noChangeArrowheads="1"/>
          </p:cNvPicPr>
          <p:nvPr/>
        </p:nvPicPr>
        <p:blipFill>
          <a:blip r:embed="rId2"/>
          <a:srcRect l="33604" t="7220" r="34960" b="30686"/>
          <a:stretch>
            <a:fillRect/>
          </a:stretch>
        </p:blipFill>
        <p:spPr bwMode="auto">
          <a:xfrm>
            <a:off x="3733800" y="2971800"/>
            <a:ext cx="2209800" cy="32766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ENDOMORPH</a:t>
            </a:r>
            <a:endParaRPr lang="en-US" dirty="0"/>
          </a:p>
        </p:txBody>
      </p:sp>
      <p:sp>
        <p:nvSpPr>
          <p:cNvPr id="3" name="Content Placeholder 2"/>
          <p:cNvSpPr>
            <a:spLocks noGrp="1"/>
          </p:cNvSpPr>
          <p:nvPr>
            <p:ph sz="quarter" idx="1"/>
          </p:nvPr>
        </p:nvSpPr>
        <p:spPr/>
        <p:txBody>
          <a:bodyPr>
            <a:normAutofit/>
          </a:bodyPr>
          <a:lstStyle/>
          <a:p>
            <a:pPr algn="just"/>
            <a:r>
              <a:rPr lang="en-US" sz="2400" dirty="0" smtClean="0"/>
              <a:t>ENDOMORPHIC have heavy builds and are slow moving. </a:t>
            </a:r>
          </a:p>
          <a:p>
            <a:pPr algn="just"/>
            <a:r>
              <a:rPr lang="en-US" sz="2400" dirty="0" smtClean="0"/>
              <a:t>They are known for lethargic behavior rendering them unlikely to commit violent crime and more willing to engage in less strenuous criminal activities such as fencing stolen property. </a:t>
            </a:r>
            <a:endParaRPr lang="en-US" sz="2400" dirty="0"/>
          </a:p>
        </p:txBody>
      </p:sp>
      <p:pic>
        <p:nvPicPr>
          <p:cNvPr id="40962" name="Picture 2" descr="http://fitnesswithnicholas.files.wordpress.com/2010/12/somatotypes10sitp8.jpg"/>
          <p:cNvPicPr>
            <a:picLocks noChangeAspect="1" noChangeArrowheads="1"/>
          </p:cNvPicPr>
          <p:nvPr/>
        </p:nvPicPr>
        <p:blipFill>
          <a:blip r:embed="rId2"/>
          <a:srcRect t="5776" r="67480" b="32130"/>
          <a:stretch>
            <a:fillRect/>
          </a:stretch>
        </p:blipFill>
        <p:spPr bwMode="auto">
          <a:xfrm>
            <a:off x="4267200" y="3200400"/>
            <a:ext cx="2286000" cy="32766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2</a:t>
            </a:r>
            <a:endParaRPr lang="en-US" dirty="0"/>
          </a:p>
        </p:txBody>
      </p:sp>
      <p:pic>
        <p:nvPicPr>
          <p:cNvPr id="4" name="Criminal Psychology- A Crappy Highschool Presentation.avi">
            <a:hlinkClick r:id="" action="ppaction://media"/>
          </p:cNvPr>
          <p:cNvPicPr>
            <a:picLocks noGrp="1" noRot="1" noChangeAspect="1"/>
          </p:cNvPicPr>
          <p:nvPr>
            <p:ph sz="quarter" idx="1"/>
            <a:videoFile r:link="rId1"/>
          </p:nvPr>
        </p:nvPicPr>
        <p:blipFill>
          <a:blip r:embed="rId3"/>
          <a:stretch>
            <a:fillRect/>
          </a:stretch>
        </p:blipFill>
        <p:spPr>
          <a:xfrm>
            <a:off x="1143000" y="1524000"/>
            <a:ext cx="7467600" cy="49706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0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Deviance</a:t>
            </a:r>
            <a:endParaRPr lang="en-US" dirty="0"/>
          </a:p>
        </p:txBody>
      </p:sp>
      <p:sp>
        <p:nvSpPr>
          <p:cNvPr id="3" name="Content Placeholder 2"/>
          <p:cNvSpPr>
            <a:spLocks noGrp="1"/>
          </p:cNvSpPr>
          <p:nvPr>
            <p:ph sz="quarter" idx="1"/>
          </p:nvPr>
        </p:nvSpPr>
        <p:spPr/>
        <p:txBody>
          <a:bodyPr/>
          <a:lstStyle/>
          <a:p>
            <a:r>
              <a:rPr lang="en-US" altLang="en-US" dirty="0"/>
              <a:t>Norms: standards or rules regulating behavior in a social setting; shared expectations </a:t>
            </a:r>
          </a:p>
          <a:p>
            <a:r>
              <a:rPr lang="en-US" altLang="en-US" dirty="0"/>
              <a:t>The pressure to conform stems from the fact that in most situations, if not all, there are unspoken yet explicit rules of how we should behave</a:t>
            </a:r>
          </a:p>
        </p:txBody>
      </p:sp>
    </p:spTree>
    <p:extLst>
      <p:ext uri="{BB962C8B-B14F-4D97-AF65-F5344CB8AC3E}">
        <p14:creationId xmlns:p14="http://schemas.microsoft.com/office/powerpoint/2010/main" xmlns="" val="22689044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pPr algn="ctr"/>
            <a:r>
              <a:rPr lang="en-US" altLang="en-US"/>
              <a:t>What is Deviance?</a:t>
            </a:r>
          </a:p>
        </p:txBody>
      </p:sp>
      <p:sp>
        <p:nvSpPr>
          <p:cNvPr id="13315" name="Rectangle 3"/>
          <p:cNvSpPr>
            <a:spLocks noGrp="1" noRot="1" noChangeArrowheads="1"/>
          </p:cNvSpPr>
          <p:nvPr>
            <p:ph type="body" idx="1"/>
          </p:nvPr>
        </p:nvSpPr>
        <p:spPr/>
        <p:txBody>
          <a:bodyPr/>
          <a:lstStyle/>
          <a:p>
            <a:pPr>
              <a:lnSpc>
                <a:spcPct val="90000"/>
              </a:lnSpc>
            </a:pPr>
            <a:r>
              <a:rPr lang="en-US" altLang="en-US" u="sng"/>
              <a:t>Deviant behavior:</a:t>
            </a:r>
            <a:r>
              <a:rPr lang="en-US" altLang="en-US"/>
              <a:t> behavior that violates the social norms and values </a:t>
            </a:r>
            <a:r>
              <a:rPr lang="en-US" altLang="en-US" i="1"/>
              <a:t>shared by most people in a particular culture or social setting</a:t>
            </a:r>
          </a:p>
          <a:p>
            <a:pPr>
              <a:lnSpc>
                <a:spcPct val="90000"/>
              </a:lnSpc>
            </a:pPr>
            <a:r>
              <a:rPr lang="en-US" altLang="en-US" i="1" u="sng"/>
              <a:t>Crime:</a:t>
            </a:r>
            <a:r>
              <a:rPr lang="en-US" altLang="en-US" i="1"/>
              <a:t>  a violation of official, written criminal law</a:t>
            </a:r>
            <a:r>
              <a:rPr lang="en-US" altLang="en-US"/>
              <a:t> </a:t>
            </a:r>
          </a:p>
          <a:p>
            <a:pPr>
              <a:lnSpc>
                <a:spcPct val="90000"/>
              </a:lnSpc>
            </a:pPr>
            <a:r>
              <a:rPr lang="en-US" altLang="en-US"/>
              <a:t>Is all deviance crime?</a:t>
            </a:r>
          </a:p>
          <a:p>
            <a:pPr>
              <a:lnSpc>
                <a:spcPct val="90000"/>
              </a:lnSpc>
            </a:pPr>
            <a:r>
              <a:rPr lang="en-US" altLang="en-US"/>
              <a:t>Is all crime deviant?</a:t>
            </a:r>
          </a:p>
        </p:txBody>
      </p:sp>
    </p:spTree>
    <p:extLst>
      <p:ext uri="{BB962C8B-B14F-4D97-AF65-F5344CB8AC3E}">
        <p14:creationId xmlns:p14="http://schemas.microsoft.com/office/powerpoint/2010/main" xmlns="" val="208334911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pPr algn="ctr"/>
            <a:r>
              <a:rPr lang="en-US" altLang="en-US"/>
              <a:t>Deviance/conformity</a:t>
            </a:r>
          </a:p>
        </p:txBody>
      </p:sp>
      <p:sp>
        <p:nvSpPr>
          <p:cNvPr id="14339" name="Rectangle 3"/>
          <p:cNvSpPr>
            <a:spLocks noGrp="1" noRot="1" noChangeArrowheads="1"/>
          </p:cNvSpPr>
          <p:nvPr>
            <p:ph type="body" idx="1"/>
          </p:nvPr>
        </p:nvSpPr>
        <p:spPr/>
        <p:txBody>
          <a:bodyPr/>
          <a:lstStyle/>
          <a:p>
            <a:r>
              <a:rPr lang="en-US" altLang="en-US"/>
              <a:t>we have many social mechanisms in place to ensure a high degree of conformity</a:t>
            </a:r>
          </a:p>
          <a:p>
            <a:pPr lvl="1"/>
            <a:r>
              <a:rPr lang="en-US" altLang="en-US"/>
              <a:t>socialization, role expectations, laws, patterns of rewards and sanctions</a:t>
            </a:r>
          </a:p>
          <a:p>
            <a:endParaRPr lang="en-US" altLang="en-US"/>
          </a:p>
          <a:p>
            <a:r>
              <a:rPr lang="en-US" altLang="en-US"/>
              <a:t>*No single act is universally deviant</a:t>
            </a:r>
          </a:p>
        </p:txBody>
      </p:sp>
    </p:spTree>
    <p:extLst>
      <p:ext uri="{BB962C8B-B14F-4D97-AF65-F5344CB8AC3E}">
        <p14:creationId xmlns:p14="http://schemas.microsoft.com/office/powerpoint/2010/main" xmlns="" val="61347652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pPr algn="ctr"/>
            <a:r>
              <a:rPr lang="en-US" altLang="en-US"/>
              <a:t>Deviance</a:t>
            </a:r>
          </a:p>
        </p:txBody>
      </p:sp>
      <p:sp>
        <p:nvSpPr>
          <p:cNvPr id="15363" name="Rectangle 3"/>
          <p:cNvSpPr>
            <a:spLocks noGrp="1" noRot="1" noChangeArrowheads="1"/>
          </p:cNvSpPr>
          <p:nvPr>
            <p:ph type="body" idx="1"/>
          </p:nvPr>
        </p:nvSpPr>
        <p:spPr/>
        <p:txBody>
          <a:bodyPr/>
          <a:lstStyle/>
          <a:p>
            <a:r>
              <a:rPr lang="en-US" altLang="en-US" sz="2800"/>
              <a:t>Deviance is normal, it happens all the time!</a:t>
            </a:r>
          </a:p>
          <a:p>
            <a:r>
              <a:rPr lang="en-US" altLang="en-US" sz="2800"/>
              <a:t>How can something be deviant if it happens all the time?</a:t>
            </a:r>
          </a:p>
          <a:p>
            <a:pPr lvl="1"/>
            <a:r>
              <a:rPr lang="en-US" altLang="en-US" sz="2400"/>
              <a:t> When behavior becomes public knowledge</a:t>
            </a:r>
          </a:p>
          <a:p>
            <a:pPr lvl="1"/>
            <a:r>
              <a:rPr lang="en-US" altLang="en-US" sz="2400"/>
              <a:t>When a group decides to treat something deviant</a:t>
            </a:r>
          </a:p>
          <a:p>
            <a:endParaRPr lang="en-US" altLang="en-US" sz="2800"/>
          </a:p>
          <a:p>
            <a:r>
              <a:rPr lang="en-US" altLang="en-US" sz="2800"/>
              <a:t>*An act in itself is not deviant; it is how the act is treated which makes it deviant</a:t>
            </a:r>
          </a:p>
        </p:txBody>
      </p:sp>
    </p:spTree>
    <p:extLst>
      <p:ext uri="{BB962C8B-B14F-4D97-AF65-F5344CB8AC3E}">
        <p14:creationId xmlns:p14="http://schemas.microsoft.com/office/powerpoint/2010/main" xmlns="" val="2221213507"/>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algn="ctr"/>
            <a:r>
              <a:rPr lang="en-US" altLang="en-US"/>
              <a:t>Theories on Deviance</a:t>
            </a:r>
          </a:p>
        </p:txBody>
      </p:sp>
      <p:sp>
        <p:nvSpPr>
          <p:cNvPr id="16387" name="Rectangle 3"/>
          <p:cNvSpPr>
            <a:spLocks noGrp="1" noRot="1" noChangeArrowheads="1"/>
          </p:cNvSpPr>
          <p:nvPr>
            <p:ph type="body" idx="1"/>
          </p:nvPr>
        </p:nvSpPr>
        <p:spPr/>
        <p:txBody>
          <a:bodyPr/>
          <a:lstStyle/>
          <a:p>
            <a:r>
              <a:rPr lang="en-US" altLang="en-US"/>
              <a:t>Essentialist vs. social constructionist explanations</a:t>
            </a:r>
          </a:p>
          <a:p>
            <a:pPr lvl="1"/>
            <a:r>
              <a:rPr lang="en-US" altLang="en-US"/>
              <a:t>Essentialist:  deviance is innate, biological</a:t>
            </a:r>
          </a:p>
          <a:p>
            <a:pPr lvl="1"/>
            <a:r>
              <a:rPr lang="en-US" altLang="en-US"/>
              <a:t>Constructionist:  deviance is product of the social system; depends on time, place, circumstance</a:t>
            </a:r>
          </a:p>
          <a:p>
            <a:endParaRPr lang="en-US" altLang="en-US"/>
          </a:p>
        </p:txBody>
      </p:sp>
    </p:spTree>
    <p:extLst>
      <p:ext uri="{BB962C8B-B14F-4D97-AF65-F5344CB8AC3E}">
        <p14:creationId xmlns:p14="http://schemas.microsoft.com/office/powerpoint/2010/main" xmlns="" val="1246580627"/>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altLang="en-US"/>
              <a:t>Biological Theories</a:t>
            </a:r>
          </a:p>
        </p:txBody>
      </p:sp>
      <p:sp>
        <p:nvSpPr>
          <p:cNvPr id="17411" name="Rectangle 3"/>
          <p:cNvSpPr>
            <a:spLocks noGrp="1" noRot="1" noChangeArrowheads="1"/>
          </p:cNvSpPr>
          <p:nvPr>
            <p:ph type="body" idx="1"/>
          </p:nvPr>
        </p:nvSpPr>
        <p:spPr/>
        <p:txBody>
          <a:bodyPr/>
          <a:lstStyle/>
          <a:p>
            <a:r>
              <a:rPr lang="en-US" altLang="en-US"/>
              <a:t>Lombroso- Father of Criminology</a:t>
            </a:r>
          </a:p>
          <a:p>
            <a:pPr lvl="1"/>
            <a:r>
              <a:rPr lang="en-US" altLang="en-US"/>
              <a:t>Atavistic: evolutionary throwbacks</a:t>
            </a:r>
          </a:p>
          <a:p>
            <a:pPr lvl="1"/>
            <a:endParaRPr lang="en-US" altLang="en-US"/>
          </a:p>
          <a:p>
            <a:r>
              <a:rPr lang="en-US" altLang="en-US"/>
              <a:t>More recent biological theories point to testosterone levels, for example, to explain why some people are deviant</a:t>
            </a:r>
          </a:p>
        </p:txBody>
      </p:sp>
    </p:spTree>
    <p:extLst>
      <p:ext uri="{BB962C8B-B14F-4D97-AF65-F5344CB8AC3E}">
        <p14:creationId xmlns:p14="http://schemas.microsoft.com/office/powerpoint/2010/main" xmlns="" val="1613795358"/>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r>
              <a:rPr lang="en-US" altLang="en-US"/>
              <a:t>Psychological Theories</a:t>
            </a:r>
          </a:p>
        </p:txBody>
      </p:sp>
      <p:sp>
        <p:nvSpPr>
          <p:cNvPr id="18435" name="Rectangle 3"/>
          <p:cNvSpPr>
            <a:spLocks noGrp="1" noRot="1" noChangeArrowheads="1"/>
          </p:cNvSpPr>
          <p:nvPr>
            <p:ph type="body" idx="1"/>
          </p:nvPr>
        </p:nvSpPr>
        <p:spPr/>
        <p:txBody>
          <a:bodyPr/>
          <a:lstStyle/>
          <a:p>
            <a:r>
              <a:rPr lang="en-US" altLang="en-US"/>
              <a:t>Look at individual development, personality traits to explain deviance</a:t>
            </a:r>
          </a:p>
          <a:p>
            <a:r>
              <a:rPr lang="en-US" altLang="en-US"/>
              <a:t>Individualistic explanations</a:t>
            </a:r>
          </a:p>
          <a:p>
            <a:endParaRPr lang="en-US" altLang="en-US"/>
          </a:p>
        </p:txBody>
      </p:sp>
    </p:spTree>
    <p:extLst>
      <p:ext uri="{BB962C8B-B14F-4D97-AF65-F5344CB8AC3E}">
        <p14:creationId xmlns:p14="http://schemas.microsoft.com/office/powerpoint/2010/main" xmlns="" val="328947443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pPr algn="ctr"/>
            <a:r>
              <a:rPr lang="en-US" altLang="en-US"/>
              <a:t>Sociological Theories:  Functionalists</a:t>
            </a:r>
          </a:p>
        </p:txBody>
      </p:sp>
      <p:sp>
        <p:nvSpPr>
          <p:cNvPr id="19459" name="Rectangle 3"/>
          <p:cNvSpPr>
            <a:spLocks noGrp="1" noRot="1" noChangeArrowheads="1"/>
          </p:cNvSpPr>
          <p:nvPr>
            <p:ph type="body" idx="1"/>
          </p:nvPr>
        </p:nvSpPr>
        <p:spPr/>
        <p:txBody>
          <a:bodyPr/>
          <a:lstStyle/>
          <a:p>
            <a:r>
              <a:rPr lang="en-US" altLang="en-US"/>
              <a:t>Everything in society exists for a reason</a:t>
            </a:r>
          </a:p>
          <a:p>
            <a:r>
              <a:rPr lang="en-US" altLang="en-US"/>
              <a:t>Deviance has purposes:</a:t>
            </a:r>
          </a:p>
          <a:p>
            <a:pPr lvl="1"/>
            <a:r>
              <a:rPr lang="en-US" altLang="en-US"/>
              <a:t>Teaches proper behavior, defines boundaries</a:t>
            </a:r>
          </a:p>
          <a:p>
            <a:pPr lvl="1"/>
            <a:r>
              <a:rPr lang="en-US" altLang="en-US"/>
              <a:t>Rewards conformity</a:t>
            </a:r>
          </a:p>
          <a:p>
            <a:pPr lvl="1"/>
            <a:r>
              <a:rPr lang="en-US" altLang="en-US"/>
              <a:t>Creates jobs</a:t>
            </a:r>
          </a:p>
        </p:txBody>
      </p:sp>
    </p:spTree>
    <p:extLst>
      <p:ext uri="{BB962C8B-B14F-4D97-AF65-F5344CB8AC3E}">
        <p14:creationId xmlns:p14="http://schemas.microsoft.com/office/powerpoint/2010/main" xmlns="" val="400451324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pPr algn="ctr"/>
            <a:r>
              <a:rPr lang="en-US" altLang="en-US"/>
              <a:t>Functionalist Theories:  Strain Theory</a:t>
            </a:r>
          </a:p>
        </p:txBody>
      </p:sp>
      <p:sp>
        <p:nvSpPr>
          <p:cNvPr id="20483" name="Rectangle 3"/>
          <p:cNvSpPr>
            <a:spLocks noGrp="1" noRot="1" noChangeArrowheads="1"/>
          </p:cNvSpPr>
          <p:nvPr>
            <p:ph type="body" idx="1"/>
          </p:nvPr>
        </p:nvSpPr>
        <p:spPr/>
        <p:txBody>
          <a:bodyPr/>
          <a:lstStyle/>
          <a:p>
            <a:pPr>
              <a:lnSpc>
                <a:spcPct val="90000"/>
              </a:lnSpc>
            </a:pPr>
            <a:r>
              <a:rPr lang="en-US" altLang="en-US" sz="2800" dirty="0" smtClean="0"/>
              <a:t>Looks </a:t>
            </a:r>
            <a:r>
              <a:rPr lang="en-US" altLang="en-US" sz="2800" dirty="0"/>
              <a:t>at cultural goals and cultural means</a:t>
            </a:r>
          </a:p>
          <a:p>
            <a:pPr>
              <a:lnSpc>
                <a:spcPct val="90000"/>
              </a:lnSpc>
            </a:pPr>
            <a:r>
              <a:rPr lang="en-US" altLang="en-US" sz="2800" dirty="0"/>
              <a:t>Anomie: state of </a:t>
            </a:r>
            <a:r>
              <a:rPr lang="en-US" altLang="en-US" sz="2800" dirty="0" err="1"/>
              <a:t>normlessness</a:t>
            </a:r>
            <a:r>
              <a:rPr lang="en-US" altLang="en-US" sz="2800" dirty="0"/>
              <a:t>, alienation (Durkheim)</a:t>
            </a:r>
          </a:p>
          <a:p>
            <a:pPr>
              <a:lnSpc>
                <a:spcPct val="90000"/>
              </a:lnSpc>
            </a:pPr>
            <a:r>
              <a:rPr lang="en-US" altLang="en-US" sz="2800" dirty="0"/>
              <a:t>To Merton, </a:t>
            </a:r>
            <a:r>
              <a:rPr lang="en-US" altLang="en-US" sz="2800" dirty="0" smtClean="0"/>
              <a:t>strain is </a:t>
            </a:r>
            <a:r>
              <a:rPr lang="en-US" altLang="en-US" sz="2800" dirty="0"/>
              <a:t>the gap between means and goals</a:t>
            </a:r>
          </a:p>
          <a:p>
            <a:pPr>
              <a:lnSpc>
                <a:spcPct val="90000"/>
              </a:lnSpc>
            </a:pPr>
            <a:r>
              <a:rPr lang="en-US" altLang="en-US" sz="2800" dirty="0"/>
              <a:t>Anomie often leads to deviance  </a:t>
            </a:r>
          </a:p>
          <a:p>
            <a:pPr>
              <a:lnSpc>
                <a:spcPct val="90000"/>
              </a:lnSpc>
              <a:buFont typeface="Wingdings" pitchFamily="2" charset="2"/>
              <a:buNone/>
            </a:pPr>
            <a:r>
              <a:rPr lang="en-US" altLang="en-US" sz="2800" dirty="0"/>
              <a:t>		</a:t>
            </a:r>
          </a:p>
        </p:txBody>
      </p:sp>
    </p:spTree>
    <p:extLst>
      <p:ext uri="{BB962C8B-B14F-4D97-AF65-F5344CB8AC3E}">
        <p14:creationId xmlns:p14="http://schemas.microsoft.com/office/powerpoint/2010/main" xmlns="" val="295465363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US" altLang="en-US"/>
              <a:t>Conflict Theories</a:t>
            </a:r>
          </a:p>
        </p:txBody>
      </p:sp>
      <p:sp>
        <p:nvSpPr>
          <p:cNvPr id="22531" name="Rectangle 3"/>
          <p:cNvSpPr>
            <a:spLocks noGrp="1" noRot="1" noChangeArrowheads="1"/>
          </p:cNvSpPr>
          <p:nvPr>
            <p:ph type="body" idx="1"/>
          </p:nvPr>
        </p:nvSpPr>
        <p:spPr/>
        <p:txBody>
          <a:bodyPr/>
          <a:lstStyle/>
          <a:p>
            <a:r>
              <a:rPr lang="en-US" altLang="en-US"/>
              <a:t>Norms are defined by those with power</a:t>
            </a:r>
          </a:p>
          <a:p>
            <a:r>
              <a:rPr lang="en-US" altLang="en-US"/>
              <a:t>Challenges to status quo are generally defined as deviant</a:t>
            </a:r>
          </a:p>
        </p:txBody>
      </p:sp>
    </p:spTree>
    <p:extLst>
      <p:ext uri="{BB962C8B-B14F-4D97-AF65-F5344CB8AC3E}">
        <p14:creationId xmlns:p14="http://schemas.microsoft.com/office/powerpoint/2010/main" xmlns="" val="3006161869"/>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lstStyle/>
          <a:p>
            <a:r>
              <a:rPr lang="en-US" altLang="en-US"/>
              <a:t>Conflict Theories: Class</a:t>
            </a:r>
          </a:p>
        </p:txBody>
      </p:sp>
      <p:sp>
        <p:nvSpPr>
          <p:cNvPr id="23555" name="Rectangle 3"/>
          <p:cNvSpPr>
            <a:spLocks noGrp="1" noRot="1" noChangeArrowheads="1"/>
          </p:cNvSpPr>
          <p:nvPr>
            <p:ph type="body" idx="1"/>
          </p:nvPr>
        </p:nvSpPr>
        <p:spPr/>
        <p:txBody>
          <a:bodyPr/>
          <a:lstStyle/>
          <a:p>
            <a:r>
              <a:rPr lang="en-US" altLang="en-US"/>
              <a:t>Deviance is created by dominant class</a:t>
            </a:r>
          </a:p>
          <a:p>
            <a:r>
              <a:rPr lang="en-US" altLang="en-US"/>
              <a:t>All deviance comes from the capitalist system</a:t>
            </a:r>
          </a:p>
          <a:p>
            <a:r>
              <a:rPr lang="en-US" altLang="en-US"/>
              <a:t>Two Groups:</a:t>
            </a:r>
          </a:p>
          <a:p>
            <a:pPr lvl="1"/>
            <a:r>
              <a:rPr lang="en-US" altLang="en-US"/>
              <a:t>Crimes of domination: higher classes</a:t>
            </a:r>
          </a:p>
          <a:p>
            <a:pPr lvl="1"/>
            <a:r>
              <a:rPr lang="en-US" altLang="en-US"/>
              <a:t>Crimes of survival/rebellion: lower classes</a:t>
            </a:r>
          </a:p>
        </p:txBody>
      </p:sp>
    </p:spTree>
    <p:extLst>
      <p:ext uri="{BB962C8B-B14F-4D97-AF65-F5344CB8AC3E}">
        <p14:creationId xmlns:p14="http://schemas.microsoft.com/office/powerpoint/2010/main" xmlns="" val="303521613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altLang="en-US"/>
              <a:t>Conflict Theories: Race</a:t>
            </a:r>
          </a:p>
        </p:txBody>
      </p:sp>
      <p:sp>
        <p:nvSpPr>
          <p:cNvPr id="24579" name="Rectangle 3"/>
          <p:cNvSpPr>
            <a:spLocks noGrp="1" noRot="1" noChangeArrowheads="1"/>
          </p:cNvSpPr>
          <p:nvPr>
            <p:ph type="body" sz="half" idx="1"/>
          </p:nvPr>
        </p:nvSpPr>
        <p:spPr/>
        <p:txBody>
          <a:bodyPr/>
          <a:lstStyle/>
          <a:p>
            <a:r>
              <a:rPr lang="en-US" altLang="en-US" sz="2800"/>
              <a:t>Liska and Tausig (1979)</a:t>
            </a:r>
          </a:p>
          <a:p>
            <a:r>
              <a:rPr lang="en-US" altLang="en-US" sz="2800"/>
              <a:t>Studied the outcomes of court cases</a:t>
            </a:r>
          </a:p>
          <a:p>
            <a:r>
              <a:rPr lang="en-US" altLang="en-US" sz="2800"/>
              <a:t>Found that race, more than class, affected the outcomes</a:t>
            </a:r>
          </a:p>
          <a:p>
            <a:pPr>
              <a:buFont typeface="Wingdings" pitchFamily="2" charset="2"/>
              <a:buNone/>
            </a:pPr>
            <a:endParaRPr lang="en-US" altLang="en-US" sz="2800"/>
          </a:p>
        </p:txBody>
      </p:sp>
      <p:graphicFrame>
        <p:nvGraphicFramePr>
          <p:cNvPr id="24622" name="Group 46"/>
          <p:cNvGraphicFramePr>
            <a:graphicFrameLocks noGrp="1"/>
          </p:cNvGraphicFramePr>
          <p:nvPr>
            <p:ph sz="half" idx="2"/>
          </p:nvPr>
        </p:nvGraphicFramePr>
        <p:xfrm>
          <a:off x="4191000" y="2286000"/>
          <a:ext cx="4800600" cy="4191000"/>
        </p:xfrm>
        <a:graphic>
          <a:graphicData uri="http://schemas.openxmlformats.org/drawingml/2006/table">
            <a:tbl>
              <a:tblPr/>
              <a:tblGrid>
                <a:gridCol w="1600200"/>
                <a:gridCol w="1600200"/>
                <a:gridCol w="1600200"/>
              </a:tblGrid>
              <a:tr h="83820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Whites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Blacks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Detained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55%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Arrested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Prosecuted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Incarcerated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000000"/>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000000"/>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000000"/>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000000"/>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000000"/>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000000"/>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alt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87428248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pPr algn="ctr"/>
            <a:r>
              <a:rPr lang="en-US" altLang="en-US"/>
              <a:t>Conflict Theories: Race/Class</a:t>
            </a:r>
          </a:p>
        </p:txBody>
      </p:sp>
      <p:sp>
        <p:nvSpPr>
          <p:cNvPr id="27651" name="Rectangle 3"/>
          <p:cNvSpPr>
            <a:spLocks noGrp="1" noRot="1" noChangeArrowheads="1"/>
          </p:cNvSpPr>
          <p:nvPr>
            <p:ph type="body" idx="1"/>
          </p:nvPr>
        </p:nvSpPr>
        <p:spPr/>
        <p:txBody>
          <a:bodyPr/>
          <a:lstStyle/>
          <a:p>
            <a:r>
              <a:rPr lang="en-US" altLang="en-US"/>
              <a:t>Incarcerated population is disproportionately minority/lower class</a:t>
            </a:r>
          </a:p>
          <a:p>
            <a:pPr lvl="1"/>
            <a:r>
              <a:rPr lang="en-US" altLang="en-US"/>
              <a:t>Over 65% are minorities, compared to 30% of American population as a whole</a:t>
            </a:r>
          </a:p>
          <a:p>
            <a:pPr lvl="1"/>
            <a:r>
              <a:rPr lang="en-US" altLang="en-US"/>
              <a:t>40% were unemployed at time of arrest</a:t>
            </a:r>
          </a:p>
          <a:p>
            <a:pPr lvl="1"/>
            <a:r>
              <a:rPr lang="en-US" altLang="en-US"/>
              <a:t>60% of death row inmates were unemployed</a:t>
            </a:r>
          </a:p>
          <a:p>
            <a:pPr lvl="1"/>
            <a:r>
              <a:rPr lang="en-US" altLang="en-US"/>
              <a:t>Over 50% are incarcerated for non-violent offenses</a:t>
            </a:r>
          </a:p>
        </p:txBody>
      </p:sp>
    </p:spTree>
    <p:extLst>
      <p:ext uri="{BB962C8B-B14F-4D97-AF65-F5344CB8AC3E}">
        <p14:creationId xmlns:p14="http://schemas.microsoft.com/office/powerpoint/2010/main" xmlns="" val="190086811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pPr algn="ctr"/>
            <a:r>
              <a:rPr lang="en-US" altLang="en-US"/>
              <a:t>Symbolic Interaction Theories</a:t>
            </a:r>
          </a:p>
        </p:txBody>
      </p:sp>
      <p:sp>
        <p:nvSpPr>
          <p:cNvPr id="28675" name="Rectangle 3"/>
          <p:cNvSpPr>
            <a:spLocks noGrp="1" noRot="1" noChangeArrowheads="1"/>
          </p:cNvSpPr>
          <p:nvPr>
            <p:ph type="body" idx="1"/>
          </p:nvPr>
        </p:nvSpPr>
        <p:spPr/>
        <p:txBody>
          <a:bodyPr/>
          <a:lstStyle/>
          <a:p>
            <a:pPr>
              <a:lnSpc>
                <a:spcPct val="80000"/>
              </a:lnSpc>
            </a:pPr>
            <a:r>
              <a:rPr lang="en-US" altLang="en-US" sz="2800"/>
              <a:t>Labeling Theory (Becker)</a:t>
            </a:r>
          </a:p>
          <a:p>
            <a:pPr>
              <a:lnSpc>
                <a:spcPct val="80000"/>
              </a:lnSpc>
            </a:pPr>
            <a:r>
              <a:rPr lang="en-US" altLang="en-US" sz="2800"/>
              <a:t>also known as “social reaction theory” </a:t>
            </a:r>
          </a:p>
          <a:p>
            <a:pPr>
              <a:lnSpc>
                <a:spcPct val="80000"/>
              </a:lnSpc>
            </a:pPr>
            <a:r>
              <a:rPr lang="en-US" altLang="en-US" sz="2800"/>
              <a:t>deviance is concerned with </a:t>
            </a:r>
            <a:r>
              <a:rPr lang="en-US" altLang="en-US" sz="2800" i="1"/>
              <a:t>social reaction</a:t>
            </a:r>
          </a:p>
          <a:p>
            <a:pPr>
              <a:lnSpc>
                <a:spcPct val="80000"/>
              </a:lnSpc>
            </a:pPr>
            <a:r>
              <a:rPr lang="en-US" altLang="en-US" sz="2800" i="1"/>
              <a:t>shifts perspective from the individual to the group or audience</a:t>
            </a:r>
          </a:p>
          <a:p>
            <a:pPr>
              <a:lnSpc>
                <a:spcPct val="80000"/>
              </a:lnSpc>
            </a:pPr>
            <a:r>
              <a:rPr lang="en-US" altLang="en-US" sz="2800" i="1"/>
              <a:t>looks at the effects of labels</a:t>
            </a:r>
          </a:p>
          <a:p>
            <a:pPr>
              <a:lnSpc>
                <a:spcPct val="80000"/>
              </a:lnSpc>
            </a:pPr>
            <a:r>
              <a:rPr lang="en-US" altLang="en-US" sz="2800" i="1"/>
              <a:t>stresses relativity of deviance (time, place, circumstance) and how society controls deviance</a:t>
            </a:r>
            <a:r>
              <a:rPr lang="en-US" altLang="en-US" sz="2800"/>
              <a:t> </a:t>
            </a:r>
          </a:p>
          <a:p>
            <a:pPr>
              <a:lnSpc>
                <a:spcPct val="80000"/>
              </a:lnSpc>
            </a:pPr>
            <a:r>
              <a:rPr lang="en-US" altLang="en-US" sz="2800"/>
              <a:t>Shift from rule breakers to rule makers</a:t>
            </a:r>
          </a:p>
        </p:txBody>
      </p:sp>
    </p:spTree>
    <p:extLst>
      <p:ext uri="{BB962C8B-B14F-4D97-AF65-F5344CB8AC3E}">
        <p14:creationId xmlns:p14="http://schemas.microsoft.com/office/powerpoint/2010/main" xmlns="" val="4180349251"/>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r>
              <a:rPr lang="en-US" altLang="en-US"/>
              <a:t>Labeling Theory</a:t>
            </a:r>
          </a:p>
        </p:txBody>
      </p:sp>
      <p:sp>
        <p:nvSpPr>
          <p:cNvPr id="29699" name="Rectangle 3"/>
          <p:cNvSpPr>
            <a:spLocks noGrp="1" noRot="1" noChangeArrowheads="1"/>
          </p:cNvSpPr>
          <p:nvPr>
            <p:ph type="body" idx="1"/>
          </p:nvPr>
        </p:nvSpPr>
        <p:spPr/>
        <p:txBody>
          <a:bodyPr/>
          <a:lstStyle/>
          <a:p>
            <a:pPr>
              <a:lnSpc>
                <a:spcPct val="90000"/>
              </a:lnSpc>
            </a:pPr>
            <a:r>
              <a:rPr lang="en-US" altLang="en-US" sz="2800"/>
              <a:t>When labeled deviant, there is a tendency to act that way </a:t>
            </a:r>
          </a:p>
          <a:p>
            <a:pPr>
              <a:lnSpc>
                <a:spcPct val="90000"/>
              </a:lnSpc>
            </a:pPr>
            <a:r>
              <a:rPr lang="en-US" altLang="en-US" sz="2800"/>
              <a:t>Also, when labeled deviant, tendency to be treated that way</a:t>
            </a:r>
          </a:p>
          <a:p>
            <a:pPr>
              <a:lnSpc>
                <a:spcPct val="90000"/>
              </a:lnSpc>
            </a:pPr>
            <a:r>
              <a:rPr lang="en-US" altLang="en-US" sz="2800" i="1"/>
              <a:t>Deviant career</a:t>
            </a:r>
            <a:r>
              <a:rPr lang="en-US" altLang="en-US" sz="2800"/>
              <a:t>:  as a result of deviant labels, people become forced to limit their contact to non-normal, which in turn becomes normal to the deviant</a:t>
            </a:r>
          </a:p>
          <a:p>
            <a:pPr>
              <a:lnSpc>
                <a:spcPct val="90000"/>
              </a:lnSpc>
            </a:pPr>
            <a:r>
              <a:rPr lang="en-US" altLang="en-US" sz="2800"/>
              <a:t>Often, they become part of a deviant group or subculture, which gives people status</a:t>
            </a:r>
          </a:p>
          <a:p>
            <a:pPr>
              <a:lnSpc>
                <a:spcPct val="90000"/>
              </a:lnSpc>
            </a:pPr>
            <a:endParaRPr lang="en-US" altLang="en-US" sz="2800"/>
          </a:p>
        </p:txBody>
      </p:sp>
    </p:spTree>
    <p:extLst>
      <p:ext uri="{BB962C8B-B14F-4D97-AF65-F5344CB8AC3E}">
        <p14:creationId xmlns:p14="http://schemas.microsoft.com/office/powerpoint/2010/main" xmlns="" val="3150280222"/>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lstStyle/>
          <a:p>
            <a:r>
              <a:rPr lang="en-US" altLang="en-US"/>
              <a:t>Labeling Theory</a:t>
            </a:r>
          </a:p>
        </p:txBody>
      </p:sp>
      <p:sp>
        <p:nvSpPr>
          <p:cNvPr id="30723" name="Rectangle 3"/>
          <p:cNvSpPr>
            <a:spLocks noGrp="1" noRot="1" noChangeArrowheads="1"/>
          </p:cNvSpPr>
          <p:nvPr>
            <p:ph type="body" idx="1"/>
          </p:nvPr>
        </p:nvSpPr>
        <p:spPr/>
        <p:txBody>
          <a:bodyPr/>
          <a:lstStyle/>
          <a:p>
            <a:pPr>
              <a:lnSpc>
                <a:spcPct val="90000"/>
              </a:lnSpc>
            </a:pPr>
            <a:r>
              <a:rPr lang="en-US" altLang="en-US"/>
              <a:t>According to Becker, “moral entrepreneurs” define deviance </a:t>
            </a:r>
          </a:p>
          <a:p>
            <a:pPr lvl="1">
              <a:lnSpc>
                <a:spcPct val="90000"/>
              </a:lnSpc>
            </a:pPr>
            <a:r>
              <a:rPr lang="en-US" altLang="en-US"/>
              <a:t>media has been most effective tool for moral crusaders</a:t>
            </a:r>
          </a:p>
          <a:p>
            <a:pPr lvl="1">
              <a:lnSpc>
                <a:spcPct val="90000"/>
              </a:lnSpc>
            </a:pPr>
            <a:r>
              <a:rPr lang="en-US" altLang="en-US"/>
              <a:t>often attempt to blame social problems on other groups</a:t>
            </a:r>
          </a:p>
          <a:p>
            <a:pPr lvl="1">
              <a:lnSpc>
                <a:spcPct val="90000"/>
              </a:lnSpc>
            </a:pPr>
            <a:r>
              <a:rPr lang="en-US" altLang="en-US"/>
              <a:t>news is full of deviance</a:t>
            </a:r>
          </a:p>
          <a:p>
            <a:pPr lvl="1">
              <a:lnSpc>
                <a:spcPct val="90000"/>
              </a:lnSpc>
            </a:pPr>
            <a:r>
              <a:rPr lang="en-US" altLang="en-US"/>
              <a:t>one of the main focuses of mass media is deviance</a:t>
            </a:r>
          </a:p>
        </p:txBody>
      </p:sp>
    </p:spTree>
    <p:extLst>
      <p:ext uri="{BB962C8B-B14F-4D97-AF65-F5344CB8AC3E}">
        <p14:creationId xmlns:p14="http://schemas.microsoft.com/office/powerpoint/2010/main" xmlns="" val="2079290661"/>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a:lstStyle/>
          <a:p>
            <a:r>
              <a:rPr lang="en-US" altLang="en-US"/>
              <a:t>Differential Association</a:t>
            </a:r>
          </a:p>
        </p:txBody>
      </p:sp>
      <p:sp>
        <p:nvSpPr>
          <p:cNvPr id="36867" name="Rectangle 3"/>
          <p:cNvSpPr>
            <a:spLocks noGrp="1" noRot="1" noChangeArrowheads="1"/>
          </p:cNvSpPr>
          <p:nvPr>
            <p:ph type="body" idx="1"/>
          </p:nvPr>
        </p:nvSpPr>
        <p:spPr/>
        <p:txBody>
          <a:bodyPr/>
          <a:lstStyle/>
          <a:p>
            <a:pPr>
              <a:lnSpc>
                <a:spcPct val="90000"/>
              </a:lnSpc>
            </a:pPr>
            <a:r>
              <a:rPr lang="en-US" altLang="en-US" sz="2400"/>
              <a:t>Sutherland, 1939</a:t>
            </a:r>
          </a:p>
          <a:p>
            <a:pPr>
              <a:lnSpc>
                <a:spcPct val="90000"/>
              </a:lnSpc>
              <a:buFont typeface="Wingdings" pitchFamily="2" charset="2"/>
              <a:buNone/>
            </a:pPr>
            <a:r>
              <a:rPr lang="en-US" altLang="en-US" sz="2400"/>
              <a:t>9 postulates:</a:t>
            </a:r>
          </a:p>
          <a:p>
            <a:pPr>
              <a:lnSpc>
                <a:spcPct val="90000"/>
              </a:lnSpc>
            </a:pPr>
            <a:r>
              <a:rPr lang="en-US" altLang="en-US" sz="2400"/>
              <a:t>Criminal Behavior is Learned</a:t>
            </a:r>
          </a:p>
          <a:p>
            <a:pPr>
              <a:lnSpc>
                <a:spcPct val="90000"/>
              </a:lnSpc>
            </a:pPr>
            <a:r>
              <a:rPr lang="en-US" altLang="en-US" sz="2400"/>
              <a:t>Criminal behavior is learned through intimate interactions</a:t>
            </a:r>
          </a:p>
          <a:p>
            <a:pPr>
              <a:lnSpc>
                <a:spcPct val="90000"/>
              </a:lnSpc>
            </a:pPr>
            <a:r>
              <a:rPr lang="en-US" altLang="en-US" sz="2400"/>
              <a:t>Someone becomes deviant because of an excess of definitions favorable to violation of law over definitions unfavorable to violation of law</a:t>
            </a:r>
          </a:p>
          <a:p>
            <a:pPr>
              <a:lnSpc>
                <a:spcPct val="90000"/>
              </a:lnSpc>
            </a:pPr>
            <a:r>
              <a:rPr lang="en-US" altLang="en-US" sz="2400"/>
              <a:t>Differential Associations vary in frequency, duration, intensity</a:t>
            </a:r>
          </a:p>
        </p:txBody>
      </p:sp>
    </p:spTree>
    <p:extLst>
      <p:ext uri="{BB962C8B-B14F-4D97-AF65-F5344CB8AC3E}">
        <p14:creationId xmlns:p14="http://schemas.microsoft.com/office/powerpoint/2010/main" xmlns="" val="83944368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r>
              <a:rPr lang="en-US" altLang="en-US"/>
              <a:t>Differential Association</a:t>
            </a:r>
          </a:p>
        </p:txBody>
      </p:sp>
      <p:sp>
        <p:nvSpPr>
          <p:cNvPr id="37891" name="Rectangle 3"/>
          <p:cNvSpPr>
            <a:spLocks noGrp="1" noRot="1" noChangeArrowheads="1"/>
          </p:cNvSpPr>
          <p:nvPr>
            <p:ph type="body" idx="1"/>
          </p:nvPr>
        </p:nvSpPr>
        <p:spPr/>
        <p:txBody>
          <a:bodyPr/>
          <a:lstStyle/>
          <a:p>
            <a:r>
              <a:rPr lang="en-US" altLang="en-US"/>
              <a:t>While deviant behavior is an expression of general needs and values, it is not explained by those general needs and values</a:t>
            </a:r>
          </a:p>
          <a:p>
            <a:pPr lvl="1"/>
            <a:r>
              <a:rPr lang="en-US" altLang="en-US"/>
              <a:t>Conformity is an expression of the same needs and values</a:t>
            </a:r>
          </a:p>
        </p:txBody>
      </p:sp>
    </p:spTree>
    <p:extLst>
      <p:ext uri="{BB962C8B-B14F-4D97-AF65-F5344CB8AC3E}">
        <p14:creationId xmlns:p14="http://schemas.microsoft.com/office/powerpoint/2010/main" xmlns="" val="337821767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r>
              <a:rPr lang="en-US" altLang="en-US"/>
              <a:t>Deviance in Mass Media</a:t>
            </a:r>
          </a:p>
        </p:txBody>
      </p:sp>
      <p:sp>
        <p:nvSpPr>
          <p:cNvPr id="31747" name="Rectangle 3"/>
          <p:cNvSpPr>
            <a:spLocks noGrp="1" noRot="1" noChangeArrowheads="1"/>
          </p:cNvSpPr>
          <p:nvPr>
            <p:ph type="body" idx="1"/>
          </p:nvPr>
        </p:nvSpPr>
        <p:spPr/>
        <p:txBody>
          <a:bodyPr/>
          <a:lstStyle/>
          <a:p>
            <a:r>
              <a:rPr lang="en-US" altLang="en-US"/>
              <a:t>“The Culture of Fear” by Glassner</a:t>
            </a:r>
          </a:p>
          <a:p>
            <a:pPr lvl="1"/>
            <a:r>
              <a:rPr lang="en-US" altLang="en-US"/>
              <a:t>Why are we afraid of violent crime when it is statistically minuscule?</a:t>
            </a:r>
          </a:p>
          <a:p>
            <a:pPr lvl="1"/>
            <a:r>
              <a:rPr lang="en-US" altLang="en-US"/>
              <a:t>Media gives attention to crime, distorts people’s perception of crime</a:t>
            </a:r>
          </a:p>
        </p:txBody>
      </p:sp>
    </p:spTree>
    <p:extLst>
      <p:ext uri="{BB962C8B-B14F-4D97-AF65-F5344CB8AC3E}">
        <p14:creationId xmlns:p14="http://schemas.microsoft.com/office/powerpoint/2010/main" xmlns="" val="1518963110"/>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pPr algn="ctr"/>
            <a:r>
              <a:rPr lang="en-US" altLang="en-US"/>
              <a:t>Medicalization of Deviance</a:t>
            </a:r>
          </a:p>
        </p:txBody>
      </p:sp>
      <p:sp>
        <p:nvSpPr>
          <p:cNvPr id="32771" name="Rectangle 3"/>
          <p:cNvSpPr>
            <a:spLocks noGrp="1" noRot="1" noChangeArrowheads="1"/>
          </p:cNvSpPr>
          <p:nvPr>
            <p:ph type="body" idx="1"/>
          </p:nvPr>
        </p:nvSpPr>
        <p:spPr/>
        <p:txBody>
          <a:bodyPr/>
          <a:lstStyle/>
          <a:p>
            <a:pPr>
              <a:lnSpc>
                <a:spcPct val="90000"/>
              </a:lnSpc>
            </a:pPr>
            <a:r>
              <a:rPr lang="en-US" altLang="en-US"/>
              <a:t>Deviant behavior is often classified as medical disorder</a:t>
            </a:r>
          </a:p>
          <a:p>
            <a:pPr>
              <a:lnSpc>
                <a:spcPct val="90000"/>
              </a:lnSpc>
            </a:pPr>
            <a:r>
              <a:rPr lang="en-US" altLang="en-US"/>
              <a:t>These disorders vary from time to time, place to place</a:t>
            </a:r>
          </a:p>
          <a:p>
            <a:pPr>
              <a:lnSpc>
                <a:spcPct val="90000"/>
              </a:lnSpc>
            </a:pPr>
            <a:r>
              <a:rPr lang="en-US" altLang="en-US"/>
              <a:t>Examples:  IED, Hysteria, Leprosy</a:t>
            </a:r>
          </a:p>
          <a:p>
            <a:pPr>
              <a:lnSpc>
                <a:spcPct val="90000"/>
              </a:lnSpc>
            </a:pPr>
            <a:r>
              <a:rPr lang="en-US" altLang="en-US"/>
              <a:t>Pretty much everyone experiences symptoms of mental disorder at some point</a:t>
            </a:r>
          </a:p>
          <a:p>
            <a:pPr>
              <a:lnSpc>
                <a:spcPct val="90000"/>
              </a:lnSpc>
              <a:buFont typeface="Wingdings" pitchFamily="2" charset="2"/>
              <a:buNone/>
            </a:pPr>
            <a:endParaRPr lang="en-US" altLang="en-US"/>
          </a:p>
        </p:txBody>
      </p:sp>
    </p:spTree>
    <p:extLst>
      <p:ext uri="{BB962C8B-B14F-4D97-AF65-F5344CB8AC3E}">
        <p14:creationId xmlns:p14="http://schemas.microsoft.com/office/powerpoint/2010/main" xmlns="" val="241856813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pPr algn="ctr"/>
            <a:r>
              <a:rPr lang="en-US" altLang="en-US"/>
              <a:t>Drugs</a:t>
            </a:r>
          </a:p>
        </p:txBody>
      </p:sp>
      <p:sp>
        <p:nvSpPr>
          <p:cNvPr id="33795" name="Rectangle 3"/>
          <p:cNvSpPr>
            <a:spLocks noGrp="1" noRot="1" noChangeArrowheads="1"/>
          </p:cNvSpPr>
          <p:nvPr>
            <p:ph type="body" idx="1"/>
          </p:nvPr>
        </p:nvSpPr>
        <p:spPr/>
        <p:txBody>
          <a:bodyPr/>
          <a:lstStyle/>
          <a:p>
            <a:r>
              <a:rPr lang="en-US" altLang="en-US"/>
              <a:t>People in power decide what drugs are legal</a:t>
            </a:r>
          </a:p>
          <a:p>
            <a:r>
              <a:rPr lang="en-US" altLang="en-US"/>
              <a:t>“Partnership for a Drug-Free America:” lobbying arm for liquor, prescription drug, and tobacco companies</a:t>
            </a:r>
          </a:p>
          <a:p>
            <a:r>
              <a:rPr lang="en-US" altLang="en-US"/>
              <a:t>“War on Drugs”</a:t>
            </a:r>
          </a:p>
        </p:txBody>
      </p:sp>
    </p:spTree>
    <p:extLst>
      <p:ext uri="{BB962C8B-B14F-4D97-AF65-F5344CB8AC3E}">
        <p14:creationId xmlns:p14="http://schemas.microsoft.com/office/powerpoint/2010/main" xmlns="" val="2212395470"/>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en-US" altLang="en-US"/>
              <a:t>Deviance is…</a:t>
            </a:r>
          </a:p>
        </p:txBody>
      </p:sp>
      <p:sp>
        <p:nvSpPr>
          <p:cNvPr id="35843" name="Rectangle 3"/>
          <p:cNvSpPr>
            <a:spLocks noGrp="1" noRot="1" noChangeArrowheads="1"/>
          </p:cNvSpPr>
          <p:nvPr>
            <p:ph type="body" idx="1"/>
          </p:nvPr>
        </p:nvSpPr>
        <p:spPr/>
        <p:txBody>
          <a:bodyPr/>
          <a:lstStyle/>
          <a:p>
            <a:r>
              <a:rPr lang="en-US" altLang="en-US"/>
              <a:t>normal. EVERYONE deviates sometimes </a:t>
            </a:r>
          </a:p>
          <a:p>
            <a:r>
              <a:rPr lang="en-US" altLang="en-US"/>
              <a:t>Not deviant in itself; instead, it is the reaction.</a:t>
            </a:r>
          </a:p>
          <a:p>
            <a:r>
              <a:rPr lang="en-US" altLang="en-US"/>
              <a:t>Rule/norm breaking</a:t>
            </a:r>
          </a:p>
          <a:p>
            <a:r>
              <a:rPr lang="en-US" altLang="en-US"/>
              <a:t>Time, place, circumstance</a:t>
            </a:r>
          </a:p>
          <a:p>
            <a:r>
              <a:rPr lang="en-US" altLang="en-US" u="sng"/>
              <a:t>Social</a:t>
            </a:r>
            <a:r>
              <a:rPr lang="en-US" altLang="en-US"/>
              <a:t>, happens in the social context</a:t>
            </a:r>
          </a:p>
        </p:txBody>
      </p:sp>
    </p:spTree>
    <p:extLst>
      <p:ext uri="{BB962C8B-B14F-4D97-AF65-F5344CB8AC3E}">
        <p14:creationId xmlns:p14="http://schemas.microsoft.com/office/powerpoint/2010/main" xmlns="" val="4081362955"/>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255</TotalTime>
  <Words>2034</Words>
  <Application>Microsoft Office PowerPoint</Application>
  <PresentationFormat>On-screen Show (4:3)</PresentationFormat>
  <Paragraphs>282</Paragraphs>
  <Slides>52</Slides>
  <Notes>0</Notes>
  <HiddenSlides>0</HiddenSlides>
  <MMClips>2</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Civic</vt:lpstr>
      <vt:lpstr>Crime and Deviance</vt:lpstr>
      <vt:lpstr>CRIME</vt:lpstr>
      <vt:lpstr>Types of Crime</vt:lpstr>
      <vt:lpstr>Examples of Criminal Acts</vt:lpstr>
      <vt:lpstr>Criminal Behavior</vt:lpstr>
      <vt:lpstr>Criminal Behavior</vt:lpstr>
      <vt:lpstr>Criminal Sociology</vt:lpstr>
      <vt:lpstr>Motivation of Crime</vt:lpstr>
      <vt:lpstr>Criminal/Forensic Psychologist VZ Forensic Scientist</vt:lpstr>
      <vt:lpstr>Video 1: history of crime with the video</vt:lpstr>
      <vt:lpstr>Theories of Criminal Behaviors</vt:lpstr>
      <vt:lpstr>Personality And Crime</vt:lpstr>
      <vt:lpstr>Freud And Crime</vt:lpstr>
      <vt:lpstr>Psychoanalytic Theory</vt:lpstr>
      <vt:lpstr>Intelligence and Crime</vt:lpstr>
      <vt:lpstr>Learning Theories</vt:lpstr>
      <vt:lpstr>Albert Bandura Bobo Doll Experiment </vt:lpstr>
      <vt:lpstr>Personalities Theory</vt:lpstr>
      <vt:lpstr>Social Learning Theory</vt:lpstr>
      <vt:lpstr>Biological theories</vt:lpstr>
      <vt:lpstr>Biological theories</vt:lpstr>
      <vt:lpstr>Biological theories</vt:lpstr>
      <vt:lpstr>Physical Appearance of Criminal</vt:lpstr>
      <vt:lpstr>Lombroso’s Theory</vt:lpstr>
      <vt:lpstr>Body Type</vt:lpstr>
      <vt:lpstr>The ECTOMORPH </vt:lpstr>
      <vt:lpstr>The MESOMORPH </vt:lpstr>
      <vt:lpstr>The ENDOMORPH</vt:lpstr>
      <vt:lpstr>Video 2</vt:lpstr>
      <vt:lpstr>Deviance</vt:lpstr>
      <vt:lpstr>What is Deviance?</vt:lpstr>
      <vt:lpstr>Deviance/conformity</vt:lpstr>
      <vt:lpstr>Deviance</vt:lpstr>
      <vt:lpstr>Theories on Deviance</vt:lpstr>
      <vt:lpstr>Biological Theories</vt:lpstr>
      <vt:lpstr>Psychological Theories</vt:lpstr>
      <vt:lpstr>Sociological Theories:  Functionalists</vt:lpstr>
      <vt:lpstr>Functionalist Theories:  Strain Theory</vt:lpstr>
      <vt:lpstr>Conflict Theories</vt:lpstr>
      <vt:lpstr>Conflict Theories: Class</vt:lpstr>
      <vt:lpstr>Conflict Theories: Race</vt:lpstr>
      <vt:lpstr>Conflict Theories: Race/Class</vt:lpstr>
      <vt:lpstr>Symbolic Interaction Theories</vt:lpstr>
      <vt:lpstr>Labeling Theory</vt:lpstr>
      <vt:lpstr>Labeling Theory</vt:lpstr>
      <vt:lpstr>Differential Association</vt:lpstr>
      <vt:lpstr>Differential Association</vt:lpstr>
      <vt:lpstr>Deviance in Mass Media</vt:lpstr>
      <vt:lpstr>Medicalization of Deviance</vt:lpstr>
      <vt:lpstr>Drugs</vt:lpstr>
      <vt:lpstr>Deviance is…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Psychology</dc:title>
  <dc:creator>Ifrah</dc:creator>
  <cp:lastModifiedBy>NTS</cp:lastModifiedBy>
  <cp:revision>63</cp:revision>
  <dcterms:created xsi:type="dcterms:W3CDTF">2013-04-16T07:28:53Z</dcterms:created>
  <dcterms:modified xsi:type="dcterms:W3CDTF">2014-11-20T11:48:06Z</dcterms:modified>
</cp:coreProperties>
</file>