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67" r:id="rId5"/>
    <p:sldId id="262" r:id="rId6"/>
    <p:sldId id="258" r:id="rId7"/>
    <p:sldId id="264" r:id="rId8"/>
    <p:sldId id="259" r:id="rId9"/>
    <p:sldId id="288" r:id="rId10"/>
    <p:sldId id="265" r:id="rId11"/>
    <p:sldId id="266" r:id="rId12"/>
    <p:sldId id="260" r:id="rId13"/>
    <p:sldId id="263"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92" r:id="rId27"/>
    <p:sldId id="291" r:id="rId28"/>
    <p:sldId id="290" r:id="rId29"/>
    <p:sldId id="281" r:id="rId30"/>
    <p:sldId id="282" r:id="rId31"/>
    <p:sldId id="286" r:id="rId32"/>
    <p:sldId id="283" r:id="rId33"/>
    <p:sldId id="284" r:id="rId34"/>
    <p:sldId id="285" r:id="rId35"/>
    <p:sldId id="293" r:id="rId36"/>
    <p:sldId id="294" r:id="rId37"/>
    <p:sldId id="295" r:id="rId38"/>
    <p:sldId id="303" r:id="rId39"/>
    <p:sldId id="296" r:id="rId40"/>
    <p:sldId id="297" r:id="rId41"/>
    <p:sldId id="298" r:id="rId42"/>
    <p:sldId id="299" r:id="rId43"/>
    <p:sldId id="300" r:id="rId44"/>
    <p:sldId id="301" r:id="rId45"/>
    <p:sldId id="302" r:id="rId46"/>
    <p:sldId id="304"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8E69BDEE-9DA5-4F4E-99B1-AE1B544EDB72}">
          <p14:sldIdLst>
            <p14:sldId id="256"/>
            <p14:sldId id="257"/>
            <p14:sldId id="261"/>
            <p14:sldId id="267"/>
            <p14:sldId id="262"/>
            <p14:sldId id="258"/>
            <p14:sldId id="264"/>
            <p14:sldId id="259"/>
            <p14:sldId id="288"/>
            <p14:sldId id="265"/>
            <p14:sldId id="266"/>
            <p14:sldId id="260"/>
            <p14:sldId id="263"/>
            <p14:sldId id="268"/>
            <p14:sldId id="269"/>
            <p14:sldId id="270"/>
            <p14:sldId id="271"/>
            <p14:sldId id="272"/>
            <p14:sldId id="273"/>
            <p14:sldId id="274"/>
            <p14:sldId id="275"/>
            <p14:sldId id="276"/>
            <p14:sldId id="277"/>
            <p14:sldId id="278"/>
            <p14:sldId id="279"/>
            <p14:sldId id="292"/>
            <p14:sldId id="291"/>
            <p14:sldId id="290"/>
            <p14:sldId id="281"/>
            <p14:sldId id="282"/>
            <p14:sldId id="286"/>
            <p14:sldId id="283"/>
            <p14:sldId id="284"/>
            <p14:sldId id="285"/>
            <p14:sldId id="293"/>
            <p14:sldId id="294"/>
            <p14:sldId id="295"/>
            <p14:sldId id="303"/>
            <p14:sldId id="296"/>
            <p14:sldId id="297"/>
            <p14:sldId id="298"/>
            <p14:sldId id="299"/>
            <p14:sldId id="300"/>
            <p14:sldId id="301"/>
            <p14:sldId id="302"/>
          </p14:sldIdLst>
        </p14:section>
        <p14:section name="Untitled Section" id="{356DA75E-3B88-47A2-B5A4-308F90B1F33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6" d="100"/>
          <a:sy n="76" d="100"/>
        </p:scale>
        <p:origin x="-1122" y="20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091FE7C-6E90-4CB6-884E-A27F02EF9572}" type="datetimeFigureOut">
              <a:rPr lang="en-US" smtClean="0"/>
              <a:pPr/>
              <a:t>13/11/2014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E703AAF-548F-49ED-A917-40633BD030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091FE7C-6E90-4CB6-884E-A27F02EF9572}" type="datetimeFigureOut">
              <a:rPr lang="en-US" smtClean="0"/>
              <a:pPr/>
              <a:t>13/11/2014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703AAF-548F-49ED-A917-40633BD0303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091FE7C-6E90-4CB6-884E-A27F02EF9572}" type="datetimeFigureOut">
              <a:rPr lang="en-US" smtClean="0"/>
              <a:pPr/>
              <a:t>13/11/2014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703AAF-548F-49ED-A917-40633BD0303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091FE7C-6E90-4CB6-884E-A27F02EF9572}" type="datetimeFigureOut">
              <a:rPr lang="en-US" smtClean="0"/>
              <a:pPr/>
              <a:t>13/11/2014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E703AAF-548F-49ED-A917-40633BD0303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091FE7C-6E90-4CB6-884E-A27F02EF9572}" type="datetimeFigureOut">
              <a:rPr lang="en-US" smtClean="0"/>
              <a:pPr/>
              <a:t>13/11/2014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091FE7C-6E90-4CB6-884E-A27F02EF9572}" type="datetimeFigureOut">
              <a:rPr lang="en-US" smtClean="0"/>
              <a:pPr/>
              <a:t>13/11/2014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E703AAF-548F-49ED-A917-40633BD0303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091FE7C-6E90-4CB6-884E-A27F02EF9572}" type="datetimeFigureOut">
              <a:rPr lang="en-US" smtClean="0"/>
              <a:pPr/>
              <a:t>13/11/2014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091FE7C-6E90-4CB6-884E-A27F02EF9572}" type="datetimeFigureOut">
              <a:rPr lang="en-US" smtClean="0"/>
              <a:pPr/>
              <a:t>13/11/2014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091FE7C-6E90-4CB6-884E-A27F02EF9572}" type="datetimeFigureOut">
              <a:rPr lang="en-US" smtClean="0"/>
              <a:pPr/>
              <a:t>13/11/2014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E703AAF-548F-49ED-A917-40633BD0303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091FE7C-6E90-4CB6-884E-A27F02EF9572}" type="datetimeFigureOut">
              <a:rPr lang="en-US" smtClean="0"/>
              <a:pPr/>
              <a:t>13/11/2014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091FE7C-6E90-4CB6-884E-A27F02EF9572}" type="datetimeFigureOut">
              <a:rPr lang="en-US" smtClean="0"/>
              <a:pPr/>
              <a:t>13/11/2014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091FE7C-6E90-4CB6-884E-A27F02EF9572}" type="datetimeFigureOut">
              <a:rPr lang="en-US" smtClean="0"/>
              <a:pPr/>
              <a:t>13/11/2014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E703AAF-548F-49ED-A917-40633BD0303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smtClean="0"/>
              <a:t>Prejudice</a:t>
            </a:r>
            <a:endParaRPr lang="en-US" sz="5400" dirty="0"/>
          </a:p>
        </p:txBody>
      </p:sp>
      <p:sp>
        <p:nvSpPr>
          <p:cNvPr id="3" name="Subtitle 2"/>
          <p:cNvSpPr>
            <a:spLocks noGrp="1"/>
          </p:cNvSpPr>
          <p:nvPr>
            <p:ph type="subTitle" idx="1"/>
          </p:nvPr>
        </p:nvSpPr>
        <p:spPr/>
        <p:txBody>
          <a:bodyPr/>
          <a:lstStyle/>
          <a:p>
            <a:r>
              <a:rPr lang="en-US" dirty="0"/>
              <a:t>Presented by</a:t>
            </a:r>
          </a:p>
          <a:p>
            <a:r>
              <a:rPr lang="en-US" dirty="0" err="1" smtClean="0"/>
              <a:t>Dr.Sadaf</a:t>
            </a:r>
            <a:r>
              <a:rPr lang="en-US" dirty="0" smtClean="0"/>
              <a:t> </a:t>
            </a:r>
            <a:r>
              <a:rPr lang="en-US" dirty="0"/>
              <a:t>Sajjad</a:t>
            </a:r>
          </a:p>
          <a:p>
            <a:endParaRPr lang="en-US" dirty="0"/>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14400" y="457200"/>
            <a:ext cx="3476625" cy="2305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37625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Definition:</a:t>
            </a:r>
          </a:p>
          <a:p>
            <a:pPr marL="109728" indent="0" algn="ctr">
              <a:buNone/>
            </a:pPr>
            <a:endParaRPr lang="en-US" sz="2400" b="1" dirty="0" smtClean="0"/>
          </a:p>
          <a:p>
            <a:pPr marL="109728" indent="0" algn="ctr">
              <a:buNone/>
            </a:pPr>
            <a:r>
              <a:rPr lang="en-US" sz="2400" b="1" dirty="0" smtClean="0"/>
              <a:t>“</a:t>
            </a:r>
            <a:r>
              <a:rPr lang="en-US" sz="2400" b="1" dirty="0"/>
              <a:t>A preconceived negative judgment of a group and its individual </a:t>
            </a:r>
            <a:r>
              <a:rPr lang="en-US" sz="2400" b="1" dirty="0" smtClean="0"/>
              <a:t>members”.</a:t>
            </a:r>
          </a:p>
          <a:p>
            <a:pPr marL="109728" lvl="1" indent="0">
              <a:spcBef>
                <a:spcPts val="400"/>
              </a:spcBef>
              <a:buSzPct val="68000"/>
              <a:buNone/>
            </a:pPr>
            <a:endParaRPr lang="en-US" sz="2400" dirty="0" smtClean="0"/>
          </a:p>
          <a:p>
            <a:pPr marL="109728" lvl="1" indent="0">
              <a:spcBef>
                <a:spcPts val="400"/>
              </a:spcBef>
              <a:buSzPct val="68000"/>
              <a:buNone/>
            </a:pPr>
            <a:r>
              <a:rPr lang="en-US" sz="2400" dirty="0" smtClean="0"/>
              <a:t>Prejudice </a:t>
            </a:r>
            <a:r>
              <a:rPr lang="en-US" sz="2400" dirty="0"/>
              <a:t>is an </a:t>
            </a:r>
            <a:r>
              <a:rPr lang="en-US" sz="2400" i="1" dirty="0"/>
              <a:t>attitude</a:t>
            </a:r>
            <a:r>
              <a:rPr lang="en-US" sz="2400" dirty="0"/>
              <a:t> and therefore has </a:t>
            </a:r>
            <a:r>
              <a:rPr lang="en-US" sz="2400" dirty="0" smtClean="0"/>
              <a:t>an affective </a:t>
            </a:r>
            <a:r>
              <a:rPr lang="en-US" sz="2400" dirty="0"/>
              <a:t>component, a b</a:t>
            </a:r>
            <a:r>
              <a:rPr lang="en-US" sz="2400" dirty="0" smtClean="0"/>
              <a:t>ehavior </a:t>
            </a:r>
            <a:r>
              <a:rPr lang="en-US" sz="2400" dirty="0"/>
              <a:t>tendency, and a </a:t>
            </a:r>
            <a:r>
              <a:rPr lang="en-US" sz="2400" dirty="0" smtClean="0"/>
              <a:t>cognitive </a:t>
            </a:r>
            <a:r>
              <a:rPr lang="en-US" sz="2400" dirty="0"/>
              <a:t>component.</a:t>
            </a:r>
          </a:p>
          <a:p>
            <a:pPr marL="109728" indent="0">
              <a:buNone/>
            </a:pPr>
            <a:endParaRPr lang="en-US" sz="2400" dirty="0"/>
          </a:p>
          <a:p>
            <a:pPr marL="109728" indent="0" algn="ctr">
              <a:buNone/>
            </a:pPr>
            <a:endParaRPr lang="en-US" sz="2400" b="1" dirty="0"/>
          </a:p>
        </p:txBody>
      </p:sp>
      <p:sp>
        <p:nvSpPr>
          <p:cNvPr id="3" name="Title 2"/>
          <p:cNvSpPr>
            <a:spLocks noGrp="1"/>
          </p:cNvSpPr>
          <p:nvPr>
            <p:ph type="title"/>
          </p:nvPr>
        </p:nvSpPr>
        <p:spPr/>
        <p:txBody>
          <a:bodyPr/>
          <a:lstStyle/>
          <a:p>
            <a:pPr algn="ctr"/>
            <a:r>
              <a:rPr lang="en-US" dirty="0"/>
              <a:t>Prejudice</a:t>
            </a: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181600" y="4267200"/>
            <a:ext cx="3200400" cy="2438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900895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sz="2600" dirty="0" smtClean="0"/>
              <a:t>The </a:t>
            </a:r>
            <a:r>
              <a:rPr lang="en-US" sz="2600" dirty="0"/>
              <a:t>root word of prejudice is </a:t>
            </a:r>
            <a:r>
              <a:rPr lang="en-US" sz="2600" b="1" dirty="0"/>
              <a:t>"pre-judge." </a:t>
            </a:r>
            <a:endParaRPr lang="en-US" sz="2600" b="1" dirty="0" smtClean="0"/>
          </a:p>
          <a:p>
            <a:pPr marL="109728" indent="0">
              <a:buNone/>
            </a:pPr>
            <a:r>
              <a:rPr lang="en-US" dirty="0" smtClean="0"/>
              <a:t>It </a:t>
            </a:r>
            <a:r>
              <a:rPr lang="en-US" dirty="0"/>
              <a:t>is </a:t>
            </a:r>
          </a:p>
          <a:p>
            <a:pPr marL="109728" indent="0" algn="ctr">
              <a:buNone/>
            </a:pPr>
            <a:r>
              <a:rPr lang="en-US" dirty="0" smtClean="0"/>
              <a:t>“a </a:t>
            </a:r>
            <a:r>
              <a:rPr lang="en-US" dirty="0"/>
              <a:t>set of attitudes which causes, supports, or justifies discrimination. Prejudice refers to a tendency to "over categorize." </a:t>
            </a:r>
            <a:endParaRPr lang="en-US" dirty="0" smtClean="0"/>
          </a:p>
          <a:p>
            <a:pPr marL="109728" indent="0">
              <a:buNone/>
            </a:pPr>
            <a:r>
              <a:rPr lang="en-US" dirty="0" smtClean="0"/>
              <a:t>Prejudiced </a:t>
            </a:r>
            <a:r>
              <a:rPr lang="en-US" dirty="0"/>
              <a:t>people respond to others in a more or less fixed way (Farley, 2000:18</a:t>
            </a:r>
            <a:r>
              <a:rPr lang="en-US" dirty="0" smtClean="0"/>
              <a:t>).</a:t>
            </a:r>
            <a:endParaRPr lang="en-US" dirty="0"/>
          </a:p>
        </p:txBody>
      </p:sp>
      <p:sp>
        <p:nvSpPr>
          <p:cNvPr id="3" name="Title 2"/>
          <p:cNvSpPr>
            <a:spLocks noGrp="1"/>
          </p:cNvSpPr>
          <p:nvPr>
            <p:ph type="title"/>
          </p:nvPr>
        </p:nvSpPr>
        <p:spPr/>
        <p:txBody>
          <a:bodyPr/>
          <a:lstStyle/>
          <a:p>
            <a:pPr algn="ctr"/>
            <a:r>
              <a:rPr lang="en-US" dirty="0"/>
              <a:t>Prejudice</a:t>
            </a:r>
          </a:p>
        </p:txBody>
      </p:sp>
    </p:spTree>
    <p:extLst>
      <p:ext uri="{BB962C8B-B14F-4D97-AF65-F5344CB8AC3E}">
        <p14:creationId xmlns="" xmlns:p14="http://schemas.microsoft.com/office/powerpoint/2010/main" val="3443733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num Naseer\Desktop\Psychology Lectures\slide-7-72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107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44285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Prejudice is an unjustified or incorrect attitude (usually negative) towards an individual based solely on the individual’s membership of a social group.</a:t>
            </a:r>
          </a:p>
          <a:p>
            <a:pPr marL="109728" indent="0">
              <a:buNone/>
            </a:pPr>
            <a:r>
              <a:rPr lang="en-US" sz="2000" dirty="0" smtClean="0"/>
              <a:t>For </a:t>
            </a:r>
            <a:r>
              <a:rPr lang="en-US" sz="2000" dirty="0"/>
              <a:t>example</a:t>
            </a:r>
            <a:r>
              <a:rPr lang="en-US" sz="2000" dirty="0" smtClean="0"/>
              <a:t>,</a:t>
            </a:r>
          </a:p>
          <a:p>
            <a:pPr>
              <a:buFont typeface="Arial" pitchFamily="34" charset="0"/>
              <a:buChar char="•"/>
            </a:pPr>
            <a:r>
              <a:rPr lang="en-US" sz="2000" dirty="0"/>
              <a:t>A</a:t>
            </a:r>
            <a:r>
              <a:rPr lang="en-US" sz="2000" dirty="0" smtClean="0"/>
              <a:t> </a:t>
            </a:r>
            <a:r>
              <a:rPr lang="en-US" sz="2000" dirty="0"/>
              <a:t>person may hold prejudiced views towards a certain race or gender etc. (e.g. sexist</a:t>
            </a:r>
            <a:r>
              <a:rPr lang="en-US" sz="2000" dirty="0" smtClean="0"/>
              <a:t>).</a:t>
            </a:r>
          </a:p>
          <a:p>
            <a:pPr>
              <a:buFont typeface="Arial" pitchFamily="34" charset="0"/>
              <a:buChar char="•"/>
            </a:pPr>
            <a:r>
              <a:rPr lang="en-US" sz="2000" dirty="0" smtClean="0"/>
              <a:t>A family may preach its children some prejudiced belief about some other family in order to make up the minds of their children against them due to some classicism or racism factors.</a:t>
            </a:r>
            <a:endParaRPr lang="en-US" sz="2000" dirty="0"/>
          </a:p>
          <a:p>
            <a:endParaRPr lang="en-US" sz="2400" dirty="0"/>
          </a:p>
          <a:p>
            <a:endParaRPr lang="en-US" dirty="0"/>
          </a:p>
        </p:txBody>
      </p:sp>
      <p:sp>
        <p:nvSpPr>
          <p:cNvPr id="3" name="Title 2"/>
          <p:cNvSpPr>
            <a:spLocks noGrp="1"/>
          </p:cNvSpPr>
          <p:nvPr>
            <p:ph type="title"/>
          </p:nvPr>
        </p:nvSpPr>
        <p:spPr/>
        <p:txBody>
          <a:bodyPr/>
          <a:lstStyle/>
          <a:p>
            <a:pPr algn="ctr"/>
            <a:r>
              <a:rPr lang="en-US" dirty="0"/>
              <a:t>Prejudice</a:t>
            </a:r>
          </a:p>
        </p:txBody>
      </p:sp>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791200" y="4481065"/>
            <a:ext cx="2743200" cy="21483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94257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65760" lvl="1" indent="-256032">
              <a:spcBef>
                <a:spcPts val="400"/>
              </a:spcBef>
              <a:buSzPct val="68000"/>
              <a:buFont typeface="Wingdings 3"/>
              <a:buChar char=""/>
            </a:pPr>
            <a:r>
              <a:rPr lang="en-US" sz="2400" dirty="0"/>
              <a:t>A prejudiced person might dislike those different from themselves, behave in a discriminatory manner, and believe they are ignorant and dangerous</a:t>
            </a:r>
            <a:r>
              <a:rPr lang="en-US" sz="2400" dirty="0" smtClean="0"/>
              <a:t>.</a:t>
            </a:r>
          </a:p>
          <a:p>
            <a:pPr marL="365760" lvl="1" indent="-256032">
              <a:spcBef>
                <a:spcPts val="400"/>
              </a:spcBef>
              <a:buSzPct val="68000"/>
              <a:buFont typeface="Wingdings 3"/>
              <a:buChar char=""/>
            </a:pPr>
            <a:r>
              <a:rPr lang="en-US" sz="2400" dirty="0"/>
              <a:t>While specific definitions of prejudice given by social scientists often differ, most agree that it involves prejudgments (usually negative) about members of a group.</a:t>
            </a:r>
          </a:p>
          <a:p>
            <a:pPr marL="365760" lvl="1" indent="-256032">
              <a:spcBef>
                <a:spcPts val="400"/>
              </a:spcBef>
              <a:buSzPct val="68000"/>
              <a:buFont typeface="Wingdings 3"/>
              <a:buChar char=""/>
            </a:pPr>
            <a:endParaRPr lang="en-US" sz="2400" dirty="0" smtClean="0"/>
          </a:p>
          <a:p>
            <a:pPr marL="365760" lvl="1" indent="-256032">
              <a:spcBef>
                <a:spcPts val="400"/>
              </a:spcBef>
              <a:buSzPct val="68000"/>
              <a:buFont typeface="Wingdings 3"/>
              <a:buChar char=""/>
            </a:pPr>
            <a:endParaRPr lang="en-US" sz="2400" dirty="0"/>
          </a:p>
          <a:p>
            <a:endParaRPr lang="en-US" dirty="0"/>
          </a:p>
        </p:txBody>
      </p:sp>
      <p:sp>
        <p:nvSpPr>
          <p:cNvPr id="3" name="Title 2"/>
          <p:cNvSpPr>
            <a:spLocks noGrp="1"/>
          </p:cNvSpPr>
          <p:nvPr>
            <p:ph type="title"/>
          </p:nvPr>
        </p:nvSpPr>
        <p:spPr/>
        <p:txBody>
          <a:bodyPr/>
          <a:lstStyle/>
          <a:p>
            <a:pPr algn="ctr"/>
            <a:r>
              <a:rPr lang="en-US" dirty="0"/>
              <a:t>Prejudice</a:t>
            </a: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953001" y="4191000"/>
            <a:ext cx="3657600" cy="2362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44434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Prejudice</a:t>
            </a:r>
          </a:p>
        </p:txBody>
      </p:sp>
      <p:pic>
        <p:nvPicPr>
          <p:cNvPr id="1027" name="Picture 3" descr="C:\Users\Anum Naseer\Desktop\slide-3-728.jp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0" y="1295400"/>
            <a:ext cx="9144000" cy="5562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491513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Prejudice is a baseless and usually negative attitude toward members of a </a:t>
            </a:r>
            <a:r>
              <a:rPr lang="en-US" dirty="0" smtClean="0"/>
              <a:t>group.</a:t>
            </a:r>
          </a:p>
          <a:p>
            <a:r>
              <a:rPr lang="en-US" dirty="0" smtClean="0"/>
              <a:t>Common </a:t>
            </a:r>
            <a:r>
              <a:rPr lang="en-US" dirty="0"/>
              <a:t>features of prejudice </a:t>
            </a:r>
            <a:r>
              <a:rPr lang="en-US" dirty="0" smtClean="0"/>
              <a:t>include:</a:t>
            </a:r>
          </a:p>
          <a:p>
            <a:pPr>
              <a:buFont typeface="Arial" pitchFamily="34" charset="0"/>
              <a:buChar char="•"/>
            </a:pPr>
            <a:r>
              <a:rPr lang="en-US" dirty="0"/>
              <a:t> </a:t>
            </a:r>
            <a:r>
              <a:rPr lang="en-US" dirty="0" smtClean="0"/>
              <a:t> Negative </a:t>
            </a:r>
            <a:r>
              <a:rPr lang="en-US" dirty="0"/>
              <a:t>feelings, </a:t>
            </a:r>
            <a:endParaRPr lang="en-US" dirty="0" smtClean="0"/>
          </a:p>
          <a:p>
            <a:pPr>
              <a:buFont typeface="Arial" pitchFamily="34" charset="0"/>
              <a:buChar char="•"/>
            </a:pPr>
            <a:r>
              <a:rPr lang="en-US" dirty="0"/>
              <a:t> </a:t>
            </a:r>
            <a:r>
              <a:rPr lang="en-US" dirty="0" smtClean="0"/>
              <a:t> Stereotyped </a:t>
            </a:r>
            <a:r>
              <a:rPr lang="en-US" dirty="0"/>
              <a:t>beliefs, </a:t>
            </a:r>
            <a:r>
              <a:rPr lang="en-US" dirty="0" smtClean="0"/>
              <a:t>and</a:t>
            </a:r>
          </a:p>
          <a:p>
            <a:pPr>
              <a:buFont typeface="Arial" pitchFamily="34" charset="0"/>
              <a:buChar char="•"/>
            </a:pPr>
            <a:r>
              <a:rPr lang="en-US" dirty="0"/>
              <a:t> </a:t>
            </a:r>
            <a:r>
              <a:rPr lang="en-US" dirty="0" smtClean="0"/>
              <a:t> A </a:t>
            </a:r>
            <a:r>
              <a:rPr lang="en-US" dirty="0"/>
              <a:t>tendency to discriminate against </a:t>
            </a:r>
            <a:r>
              <a:rPr lang="en-US" dirty="0" smtClean="0"/>
              <a:t>members</a:t>
            </a:r>
          </a:p>
          <a:p>
            <a:pPr marL="109728" indent="0">
              <a:buNone/>
            </a:pPr>
            <a:r>
              <a:rPr lang="en-US" dirty="0"/>
              <a:t> </a:t>
            </a:r>
            <a:r>
              <a:rPr lang="en-US" dirty="0" smtClean="0"/>
              <a:t>   of the group.</a:t>
            </a:r>
            <a:endParaRPr lang="en-US" dirty="0"/>
          </a:p>
        </p:txBody>
      </p:sp>
      <p:sp>
        <p:nvSpPr>
          <p:cNvPr id="3" name="Title 2"/>
          <p:cNvSpPr>
            <a:spLocks noGrp="1"/>
          </p:cNvSpPr>
          <p:nvPr>
            <p:ph type="title"/>
          </p:nvPr>
        </p:nvSpPr>
        <p:spPr/>
        <p:txBody>
          <a:bodyPr/>
          <a:lstStyle/>
          <a:p>
            <a:r>
              <a:rPr lang="en-US" dirty="0" smtClean="0"/>
              <a:t>Cont.….</a:t>
            </a:r>
            <a:endParaRPr lang="en-US" dirty="0"/>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486400" y="4343400"/>
            <a:ext cx="3505200" cy="2247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825529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Psychology Lectures\slide-2-72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80765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Definition:</a:t>
            </a:r>
          </a:p>
          <a:p>
            <a:pPr marL="109728" indent="0" algn="ctr">
              <a:buNone/>
            </a:pPr>
            <a:endParaRPr lang="en-US" sz="2400" dirty="0" smtClean="0"/>
          </a:p>
          <a:p>
            <a:pPr marL="109728" indent="0" algn="ctr">
              <a:buNone/>
            </a:pPr>
            <a:r>
              <a:rPr lang="en-US" sz="2400" b="1" dirty="0" smtClean="0"/>
              <a:t>“is </a:t>
            </a:r>
            <a:r>
              <a:rPr lang="en-US" sz="2400" b="1" dirty="0"/>
              <a:t>the behavior or actions, usually negative, towards an individual or group of people, especially on the basis of sex/race/social class, </a:t>
            </a:r>
            <a:r>
              <a:rPr lang="en-US" sz="2400" b="1" dirty="0" smtClean="0"/>
              <a:t>etc.”</a:t>
            </a:r>
          </a:p>
          <a:p>
            <a:pPr marL="109728" indent="0" algn="ctr">
              <a:buNone/>
            </a:pPr>
            <a:endParaRPr lang="en-US" sz="2400" b="1" dirty="0"/>
          </a:p>
          <a:p>
            <a:r>
              <a:rPr lang="en-US" sz="2400" b="1" dirty="0" smtClean="0"/>
              <a:t>Example </a:t>
            </a:r>
            <a:r>
              <a:rPr lang="en-US" sz="2400" b="1" dirty="0"/>
              <a:t>of Discrimination</a:t>
            </a:r>
          </a:p>
          <a:p>
            <a:pPr marL="109728" indent="0">
              <a:buNone/>
            </a:pPr>
            <a:r>
              <a:rPr lang="en-US" sz="2400" dirty="0"/>
              <a:t>World War II - In Germany and German-controlled lands, Jewish people had to wear yellow stars to identify themselves as Jews. Later, the Jews were placed in concentration camps by the Nazis.</a:t>
            </a:r>
          </a:p>
          <a:p>
            <a:endParaRPr lang="en-US" sz="2400" dirty="0"/>
          </a:p>
        </p:txBody>
      </p:sp>
      <p:sp>
        <p:nvSpPr>
          <p:cNvPr id="3" name="Title 2"/>
          <p:cNvSpPr>
            <a:spLocks noGrp="1"/>
          </p:cNvSpPr>
          <p:nvPr>
            <p:ph type="title"/>
          </p:nvPr>
        </p:nvSpPr>
        <p:spPr/>
        <p:txBody>
          <a:bodyPr>
            <a:normAutofit fontScale="90000"/>
          </a:bodyPr>
          <a:lstStyle/>
          <a:p>
            <a:pPr algn="ctr"/>
            <a:r>
              <a:rPr lang="en-US" dirty="0" smtClean="0"/>
              <a:t/>
            </a:r>
            <a:br>
              <a:rPr lang="en-US" dirty="0" smtClean="0"/>
            </a:br>
            <a:r>
              <a:rPr lang="en-US" sz="4400" dirty="0" smtClean="0"/>
              <a:t>Discrimination</a:t>
            </a:r>
            <a:r>
              <a:rPr lang="en-US" sz="4400" dirty="0"/>
              <a:t/>
            </a:r>
            <a:br>
              <a:rPr lang="en-US" sz="4400" dirty="0"/>
            </a:br>
            <a:endParaRPr lang="en-US" sz="4400" dirty="0"/>
          </a:p>
        </p:txBody>
      </p:sp>
    </p:spTree>
    <p:extLst>
      <p:ext uri="{BB962C8B-B14F-4D97-AF65-F5344CB8AC3E}">
        <p14:creationId xmlns="" xmlns:p14="http://schemas.microsoft.com/office/powerpoint/2010/main" val="13184450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Prejudice and Discrimination</a:t>
            </a:r>
            <a:endParaRPr lang="en-US" dirty="0"/>
          </a:p>
        </p:txBody>
      </p:sp>
      <p:pic>
        <p:nvPicPr>
          <p:cNvPr id="2052" name="Picture 4" descr="C:\Users\Anum Naseer\Desktop\slide-6-72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447800"/>
            <a:ext cx="9144000" cy="5410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1292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200" dirty="0"/>
              <a:t>Prejudice can be based upon a number of factors including sex, race, age, sexual orientations, nationality, socioeconomic status and religion. Some of the most well-known types of prejudice include</a:t>
            </a:r>
            <a:r>
              <a:rPr lang="en-US" sz="2200" dirty="0" smtClean="0"/>
              <a:t>:</a:t>
            </a:r>
            <a:endParaRPr lang="en-US" sz="2200" dirty="0"/>
          </a:p>
          <a:p>
            <a:r>
              <a:rPr lang="en-US" sz="2200" dirty="0"/>
              <a:t>Racism</a:t>
            </a:r>
          </a:p>
          <a:p>
            <a:r>
              <a:rPr lang="en-US" sz="2200" dirty="0"/>
              <a:t>Sexism</a:t>
            </a:r>
          </a:p>
          <a:p>
            <a:r>
              <a:rPr lang="en-US" sz="2200" dirty="0"/>
              <a:t>Classicism</a:t>
            </a:r>
          </a:p>
          <a:p>
            <a:r>
              <a:rPr lang="en-US" sz="2200" dirty="0"/>
              <a:t>Homophobia</a:t>
            </a:r>
          </a:p>
          <a:p>
            <a:r>
              <a:rPr lang="en-US" sz="2200" dirty="0"/>
              <a:t>Nationalism</a:t>
            </a:r>
          </a:p>
          <a:p>
            <a:r>
              <a:rPr lang="en-US" sz="2200" dirty="0"/>
              <a:t>Religious prejudice</a:t>
            </a:r>
          </a:p>
          <a:p>
            <a:r>
              <a:rPr lang="en-US" sz="2200" dirty="0"/>
              <a:t>Agism</a:t>
            </a:r>
          </a:p>
          <a:p>
            <a:endParaRPr lang="en-US" dirty="0"/>
          </a:p>
        </p:txBody>
      </p:sp>
      <p:sp>
        <p:nvSpPr>
          <p:cNvPr id="3" name="Title 2"/>
          <p:cNvSpPr>
            <a:spLocks noGrp="1"/>
          </p:cNvSpPr>
          <p:nvPr>
            <p:ph type="title"/>
          </p:nvPr>
        </p:nvSpPr>
        <p:spPr/>
        <p:txBody>
          <a:bodyPr/>
          <a:lstStyle/>
          <a:p>
            <a:pPr algn="ctr"/>
            <a:r>
              <a:rPr lang="en-US" dirty="0"/>
              <a:t>Types of Prejudice</a:t>
            </a:r>
          </a:p>
        </p:txBody>
      </p:sp>
    </p:spTree>
    <p:extLst>
      <p:ext uri="{BB962C8B-B14F-4D97-AF65-F5344CB8AC3E}">
        <p14:creationId xmlns="" xmlns:p14="http://schemas.microsoft.com/office/powerpoint/2010/main" val="1615244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Throughout the past century, research on prejudice has closely reflected </a:t>
            </a:r>
            <a:r>
              <a:rPr lang="en-US" sz="2000" b="1" dirty="0"/>
              <a:t>ideological </a:t>
            </a:r>
            <a:r>
              <a:rPr lang="en-US" sz="2000" b="1" dirty="0" smtClean="0"/>
              <a:t>trends</a:t>
            </a:r>
            <a:r>
              <a:rPr lang="en-US" sz="2000" dirty="0"/>
              <a:t>, telling </a:t>
            </a:r>
            <a:r>
              <a:rPr lang="en-US" sz="2000" dirty="0" smtClean="0"/>
              <a:t>as </a:t>
            </a:r>
            <a:r>
              <a:rPr lang="en-US" sz="2000" dirty="0"/>
              <a:t>much about the personal biases of the scientific community as about </a:t>
            </a:r>
            <a:r>
              <a:rPr lang="en-US" sz="2000" dirty="0" smtClean="0"/>
              <a:t>prejudice </a:t>
            </a:r>
            <a:r>
              <a:rPr lang="en-US" sz="2000" dirty="0"/>
              <a:t>itself. </a:t>
            </a:r>
            <a:endParaRPr lang="en-US" sz="2000" dirty="0" smtClean="0"/>
          </a:p>
          <a:p>
            <a:r>
              <a:rPr lang="en-US" sz="2000" dirty="0" smtClean="0"/>
              <a:t>Psychological </a:t>
            </a:r>
            <a:r>
              <a:rPr lang="en-US" sz="2000" dirty="0"/>
              <a:t>research on prejudice </a:t>
            </a:r>
            <a:r>
              <a:rPr lang="en-US" sz="2000" dirty="0" smtClean="0"/>
              <a:t>first </a:t>
            </a:r>
            <a:r>
              <a:rPr lang="en-US" sz="2000" dirty="0"/>
              <a:t>emerged in the </a:t>
            </a:r>
            <a:r>
              <a:rPr lang="en-US" sz="2000" dirty="0" smtClean="0"/>
              <a:t>1920’s </a:t>
            </a:r>
            <a:r>
              <a:rPr lang="en-US" sz="2000" dirty="0"/>
              <a:t>and was based upon American and European race theories that </a:t>
            </a:r>
            <a:r>
              <a:rPr lang="en-US" sz="2000" dirty="0" smtClean="0"/>
              <a:t>attempted </a:t>
            </a:r>
            <a:r>
              <a:rPr lang="en-US" sz="2000" dirty="0"/>
              <a:t>to prove White superiority</a:t>
            </a:r>
            <a:r>
              <a:rPr lang="en-US" sz="2000" dirty="0" smtClean="0"/>
              <a:t>.</a:t>
            </a:r>
          </a:p>
          <a:p>
            <a:r>
              <a:rPr lang="en-US" sz="2000" dirty="0" smtClean="0"/>
              <a:t>Several </a:t>
            </a:r>
            <a:r>
              <a:rPr lang="en-US" sz="2000" dirty="0"/>
              <a:t>influential theorists came to regard prejudice as pathological, and they </a:t>
            </a:r>
            <a:r>
              <a:rPr lang="en-US" sz="2000" dirty="0" smtClean="0"/>
              <a:t>searched </a:t>
            </a:r>
            <a:r>
              <a:rPr lang="en-US" sz="2000" dirty="0"/>
              <a:t>for personality syndromes associated with racism, anti-Semitism, and other </a:t>
            </a:r>
            <a:r>
              <a:rPr lang="en-US" sz="2000" dirty="0" smtClean="0"/>
              <a:t>forms </a:t>
            </a:r>
            <a:r>
              <a:rPr lang="en-US" sz="2000" dirty="0"/>
              <a:t>of prejudice. </a:t>
            </a:r>
            <a:endParaRPr lang="en-US" sz="2000" dirty="0" smtClean="0"/>
          </a:p>
          <a:p>
            <a:r>
              <a:rPr lang="en-US" sz="2000" dirty="0"/>
              <a:t>Theodor </a:t>
            </a:r>
            <a:r>
              <a:rPr lang="en-US" sz="2000" dirty="0" smtClean="0"/>
              <a:t>Adorno (1950), </a:t>
            </a:r>
            <a:r>
              <a:rPr lang="en-US" sz="2000" dirty="0"/>
              <a:t>who had </a:t>
            </a:r>
            <a:r>
              <a:rPr lang="en-US" sz="2000" dirty="0" smtClean="0"/>
              <a:t>fled </a:t>
            </a:r>
            <a:r>
              <a:rPr lang="en-US" sz="2000" dirty="0"/>
              <a:t>Nazi Germany and concluded that the key to prejudice lay in what he called an </a:t>
            </a:r>
            <a:r>
              <a:rPr lang="en-US" sz="2000" dirty="0" smtClean="0"/>
              <a:t>"</a:t>
            </a:r>
            <a:r>
              <a:rPr lang="en-US" sz="2000" dirty="0"/>
              <a:t>authoritarian personality." </a:t>
            </a:r>
          </a:p>
          <a:p>
            <a:endParaRPr lang="en-US" sz="2000" dirty="0"/>
          </a:p>
          <a:p>
            <a:endParaRPr lang="en-US" sz="2000" dirty="0" smtClean="0"/>
          </a:p>
          <a:p>
            <a:endParaRPr lang="en-US" sz="2000" dirty="0"/>
          </a:p>
          <a:p>
            <a:endParaRPr lang="en-US" sz="2000" dirty="0"/>
          </a:p>
        </p:txBody>
      </p:sp>
      <p:sp>
        <p:nvSpPr>
          <p:cNvPr id="3" name="Title 2"/>
          <p:cNvSpPr>
            <a:spLocks noGrp="1"/>
          </p:cNvSpPr>
          <p:nvPr>
            <p:ph type="title"/>
          </p:nvPr>
        </p:nvSpPr>
        <p:spPr/>
        <p:txBody>
          <a:bodyPr/>
          <a:lstStyle/>
          <a:p>
            <a:pPr algn="ctr"/>
            <a:r>
              <a:rPr lang="en-US" dirty="0" smtClean="0">
                <a:effectLst>
                  <a:outerShdw blurRad="38100" dist="38100" dir="2700000" algn="tl">
                    <a:srgbClr val="000000">
                      <a:alpha val="43137"/>
                    </a:srgbClr>
                  </a:outerShdw>
                </a:effectLst>
              </a:rPr>
              <a:t>Origin of Prejudice</a:t>
            </a:r>
            <a:endParaRPr lang="en-US"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5102387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Adorno believed people with authoritarian personalities were the most likely to be prejudiced against groups of lower status</a:t>
            </a:r>
            <a:r>
              <a:rPr lang="en-US" sz="2000" dirty="0" smtClean="0"/>
              <a:t>.</a:t>
            </a:r>
          </a:p>
          <a:p>
            <a:r>
              <a:rPr lang="en-US" sz="2000" dirty="0"/>
              <a:t>In the 1970s, research began to show that much of prejudice is based not on negative feelings towards other groups but favoritism towards one’s own groups. </a:t>
            </a:r>
            <a:endParaRPr lang="en-US" sz="2000" dirty="0" smtClean="0"/>
          </a:p>
          <a:p>
            <a:r>
              <a:rPr lang="en-US" sz="2000" dirty="0"/>
              <a:t>In 1979, Thomas Pettigrew described the ultimate attribution error and its role in prejudice. The ultimate attribution error occurs when </a:t>
            </a:r>
            <a:r>
              <a:rPr lang="en-US" sz="2000" dirty="0" smtClean="0"/>
              <a:t>in-group members.</a:t>
            </a:r>
          </a:p>
        </p:txBody>
      </p:sp>
      <p:sp>
        <p:nvSpPr>
          <p:cNvPr id="3" name="Title 2"/>
          <p:cNvSpPr>
            <a:spLocks noGrp="1"/>
          </p:cNvSpPr>
          <p:nvPr>
            <p:ph type="title"/>
          </p:nvPr>
        </p:nvSpPr>
        <p:spPr/>
        <p:txBody>
          <a:bodyPr/>
          <a:lstStyle/>
          <a:p>
            <a:pPr algn="ctr"/>
            <a:r>
              <a:rPr lang="en-US" dirty="0"/>
              <a:t>Origin of Prejudice</a:t>
            </a:r>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181600" y="4343400"/>
            <a:ext cx="3124200" cy="1685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28311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a:t>(1) attribute negative out-group behavior to dispositional causes  (more than they would for identical in-group behavior), and </a:t>
            </a:r>
          </a:p>
          <a:p>
            <a:pPr marL="109728" indent="0">
              <a:buNone/>
            </a:pPr>
            <a:r>
              <a:rPr lang="en-US" sz="2000" dirty="0" smtClean="0"/>
              <a:t>(</a:t>
            </a:r>
            <a:r>
              <a:rPr lang="en-US" sz="2000" dirty="0"/>
              <a:t>2) attribute positive out-group behavior to one or more of the following causes:</a:t>
            </a:r>
          </a:p>
          <a:p>
            <a:pPr marL="109728" indent="0">
              <a:buNone/>
            </a:pPr>
            <a:r>
              <a:rPr lang="en-US" sz="2000" dirty="0" smtClean="0"/>
              <a:t>(a) a </a:t>
            </a:r>
            <a:r>
              <a:rPr lang="en-US" sz="2000" dirty="0"/>
              <a:t>fluke or exceptional case, </a:t>
            </a:r>
            <a:endParaRPr lang="en-US" sz="2000" dirty="0" smtClean="0"/>
          </a:p>
          <a:p>
            <a:pPr marL="109728" indent="0">
              <a:buNone/>
            </a:pPr>
            <a:r>
              <a:rPr lang="en-US" sz="2000" dirty="0" smtClean="0"/>
              <a:t>(b) luck </a:t>
            </a:r>
            <a:r>
              <a:rPr lang="en-US" sz="2000" dirty="0"/>
              <a:t>or special advantage</a:t>
            </a:r>
            <a:r>
              <a:rPr lang="en-US" sz="2000" dirty="0" smtClean="0"/>
              <a:t>,</a:t>
            </a:r>
          </a:p>
          <a:p>
            <a:pPr marL="109728" indent="0">
              <a:buNone/>
            </a:pPr>
            <a:r>
              <a:rPr lang="en-US" sz="2000" dirty="0" smtClean="0"/>
              <a:t>(</a:t>
            </a:r>
            <a:r>
              <a:rPr lang="en-US" sz="2000" dirty="0"/>
              <a:t>c) high motivation and effort, </a:t>
            </a:r>
            <a:r>
              <a:rPr lang="en-US" sz="2000" dirty="0" smtClean="0"/>
              <a:t>and</a:t>
            </a:r>
          </a:p>
          <a:p>
            <a:pPr marL="109728" indent="0">
              <a:buNone/>
            </a:pPr>
            <a:r>
              <a:rPr lang="en-US" sz="2000" dirty="0" smtClean="0"/>
              <a:t>(</a:t>
            </a:r>
            <a:r>
              <a:rPr lang="en-US" sz="2000" dirty="0"/>
              <a:t>d) situational factors</a:t>
            </a:r>
            <a:r>
              <a:rPr lang="en-US" sz="2000" dirty="0" smtClean="0"/>
              <a:t>.</a:t>
            </a:r>
            <a:endParaRPr lang="en-US" sz="2000" dirty="0"/>
          </a:p>
        </p:txBody>
      </p:sp>
      <p:sp>
        <p:nvSpPr>
          <p:cNvPr id="3" name="Title 2"/>
          <p:cNvSpPr>
            <a:spLocks noGrp="1"/>
          </p:cNvSpPr>
          <p:nvPr>
            <p:ph type="title"/>
          </p:nvPr>
        </p:nvSpPr>
        <p:spPr/>
        <p:txBody>
          <a:bodyPr/>
          <a:lstStyle/>
          <a:p>
            <a:pPr algn="ctr"/>
            <a:r>
              <a:rPr lang="en-US" dirty="0"/>
              <a:t>Origin of Prejudice</a:t>
            </a:r>
          </a:p>
        </p:txBody>
      </p:sp>
      <p:pic>
        <p:nvPicPr>
          <p:cNvPr id="5123"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23509" y="4191000"/>
            <a:ext cx="4267200" cy="2286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82132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Definition:</a:t>
            </a:r>
          </a:p>
          <a:p>
            <a:pPr marL="109728" indent="0" algn="ctr">
              <a:buNone/>
            </a:pPr>
            <a:r>
              <a:rPr lang="en-US" sz="2400" b="1" dirty="0" smtClean="0"/>
              <a:t>“Intergroup </a:t>
            </a:r>
            <a:r>
              <a:rPr lang="en-US" sz="2400" b="1" dirty="0"/>
              <a:t>prejudice includes the negative emotions and irrational beliefs one group has concerning other groups (again, by repeating “group” a special effect is achieved), and as thus is linked to ignorance and hatred</a:t>
            </a:r>
            <a:r>
              <a:rPr lang="en-US" sz="2400" b="1" dirty="0" smtClean="0"/>
              <a:t>.”</a:t>
            </a:r>
            <a:endParaRPr lang="en-US" sz="2400" b="1" dirty="0"/>
          </a:p>
        </p:txBody>
      </p:sp>
      <p:sp>
        <p:nvSpPr>
          <p:cNvPr id="3" name="Title 2"/>
          <p:cNvSpPr>
            <a:spLocks noGrp="1"/>
          </p:cNvSpPr>
          <p:nvPr>
            <p:ph type="title"/>
          </p:nvPr>
        </p:nvSpPr>
        <p:spPr/>
        <p:txBody>
          <a:bodyPr/>
          <a:lstStyle/>
          <a:p>
            <a:pPr algn="ctr"/>
            <a:r>
              <a:rPr lang="en-US" dirty="0" smtClean="0"/>
              <a:t>Direct Intergroup Conflict</a:t>
            </a:r>
            <a:endParaRPr lang="en-US" dirty="0"/>
          </a:p>
        </p:txBody>
      </p:sp>
      <p:pic>
        <p:nvPicPr>
          <p:cNvPr id="614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2000" y="3810000"/>
            <a:ext cx="4048125" cy="2686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081138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Intergroup conflict can take many forms, ranging from a disagreement with the neighbors to a full-out war between countries. </a:t>
            </a:r>
            <a:endParaRPr lang="en-US" sz="2400" dirty="0" smtClean="0"/>
          </a:p>
          <a:p>
            <a:r>
              <a:rPr lang="en-US" sz="2400" dirty="0" smtClean="0"/>
              <a:t>Though </a:t>
            </a:r>
            <a:r>
              <a:rPr lang="en-US" sz="2400" dirty="0"/>
              <a:t>consequences vary, the cause of intergroup conflict usually stems from a few basic principles</a:t>
            </a:r>
            <a:r>
              <a:rPr lang="en-US" sz="2400" dirty="0" smtClean="0"/>
              <a:t>.</a:t>
            </a:r>
          </a:p>
          <a:p>
            <a:r>
              <a:rPr lang="en-US" sz="2400" dirty="0" smtClean="0"/>
              <a:t>Example</a:t>
            </a:r>
          </a:p>
          <a:p>
            <a:pPr marL="109728" indent="0" algn="ctr">
              <a:buNone/>
            </a:pPr>
            <a:r>
              <a:rPr lang="en-US" sz="2400" dirty="0" smtClean="0"/>
              <a:t>   The class fellow’s family having a latest Toyota,            big home, the newest technology gadgets,</a:t>
            </a:r>
          </a:p>
          <a:p>
            <a:pPr marL="109728" indent="0" algn="ctr">
              <a:buNone/>
            </a:pPr>
            <a:r>
              <a:rPr lang="en-US" sz="2400" dirty="0"/>
              <a:t> </a:t>
            </a:r>
            <a:r>
              <a:rPr lang="en-US" sz="2400" dirty="0" smtClean="0"/>
              <a:t>  may bring up a prejudice in the other fellows who are deprived of them.</a:t>
            </a:r>
          </a:p>
        </p:txBody>
      </p:sp>
      <p:sp>
        <p:nvSpPr>
          <p:cNvPr id="3" name="Title 2"/>
          <p:cNvSpPr>
            <a:spLocks noGrp="1"/>
          </p:cNvSpPr>
          <p:nvPr>
            <p:ph type="title"/>
          </p:nvPr>
        </p:nvSpPr>
        <p:spPr/>
        <p:txBody>
          <a:bodyPr/>
          <a:lstStyle/>
          <a:p>
            <a:pPr algn="ctr"/>
            <a:r>
              <a:rPr lang="en-US" dirty="0"/>
              <a:t>Direct Intergroup Conflict</a:t>
            </a:r>
          </a:p>
        </p:txBody>
      </p:sp>
    </p:spTree>
    <p:extLst>
      <p:ext uri="{BB962C8B-B14F-4D97-AF65-F5344CB8AC3E}">
        <p14:creationId xmlns="" xmlns:p14="http://schemas.microsoft.com/office/powerpoint/2010/main" val="14573342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Direct Inter-Group </a:t>
            </a:r>
            <a:r>
              <a:rPr lang="en-US" dirty="0"/>
              <a:t>conflict, or hostilities between different groups, is a pervasive feature common to all levels of social organization (e.g., sports teams, </a:t>
            </a:r>
            <a:r>
              <a:rPr lang="en-US" dirty="0" smtClean="0"/>
              <a:t>colleagues, ethnic </a:t>
            </a:r>
            <a:r>
              <a:rPr lang="en-US" dirty="0"/>
              <a:t>groups, nations, religions, gangs</a:t>
            </a:r>
            <a:r>
              <a:rPr lang="en-US" dirty="0" smtClean="0"/>
              <a:t>).</a:t>
            </a:r>
            <a:endParaRPr lang="en-US" dirty="0"/>
          </a:p>
        </p:txBody>
      </p:sp>
      <p:sp>
        <p:nvSpPr>
          <p:cNvPr id="3" name="Title 2"/>
          <p:cNvSpPr>
            <a:spLocks noGrp="1"/>
          </p:cNvSpPr>
          <p:nvPr>
            <p:ph type="title"/>
          </p:nvPr>
        </p:nvSpPr>
        <p:spPr/>
        <p:txBody>
          <a:bodyPr/>
          <a:lstStyle/>
          <a:p>
            <a:r>
              <a:rPr lang="en-US" dirty="0"/>
              <a:t>Cont.….</a:t>
            </a:r>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800600" y="3810000"/>
            <a:ext cx="3829050" cy="2743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591251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Many sociologists are of the view that Direct Inter-group Conflict is:</a:t>
            </a:r>
          </a:p>
          <a:p>
            <a:pPr marL="109728" indent="0" algn="ctr">
              <a:buNone/>
            </a:pPr>
            <a:endParaRPr lang="en-US" sz="2000" b="1" dirty="0" smtClean="0"/>
          </a:p>
          <a:p>
            <a:pPr marL="109728" indent="0" algn="ctr">
              <a:buNone/>
            </a:pPr>
            <a:r>
              <a:rPr lang="en-US" sz="2000" b="1" dirty="0" smtClean="0"/>
              <a:t>“A </a:t>
            </a:r>
            <a:r>
              <a:rPr lang="en-US" sz="2000" b="1" dirty="0"/>
              <a:t>circumstance in which groups take antagonistic actions toward one another to control some outcome important to each</a:t>
            </a:r>
            <a:r>
              <a:rPr lang="en-US" sz="2000" b="1" dirty="0" smtClean="0"/>
              <a:t>.”</a:t>
            </a:r>
          </a:p>
          <a:p>
            <a:pPr marL="109728" indent="0" algn="ctr">
              <a:buNone/>
            </a:pPr>
            <a:endParaRPr lang="en-US" sz="2000" b="1" dirty="0"/>
          </a:p>
          <a:p>
            <a:pPr marL="109728" indent="0" algn="ctr">
              <a:buNone/>
            </a:pPr>
            <a:r>
              <a:rPr lang="en-US" sz="2000" b="1" dirty="0" smtClean="0"/>
              <a:t>“An </a:t>
            </a:r>
            <a:r>
              <a:rPr lang="en-US" sz="2000" b="1" dirty="0"/>
              <a:t>overt expression of tensions between the goals or concerns of one party and those of another</a:t>
            </a:r>
            <a:r>
              <a:rPr lang="en-US" sz="2000" b="1" dirty="0" smtClean="0"/>
              <a:t>.”</a:t>
            </a:r>
            <a:endParaRPr lang="en-US" sz="2000" b="1" dirty="0"/>
          </a:p>
          <a:p>
            <a:pPr algn="ctr"/>
            <a:endParaRPr lang="en-US" sz="2000" dirty="0"/>
          </a:p>
        </p:txBody>
      </p:sp>
      <p:sp>
        <p:nvSpPr>
          <p:cNvPr id="3" name="Title 2"/>
          <p:cNvSpPr>
            <a:spLocks noGrp="1"/>
          </p:cNvSpPr>
          <p:nvPr>
            <p:ph type="title"/>
          </p:nvPr>
        </p:nvSpPr>
        <p:spPr/>
        <p:txBody>
          <a:bodyPr/>
          <a:lstStyle/>
          <a:p>
            <a:r>
              <a:rPr lang="en-US" dirty="0"/>
              <a:t>Cont.….</a:t>
            </a: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105400" y="4495800"/>
            <a:ext cx="3543300" cy="2038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28674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 	Competing Goals</a:t>
            </a:r>
          </a:p>
          <a:p>
            <a:r>
              <a:rPr lang="en-US" dirty="0"/>
              <a:t> 	Competition for Resources</a:t>
            </a:r>
          </a:p>
          <a:p>
            <a:r>
              <a:rPr lang="en-US" dirty="0"/>
              <a:t> 	Cultural Differences</a:t>
            </a:r>
          </a:p>
          <a:p>
            <a:r>
              <a:rPr lang="en-US" dirty="0"/>
              <a:t> 	Power Discrepancies</a:t>
            </a:r>
          </a:p>
          <a:p>
            <a:r>
              <a:rPr lang="en-US" dirty="0"/>
              <a:t> 	Assimilation Versus Preservation of </a:t>
            </a:r>
            <a:r>
              <a:rPr lang="en-US" dirty="0" smtClean="0"/>
              <a:t>Micro-</a:t>
            </a:r>
          </a:p>
          <a:p>
            <a:pPr marL="109728" indent="0">
              <a:buNone/>
            </a:pPr>
            <a:r>
              <a:rPr lang="en-US" dirty="0" smtClean="0"/>
              <a:t>       Cultural Identity</a:t>
            </a:r>
            <a:endParaRPr lang="en-US" dirty="0"/>
          </a:p>
        </p:txBody>
      </p:sp>
      <p:sp>
        <p:nvSpPr>
          <p:cNvPr id="3" name="Title 2"/>
          <p:cNvSpPr>
            <a:spLocks noGrp="1"/>
          </p:cNvSpPr>
          <p:nvPr>
            <p:ph type="title"/>
          </p:nvPr>
        </p:nvSpPr>
        <p:spPr/>
        <p:txBody>
          <a:bodyPr>
            <a:normAutofit fontScale="90000"/>
          </a:bodyPr>
          <a:lstStyle/>
          <a:p>
            <a:pPr algn="ctr"/>
            <a:r>
              <a:rPr lang="en-US" dirty="0"/>
              <a:t>Sources of </a:t>
            </a:r>
            <a:r>
              <a:rPr lang="en-US" dirty="0" smtClean="0"/>
              <a:t>Direct Intergroup Conflict</a:t>
            </a:r>
            <a:endParaRPr lang="en-US" dirty="0"/>
          </a:p>
        </p:txBody>
      </p:sp>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343400" y="3810000"/>
            <a:ext cx="4381500" cy="2705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374039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a:t>Roy J Eidelson and Judy I Eidelson, identified parallels between individuals and the collective world views of groups on the basis of five key belief </a:t>
            </a:r>
            <a:r>
              <a:rPr lang="en-US" sz="2000" dirty="0" smtClean="0"/>
              <a:t>domains, such as:</a:t>
            </a:r>
          </a:p>
          <a:p>
            <a:pPr marL="109728" indent="0">
              <a:buNone/>
            </a:pPr>
            <a:r>
              <a:rPr lang="en-US" sz="2000" b="1" dirty="0" smtClean="0"/>
              <a:t>Superiority</a:t>
            </a:r>
          </a:p>
          <a:p>
            <a:pPr marL="109728" indent="0">
              <a:buNone/>
            </a:pPr>
            <a:r>
              <a:rPr lang="en-US" sz="2000" dirty="0" smtClean="0"/>
              <a:t>At </a:t>
            </a:r>
            <a:r>
              <a:rPr lang="en-US" sz="2000" dirty="0"/>
              <a:t>an individual level, this belief revolves around a person's enduring conviction that he or she is better than other people in important ways. At the group level, superiority includes shared convictions of moral superiority, </a:t>
            </a:r>
            <a:endParaRPr lang="en-US" sz="2000" dirty="0" smtClean="0"/>
          </a:p>
          <a:p>
            <a:pPr marL="109728" indent="0">
              <a:buNone/>
            </a:pPr>
            <a:r>
              <a:rPr lang="en-US" sz="2000" dirty="0" smtClean="0"/>
              <a:t>entitlement</a:t>
            </a:r>
            <a:r>
              <a:rPr lang="en-US" sz="2000" dirty="0"/>
              <a:t>, being the chosen and </a:t>
            </a:r>
            <a:endParaRPr lang="en-US" sz="2000" dirty="0" smtClean="0"/>
          </a:p>
          <a:p>
            <a:pPr marL="109728" indent="0">
              <a:buNone/>
            </a:pPr>
            <a:r>
              <a:rPr lang="en-US" sz="2000" dirty="0" smtClean="0"/>
              <a:t>having </a:t>
            </a:r>
            <a:r>
              <a:rPr lang="en-US" sz="2000" dirty="0"/>
              <a:t>a special destiny.  Being </a:t>
            </a:r>
            <a:endParaRPr lang="en-US" sz="2000" dirty="0" smtClean="0"/>
          </a:p>
          <a:p>
            <a:pPr marL="109728" indent="0">
              <a:buNone/>
            </a:pPr>
            <a:r>
              <a:rPr lang="en-US" sz="2000" dirty="0" smtClean="0"/>
              <a:t>chosen</a:t>
            </a:r>
            <a:r>
              <a:rPr lang="en-US" sz="2000" dirty="0"/>
              <a:t>, the belief that one's own </a:t>
            </a:r>
            <a:endParaRPr lang="en-US" sz="2000" dirty="0" smtClean="0"/>
          </a:p>
          <a:p>
            <a:pPr marL="109728" indent="0">
              <a:buNone/>
            </a:pPr>
            <a:r>
              <a:rPr lang="en-US" sz="2000" dirty="0" smtClean="0"/>
              <a:t>group </a:t>
            </a:r>
            <a:r>
              <a:rPr lang="en-US" sz="2000" dirty="0"/>
              <a:t>has a superior cultural </a:t>
            </a:r>
            <a:endParaRPr lang="en-US" sz="2000" dirty="0" smtClean="0"/>
          </a:p>
        </p:txBody>
      </p:sp>
      <p:sp>
        <p:nvSpPr>
          <p:cNvPr id="3" name="Title 2"/>
          <p:cNvSpPr>
            <a:spLocks noGrp="1"/>
          </p:cNvSpPr>
          <p:nvPr>
            <p:ph type="title"/>
          </p:nvPr>
        </p:nvSpPr>
        <p:spPr/>
        <p:txBody>
          <a:bodyPr>
            <a:normAutofit fontScale="90000"/>
          </a:bodyPr>
          <a:lstStyle/>
          <a:p>
            <a:pPr algn="ctr"/>
            <a:r>
              <a:rPr lang="en-US" dirty="0" smtClean="0"/>
              <a:t>Domains that contribute to Direct Intergroup Conflict</a:t>
            </a:r>
            <a:endParaRPr lang="en-US" dirty="0"/>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219700" y="4038600"/>
            <a:ext cx="3733800" cy="2647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7048327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a:t>heritage (e.g., history, </a:t>
            </a:r>
            <a:r>
              <a:rPr lang="en-US" sz="2000" dirty="0" smtClean="0"/>
              <a:t>values, language</a:t>
            </a:r>
            <a:r>
              <a:rPr lang="en-US" sz="2000" dirty="0"/>
              <a:t>, tradition) is common </a:t>
            </a:r>
            <a:r>
              <a:rPr lang="en-US" sz="2000" dirty="0" smtClean="0"/>
              <a:t>among groups </a:t>
            </a:r>
            <a:r>
              <a:rPr lang="en-US" sz="2000" dirty="0"/>
              <a:t>who base their identity on </a:t>
            </a:r>
            <a:r>
              <a:rPr lang="en-US" sz="2000" dirty="0" smtClean="0"/>
              <a:t>their </a:t>
            </a:r>
            <a:r>
              <a:rPr lang="en-US" sz="2000" dirty="0"/>
              <a:t>ethnicity</a:t>
            </a:r>
            <a:r>
              <a:rPr lang="en-US" sz="2000" dirty="0" smtClean="0"/>
              <a:t>.</a:t>
            </a:r>
          </a:p>
          <a:p>
            <a:pPr marL="109728" indent="0">
              <a:buNone/>
            </a:pPr>
            <a:r>
              <a:rPr lang="en-US" sz="2000" b="1" dirty="0" smtClean="0"/>
              <a:t>Injustice</a:t>
            </a:r>
            <a:endParaRPr lang="en-US" sz="2000" dirty="0" smtClean="0"/>
          </a:p>
          <a:p>
            <a:pPr marL="109728" indent="0">
              <a:buNone/>
            </a:pPr>
            <a:r>
              <a:rPr lang="en-US" sz="2000" dirty="0" smtClean="0"/>
              <a:t>At </a:t>
            </a:r>
            <a:r>
              <a:rPr lang="en-US" sz="2000" dirty="0"/>
              <a:t>the individual level, this belief revolves around perceived mistreatment by others, and/or the world at large. At the group level, this translates to a worldview that the </a:t>
            </a:r>
            <a:r>
              <a:rPr lang="en-US" sz="2000" dirty="0" smtClean="0"/>
              <a:t>in-group </a:t>
            </a:r>
            <a:r>
              <a:rPr lang="en-US" sz="2000" dirty="0"/>
              <a:t>has significant and legitimate grievances against an </a:t>
            </a:r>
            <a:r>
              <a:rPr lang="en-US" sz="2000" dirty="0" smtClean="0"/>
              <a:t>out-group</a:t>
            </a:r>
            <a:r>
              <a:rPr lang="en-US" sz="2000" dirty="0"/>
              <a:t>.  This belief is seen as contributing greatly to the </a:t>
            </a:r>
            <a:r>
              <a:rPr lang="en-US" sz="2000" dirty="0" smtClean="0"/>
              <a:t>force </a:t>
            </a:r>
            <a:r>
              <a:rPr lang="en-US" sz="2000" dirty="0"/>
              <a:t>for war over the past two centuries, as the majority of wars in that time period have centered on issues of justice rather than security or power (Welch, 1993). </a:t>
            </a:r>
            <a:endParaRPr lang="en-US" sz="2000" dirty="0" smtClean="0"/>
          </a:p>
          <a:p>
            <a:pPr marL="109728" indent="0">
              <a:buNone/>
            </a:pPr>
            <a:r>
              <a:rPr lang="en-US" sz="2000" dirty="0" smtClean="0"/>
              <a:t> </a:t>
            </a:r>
          </a:p>
          <a:p>
            <a:pPr marL="109728" indent="0">
              <a:buNone/>
            </a:pPr>
            <a:endParaRPr lang="en-US" sz="2000" dirty="0"/>
          </a:p>
          <a:p>
            <a:pPr marL="109728" indent="0">
              <a:buNone/>
            </a:pPr>
            <a:endParaRPr lang="en-US" sz="2000" dirty="0"/>
          </a:p>
          <a:p>
            <a:pPr marL="109728" indent="0">
              <a:buNone/>
            </a:pPr>
            <a:endParaRPr lang="en-US" sz="2000" dirty="0"/>
          </a:p>
        </p:txBody>
      </p:sp>
      <p:sp>
        <p:nvSpPr>
          <p:cNvPr id="3" name="Title 2"/>
          <p:cNvSpPr>
            <a:spLocks noGrp="1"/>
          </p:cNvSpPr>
          <p:nvPr>
            <p:ph type="title"/>
          </p:nvPr>
        </p:nvSpPr>
        <p:spPr/>
        <p:txBody>
          <a:bodyPr>
            <a:normAutofit fontScale="90000"/>
          </a:bodyPr>
          <a:lstStyle/>
          <a:p>
            <a:pPr algn="ctr"/>
            <a:r>
              <a:rPr lang="en-US" dirty="0"/>
              <a:t>Domains that contribute to Direct Intergroup Conflict</a:t>
            </a:r>
          </a:p>
        </p:txBody>
      </p:sp>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257800" y="4689763"/>
            <a:ext cx="3234906" cy="19491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680172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b="1" dirty="0" smtClean="0"/>
              <a:t>Vulnerability</a:t>
            </a:r>
          </a:p>
          <a:p>
            <a:pPr marL="109728" indent="0">
              <a:buNone/>
            </a:pPr>
            <a:r>
              <a:rPr lang="en-US" sz="2000" dirty="0" smtClean="0"/>
              <a:t>At </a:t>
            </a:r>
            <a:r>
              <a:rPr lang="en-US" sz="2000" dirty="0"/>
              <a:t>the individual level, vulnerability refers to a person's belief that he or she is perpetually in harm's way. At the group level, this belief is manifested in the form of fears about the future. This vulnerability can manifest itself in a group as catastrophic thinking – when the envisioned worst case scenario is seen as being inevitable. </a:t>
            </a:r>
            <a:endParaRPr lang="en-US" sz="2000" dirty="0" smtClean="0"/>
          </a:p>
          <a:p>
            <a:pPr marL="109728" indent="0">
              <a:buNone/>
            </a:pPr>
            <a:r>
              <a:rPr lang="en-US" sz="2000" b="1" dirty="0" smtClean="0"/>
              <a:t>Distrust</a:t>
            </a:r>
          </a:p>
          <a:p>
            <a:pPr marL="109728" indent="0">
              <a:buNone/>
            </a:pPr>
            <a:r>
              <a:rPr lang="en-US" sz="2000" dirty="0" smtClean="0"/>
              <a:t>At </a:t>
            </a:r>
            <a:r>
              <a:rPr lang="en-US" sz="2000" dirty="0"/>
              <a:t>the individual level, this belief focuses on the presumed intent of others to cause harm and/or exhibit hostility. The notion of trust is often seen by </a:t>
            </a:r>
            <a:r>
              <a:rPr lang="en-US" sz="2000" dirty="0" smtClean="0"/>
              <a:t>sociologists </a:t>
            </a:r>
            <a:r>
              <a:rPr lang="en-US" sz="2000" dirty="0"/>
              <a:t>as the first challenge of </a:t>
            </a:r>
            <a:r>
              <a:rPr lang="en-US" sz="2000" dirty="0" smtClean="0"/>
              <a:t>sociological </a:t>
            </a:r>
            <a:r>
              <a:rPr lang="en-US" sz="2000" dirty="0"/>
              <a:t>development. At the group level, this worldview focuses specifically on the perspective </a:t>
            </a:r>
            <a:r>
              <a:rPr lang="en-US" sz="2000" dirty="0" smtClean="0"/>
              <a:t>that outgroups are dishonest, untrustworthy and have negative </a:t>
            </a:r>
            <a:endParaRPr lang="en-US" sz="2000" dirty="0"/>
          </a:p>
        </p:txBody>
      </p:sp>
      <p:sp>
        <p:nvSpPr>
          <p:cNvPr id="3" name="Title 2"/>
          <p:cNvSpPr>
            <a:spLocks noGrp="1"/>
          </p:cNvSpPr>
          <p:nvPr>
            <p:ph type="title"/>
          </p:nvPr>
        </p:nvSpPr>
        <p:spPr/>
        <p:txBody>
          <a:bodyPr/>
          <a:lstStyle/>
          <a:p>
            <a:r>
              <a:rPr lang="en-US" dirty="0" smtClean="0"/>
              <a:t>Cont.….</a:t>
            </a:r>
            <a:endParaRPr lang="en-US" dirty="0"/>
          </a:p>
        </p:txBody>
      </p:sp>
    </p:spTree>
    <p:extLst>
      <p:ext uri="{BB962C8B-B14F-4D97-AF65-F5344CB8AC3E}">
        <p14:creationId xmlns="" xmlns:p14="http://schemas.microsoft.com/office/powerpoint/2010/main" val="22809174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smtClean="0"/>
              <a:t>Intentions toward </a:t>
            </a:r>
            <a:r>
              <a:rPr lang="en-US" sz="2000" dirty="0"/>
              <a:t>the in group. In more extreme manifestations, this belief is similar to collective </a:t>
            </a:r>
            <a:endParaRPr lang="en-US" sz="2000" dirty="0" smtClean="0"/>
          </a:p>
          <a:p>
            <a:pPr marL="109728" indent="0">
              <a:buNone/>
            </a:pPr>
            <a:r>
              <a:rPr lang="en-US" sz="2000" dirty="0" smtClean="0"/>
              <a:t>paranoia</a:t>
            </a:r>
            <a:r>
              <a:rPr lang="en-US" sz="2000" dirty="0"/>
              <a:t>, which is defined as </a:t>
            </a:r>
            <a:r>
              <a:rPr lang="en-US" sz="2000" dirty="0" smtClean="0"/>
              <a:t>the collectively </a:t>
            </a:r>
            <a:r>
              <a:rPr lang="en-US" sz="2000" dirty="0"/>
              <a:t>held </a:t>
            </a:r>
            <a:endParaRPr lang="en-US" sz="2000" dirty="0" smtClean="0"/>
          </a:p>
          <a:p>
            <a:pPr marL="109728" indent="0">
              <a:buNone/>
            </a:pPr>
            <a:r>
              <a:rPr lang="en-US" sz="2000" dirty="0" smtClean="0"/>
              <a:t>beliefs.</a:t>
            </a:r>
          </a:p>
          <a:p>
            <a:pPr marL="109728" indent="0">
              <a:buNone/>
            </a:pPr>
            <a:r>
              <a:rPr lang="en-US" sz="2000" b="1" dirty="0" smtClean="0"/>
              <a:t>Helplessness</a:t>
            </a:r>
          </a:p>
          <a:p>
            <a:pPr marL="109728" indent="0">
              <a:buNone/>
            </a:pPr>
            <a:r>
              <a:rPr lang="en-US" sz="2000" dirty="0" smtClean="0"/>
              <a:t>At </a:t>
            </a:r>
            <a:r>
              <a:rPr lang="en-US" sz="2000" dirty="0"/>
              <a:t>the individual level, helplessness focuses on </a:t>
            </a:r>
            <a:r>
              <a:rPr lang="en-US" sz="2000" dirty="0" smtClean="0"/>
              <a:t>the</a:t>
            </a:r>
          </a:p>
          <a:p>
            <a:pPr marL="109728" indent="0">
              <a:buNone/>
            </a:pPr>
            <a:r>
              <a:rPr lang="en-US" sz="2000" dirty="0" smtClean="0"/>
              <a:t> </a:t>
            </a:r>
            <a:r>
              <a:rPr lang="en-US" sz="2000" dirty="0"/>
              <a:t>belief that even carefully planned and executed actions will fail to produce the desired outcome. When taken at the group level, it translates into a collective mindset of powerlessness and dependency. The group shares a </a:t>
            </a:r>
            <a:endParaRPr lang="en-US" sz="2000" dirty="0" smtClean="0"/>
          </a:p>
          <a:p>
            <a:pPr marL="109728" indent="0">
              <a:buNone/>
            </a:pPr>
            <a:r>
              <a:rPr lang="en-US" sz="2000" dirty="0" smtClean="0"/>
              <a:t>pessimistic </a:t>
            </a:r>
            <a:r>
              <a:rPr lang="en-US" sz="2000" dirty="0"/>
              <a:t>approach which focuses on </a:t>
            </a:r>
            <a:endParaRPr lang="en-US" sz="2000" dirty="0" smtClean="0"/>
          </a:p>
          <a:p>
            <a:pPr marL="109728" indent="0">
              <a:buNone/>
            </a:pPr>
            <a:r>
              <a:rPr lang="en-US" sz="2000" dirty="0" smtClean="0"/>
              <a:t>their </a:t>
            </a:r>
            <a:r>
              <a:rPr lang="en-US" sz="2000" dirty="0"/>
              <a:t>own weaknesses, and attributes </a:t>
            </a:r>
            <a:endParaRPr lang="en-US" sz="2000" dirty="0" smtClean="0"/>
          </a:p>
          <a:p>
            <a:pPr marL="109728" indent="0">
              <a:buNone/>
            </a:pPr>
            <a:r>
              <a:rPr lang="en-US" sz="2000" dirty="0" smtClean="0"/>
              <a:t>setbacks </a:t>
            </a:r>
            <a:r>
              <a:rPr lang="en-US" sz="2000" dirty="0"/>
              <a:t>to their own </a:t>
            </a:r>
            <a:r>
              <a:rPr lang="en-US" sz="2000" dirty="0" smtClean="0"/>
              <a:t>limitations. </a:t>
            </a:r>
            <a:endParaRPr lang="en-US" sz="2000" dirty="0"/>
          </a:p>
        </p:txBody>
      </p:sp>
      <p:sp>
        <p:nvSpPr>
          <p:cNvPr id="3" name="Title 2"/>
          <p:cNvSpPr>
            <a:spLocks noGrp="1"/>
          </p:cNvSpPr>
          <p:nvPr>
            <p:ph type="title"/>
          </p:nvPr>
        </p:nvSpPr>
        <p:spPr/>
        <p:txBody>
          <a:bodyPr/>
          <a:lstStyle/>
          <a:p>
            <a:r>
              <a:rPr lang="en-US" dirty="0"/>
              <a:t>Cont.….</a:t>
            </a:r>
          </a:p>
        </p:txBody>
      </p:sp>
      <p:pic>
        <p:nvPicPr>
          <p:cNvPr id="614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315200" y="1600200"/>
            <a:ext cx="1200150" cy="1619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619750" y="4516582"/>
            <a:ext cx="2895600" cy="21608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819233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buNone/>
            </a:pPr>
            <a:endParaRPr lang="en-US" sz="2000" b="1" dirty="0" smtClean="0"/>
          </a:p>
          <a:p>
            <a:pPr marL="109728" indent="0">
              <a:buNone/>
            </a:pPr>
            <a:r>
              <a:rPr lang="en-US" sz="2000" b="1" dirty="0" smtClean="0"/>
              <a:t>“</a:t>
            </a:r>
            <a:r>
              <a:rPr lang="en-US" sz="2000" b="1" dirty="0"/>
              <a:t>us” </a:t>
            </a:r>
            <a:r>
              <a:rPr lang="en-US" sz="2000" dirty="0"/>
              <a:t>(</a:t>
            </a:r>
            <a:r>
              <a:rPr lang="en-US" sz="2000" dirty="0" smtClean="0"/>
              <a:t>in-group</a:t>
            </a:r>
            <a:r>
              <a:rPr lang="en-US" sz="2000" dirty="0"/>
              <a:t>) </a:t>
            </a:r>
            <a:r>
              <a:rPr lang="en-US" sz="2000" dirty="0" smtClean="0"/>
              <a:t>vs. </a:t>
            </a:r>
            <a:r>
              <a:rPr lang="en-US" sz="2000" b="1" dirty="0"/>
              <a:t>“them” </a:t>
            </a:r>
            <a:r>
              <a:rPr lang="en-US" sz="2000" dirty="0"/>
              <a:t>(</a:t>
            </a:r>
            <a:r>
              <a:rPr lang="en-US" sz="2000" dirty="0" smtClean="0"/>
              <a:t>out-group).</a:t>
            </a:r>
          </a:p>
          <a:p>
            <a:pPr marL="109728" indent="0" algn="ctr">
              <a:buNone/>
            </a:pPr>
            <a:endParaRPr lang="en-US" sz="2000" dirty="0"/>
          </a:p>
          <a:p>
            <a:pPr marL="109728" indent="0" algn="ctr">
              <a:buNone/>
            </a:pPr>
            <a:r>
              <a:rPr lang="en-US" sz="2000" b="1" dirty="0" smtClean="0"/>
              <a:t>“People belonging to a particular race, religion, culture, region, country, town etc. divide themselves among groups Us (their own group of people) and Them (the other group of people).”</a:t>
            </a:r>
          </a:p>
          <a:p>
            <a:pPr marL="109728" indent="0">
              <a:buNone/>
            </a:pPr>
            <a:endParaRPr lang="en-US" sz="2000" b="1" dirty="0" smtClean="0"/>
          </a:p>
          <a:p>
            <a:pPr marL="109728" indent="0">
              <a:buNone/>
            </a:pPr>
            <a:r>
              <a:rPr lang="en-US" sz="2000" b="1" dirty="0" smtClean="0"/>
              <a:t>Ingroup</a:t>
            </a:r>
          </a:p>
          <a:p>
            <a:pPr marL="109728" indent="0">
              <a:buNone/>
            </a:pPr>
            <a:r>
              <a:rPr lang="en-US" sz="2000" dirty="0" smtClean="0"/>
              <a:t>“</a:t>
            </a:r>
            <a:r>
              <a:rPr lang="en-US" sz="2000" dirty="0"/>
              <a:t>Us”—a group of people who share a sense of belonging, a feeling of common identity.</a:t>
            </a:r>
          </a:p>
          <a:p>
            <a:pPr marL="109728" indent="0">
              <a:buNone/>
            </a:pPr>
            <a:r>
              <a:rPr lang="en-US" sz="2000" b="1" dirty="0"/>
              <a:t>Ingroup </a:t>
            </a:r>
            <a:r>
              <a:rPr lang="en-US" sz="2000" b="1" dirty="0" smtClean="0"/>
              <a:t>Bias</a:t>
            </a:r>
          </a:p>
          <a:p>
            <a:pPr marL="109728" indent="0">
              <a:buNone/>
            </a:pPr>
            <a:r>
              <a:rPr lang="en-US" sz="2000" dirty="0" smtClean="0"/>
              <a:t>The </a:t>
            </a:r>
            <a:r>
              <a:rPr lang="en-US" sz="2000" dirty="0"/>
              <a:t>tendency to favor one’s own group.</a:t>
            </a:r>
          </a:p>
          <a:p>
            <a:pPr marL="109728" indent="0">
              <a:buNone/>
            </a:pPr>
            <a:r>
              <a:rPr lang="en-US" sz="2000" b="1" dirty="0" smtClean="0"/>
              <a:t>Out-group </a:t>
            </a:r>
          </a:p>
          <a:p>
            <a:pPr marL="109728" indent="0">
              <a:buNone/>
            </a:pPr>
            <a:r>
              <a:rPr lang="en-US" sz="2000" dirty="0" smtClean="0"/>
              <a:t>“Them</a:t>
            </a:r>
            <a:r>
              <a:rPr lang="en-US" sz="2000" dirty="0"/>
              <a:t>”—a group that people perceive </a:t>
            </a:r>
            <a:endParaRPr lang="en-US" sz="2000" dirty="0" smtClean="0"/>
          </a:p>
          <a:p>
            <a:pPr marL="109728" indent="0">
              <a:buNone/>
            </a:pPr>
            <a:r>
              <a:rPr lang="en-US" sz="2000" dirty="0" smtClean="0"/>
              <a:t>as </a:t>
            </a:r>
            <a:r>
              <a:rPr lang="en-US" sz="2000" dirty="0"/>
              <a:t>distinctly different from or apart from </a:t>
            </a:r>
            <a:endParaRPr lang="en-US" sz="2000" dirty="0" smtClean="0"/>
          </a:p>
          <a:p>
            <a:pPr marL="109728" indent="0">
              <a:buNone/>
            </a:pPr>
            <a:r>
              <a:rPr lang="en-US" sz="2000" dirty="0" smtClean="0"/>
              <a:t>their in-group</a:t>
            </a:r>
            <a:r>
              <a:rPr lang="en-US" sz="2000" dirty="0"/>
              <a:t>.</a:t>
            </a:r>
          </a:p>
          <a:p>
            <a:pPr marL="109728" indent="0">
              <a:buNone/>
            </a:pPr>
            <a:endParaRPr lang="en-US" sz="2000" b="1" dirty="0" smtClean="0"/>
          </a:p>
        </p:txBody>
      </p:sp>
      <p:sp>
        <p:nvSpPr>
          <p:cNvPr id="3" name="Title 2"/>
          <p:cNvSpPr>
            <a:spLocks noGrp="1"/>
          </p:cNvSpPr>
          <p:nvPr>
            <p:ph type="title"/>
          </p:nvPr>
        </p:nvSpPr>
        <p:spPr/>
        <p:txBody>
          <a:bodyPr/>
          <a:lstStyle/>
          <a:p>
            <a:pPr algn="ctr"/>
            <a:r>
              <a:rPr lang="en-US" dirty="0" smtClean="0"/>
              <a:t>Us vs. Them</a:t>
            </a:r>
            <a:endParaRPr lang="en-US"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638800" y="5029200"/>
            <a:ext cx="3200400" cy="1427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399627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People mistakenly </a:t>
            </a:r>
            <a:r>
              <a:rPr lang="en-US" sz="2000" dirty="0"/>
              <a:t>believe that if they share ideas, wealth and resources, there will be less left for them. </a:t>
            </a:r>
            <a:endParaRPr lang="en-US" sz="2000" dirty="0" smtClean="0"/>
          </a:p>
          <a:p>
            <a:r>
              <a:rPr lang="en-US" sz="2000" dirty="0" smtClean="0"/>
              <a:t>People having Us vs. </a:t>
            </a:r>
            <a:r>
              <a:rPr lang="en-US" sz="2000" dirty="0"/>
              <a:t>Them </a:t>
            </a:r>
            <a:r>
              <a:rPr lang="en-US" sz="2000" dirty="0" smtClean="0"/>
              <a:t>attitude </a:t>
            </a:r>
            <a:r>
              <a:rPr lang="en-US" sz="2000" dirty="0"/>
              <a:t>have great difficulty expressing pleasure or feeling happy </a:t>
            </a:r>
            <a:r>
              <a:rPr lang="en-US" sz="2000" dirty="0" smtClean="0"/>
              <a:t>for </a:t>
            </a:r>
            <a:r>
              <a:rPr lang="en-US" sz="2000" dirty="0"/>
              <a:t>the good fortunes or </a:t>
            </a:r>
            <a:r>
              <a:rPr lang="en-US" sz="2000" dirty="0" smtClean="0"/>
              <a:t>achievements of </a:t>
            </a:r>
            <a:r>
              <a:rPr lang="en-US" sz="2000" dirty="0"/>
              <a:t>other people, even members of their own family or close friends. </a:t>
            </a:r>
            <a:endParaRPr lang="en-US" sz="2000" dirty="0" smtClean="0"/>
          </a:p>
          <a:p>
            <a:r>
              <a:rPr lang="en-US" sz="2000" dirty="0"/>
              <a:t>They are not prepared to take the second best spot. There can only be one position, the top position which they must occupy. Their constant comparing with others is to ensure they remain continuously at the top position. </a:t>
            </a:r>
          </a:p>
        </p:txBody>
      </p:sp>
      <p:sp>
        <p:nvSpPr>
          <p:cNvPr id="3" name="Title 2"/>
          <p:cNvSpPr>
            <a:spLocks noGrp="1"/>
          </p:cNvSpPr>
          <p:nvPr>
            <p:ph type="title"/>
          </p:nvPr>
        </p:nvSpPr>
        <p:spPr/>
        <p:txBody>
          <a:bodyPr/>
          <a:lstStyle/>
          <a:p>
            <a:pPr algn="ctr"/>
            <a:r>
              <a:rPr lang="en-US" dirty="0"/>
              <a:t>Us vs. Them</a:t>
            </a:r>
          </a:p>
        </p:txBody>
      </p:sp>
      <p:pic>
        <p:nvPicPr>
          <p:cNvPr id="8195"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410200" y="4648200"/>
            <a:ext cx="3352800" cy="2209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300691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944562"/>
          </a:xfrm>
        </p:spPr>
        <p:txBody>
          <a:bodyPr/>
          <a:lstStyle/>
          <a:p>
            <a:pPr algn="ctr"/>
            <a:r>
              <a:rPr lang="en-US" dirty="0" smtClean="0"/>
              <a:t>Social Identity</a:t>
            </a:r>
            <a:endParaRPr lang="en-US" dirty="0"/>
          </a:p>
        </p:txBody>
      </p:sp>
      <p:pic>
        <p:nvPicPr>
          <p:cNvPr id="14338" name="Picture 2" descr="C:\Users\Anum Naseer\Desktop\slide-12-72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404938"/>
            <a:ext cx="9144000" cy="54530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647213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en-US" sz="2000" dirty="0"/>
              <a:t>Those whose self-image is low tend to be more prejudiced.</a:t>
            </a:r>
          </a:p>
          <a:p>
            <a:pPr>
              <a:buFont typeface="Arial" pitchFamily="34" charset="0"/>
              <a:buChar char="•"/>
            </a:pPr>
            <a:r>
              <a:rPr lang="en-US" sz="2000" dirty="0"/>
              <a:t>Personal identity and social identity together feed self-esteem.</a:t>
            </a:r>
          </a:p>
          <a:p>
            <a:pPr marL="109728" indent="0">
              <a:buNone/>
            </a:pPr>
            <a:endParaRPr lang="en-US" sz="2000" dirty="0"/>
          </a:p>
          <a:p>
            <a:pPr marL="109728" indent="0">
              <a:buNone/>
            </a:pPr>
            <a:endParaRPr lang="en-US" sz="2000" dirty="0"/>
          </a:p>
        </p:txBody>
      </p:sp>
      <p:sp>
        <p:nvSpPr>
          <p:cNvPr id="3" name="Title 2"/>
          <p:cNvSpPr>
            <a:spLocks noGrp="1"/>
          </p:cNvSpPr>
          <p:nvPr>
            <p:ph type="title"/>
          </p:nvPr>
        </p:nvSpPr>
        <p:spPr/>
        <p:txBody>
          <a:bodyPr/>
          <a:lstStyle/>
          <a:p>
            <a:pPr algn="ctr"/>
            <a:r>
              <a:rPr lang="en-US" dirty="0"/>
              <a:t>Us vs. Them</a:t>
            </a: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667000" y="2667000"/>
            <a:ext cx="4956175" cy="37798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12619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Social learning is:</a:t>
            </a:r>
          </a:p>
          <a:p>
            <a:pPr marL="109728" indent="0">
              <a:buNone/>
            </a:pPr>
            <a:endParaRPr lang="en-US" sz="2400" dirty="0"/>
          </a:p>
          <a:p>
            <a:pPr marL="109728" indent="0" algn="ctr">
              <a:buNone/>
            </a:pPr>
            <a:r>
              <a:rPr lang="en-US" sz="2400" b="1" dirty="0" smtClean="0"/>
              <a:t>“is </a:t>
            </a:r>
            <a:r>
              <a:rPr lang="en-US" sz="2400" b="1" dirty="0"/>
              <a:t>a perspective that states that people learn within a social </a:t>
            </a:r>
            <a:r>
              <a:rPr lang="en-US" sz="2400" b="1" dirty="0" smtClean="0"/>
              <a:t>context</a:t>
            </a:r>
            <a:r>
              <a:rPr lang="en-US" sz="2400" b="1" dirty="0"/>
              <a:t> </a:t>
            </a:r>
            <a:r>
              <a:rPr lang="en-US" sz="2400" b="1" dirty="0" smtClean="0"/>
              <a:t>and </a:t>
            </a:r>
            <a:r>
              <a:rPr lang="en-US" sz="2400" b="1" dirty="0"/>
              <a:t>is facilitated through concepts such as modeling and observational </a:t>
            </a:r>
            <a:r>
              <a:rPr lang="en-US" sz="2400" b="1" dirty="0" smtClean="0"/>
              <a:t>learning.”</a:t>
            </a:r>
          </a:p>
          <a:p>
            <a:pPr marL="109728" indent="0">
              <a:buNone/>
            </a:pPr>
            <a:r>
              <a:rPr lang="en-US" sz="2400" dirty="0" smtClean="0"/>
              <a:t>Social learning </a:t>
            </a:r>
            <a:r>
              <a:rPr lang="en-US" sz="2400" dirty="0"/>
              <a:t>is a perspective that states that social behavior (any type of behavior that we display socially) is learned primarily by observing and imitating the actions of others. </a:t>
            </a:r>
          </a:p>
        </p:txBody>
      </p:sp>
      <p:sp>
        <p:nvSpPr>
          <p:cNvPr id="3" name="Title 2"/>
          <p:cNvSpPr>
            <a:spLocks noGrp="1"/>
          </p:cNvSpPr>
          <p:nvPr>
            <p:ph type="title"/>
          </p:nvPr>
        </p:nvSpPr>
        <p:spPr/>
        <p:txBody>
          <a:bodyPr/>
          <a:lstStyle/>
          <a:p>
            <a:pPr algn="ctr"/>
            <a:r>
              <a:rPr lang="en-US" dirty="0" smtClean="0"/>
              <a:t>Social Learning</a:t>
            </a:r>
            <a:endParaRPr lang="en-US" dirty="0"/>
          </a:p>
        </p:txBody>
      </p:sp>
      <p:pic>
        <p:nvPicPr>
          <p:cNvPr id="921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410200" y="4842164"/>
            <a:ext cx="3124199" cy="20089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41266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People, especially children, learn from the environment and seek acceptance from society by learning through influential models. </a:t>
            </a:r>
            <a:endParaRPr lang="en-US" sz="2400" dirty="0" smtClean="0"/>
          </a:p>
          <a:p>
            <a:r>
              <a:rPr lang="en-US" sz="2400" dirty="0"/>
              <a:t>The social behavior is also influenced by </a:t>
            </a:r>
            <a:endParaRPr lang="en-US" sz="2400" dirty="0" smtClean="0"/>
          </a:p>
          <a:p>
            <a:pPr marL="109728" indent="0">
              <a:buNone/>
            </a:pPr>
            <a:r>
              <a:rPr lang="en-US" sz="2400" dirty="0"/>
              <a:t> </a:t>
            </a:r>
            <a:r>
              <a:rPr lang="en-US" sz="2400" dirty="0" smtClean="0"/>
              <a:t>  being </a:t>
            </a:r>
            <a:r>
              <a:rPr lang="en-US" sz="2400" dirty="0"/>
              <a:t>rewarded and/or punished </a:t>
            </a:r>
            <a:endParaRPr lang="en-US" sz="2400" dirty="0" smtClean="0"/>
          </a:p>
          <a:p>
            <a:pPr marL="109728" indent="0">
              <a:buNone/>
            </a:pPr>
            <a:r>
              <a:rPr lang="en-US" sz="2400" dirty="0"/>
              <a:t> </a:t>
            </a:r>
            <a:r>
              <a:rPr lang="en-US" sz="2400" dirty="0" smtClean="0"/>
              <a:t>  for the actions they perform. </a:t>
            </a:r>
          </a:p>
          <a:p>
            <a:pPr marL="109728" indent="0">
              <a:buNone/>
            </a:pPr>
            <a:endParaRPr lang="en-US" sz="2400" dirty="0"/>
          </a:p>
        </p:txBody>
      </p:sp>
      <p:sp>
        <p:nvSpPr>
          <p:cNvPr id="3" name="Title 2"/>
          <p:cNvSpPr>
            <a:spLocks noGrp="1"/>
          </p:cNvSpPr>
          <p:nvPr>
            <p:ph type="title"/>
          </p:nvPr>
        </p:nvSpPr>
        <p:spPr/>
        <p:txBody>
          <a:bodyPr/>
          <a:lstStyle/>
          <a:p>
            <a:pPr algn="ctr"/>
            <a:r>
              <a:rPr lang="en-US" dirty="0"/>
              <a:t>Social Learning</a:t>
            </a:r>
          </a:p>
        </p:txBody>
      </p:sp>
      <p:pic>
        <p:nvPicPr>
          <p:cNvPr id="10243"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715000" y="3657600"/>
            <a:ext cx="2857500" cy="2886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7066565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Psychology Lectures\slide-8-72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28600"/>
            <a:ext cx="9144000" cy="66293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100780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a:t>One of the most famous experiments performed by Bandura is the famous bobo doll experiment. Children observed as adults modeled either violent or passive behavior towards the doll, and this observation was found to influence the manner in which </a:t>
            </a:r>
            <a:r>
              <a:rPr lang="en-US" sz="2400" dirty="0" smtClean="0"/>
              <a:t>the </a:t>
            </a:r>
            <a:r>
              <a:rPr lang="en-US" sz="2400" dirty="0"/>
              <a:t>children subsequently interacted with the dolls. Children who observed violent behavior behaved violently </a:t>
            </a:r>
            <a:endParaRPr lang="en-US" sz="2400" dirty="0" smtClean="0"/>
          </a:p>
          <a:p>
            <a:pPr marL="109728" indent="0">
              <a:buNone/>
            </a:pPr>
            <a:r>
              <a:rPr lang="en-US" sz="2400" dirty="0" smtClean="0"/>
              <a:t>toward </a:t>
            </a:r>
            <a:r>
              <a:rPr lang="en-US" sz="2400" dirty="0"/>
              <a:t>the doll and </a:t>
            </a:r>
            <a:endParaRPr lang="en-US" sz="2400" dirty="0" smtClean="0"/>
          </a:p>
          <a:p>
            <a:pPr marL="109728" indent="0">
              <a:buNone/>
            </a:pPr>
            <a:r>
              <a:rPr lang="en-US" sz="2400" dirty="0" smtClean="0"/>
              <a:t>vice </a:t>
            </a:r>
            <a:r>
              <a:rPr lang="en-US" sz="2400" dirty="0"/>
              <a:t>versa.</a:t>
            </a:r>
          </a:p>
        </p:txBody>
      </p:sp>
      <p:sp>
        <p:nvSpPr>
          <p:cNvPr id="3" name="Title 2"/>
          <p:cNvSpPr>
            <a:spLocks noGrp="1"/>
          </p:cNvSpPr>
          <p:nvPr>
            <p:ph type="title"/>
          </p:nvPr>
        </p:nvSpPr>
        <p:spPr/>
        <p:txBody>
          <a:bodyPr/>
          <a:lstStyle/>
          <a:p>
            <a:pPr algn="ctr"/>
            <a:r>
              <a:rPr lang="en-US" dirty="0" smtClean="0"/>
              <a:t>Example of Social Learning</a:t>
            </a:r>
            <a:endParaRPr lang="en-US" dirty="0"/>
          </a:p>
        </p:txBody>
      </p:sp>
      <p:pic>
        <p:nvPicPr>
          <p:cNvPr id="1126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038600" y="4114800"/>
            <a:ext cx="4600575" cy="26193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12989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109728" indent="0">
              <a:buNone/>
            </a:pPr>
            <a:r>
              <a:rPr lang="en-US" dirty="0" smtClean="0"/>
              <a:t>Role of Social </a:t>
            </a:r>
            <a:r>
              <a:rPr lang="en-US" dirty="0"/>
              <a:t>learning </a:t>
            </a:r>
            <a:r>
              <a:rPr lang="en-US" dirty="0" smtClean="0"/>
              <a:t>comprises </a:t>
            </a:r>
            <a:r>
              <a:rPr lang="en-US" dirty="0"/>
              <a:t>extensively </a:t>
            </a:r>
            <a:r>
              <a:rPr lang="en-US" dirty="0" smtClean="0"/>
              <a:t>of </a:t>
            </a:r>
          </a:p>
          <a:p>
            <a:r>
              <a:rPr lang="en-US" dirty="0" smtClean="0"/>
              <a:t>understanding </a:t>
            </a:r>
            <a:r>
              <a:rPr lang="en-US" dirty="0"/>
              <a:t>of aggression (Bandura, 1973) </a:t>
            </a:r>
            <a:r>
              <a:rPr lang="en-US" dirty="0" smtClean="0"/>
              <a:t>and</a:t>
            </a:r>
          </a:p>
          <a:p>
            <a:r>
              <a:rPr lang="en-US" dirty="0" smtClean="0"/>
              <a:t> </a:t>
            </a:r>
            <a:r>
              <a:rPr lang="en-US" dirty="0"/>
              <a:t>psychological disorders, particularly in the context of behavior modification (Bandura, 1969</a:t>
            </a:r>
            <a:r>
              <a:rPr lang="en-US" dirty="0" smtClean="0"/>
              <a:t>).</a:t>
            </a:r>
          </a:p>
          <a:p>
            <a:pPr marL="109728" indent="0">
              <a:buNone/>
            </a:pPr>
            <a:r>
              <a:rPr lang="en-US" dirty="0" smtClean="0"/>
              <a:t>It </a:t>
            </a:r>
            <a:r>
              <a:rPr lang="en-US" dirty="0"/>
              <a:t>is also the theoretical foundation for the technique of behavior modeling which is widely used in training programs. </a:t>
            </a:r>
            <a:endParaRPr lang="en-US" dirty="0" smtClean="0"/>
          </a:p>
          <a:p>
            <a:pPr marL="109728" indent="0">
              <a:buNone/>
            </a:pPr>
            <a:r>
              <a:rPr lang="en-US" dirty="0" smtClean="0"/>
              <a:t>In </a:t>
            </a:r>
            <a:r>
              <a:rPr lang="en-US" dirty="0"/>
              <a:t>recent years, Bandura has focused his work on the concept of self-efficacy in a variety of </a:t>
            </a:r>
            <a:r>
              <a:rPr lang="en-US" dirty="0" smtClean="0"/>
              <a:t>contexts.</a:t>
            </a:r>
            <a:endParaRPr lang="en-US" dirty="0"/>
          </a:p>
        </p:txBody>
      </p:sp>
      <p:sp>
        <p:nvSpPr>
          <p:cNvPr id="3" name="Title 2"/>
          <p:cNvSpPr>
            <a:spLocks noGrp="1"/>
          </p:cNvSpPr>
          <p:nvPr>
            <p:ph type="title"/>
          </p:nvPr>
        </p:nvSpPr>
        <p:spPr/>
        <p:txBody>
          <a:bodyPr/>
          <a:lstStyle/>
          <a:p>
            <a:pPr algn="ctr"/>
            <a:r>
              <a:rPr lang="en-US" dirty="0" smtClean="0"/>
              <a:t>Role of Social Learning</a:t>
            </a:r>
            <a:endParaRPr lang="en-US" dirty="0"/>
          </a:p>
        </p:txBody>
      </p:sp>
    </p:spTree>
    <p:extLst>
      <p:ext uri="{BB962C8B-B14F-4D97-AF65-F5344CB8AC3E}">
        <p14:creationId xmlns="" xmlns:p14="http://schemas.microsoft.com/office/powerpoint/2010/main" val="33665097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109728" indent="0">
              <a:buNone/>
            </a:pPr>
            <a:r>
              <a:rPr lang="en-US" sz="2400" dirty="0"/>
              <a:t>The most common (and pervasive) examples of social learning situations are television commercials. Commercials suggest that drinking a certain beverage or using a particular hair shampoo will make us popular and win the admiration of attractive people. Depending upon </a:t>
            </a:r>
            <a:endParaRPr lang="en-US" sz="2400" dirty="0" smtClean="0"/>
          </a:p>
          <a:p>
            <a:pPr marL="109728" indent="0">
              <a:buNone/>
            </a:pPr>
            <a:r>
              <a:rPr lang="en-US" sz="2400" dirty="0" smtClean="0"/>
              <a:t>the </a:t>
            </a:r>
            <a:r>
              <a:rPr lang="en-US" sz="2400" dirty="0"/>
              <a:t>component </a:t>
            </a:r>
            <a:r>
              <a:rPr lang="en-US" sz="2400" dirty="0" smtClean="0"/>
              <a:t>processes</a:t>
            </a:r>
          </a:p>
          <a:p>
            <a:pPr marL="109728" indent="0">
              <a:buNone/>
            </a:pPr>
            <a:r>
              <a:rPr lang="en-US" sz="2400" dirty="0" smtClean="0"/>
              <a:t>involved </a:t>
            </a:r>
            <a:r>
              <a:rPr lang="en-US" sz="2400" dirty="0"/>
              <a:t>(such as </a:t>
            </a:r>
            <a:endParaRPr lang="en-US" sz="2400" dirty="0" smtClean="0"/>
          </a:p>
          <a:p>
            <a:pPr marL="109728" indent="0">
              <a:buNone/>
            </a:pPr>
            <a:r>
              <a:rPr lang="en-US" sz="2400" dirty="0" smtClean="0"/>
              <a:t>attention </a:t>
            </a:r>
            <a:r>
              <a:rPr lang="en-US" sz="2400" dirty="0"/>
              <a:t>or motivation), </a:t>
            </a:r>
            <a:endParaRPr lang="en-US" sz="2400" dirty="0" smtClean="0"/>
          </a:p>
          <a:p>
            <a:pPr marL="109728" indent="0">
              <a:buNone/>
            </a:pPr>
            <a:r>
              <a:rPr lang="en-US" sz="2400" dirty="0" smtClean="0"/>
              <a:t>we </a:t>
            </a:r>
            <a:r>
              <a:rPr lang="en-US" sz="2400" dirty="0"/>
              <a:t>may model the </a:t>
            </a:r>
            <a:endParaRPr lang="en-US" sz="2400" dirty="0" smtClean="0"/>
          </a:p>
          <a:p>
            <a:pPr marL="109728" indent="0">
              <a:buNone/>
            </a:pPr>
            <a:r>
              <a:rPr lang="en-US" sz="2400" dirty="0" smtClean="0"/>
              <a:t>behavior </a:t>
            </a:r>
            <a:r>
              <a:rPr lang="en-US" sz="2400" dirty="0"/>
              <a:t>shown in the </a:t>
            </a:r>
            <a:endParaRPr lang="en-US" sz="2400" dirty="0" smtClean="0"/>
          </a:p>
          <a:p>
            <a:pPr marL="109728" indent="0">
              <a:buNone/>
            </a:pPr>
            <a:r>
              <a:rPr lang="en-US" sz="2400" dirty="0" smtClean="0"/>
              <a:t>commercial </a:t>
            </a:r>
            <a:r>
              <a:rPr lang="en-US" sz="2400" dirty="0"/>
              <a:t>and buy the </a:t>
            </a:r>
            <a:endParaRPr lang="en-US" sz="2400" dirty="0" smtClean="0"/>
          </a:p>
          <a:p>
            <a:pPr marL="109728" indent="0">
              <a:buNone/>
            </a:pPr>
            <a:r>
              <a:rPr lang="en-US" sz="2400" dirty="0" smtClean="0"/>
              <a:t>product </a:t>
            </a:r>
            <a:r>
              <a:rPr lang="en-US" sz="2400" dirty="0"/>
              <a:t>being advertised.</a:t>
            </a:r>
          </a:p>
        </p:txBody>
      </p:sp>
      <p:sp>
        <p:nvSpPr>
          <p:cNvPr id="3" name="Title 2"/>
          <p:cNvSpPr>
            <a:spLocks noGrp="1"/>
          </p:cNvSpPr>
          <p:nvPr>
            <p:ph type="title"/>
          </p:nvPr>
        </p:nvSpPr>
        <p:spPr/>
        <p:txBody>
          <a:bodyPr/>
          <a:lstStyle/>
          <a:p>
            <a:pPr algn="ctr"/>
            <a:r>
              <a:rPr lang="en-US" dirty="0" smtClean="0"/>
              <a:t>Example</a:t>
            </a:r>
            <a:endParaRPr lang="en-US" dirty="0"/>
          </a:p>
        </p:txBody>
      </p:sp>
      <p:pic>
        <p:nvPicPr>
          <p:cNvPr id="1229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267201" y="3505200"/>
            <a:ext cx="4419600" cy="2933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433571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Social learning is more prevalent among children, as Children model </a:t>
            </a:r>
            <a:r>
              <a:rPr lang="en-US" sz="2000" dirty="0"/>
              <a:t>what they see and hear their parents and caregivers and other close adults say and do. </a:t>
            </a:r>
            <a:endParaRPr lang="en-US" sz="2000" dirty="0" smtClean="0"/>
          </a:p>
          <a:p>
            <a:r>
              <a:rPr lang="en-US" sz="2000" dirty="0" smtClean="0"/>
              <a:t>Children </a:t>
            </a:r>
            <a:r>
              <a:rPr lang="en-US" sz="2000" dirty="0"/>
              <a:t>soak in the assumptions and prejudices around them and take them in by way of vicarious learning (in which they model the behaviors and attitudes they see) without thinking about what they are learning with any critical awareness. </a:t>
            </a:r>
            <a:r>
              <a:rPr lang="en-US" sz="2000" dirty="0" smtClean="0"/>
              <a:t> </a:t>
            </a:r>
            <a:endParaRPr lang="en-US" sz="2000" dirty="0"/>
          </a:p>
        </p:txBody>
      </p:sp>
      <p:sp>
        <p:nvSpPr>
          <p:cNvPr id="3" name="Title 2"/>
          <p:cNvSpPr>
            <a:spLocks noGrp="1"/>
          </p:cNvSpPr>
          <p:nvPr>
            <p:ph type="title"/>
          </p:nvPr>
        </p:nvSpPr>
        <p:spPr/>
        <p:txBody>
          <a:bodyPr/>
          <a:lstStyle/>
          <a:p>
            <a:pPr algn="ctr"/>
            <a:r>
              <a:rPr lang="en-US" dirty="0"/>
              <a:t>Role of Social Learning</a:t>
            </a:r>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114800" y="3810000"/>
            <a:ext cx="4457700" cy="2790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764632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Children who observe their parents (or aunts, uncles, cousins, grandparents, clergy, friends, etc.) making racist, prejudiced remarks or acting in prejudiced and discriminatory ways learn to </a:t>
            </a:r>
            <a:r>
              <a:rPr lang="en-US" dirty="0" smtClean="0"/>
              <a:t>be</a:t>
            </a:r>
          </a:p>
          <a:p>
            <a:r>
              <a:rPr lang="en-US" dirty="0" smtClean="0"/>
              <a:t> </a:t>
            </a:r>
            <a:r>
              <a:rPr lang="en-US" dirty="0"/>
              <a:t>racist, </a:t>
            </a:r>
            <a:endParaRPr lang="en-US" dirty="0" smtClean="0"/>
          </a:p>
          <a:p>
            <a:r>
              <a:rPr lang="en-US" dirty="0" smtClean="0"/>
              <a:t>prejudiced </a:t>
            </a:r>
            <a:r>
              <a:rPr lang="en-US" dirty="0"/>
              <a:t>and </a:t>
            </a:r>
            <a:endParaRPr lang="en-US" dirty="0" smtClean="0"/>
          </a:p>
          <a:p>
            <a:r>
              <a:rPr lang="en-US" dirty="0" smtClean="0"/>
              <a:t>discriminatory </a:t>
            </a:r>
            <a:r>
              <a:rPr lang="en-US" dirty="0"/>
              <a:t>in those </a:t>
            </a:r>
            <a:endParaRPr lang="en-US" dirty="0" smtClean="0"/>
          </a:p>
          <a:p>
            <a:pPr marL="109728" indent="0">
              <a:buNone/>
            </a:pPr>
            <a:r>
              <a:rPr lang="en-US" dirty="0"/>
              <a:t> </a:t>
            </a:r>
            <a:r>
              <a:rPr lang="en-US" dirty="0" smtClean="0"/>
              <a:t> same </a:t>
            </a:r>
            <a:r>
              <a:rPr lang="en-US" dirty="0"/>
              <a:t>ways. Such children </a:t>
            </a:r>
            <a:endParaRPr lang="en-US" dirty="0" smtClean="0"/>
          </a:p>
          <a:p>
            <a:pPr marL="109728" indent="0">
              <a:buNone/>
            </a:pPr>
            <a:r>
              <a:rPr lang="en-US" dirty="0"/>
              <a:t> </a:t>
            </a:r>
            <a:r>
              <a:rPr lang="en-US" dirty="0" smtClean="0"/>
              <a:t> may </a:t>
            </a:r>
            <a:r>
              <a:rPr lang="en-US" dirty="0"/>
              <a:t>find themselves </a:t>
            </a:r>
            <a:endParaRPr lang="en-US" dirty="0" smtClean="0"/>
          </a:p>
          <a:p>
            <a:pPr marL="109728" indent="0">
              <a:buNone/>
            </a:pPr>
            <a:r>
              <a:rPr lang="en-US" dirty="0"/>
              <a:t> </a:t>
            </a:r>
            <a:r>
              <a:rPr lang="en-US" dirty="0" smtClean="0"/>
              <a:t> discriminating </a:t>
            </a:r>
            <a:r>
              <a:rPr lang="en-US" dirty="0"/>
              <a:t>against </a:t>
            </a:r>
            <a:endParaRPr lang="en-US" dirty="0" smtClean="0"/>
          </a:p>
          <a:p>
            <a:pPr marL="109728" indent="0">
              <a:buNone/>
            </a:pPr>
            <a:r>
              <a:rPr lang="en-US" dirty="0"/>
              <a:t> </a:t>
            </a:r>
            <a:r>
              <a:rPr lang="en-US" dirty="0" smtClean="0"/>
              <a:t> others </a:t>
            </a:r>
          </a:p>
          <a:p>
            <a:pPr marL="109728" indent="0">
              <a:buNone/>
            </a:pPr>
            <a:r>
              <a:rPr lang="en-US" dirty="0" smtClean="0"/>
              <a:t> "</a:t>
            </a:r>
            <a:r>
              <a:rPr lang="en-US" dirty="0"/>
              <a:t>just because". </a:t>
            </a:r>
          </a:p>
        </p:txBody>
      </p:sp>
      <p:sp>
        <p:nvSpPr>
          <p:cNvPr id="3" name="Title 2"/>
          <p:cNvSpPr>
            <a:spLocks noGrp="1"/>
          </p:cNvSpPr>
          <p:nvPr>
            <p:ph type="title"/>
          </p:nvPr>
        </p:nvSpPr>
        <p:spPr/>
        <p:txBody>
          <a:bodyPr/>
          <a:lstStyle/>
          <a:p>
            <a:r>
              <a:rPr lang="en-US" dirty="0"/>
              <a:t>Cont.….</a:t>
            </a:r>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876800" y="3753716"/>
            <a:ext cx="3810000" cy="2381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249257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Comprises of:</a:t>
            </a:r>
          </a:p>
          <a:p>
            <a:pPr marL="109728" indent="0" algn="ctr">
              <a:buNone/>
            </a:pPr>
            <a:r>
              <a:rPr lang="en-US" sz="2400" dirty="0" smtClean="0"/>
              <a:t>“</a:t>
            </a:r>
            <a:r>
              <a:rPr lang="en-US" sz="2400" b="1" dirty="0" smtClean="0"/>
              <a:t>the </a:t>
            </a:r>
            <a:r>
              <a:rPr lang="en-US" sz="2400" b="1" dirty="0"/>
              <a:t>possibility that prejudice stems at least impart from basic aspects of social thoughts, from basic ways in which we think about others and process social </a:t>
            </a:r>
            <a:r>
              <a:rPr lang="en-US" sz="2400" b="1" dirty="0" smtClean="0"/>
              <a:t>information”. </a:t>
            </a:r>
          </a:p>
          <a:p>
            <a:pPr marL="109728" indent="0">
              <a:buNone/>
            </a:pPr>
            <a:endParaRPr lang="en-US" sz="2400" b="1" dirty="0"/>
          </a:p>
        </p:txBody>
      </p:sp>
      <p:sp>
        <p:nvSpPr>
          <p:cNvPr id="3" name="Title 2"/>
          <p:cNvSpPr>
            <a:spLocks noGrp="1"/>
          </p:cNvSpPr>
          <p:nvPr>
            <p:ph type="title"/>
          </p:nvPr>
        </p:nvSpPr>
        <p:spPr/>
        <p:txBody>
          <a:bodyPr/>
          <a:lstStyle/>
          <a:p>
            <a:pPr algn="ctr"/>
            <a:r>
              <a:rPr lang="en-US" dirty="0" smtClean="0"/>
              <a:t>Cognitive Sources</a:t>
            </a:r>
            <a:endParaRPr lang="en-US" dirty="0"/>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295400" y="3733800"/>
            <a:ext cx="2190750" cy="2181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791200" y="3505200"/>
            <a:ext cx="3124200" cy="30688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5894542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Psychology Lectures\slide-22-72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523436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US" b="1" dirty="0" smtClean="0"/>
              <a:t>“A </a:t>
            </a:r>
            <a:r>
              <a:rPr lang="en-US" b="1" dirty="0"/>
              <a:t>belief about the personal attributes of a group of people. Stereotypes are sometimes overgeneralized, inaccurate, and resistant to new </a:t>
            </a:r>
            <a:r>
              <a:rPr lang="en-US" b="1" dirty="0" smtClean="0"/>
              <a:t>information</a:t>
            </a:r>
            <a:r>
              <a:rPr lang="en-US" dirty="0" smtClean="0"/>
              <a:t>”. </a:t>
            </a:r>
            <a:endParaRPr lang="en-US" dirty="0"/>
          </a:p>
          <a:p>
            <a:pPr marL="109728" indent="0">
              <a:buNone/>
            </a:pPr>
            <a:r>
              <a:rPr lang="en-US" dirty="0"/>
              <a:t>Common </a:t>
            </a:r>
            <a:r>
              <a:rPr lang="en-US" dirty="0" smtClean="0"/>
              <a:t>stereotypes are: </a:t>
            </a:r>
            <a:endParaRPr lang="en-US" dirty="0"/>
          </a:p>
          <a:p>
            <a:r>
              <a:rPr lang="en-US" dirty="0"/>
              <a:t>British people are stuffy.</a:t>
            </a:r>
          </a:p>
          <a:p>
            <a:r>
              <a:rPr lang="en-US" dirty="0"/>
              <a:t>American people are outgoing.</a:t>
            </a:r>
          </a:p>
          <a:p>
            <a:r>
              <a:rPr lang="en-US" dirty="0"/>
              <a:t>Professors are absent-minded.</a:t>
            </a:r>
          </a:p>
          <a:p>
            <a:r>
              <a:rPr lang="en-US" dirty="0"/>
              <a:t>Stereotypes can be </a:t>
            </a:r>
            <a:r>
              <a:rPr lang="en-US" dirty="0" smtClean="0"/>
              <a:t>accurate</a:t>
            </a:r>
          </a:p>
          <a:p>
            <a:pPr marL="109728" indent="0">
              <a:buNone/>
            </a:pPr>
            <a:r>
              <a:rPr lang="en-US" dirty="0" smtClean="0"/>
              <a:t>  </a:t>
            </a:r>
            <a:r>
              <a:rPr lang="en-US" dirty="0"/>
              <a:t>or inaccurate.</a:t>
            </a:r>
          </a:p>
          <a:p>
            <a:endParaRPr lang="en-US" dirty="0"/>
          </a:p>
          <a:p>
            <a:endParaRPr lang="en-US" dirty="0"/>
          </a:p>
        </p:txBody>
      </p:sp>
      <p:sp>
        <p:nvSpPr>
          <p:cNvPr id="3" name="Title 2"/>
          <p:cNvSpPr>
            <a:spLocks noGrp="1"/>
          </p:cNvSpPr>
          <p:nvPr>
            <p:ph type="title"/>
          </p:nvPr>
        </p:nvSpPr>
        <p:spPr/>
        <p:txBody>
          <a:bodyPr/>
          <a:lstStyle/>
          <a:p>
            <a:pPr algn="ctr"/>
            <a:r>
              <a:rPr lang="en-US" dirty="0" smtClean="0"/>
              <a:t>Stereotype</a:t>
            </a:r>
            <a:endParaRPr lang="en-US" dirty="0"/>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172200" y="3124200"/>
            <a:ext cx="2368202" cy="3457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952099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A </a:t>
            </a:r>
            <a:r>
              <a:rPr lang="en-US" dirty="0"/>
              <a:t>"stereotype" </a:t>
            </a:r>
            <a:r>
              <a:rPr lang="en-US" dirty="0" smtClean="0"/>
              <a:t>is basically </a:t>
            </a:r>
            <a:r>
              <a:rPr lang="en-US" dirty="0"/>
              <a:t>a generalization about a person or group of persons. </a:t>
            </a:r>
            <a:endParaRPr lang="en-US" dirty="0" smtClean="0"/>
          </a:p>
          <a:p>
            <a:r>
              <a:rPr lang="en-US" dirty="0"/>
              <a:t>S</a:t>
            </a:r>
            <a:r>
              <a:rPr lang="en-US" dirty="0" smtClean="0"/>
              <a:t>tereotypes are developed when </a:t>
            </a:r>
            <a:r>
              <a:rPr lang="en-US" dirty="0"/>
              <a:t>we are unable or unwilling to obtain all of the information we would need to make </a:t>
            </a:r>
            <a:r>
              <a:rPr lang="en-US" b="1" dirty="0" smtClean="0"/>
              <a:t>“fair judgments” </a:t>
            </a:r>
            <a:r>
              <a:rPr lang="en-US" dirty="0"/>
              <a:t>about people or situations</a:t>
            </a:r>
            <a:r>
              <a:rPr lang="en-US" dirty="0" smtClean="0"/>
              <a:t>.</a:t>
            </a:r>
          </a:p>
          <a:p>
            <a:r>
              <a:rPr lang="en-US" dirty="0" smtClean="0"/>
              <a:t>In </a:t>
            </a:r>
            <a:r>
              <a:rPr lang="en-US" dirty="0"/>
              <a:t>the absence of the </a:t>
            </a:r>
            <a:endParaRPr lang="en-US" dirty="0" smtClean="0"/>
          </a:p>
          <a:p>
            <a:pPr marL="109728" indent="0">
              <a:buNone/>
            </a:pPr>
            <a:r>
              <a:rPr lang="en-US" dirty="0"/>
              <a:t> </a:t>
            </a:r>
            <a:r>
              <a:rPr lang="en-US" dirty="0" smtClean="0"/>
              <a:t>"</a:t>
            </a:r>
            <a:r>
              <a:rPr lang="en-US" dirty="0"/>
              <a:t>total picture," stereotypes </a:t>
            </a:r>
            <a:endParaRPr lang="en-US" dirty="0" smtClean="0"/>
          </a:p>
          <a:p>
            <a:pPr marL="109728" indent="0">
              <a:buNone/>
            </a:pPr>
            <a:r>
              <a:rPr lang="en-US" dirty="0"/>
              <a:t> </a:t>
            </a:r>
            <a:r>
              <a:rPr lang="en-US" dirty="0" smtClean="0"/>
              <a:t> in </a:t>
            </a:r>
            <a:r>
              <a:rPr lang="en-US" dirty="0"/>
              <a:t>many cases allow us </a:t>
            </a:r>
            <a:r>
              <a:rPr lang="en-US" dirty="0" smtClean="0"/>
              <a:t>to</a:t>
            </a:r>
          </a:p>
          <a:p>
            <a:pPr marL="109728" indent="0">
              <a:buNone/>
            </a:pPr>
            <a:r>
              <a:rPr lang="en-US" dirty="0"/>
              <a:t> </a:t>
            </a:r>
            <a:r>
              <a:rPr lang="en-US" dirty="0" smtClean="0"/>
              <a:t> </a:t>
            </a:r>
            <a:r>
              <a:rPr lang="en-US" dirty="0"/>
              <a:t>"</a:t>
            </a:r>
            <a:r>
              <a:rPr lang="en-US" dirty="0" smtClean="0"/>
              <a:t>fill</a:t>
            </a:r>
          </a:p>
          <a:p>
            <a:pPr marL="109728" indent="0">
              <a:buNone/>
            </a:pPr>
            <a:r>
              <a:rPr lang="en-US" dirty="0"/>
              <a:t> </a:t>
            </a:r>
            <a:r>
              <a:rPr lang="en-US" dirty="0" smtClean="0"/>
              <a:t> </a:t>
            </a:r>
            <a:r>
              <a:rPr lang="en-US" dirty="0"/>
              <a:t>in the blanks</a:t>
            </a:r>
            <a:r>
              <a:rPr lang="en-US" dirty="0" smtClean="0"/>
              <a:t>.”</a:t>
            </a:r>
          </a:p>
        </p:txBody>
      </p:sp>
      <p:sp>
        <p:nvSpPr>
          <p:cNvPr id="3" name="Title 2"/>
          <p:cNvSpPr>
            <a:spLocks noGrp="1"/>
          </p:cNvSpPr>
          <p:nvPr>
            <p:ph type="title"/>
          </p:nvPr>
        </p:nvSpPr>
        <p:spPr/>
        <p:txBody>
          <a:bodyPr/>
          <a:lstStyle/>
          <a:p>
            <a:pPr algn="ctr"/>
            <a:r>
              <a:rPr lang="en-US" dirty="0"/>
              <a:t>Stereotype</a:t>
            </a:r>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89418" y="4114800"/>
            <a:ext cx="3334652" cy="2257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392894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Our </a:t>
            </a:r>
            <a:r>
              <a:rPr lang="en-US" dirty="0"/>
              <a:t>society often innocently creates and perpetuates stereotypes, but these stereotypes often lead to unfair discrimination and persecution when the stereotype is unfavorable</a:t>
            </a:r>
            <a:r>
              <a:rPr lang="en-US" dirty="0" smtClean="0"/>
              <a:t>.</a:t>
            </a:r>
          </a:p>
          <a:p>
            <a:r>
              <a:rPr lang="en-US" dirty="0"/>
              <a:t>By stereotyping, we assume that a person or group has certain characteristics. Quite often, we have stereotypes about persons who are members of groups with which we have not had firsthand contact.</a:t>
            </a:r>
          </a:p>
          <a:p>
            <a:endParaRPr lang="en-US" dirty="0"/>
          </a:p>
        </p:txBody>
      </p:sp>
      <p:sp>
        <p:nvSpPr>
          <p:cNvPr id="3" name="Title 2"/>
          <p:cNvSpPr>
            <a:spLocks noGrp="1"/>
          </p:cNvSpPr>
          <p:nvPr>
            <p:ph type="title"/>
          </p:nvPr>
        </p:nvSpPr>
        <p:spPr>
          <a:xfrm>
            <a:off x="457200" y="228600"/>
            <a:ext cx="8229600" cy="1143000"/>
          </a:xfrm>
        </p:spPr>
        <p:txBody>
          <a:bodyPr/>
          <a:lstStyle/>
          <a:p>
            <a:pPr algn="ctr"/>
            <a:r>
              <a:rPr lang="en-US" dirty="0">
                <a:solidFill>
                  <a:srgbClr val="464646"/>
                </a:solidFill>
              </a:rPr>
              <a:t>Stereotype</a:t>
            </a:r>
            <a:endParaRPr lang="en-US" dirty="0"/>
          </a:p>
        </p:txBody>
      </p:sp>
    </p:spTree>
    <p:extLst>
      <p:ext uri="{BB962C8B-B14F-4D97-AF65-F5344CB8AC3E}">
        <p14:creationId xmlns="" xmlns:p14="http://schemas.microsoft.com/office/powerpoint/2010/main" val="40894852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b="1" dirty="0" smtClean="0"/>
              <a:t>For </a:t>
            </a:r>
            <a:r>
              <a:rPr lang="en-US" sz="2400" b="1" dirty="0"/>
              <a:t>example</a:t>
            </a:r>
            <a:r>
              <a:rPr lang="en-US" sz="2400" dirty="0"/>
              <a:t>, </a:t>
            </a:r>
            <a:endParaRPr lang="en-US" sz="2400" dirty="0" smtClean="0"/>
          </a:p>
          <a:p>
            <a:pPr marL="109728" indent="0">
              <a:buNone/>
            </a:pPr>
            <a:endParaRPr lang="en-US" sz="2400" dirty="0" smtClean="0"/>
          </a:p>
          <a:p>
            <a:pPr marL="109728" indent="0">
              <a:buNone/>
            </a:pPr>
            <a:r>
              <a:rPr lang="en-US" sz="2400" dirty="0" smtClean="0"/>
              <a:t>If </a:t>
            </a:r>
            <a:r>
              <a:rPr lang="en-US" sz="2400" dirty="0"/>
              <a:t>we are walking through a park late at night and encounter three senior citizens wearing fur coats and walking with canes, we may not feel as threatened as if we were met by three high school-aged boys wearing leather jackets. </a:t>
            </a:r>
            <a:endParaRPr lang="en-US" sz="2400" dirty="0" smtClean="0"/>
          </a:p>
          <a:p>
            <a:pPr marL="109728" indent="0" algn="ctr">
              <a:buNone/>
            </a:pPr>
            <a:endParaRPr lang="en-US" sz="2400" dirty="0" smtClean="0"/>
          </a:p>
          <a:p>
            <a:pPr marL="109728" indent="0" algn="ctr">
              <a:buNone/>
            </a:pPr>
            <a:r>
              <a:rPr lang="en-US" sz="2800" dirty="0" smtClean="0">
                <a:solidFill>
                  <a:schemeClr val="accent2"/>
                </a:solidFill>
              </a:rPr>
              <a:t>Why </a:t>
            </a:r>
            <a:r>
              <a:rPr lang="en-US" sz="2800" dirty="0">
                <a:solidFill>
                  <a:schemeClr val="accent2"/>
                </a:solidFill>
              </a:rPr>
              <a:t>is this so? </a:t>
            </a:r>
          </a:p>
        </p:txBody>
      </p:sp>
      <p:sp>
        <p:nvSpPr>
          <p:cNvPr id="3" name="Title 2"/>
          <p:cNvSpPr>
            <a:spLocks noGrp="1"/>
          </p:cNvSpPr>
          <p:nvPr>
            <p:ph type="title"/>
          </p:nvPr>
        </p:nvSpPr>
        <p:spPr/>
        <p:txBody>
          <a:bodyPr/>
          <a:lstStyle/>
          <a:p>
            <a:pPr algn="ctr"/>
            <a:r>
              <a:rPr lang="en-US" dirty="0" smtClean="0"/>
              <a:t>Stereotype</a:t>
            </a:r>
            <a:endParaRPr lang="en-US" dirty="0"/>
          </a:p>
        </p:txBody>
      </p:sp>
    </p:spTree>
    <p:extLst>
      <p:ext uri="{BB962C8B-B14F-4D97-AF65-F5344CB8AC3E}">
        <p14:creationId xmlns="" xmlns:p14="http://schemas.microsoft.com/office/powerpoint/2010/main" val="8628410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Font typeface="Arial" pitchFamily="34" charset="0"/>
              <a:buChar char="•"/>
            </a:pPr>
            <a:r>
              <a:rPr lang="en-US" dirty="0"/>
              <a:t>We have made a generalization in each </a:t>
            </a:r>
            <a:r>
              <a:rPr lang="en-US" dirty="0" smtClean="0"/>
              <a:t>case.</a:t>
            </a:r>
          </a:p>
          <a:p>
            <a:pPr>
              <a:buFont typeface="Arial" pitchFamily="34" charset="0"/>
              <a:buChar char="•"/>
            </a:pPr>
            <a:r>
              <a:rPr lang="en-US" dirty="0" smtClean="0"/>
              <a:t>These </a:t>
            </a:r>
            <a:r>
              <a:rPr lang="en-US" dirty="0"/>
              <a:t>generalizations have their roots in experiences we have had ourselves, read about in books and magazines</a:t>
            </a:r>
            <a:r>
              <a:rPr lang="en-US" dirty="0" smtClean="0"/>
              <a:t>,</a:t>
            </a:r>
          </a:p>
          <a:p>
            <a:pPr marL="109728" indent="0">
              <a:buNone/>
            </a:pPr>
            <a:r>
              <a:rPr lang="en-US" dirty="0"/>
              <a:t> </a:t>
            </a:r>
            <a:r>
              <a:rPr lang="en-US" dirty="0" smtClean="0"/>
              <a:t> </a:t>
            </a:r>
            <a:r>
              <a:rPr lang="en-US" dirty="0"/>
              <a:t>seen in movies or television, </a:t>
            </a:r>
            <a:endParaRPr lang="en-US" dirty="0" smtClean="0"/>
          </a:p>
          <a:p>
            <a:pPr marL="109728" indent="0">
              <a:buNone/>
            </a:pPr>
            <a:r>
              <a:rPr lang="en-US" dirty="0"/>
              <a:t> </a:t>
            </a:r>
            <a:r>
              <a:rPr lang="en-US" dirty="0" smtClean="0"/>
              <a:t> or </a:t>
            </a:r>
            <a:r>
              <a:rPr lang="en-US" dirty="0"/>
              <a:t>have had related to us by </a:t>
            </a:r>
            <a:endParaRPr lang="en-US" dirty="0" smtClean="0"/>
          </a:p>
          <a:p>
            <a:pPr marL="109728" indent="0">
              <a:buNone/>
            </a:pPr>
            <a:r>
              <a:rPr lang="en-US" dirty="0"/>
              <a:t> </a:t>
            </a:r>
            <a:r>
              <a:rPr lang="en-US" dirty="0" smtClean="0"/>
              <a:t> friends </a:t>
            </a:r>
            <a:r>
              <a:rPr lang="en-US" dirty="0"/>
              <a:t>and family</a:t>
            </a:r>
            <a:r>
              <a:rPr lang="en-US" dirty="0" smtClean="0"/>
              <a:t>.</a:t>
            </a:r>
          </a:p>
          <a:p>
            <a:pPr>
              <a:buFont typeface="Arial" pitchFamily="34" charset="0"/>
              <a:buChar char="•"/>
            </a:pPr>
            <a:r>
              <a:rPr lang="en-US" dirty="0" smtClean="0"/>
              <a:t> </a:t>
            </a:r>
            <a:r>
              <a:rPr lang="en-US" dirty="0"/>
              <a:t>In many cases, </a:t>
            </a:r>
            <a:r>
              <a:rPr lang="en-US" dirty="0" smtClean="0"/>
              <a:t>these</a:t>
            </a:r>
          </a:p>
          <a:p>
            <a:pPr marL="109728" indent="0">
              <a:buNone/>
            </a:pPr>
            <a:r>
              <a:rPr lang="en-US" dirty="0"/>
              <a:t> </a:t>
            </a:r>
            <a:r>
              <a:rPr lang="en-US" dirty="0" smtClean="0"/>
              <a:t>  </a:t>
            </a:r>
            <a:r>
              <a:rPr lang="en-US" dirty="0"/>
              <a:t>stereotypical </a:t>
            </a:r>
            <a:endParaRPr lang="en-US" dirty="0" smtClean="0"/>
          </a:p>
          <a:p>
            <a:pPr marL="109728" indent="0">
              <a:buNone/>
            </a:pPr>
            <a:r>
              <a:rPr lang="en-US" dirty="0"/>
              <a:t> </a:t>
            </a:r>
            <a:r>
              <a:rPr lang="en-US" dirty="0" smtClean="0"/>
              <a:t>  generalizations</a:t>
            </a:r>
          </a:p>
          <a:p>
            <a:pPr marL="109728" indent="0">
              <a:buNone/>
            </a:pPr>
            <a:r>
              <a:rPr lang="en-US" dirty="0"/>
              <a:t> </a:t>
            </a:r>
            <a:r>
              <a:rPr lang="en-US" dirty="0" smtClean="0"/>
              <a:t>  </a:t>
            </a:r>
            <a:r>
              <a:rPr lang="en-US" dirty="0"/>
              <a:t>are reasonably accurate. </a:t>
            </a:r>
          </a:p>
          <a:p>
            <a:endParaRPr lang="en-US" dirty="0"/>
          </a:p>
        </p:txBody>
      </p:sp>
      <p:sp>
        <p:nvSpPr>
          <p:cNvPr id="3" name="Title 2"/>
          <p:cNvSpPr>
            <a:spLocks noGrp="1"/>
          </p:cNvSpPr>
          <p:nvPr>
            <p:ph type="title"/>
          </p:nvPr>
        </p:nvSpPr>
        <p:spPr/>
        <p:txBody>
          <a:bodyPr/>
          <a:lstStyle/>
          <a:p>
            <a:r>
              <a:rPr lang="en-US" dirty="0"/>
              <a:t>Cont.….</a:t>
            </a:r>
          </a:p>
        </p:txBody>
      </p:sp>
      <p:pic>
        <p:nvPicPr>
          <p:cNvPr id="614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34000" y="2667000"/>
            <a:ext cx="3200400" cy="3200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011126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lgn="ctr">
              <a:buNone/>
            </a:pPr>
            <a:r>
              <a:rPr lang="en-US" b="1" dirty="0" smtClean="0"/>
              <a:t>Stereotypes </a:t>
            </a:r>
            <a:r>
              <a:rPr lang="en-US" b="1" dirty="0"/>
              <a:t>also evolve out of fear of persons from minority </a:t>
            </a:r>
            <a:r>
              <a:rPr lang="en-US" b="1" dirty="0" smtClean="0"/>
              <a:t>groups. </a:t>
            </a:r>
          </a:p>
          <a:p>
            <a:endParaRPr lang="en-US" dirty="0" smtClean="0"/>
          </a:p>
          <a:p>
            <a:pPr marL="109728" indent="0">
              <a:buNone/>
            </a:pPr>
            <a:r>
              <a:rPr lang="en-US" dirty="0" smtClean="0"/>
              <a:t>For </a:t>
            </a:r>
            <a:r>
              <a:rPr lang="en-US" dirty="0"/>
              <a:t>example, </a:t>
            </a:r>
            <a:endParaRPr lang="en-US" dirty="0" smtClean="0"/>
          </a:p>
          <a:p>
            <a:pPr>
              <a:buFont typeface="Arial" pitchFamily="34" charset="0"/>
              <a:buChar char="•"/>
            </a:pPr>
            <a:r>
              <a:rPr lang="en-US" dirty="0"/>
              <a:t>M</a:t>
            </a:r>
            <a:r>
              <a:rPr lang="en-US" dirty="0" smtClean="0"/>
              <a:t>any </a:t>
            </a:r>
            <a:r>
              <a:rPr lang="en-US" dirty="0"/>
              <a:t>people have the view of a person with mental illness as someone who is violence-prone. This conflicts with </a:t>
            </a:r>
            <a:endParaRPr lang="en-US" dirty="0" smtClean="0"/>
          </a:p>
          <a:p>
            <a:pPr marL="109728" indent="0">
              <a:buNone/>
            </a:pPr>
            <a:r>
              <a:rPr lang="en-US" dirty="0"/>
              <a:t> </a:t>
            </a:r>
            <a:r>
              <a:rPr lang="en-US" dirty="0" smtClean="0"/>
              <a:t> statistical </a:t>
            </a:r>
            <a:r>
              <a:rPr lang="en-US" dirty="0"/>
              <a:t>data, which indicate </a:t>
            </a:r>
            <a:endParaRPr lang="en-US" dirty="0" smtClean="0"/>
          </a:p>
          <a:p>
            <a:pPr marL="109728" indent="0">
              <a:buNone/>
            </a:pPr>
            <a:r>
              <a:rPr lang="en-US" dirty="0"/>
              <a:t> </a:t>
            </a:r>
            <a:r>
              <a:rPr lang="en-US" dirty="0" smtClean="0"/>
              <a:t> that </a:t>
            </a:r>
            <a:r>
              <a:rPr lang="en-US" dirty="0"/>
              <a:t>persons with </a:t>
            </a:r>
            <a:r>
              <a:rPr lang="en-US" dirty="0" smtClean="0"/>
              <a:t>mental</a:t>
            </a:r>
          </a:p>
          <a:p>
            <a:pPr marL="109728" indent="0">
              <a:buNone/>
            </a:pPr>
            <a:r>
              <a:rPr lang="en-US" dirty="0"/>
              <a:t> </a:t>
            </a:r>
            <a:r>
              <a:rPr lang="en-US" dirty="0" smtClean="0"/>
              <a:t> </a:t>
            </a:r>
            <a:r>
              <a:rPr lang="en-US" dirty="0"/>
              <a:t>illness tend to be no more </a:t>
            </a:r>
            <a:endParaRPr lang="en-US" dirty="0" smtClean="0"/>
          </a:p>
          <a:p>
            <a:pPr marL="109728" indent="0">
              <a:buNone/>
            </a:pPr>
            <a:r>
              <a:rPr lang="en-US" dirty="0"/>
              <a:t> </a:t>
            </a:r>
            <a:r>
              <a:rPr lang="en-US" dirty="0" smtClean="0"/>
              <a:t> prone </a:t>
            </a:r>
            <a:r>
              <a:rPr lang="en-US" dirty="0"/>
              <a:t>to violence than the </a:t>
            </a:r>
            <a:endParaRPr lang="en-US" dirty="0" smtClean="0"/>
          </a:p>
          <a:p>
            <a:pPr marL="109728" indent="0">
              <a:buNone/>
            </a:pPr>
            <a:r>
              <a:rPr lang="en-US" dirty="0"/>
              <a:t> </a:t>
            </a:r>
            <a:r>
              <a:rPr lang="en-US" dirty="0" smtClean="0"/>
              <a:t> general population.</a:t>
            </a:r>
            <a:endParaRPr lang="en-US" dirty="0"/>
          </a:p>
        </p:txBody>
      </p:sp>
      <p:sp>
        <p:nvSpPr>
          <p:cNvPr id="3" name="Title 2"/>
          <p:cNvSpPr>
            <a:spLocks noGrp="1"/>
          </p:cNvSpPr>
          <p:nvPr>
            <p:ph type="title"/>
          </p:nvPr>
        </p:nvSpPr>
        <p:spPr/>
        <p:txBody>
          <a:bodyPr/>
          <a:lstStyle/>
          <a:p>
            <a:r>
              <a:rPr lang="en-US" dirty="0"/>
              <a:t>Cont.….</a:t>
            </a:r>
          </a:p>
        </p:txBody>
      </p:sp>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791200" y="4114800"/>
            <a:ext cx="2828925" cy="2133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140356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Television</a:t>
            </a:r>
            <a:r>
              <a:rPr lang="en-US" dirty="0"/>
              <a:t>, books, comic strips, and movies are all abundant sources of stereotyped </a:t>
            </a:r>
            <a:r>
              <a:rPr lang="en-US" dirty="0" smtClean="0"/>
              <a:t>characters.</a:t>
            </a:r>
          </a:p>
          <a:p>
            <a:r>
              <a:rPr lang="en-US" dirty="0" smtClean="0"/>
              <a:t>For </a:t>
            </a:r>
            <a:r>
              <a:rPr lang="en-US" dirty="0"/>
              <a:t>much of its history, the movie industry portrayed African-Americans as being unintelligent, lazy, or violence-prone. </a:t>
            </a:r>
            <a:endParaRPr lang="en-US" dirty="0" smtClean="0"/>
          </a:p>
          <a:p>
            <a:r>
              <a:rPr lang="en-US" dirty="0" smtClean="0"/>
              <a:t>As </a:t>
            </a:r>
            <a:r>
              <a:rPr lang="en-US" dirty="0"/>
              <a:t>a result of viewing these stereotyped pictures of African-Americans, </a:t>
            </a:r>
            <a:endParaRPr lang="en-US" dirty="0" smtClean="0"/>
          </a:p>
          <a:p>
            <a:pPr marL="109728" indent="0">
              <a:buNone/>
            </a:pPr>
            <a:r>
              <a:rPr lang="en-US" dirty="0" smtClean="0"/>
              <a:t>for </a:t>
            </a:r>
            <a:r>
              <a:rPr lang="en-US" dirty="0"/>
              <a:t>example, prejudice against African-Americans has been encouraged. </a:t>
            </a:r>
            <a:endParaRPr lang="en-US" dirty="0" smtClean="0"/>
          </a:p>
          <a:p>
            <a:pPr>
              <a:buFont typeface="Arial" pitchFamily="34" charset="0"/>
              <a:buChar char="•"/>
            </a:pPr>
            <a:r>
              <a:rPr lang="en-US" dirty="0" smtClean="0"/>
              <a:t>In </a:t>
            </a:r>
            <a:r>
              <a:rPr lang="en-US" dirty="0"/>
              <a:t>the same way, physically attractive women have been and continue to be portrayed as unintelligent or </a:t>
            </a:r>
            <a:r>
              <a:rPr lang="en-US" dirty="0" err="1" smtClean="0"/>
              <a:t>unintellectual</a:t>
            </a:r>
            <a:r>
              <a:rPr lang="en-US" dirty="0" smtClean="0"/>
              <a:t>.</a:t>
            </a:r>
            <a:endParaRPr lang="en-US" dirty="0"/>
          </a:p>
        </p:txBody>
      </p:sp>
      <p:sp>
        <p:nvSpPr>
          <p:cNvPr id="3" name="Title 2"/>
          <p:cNvSpPr>
            <a:spLocks noGrp="1"/>
          </p:cNvSpPr>
          <p:nvPr>
            <p:ph type="title"/>
          </p:nvPr>
        </p:nvSpPr>
        <p:spPr/>
        <p:txBody>
          <a:bodyPr/>
          <a:lstStyle/>
          <a:p>
            <a:r>
              <a:rPr lang="en-US" dirty="0"/>
              <a:t>Cont.….</a:t>
            </a:r>
          </a:p>
        </p:txBody>
      </p:sp>
    </p:spTree>
    <p:extLst>
      <p:ext uri="{BB962C8B-B14F-4D97-AF65-F5344CB8AC3E}">
        <p14:creationId xmlns="" xmlns:p14="http://schemas.microsoft.com/office/powerpoint/2010/main" val="22520127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normAutofit/>
          </a:bodyPr>
          <a:lstStyle/>
          <a:p>
            <a:r>
              <a:rPr lang="en-US" sz="7200" dirty="0" smtClean="0"/>
              <a:t>THANKYOU</a:t>
            </a:r>
            <a:endParaRPr lang="en-US" sz="72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482</TotalTime>
  <Words>2492</Words>
  <Application>Microsoft Office PowerPoint</Application>
  <PresentationFormat>On-screen Show (4:3)</PresentationFormat>
  <Paragraphs>238</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Concourse</vt:lpstr>
      <vt:lpstr>Prejudice</vt:lpstr>
      <vt:lpstr>Prejudice</vt:lpstr>
      <vt:lpstr>Prejudice</vt:lpstr>
      <vt:lpstr>Slide 4</vt:lpstr>
      <vt:lpstr>Prejudice</vt:lpstr>
      <vt:lpstr>Prejudice</vt:lpstr>
      <vt:lpstr>Prejudice</vt:lpstr>
      <vt:lpstr>Cont.….</vt:lpstr>
      <vt:lpstr>Slide 9</vt:lpstr>
      <vt:lpstr> Discrimination </vt:lpstr>
      <vt:lpstr>Prejudice and Discrimination</vt:lpstr>
      <vt:lpstr>Types of Prejudice</vt:lpstr>
      <vt:lpstr>Origin of Prejudice</vt:lpstr>
      <vt:lpstr>Origin of Prejudice</vt:lpstr>
      <vt:lpstr>Origin of Prejudice</vt:lpstr>
      <vt:lpstr>Direct Intergroup Conflict</vt:lpstr>
      <vt:lpstr>Direct Intergroup Conflict</vt:lpstr>
      <vt:lpstr>Cont.….</vt:lpstr>
      <vt:lpstr>Cont.….</vt:lpstr>
      <vt:lpstr>Sources of Direct Intergroup Conflict</vt:lpstr>
      <vt:lpstr>Domains that contribute to Direct Intergroup Conflict</vt:lpstr>
      <vt:lpstr>Domains that contribute to Direct Intergroup Conflict</vt:lpstr>
      <vt:lpstr>Cont.….</vt:lpstr>
      <vt:lpstr>Cont.….</vt:lpstr>
      <vt:lpstr>Us vs. Them</vt:lpstr>
      <vt:lpstr>Us vs. Them</vt:lpstr>
      <vt:lpstr>Social Identity</vt:lpstr>
      <vt:lpstr>Us vs. Them</vt:lpstr>
      <vt:lpstr>Social Learning</vt:lpstr>
      <vt:lpstr>Social Learning</vt:lpstr>
      <vt:lpstr>Slide 31</vt:lpstr>
      <vt:lpstr>Example of Social Learning</vt:lpstr>
      <vt:lpstr>Role of Social Learning</vt:lpstr>
      <vt:lpstr>Example</vt:lpstr>
      <vt:lpstr>Role of Social Learning</vt:lpstr>
      <vt:lpstr>Cont.….</vt:lpstr>
      <vt:lpstr>Cognitive Sources</vt:lpstr>
      <vt:lpstr>Slide 38</vt:lpstr>
      <vt:lpstr>Stereotype</vt:lpstr>
      <vt:lpstr>Stereotype</vt:lpstr>
      <vt:lpstr>Stereotype</vt:lpstr>
      <vt:lpstr>Stereotype</vt:lpstr>
      <vt:lpstr>Cont.….</vt:lpstr>
      <vt:lpstr>Cont.….</vt:lpstr>
      <vt:lpstr>Cont.….</vt:lpstr>
      <vt:lpstr>Slide 46</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Prejudice</dc:title>
  <dc:creator>ismail - [2010]</dc:creator>
  <cp:lastModifiedBy>NTS</cp:lastModifiedBy>
  <cp:revision>193</cp:revision>
  <dcterms:created xsi:type="dcterms:W3CDTF">2013-03-29T05:16:23Z</dcterms:created>
  <dcterms:modified xsi:type="dcterms:W3CDTF">2014-11-13T11:48:46Z</dcterms:modified>
</cp:coreProperties>
</file>