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8" r:id="rId3"/>
    <p:sldId id="298" r:id="rId4"/>
    <p:sldId id="299" r:id="rId5"/>
    <p:sldId id="300" r:id="rId6"/>
    <p:sldId id="301" r:id="rId7"/>
    <p:sldId id="259" r:id="rId8"/>
    <p:sldId id="257" r:id="rId9"/>
    <p:sldId id="261" r:id="rId10"/>
    <p:sldId id="262" r:id="rId11"/>
    <p:sldId id="263" r:id="rId12"/>
    <p:sldId id="264" r:id="rId13"/>
    <p:sldId id="291" r:id="rId14"/>
    <p:sldId id="302" r:id="rId15"/>
    <p:sldId id="292" r:id="rId16"/>
    <p:sldId id="260" r:id="rId17"/>
    <p:sldId id="266" r:id="rId18"/>
    <p:sldId id="267" r:id="rId19"/>
    <p:sldId id="268" r:id="rId20"/>
    <p:sldId id="293" r:id="rId21"/>
    <p:sldId id="269" r:id="rId22"/>
    <p:sldId id="294" r:id="rId23"/>
    <p:sldId id="270" r:id="rId24"/>
    <p:sldId id="295" r:id="rId25"/>
    <p:sldId id="271" r:id="rId26"/>
    <p:sldId id="272" r:id="rId27"/>
    <p:sldId id="273" r:id="rId28"/>
    <p:sldId id="274" r:id="rId29"/>
    <p:sldId id="275" r:id="rId30"/>
    <p:sldId id="276" r:id="rId31"/>
    <p:sldId id="277" r:id="rId32"/>
    <p:sldId id="278" r:id="rId33"/>
    <p:sldId id="296" r:id="rId34"/>
    <p:sldId id="265" r:id="rId35"/>
    <p:sldId id="279" r:id="rId36"/>
    <p:sldId id="280" r:id="rId37"/>
    <p:sldId id="281" r:id="rId38"/>
    <p:sldId id="282" r:id="rId39"/>
    <p:sldId id="285" r:id="rId40"/>
    <p:sldId id="286" r:id="rId41"/>
    <p:sldId id="287" r:id="rId42"/>
    <p:sldId id="288" r:id="rId43"/>
    <p:sldId id="289" r:id="rId44"/>
    <p:sldId id="290" r:id="rId45"/>
    <p:sldId id="29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81" d="100"/>
          <a:sy n="81" d="100"/>
        </p:scale>
        <p:origin x="-105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D8DC2A-66BA-4231-BE21-C8EBD876F742}" type="datetimeFigureOut">
              <a:rPr lang="en-US" smtClean="0"/>
              <a:t>11/17/2014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D21B6F-2866-410C-BDEF-249DA9309314}" type="slidenum">
              <a:rPr lang="en-US" smtClean="0"/>
              <a:t>‹#›</a:t>
            </a:fld>
            <a:endParaRPr lang="en-US"/>
          </a:p>
        </p:txBody>
      </p:sp>
    </p:spTree>
    <p:extLst>
      <p:ext uri="{BB962C8B-B14F-4D97-AF65-F5344CB8AC3E}">
        <p14:creationId xmlns:p14="http://schemas.microsoft.com/office/powerpoint/2010/main" val="228043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smtClean="0"/>
              <a:t>Information Technology</a:t>
            </a:r>
            <a:r>
              <a:rPr lang="en-US" altLang="en-US" smtClean="0"/>
              <a:t> is the process of gathering and storing data to be used in various forms. </a:t>
            </a:r>
          </a:p>
          <a:p>
            <a:pPr eaLnBrk="1" hangingPunct="1">
              <a:buFontTx/>
              <a:buChar char="•"/>
            </a:pPr>
            <a:r>
              <a:rPr lang="en-US" altLang="en-US" smtClean="0"/>
              <a:t>Provides streamlined access to vast sources of information </a:t>
            </a:r>
          </a:p>
          <a:p>
            <a:pPr eaLnBrk="1" hangingPunct="1">
              <a:buFontTx/>
              <a:buChar char="•"/>
            </a:pPr>
            <a:r>
              <a:rPr lang="en-US" altLang="en-US" smtClean="0"/>
              <a:t>Allows us to produce more accurate forms of communication</a:t>
            </a:r>
          </a:p>
          <a:p>
            <a:pPr eaLnBrk="1" hangingPunct="1">
              <a:buFontTx/>
              <a:buChar char="•"/>
            </a:pPr>
            <a:r>
              <a:rPr lang="en-US" altLang="en-US" smtClean="0"/>
              <a:t>Includes expanded resource choices</a:t>
            </a:r>
          </a:p>
          <a:p>
            <a:pPr eaLnBrk="1" hangingPunct="1">
              <a:buFontTx/>
              <a:buChar char="•"/>
            </a:pPr>
            <a:r>
              <a:rPr lang="en-US" altLang="en-US" smtClean="0"/>
              <a:t>Enables us to retrieve data in seconds</a:t>
            </a:r>
          </a:p>
          <a:p>
            <a:pPr eaLnBrk="1" hangingPunct="1"/>
            <a:endParaRPr lang="en-US" altLang="en-US" smtClean="0"/>
          </a:p>
        </p:txBody>
      </p:sp>
      <p:sp>
        <p:nvSpPr>
          <p:cNvPr id="3891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3891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smtClean="0"/>
              <a:t>Communication Technology</a:t>
            </a:r>
            <a:r>
              <a:rPr lang="en-US" altLang="en-US" smtClean="0"/>
              <a:t> is a process of giving or exchanging information.  </a:t>
            </a:r>
          </a:p>
          <a:p>
            <a:pPr lvl="1" eaLnBrk="1" hangingPunct="1">
              <a:buFontTx/>
              <a:buChar char="•"/>
            </a:pPr>
            <a:r>
              <a:rPr lang="en-US" altLang="en-US" smtClean="0"/>
              <a:t>Provides streamlined publishing techniques and allows us to produce more accurate drawings</a:t>
            </a:r>
          </a:p>
          <a:p>
            <a:pPr lvl="1" eaLnBrk="1" hangingPunct="1">
              <a:buFontTx/>
              <a:buChar char="•"/>
            </a:pPr>
            <a:r>
              <a:rPr lang="en-US" altLang="en-US" smtClean="0"/>
              <a:t>Includes expanded entertainment choices</a:t>
            </a:r>
          </a:p>
          <a:p>
            <a:pPr lvl="1" eaLnBrk="1" hangingPunct="1">
              <a:buFontTx/>
              <a:buChar char="•"/>
            </a:pPr>
            <a:r>
              <a:rPr lang="en-US" altLang="en-US" smtClean="0"/>
              <a:t>Enables us to contact people thousands of miles away</a:t>
            </a:r>
          </a:p>
          <a:p>
            <a:pPr eaLnBrk="1" hangingPunct="1"/>
            <a:endParaRPr lang="en-US" altLang="en-US" smtClean="0"/>
          </a:p>
        </p:txBody>
      </p:sp>
      <p:sp>
        <p:nvSpPr>
          <p:cNvPr id="4096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4096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Bio-related Technology</a:t>
            </a:r>
          </a:p>
          <a:p>
            <a:pPr eaLnBrk="1" hangingPunct="1"/>
            <a:r>
              <a:rPr lang="en-US" altLang="en-US" smtClean="0"/>
              <a:t>Pharmaceuticals</a:t>
            </a:r>
          </a:p>
          <a:p>
            <a:pPr eaLnBrk="1" hangingPunct="1"/>
            <a:r>
              <a:rPr lang="en-US" altLang="en-US" smtClean="0"/>
              <a:t>Artificial limbs</a:t>
            </a:r>
          </a:p>
          <a:p>
            <a:pPr eaLnBrk="1" hangingPunct="1"/>
            <a:r>
              <a:rPr lang="en-US" altLang="en-US" smtClean="0"/>
              <a:t>Genetic engineering</a:t>
            </a:r>
          </a:p>
          <a:p>
            <a:pPr eaLnBrk="1" hangingPunct="1"/>
            <a:r>
              <a:rPr lang="en-US" altLang="en-US" smtClean="0"/>
              <a:t>Hydroponics</a:t>
            </a:r>
          </a:p>
          <a:p>
            <a:pPr eaLnBrk="1" hangingPunct="1"/>
            <a:r>
              <a:rPr lang="en-US" altLang="en-US" smtClean="0"/>
              <a:t>Imaging devices</a:t>
            </a:r>
          </a:p>
          <a:p>
            <a:pPr eaLnBrk="1" hangingPunct="1"/>
            <a:r>
              <a:rPr lang="en-US" altLang="en-US" smtClean="0"/>
              <a:t>Cardiovascular devices</a:t>
            </a:r>
          </a:p>
          <a:p>
            <a:pPr eaLnBrk="1" hangingPunct="1"/>
            <a:r>
              <a:rPr lang="en-US" altLang="en-US" smtClean="0"/>
              <a:t>Ethics</a:t>
            </a:r>
          </a:p>
          <a:p>
            <a:pPr eaLnBrk="1" hangingPunct="1"/>
            <a:r>
              <a:rPr lang="en-US" altLang="en-US" smtClean="0"/>
              <a:t>The Human Genome Project (HGP) was one of the great feats of exploration in history. The HGP gave us the ability to, for the first time, to read nature's complete genetic blueprint for building a human being. </a:t>
            </a:r>
          </a:p>
          <a:p>
            <a:pPr eaLnBrk="1" hangingPunct="1"/>
            <a:r>
              <a:rPr lang="en-US" altLang="en-US" smtClean="0"/>
              <a:t>Agricultural biotechnology is a range of tools, including traditional breeding techniques, that alter living organisms, or parts of organisms, to make or modify products; improve plants or animals; or develop microorganisms for specific agricultural uses. Modern biotechnology today includes the tools of genetic engineering. Biotechnology provides farmers with tools that can make production cheaper and more manageable. For example, some biotechnology crops can be engineered to tolerate specific herbicides, which makes weed control simpler and more efficient. Other crops have been engineered to be resistant to specific plant diseases and insect pests, which can make pest control more reliable and effective, and/or can decrease the use of synthetic pesticides. These crop production options can help countries keep pace with demands for food while reducing production costs. Advances in biotechnology may provide consumers with foods that are nutritionally-enriched or longer-lasting, or that contain lower levels of certain naturally occurring toxicants present in some food plants. Developers are using biotechnology to try to reduce saturated fats in cooking oils, reduce allergens in foods, and increase disease-fighting nutrients in foods. They are also researching ways to use genetically engineered crops in the production of new medicines, which may lead to a new plant-made pharmaceutical industry that could reduce the costs of production using a sustainable resource. http://www.usda.gov/wps/portal/!ut/p/_s.7_0_A/7_0_1OB?contentidonly=true&amp;navid=AGRICULTURE&amp;contentid=BiotechnologyFAQs.xml</a:t>
            </a:r>
          </a:p>
        </p:txBody>
      </p:sp>
      <p:sp>
        <p:nvSpPr>
          <p:cNvPr id="43012"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43013"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Bio-related Technology</a:t>
            </a:r>
          </a:p>
          <a:p>
            <a:pPr eaLnBrk="1" hangingPunct="1"/>
            <a:r>
              <a:rPr lang="en-US" altLang="en-US" smtClean="0"/>
              <a:t>Pharmaceuticals</a:t>
            </a:r>
          </a:p>
          <a:p>
            <a:pPr eaLnBrk="1" hangingPunct="1"/>
            <a:r>
              <a:rPr lang="en-US" altLang="en-US" smtClean="0"/>
              <a:t>Artificial limbs</a:t>
            </a:r>
          </a:p>
          <a:p>
            <a:pPr eaLnBrk="1" hangingPunct="1"/>
            <a:r>
              <a:rPr lang="en-US" altLang="en-US" smtClean="0"/>
              <a:t>Genetic engineering</a:t>
            </a:r>
          </a:p>
          <a:p>
            <a:pPr eaLnBrk="1" hangingPunct="1"/>
            <a:r>
              <a:rPr lang="en-US" altLang="en-US" smtClean="0"/>
              <a:t>Hydroponics</a:t>
            </a:r>
          </a:p>
          <a:p>
            <a:pPr eaLnBrk="1" hangingPunct="1"/>
            <a:r>
              <a:rPr lang="en-US" altLang="en-US" smtClean="0"/>
              <a:t>Imaging devices</a:t>
            </a:r>
          </a:p>
          <a:p>
            <a:pPr eaLnBrk="1" hangingPunct="1"/>
            <a:r>
              <a:rPr lang="en-US" altLang="en-US" smtClean="0"/>
              <a:t>Cardiovascular devices</a:t>
            </a:r>
          </a:p>
          <a:p>
            <a:pPr eaLnBrk="1" hangingPunct="1"/>
            <a:r>
              <a:rPr lang="en-US" altLang="en-US" smtClean="0"/>
              <a:t>Ethics</a:t>
            </a:r>
          </a:p>
          <a:p>
            <a:pPr eaLnBrk="1" hangingPunct="1"/>
            <a:r>
              <a:rPr lang="en-US" altLang="en-US" smtClean="0"/>
              <a:t>The Human Genome Project (HGP) was one of the great feats of exploration in history. The HGP gave us the ability to, for the first time, to read nature's complete genetic blueprint for building a human being. </a:t>
            </a:r>
          </a:p>
          <a:p>
            <a:pPr eaLnBrk="1" hangingPunct="1"/>
            <a:r>
              <a:rPr lang="en-US" altLang="en-US" smtClean="0"/>
              <a:t>Agricultural biotechnology is a range of tools, including traditional breeding techniques, that alter living organisms, or parts of organisms, to make or modify products; improve plants or animals; or develop microorganisms for specific agricultural uses. Modern biotechnology today includes the tools of genetic engineering. Biotechnology provides farmers with tools that can make production cheaper and more manageable. For example, some biotechnology crops can be engineered to tolerate specific herbicides, which makes weed control simpler and more efficient. Other crops have been engineered to be resistant to specific plant diseases and insect pests, which can make pest control more reliable and effective, and/or can decrease the use of synthetic pesticides. These crop production options can help countries keep pace with demands for food while reducing production costs. Advances in biotechnology may provide consumers with foods that are nutritionally-enriched or longer-lasting, or that contain lower levels of certain naturally occurring toxicants present in some food plants. Developers are using biotechnology to try to reduce saturated fats in cooking oils, reduce allergens in foods, and increase disease-fighting nutrients in foods. They are also researching ways to use genetically engineered crops in the production of new medicines, which may lead to a new plant-made pharmaceutical industry that could reduce the costs of production using a sustainable resource. http://www.usda.gov/wps/portal/!ut/p/_s.7_0_A/7_0_1OB?contentidonly=true&amp;navid=AGRICULTURE&amp;contentid=BiotechnologyFAQs.xml</a:t>
            </a:r>
          </a:p>
        </p:txBody>
      </p:sp>
      <p:sp>
        <p:nvSpPr>
          <p:cNvPr id="4506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4506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4710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4710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Environmental Technology is study of processes to control waste, soil erosion, reducing sediment in waterways, conserving water, and improving water quality.</a:t>
            </a:r>
          </a:p>
        </p:txBody>
      </p:sp>
      <p:sp>
        <p:nvSpPr>
          <p:cNvPr id="4915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4915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120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5120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r>
              <a:rPr lang="en-US" altLang="en-US" smtClean="0"/>
              <a:t>Natural (found in nature) or Synthetic (human-made)</a:t>
            </a:r>
          </a:p>
          <a:p>
            <a:pPr lvl="2" eaLnBrk="1" hangingPunct="1"/>
            <a:r>
              <a:rPr lang="en-US" altLang="en-US" smtClean="0"/>
              <a:t>	Examples of Manufacturing Technology: Clothing, entertainment devices, automobiles, chemical products, lumber, steel, food</a:t>
            </a:r>
          </a:p>
          <a:p>
            <a:pPr eaLnBrk="1" hangingPunct="1"/>
            <a:r>
              <a:rPr lang="en-US" altLang="en-US" smtClean="0"/>
              <a:t>	Examples of Construction Technology: Houses, high-rise buildings, bridges, roads, dams, schools</a:t>
            </a:r>
          </a:p>
        </p:txBody>
      </p:sp>
      <p:sp>
        <p:nvSpPr>
          <p:cNvPr id="5222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5222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r>
              <a:rPr lang="en-US" altLang="en-US" dirty="0" smtClean="0"/>
              <a:t>Natural (found in nature) or Synthetic (human-made)</a:t>
            </a:r>
          </a:p>
          <a:p>
            <a:pPr lvl="2" eaLnBrk="1" hangingPunct="1"/>
            <a:r>
              <a:rPr lang="en-US" altLang="en-US" dirty="0" smtClean="0"/>
              <a:t>	Examples of Manufacturing Technology: Clothing, entertainment devices, automobiles, chemical products, lumber, steel, food</a:t>
            </a:r>
          </a:p>
          <a:p>
            <a:pPr eaLnBrk="1" hangingPunct="1"/>
            <a:r>
              <a:rPr lang="en-US" altLang="en-US" dirty="0" smtClean="0"/>
              <a:t>	Examples of Construction Technology: Houses, high-rise buildings, bridges, roads, dams, schools</a:t>
            </a:r>
          </a:p>
        </p:txBody>
      </p:sp>
      <p:sp>
        <p:nvSpPr>
          <p:cNvPr id="54276"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54277"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Decking - Recycled plastic and saw dust to make simulated wood deck materials</a:t>
            </a:r>
          </a:p>
          <a:p>
            <a:pPr eaLnBrk="1" hangingPunct="1"/>
            <a:endParaRPr lang="en-US" altLang="en-US" smtClean="0"/>
          </a:p>
          <a:p>
            <a:pPr eaLnBrk="1" hangingPunct="1"/>
            <a:r>
              <a:rPr lang="en-US" altLang="en-US" smtClean="0"/>
              <a:t>Car bodies can be made from plastic instead of metal. The B-2 bomber uses high tech composites to achieve its stealth capabilities.</a:t>
            </a:r>
          </a:p>
          <a:p>
            <a:pPr eaLnBrk="1" hangingPunct="1"/>
            <a:endParaRPr lang="en-US" altLang="en-US" smtClean="0"/>
          </a:p>
          <a:p>
            <a:pPr eaLnBrk="1" hangingPunct="1"/>
            <a:r>
              <a:rPr lang="en-US" altLang="en-US" smtClean="0"/>
              <a:t>The materials that form a composite are not changed. They work together to create a new material with desirable qualities.</a:t>
            </a:r>
          </a:p>
        </p:txBody>
      </p:sp>
      <p:sp>
        <p:nvSpPr>
          <p:cNvPr id="56324"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56325"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58372"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58373"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Technological products and systems need energy to function.</a:t>
            </a:r>
          </a:p>
          <a:p>
            <a:pPr eaLnBrk="1" hangingPunct="1"/>
            <a:r>
              <a:rPr lang="en-US" altLang="en-US" smtClean="0"/>
              <a:t>The availability of energy often determines the development of technology.</a:t>
            </a:r>
          </a:p>
          <a:p>
            <a:pPr eaLnBrk="1" hangingPunct="1"/>
            <a:endParaRPr lang="en-US" altLang="en-US" smtClean="0"/>
          </a:p>
        </p:txBody>
      </p:sp>
      <p:sp>
        <p:nvSpPr>
          <p:cNvPr id="60420"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60421"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Nanotechnology is the creation of functional materials, devices and systems through control of matter on the nanometer length scale (1-100 nanometers), and exploitation of novel phenomena and properties (physical, chemical, biological, mechanical, electrical...) at that length scale. For comparison, 10 nanometers is 1000 times smaller than the diameter of a human hair. A scientific and technical revolution has just begun based upon the ability to systematically organize and manipulate matter at nanoscale. http://www.ipt.arc.nasa.gov/nanotechnology.html</a:t>
            </a:r>
          </a:p>
        </p:txBody>
      </p:sp>
      <p:sp>
        <p:nvSpPr>
          <p:cNvPr id="6246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What is Technology?</a:t>
            </a:r>
          </a:p>
        </p:txBody>
      </p:sp>
      <p:sp>
        <p:nvSpPr>
          <p:cNvPr id="62469" name="Rectangle 9"/>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73" eaLnBrk="0" hangingPunct="0">
              <a:defRPr>
                <a:solidFill>
                  <a:schemeClr val="tx1"/>
                </a:solidFill>
                <a:latin typeface="Arial" charset="0"/>
              </a:defRPr>
            </a:lvl1pPr>
            <a:lvl2pPr marL="729057" indent="-280406" defTabSz="931573" eaLnBrk="0" hangingPunct="0">
              <a:defRPr>
                <a:solidFill>
                  <a:schemeClr val="tx1"/>
                </a:solidFill>
                <a:latin typeface="Arial" charset="0"/>
              </a:defRPr>
            </a:lvl2pPr>
            <a:lvl3pPr marL="1121626" indent="-224325" defTabSz="931573" eaLnBrk="0" hangingPunct="0">
              <a:defRPr>
                <a:solidFill>
                  <a:schemeClr val="tx1"/>
                </a:solidFill>
                <a:latin typeface="Arial" charset="0"/>
              </a:defRPr>
            </a:lvl3pPr>
            <a:lvl4pPr marL="1570276" indent="-224325" defTabSz="931573" eaLnBrk="0" hangingPunct="0">
              <a:defRPr>
                <a:solidFill>
                  <a:schemeClr val="tx1"/>
                </a:solidFill>
                <a:latin typeface="Arial" charset="0"/>
              </a:defRPr>
            </a:lvl4pPr>
            <a:lvl5pPr marL="2018927" indent="-224325" defTabSz="931573" eaLnBrk="0" hangingPunct="0">
              <a:defRPr>
                <a:solidFill>
                  <a:schemeClr val="tx1"/>
                </a:solidFill>
                <a:latin typeface="Arial" charset="0"/>
              </a:defRPr>
            </a:lvl5pPr>
            <a:lvl6pPr marL="2467577" indent="-224325" defTabSz="931573" eaLnBrk="0" fontAlgn="base" hangingPunct="0">
              <a:spcBef>
                <a:spcPct val="0"/>
              </a:spcBef>
              <a:spcAft>
                <a:spcPct val="0"/>
              </a:spcAft>
              <a:defRPr>
                <a:solidFill>
                  <a:schemeClr val="tx1"/>
                </a:solidFill>
                <a:latin typeface="Arial" charset="0"/>
              </a:defRPr>
            </a:lvl6pPr>
            <a:lvl7pPr marL="2916227" indent="-224325" defTabSz="931573" eaLnBrk="0" fontAlgn="base" hangingPunct="0">
              <a:spcBef>
                <a:spcPct val="0"/>
              </a:spcBef>
              <a:spcAft>
                <a:spcPct val="0"/>
              </a:spcAft>
              <a:defRPr>
                <a:solidFill>
                  <a:schemeClr val="tx1"/>
                </a:solidFill>
                <a:latin typeface="Arial" charset="0"/>
              </a:defRPr>
            </a:lvl7pPr>
            <a:lvl8pPr marL="3364878" indent="-224325" defTabSz="931573" eaLnBrk="0" fontAlgn="base" hangingPunct="0">
              <a:spcBef>
                <a:spcPct val="0"/>
              </a:spcBef>
              <a:spcAft>
                <a:spcPct val="0"/>
              </a:spcAft>
              <a:defRPr>
                <a:solidFill>
                  <a:schemeClr val="tx1"/>
                </a:solidFill>
                <a:latin typeface="Arial" charset="0"/>
              </a:defRPr>
            </a:lvl8pPr>
            <a:lvl9pPr marL="3813528" indent="-224325" defTabSz="931573" eaLnBrk="0" fontAlgn="base" hangingPunct="0">
              <a:spcBef>
                <a:spcPct val="0"/>
              </a:spcBef>
              <a:spcAft>
                <a:spcPct val="0"/>
              </a:spcAft>
              <a:defRPr>
                <a:solidFill>
                  <a:schemeClr val="tx1"/>
                </a:solidFill>
                <a:latin typeface="Arial" charset="0"/>
              </a:defRPr>
            </a:lvl9pPr>
          </a:lstStyle>
          <a:p>
            <a:pPr eaLnBrk="1" hangingPunct="1"/>
            <a:r>
              <a:rPr lang="en-US" altLang="en-US" smtClean="0"/>
              <a:t>Gateway To Technology</a:t>
            </a:r>
            <a:endParaRPr lang="en-US" altLang="en-US" baseline="30000" smtClean="0"/>
          </a:p>
          <a:p>
            <a:pPr eaLnBrk="1" hangingPunct="1"/>
            <a:r>
              <a:rPr lang="en-US" altLang="en-US" smtClean="0"/>
              <a:t>Unit 1 – Lesson 1.1 – What is Engineering?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D21B6F-2866-410C-BDEF-249DA9309314}" type="slidenum">
              <a:rPr lang="en-US" smtClean="0"/>
              <a:t>43</a:t>
            </a:fld>
            <a:endParaRPr lang="en-US"/>
          </a:p>
        </p:txBody>
      </p:sp>
    </p:spTree>
    <p:extLst>
      <p:ext uri="{BB962C8B-B14F-4D97-AF65-F5344CB8AC3E}">
        <p14:creationId xmlns:p14="http://schemas.microsoft.com/office/powerpoint/2010/main" val="17167603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668B263-F40D-48B7-A31B-AD7EED3A8017}" type="datetimeFigureOut">
              <a:rPr lang="en-US" smtClean="0"/>
              <a:t>11/17/2014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56B80C96-4038-4F7A-AED3-4C718424C5E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668B263-F40D-48B7-A31B-AD7EED3A8017}" type="datetimeFigureOut">
              <a:rPr lang="en-US" smtClean="0"/>
              <a:t>11/17/2014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6B80C96-4038-4F7A-AED3-4C718424C5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2668B263-F40D-48B7-A31B-AD7EED3A8017}" type="datetimeFigureOut">
              <a:rPr lang="en-US" smtClean="0"/>
              <a:t>11/17/2014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56B80C96-4038-4F7A-AED3-4C718424C5E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668B263-F40D-48B7-A31B-AD7EED3A8017}" type="datetimeFigureOut">
              <a:rPr lang="en-US" smtClean="0"/>
              <a:t>11/17/2014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6B80C96-4038-4F7A-AED3-4C718424C5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668B263-F40D-48B7-A31B-AD7EED3A8017}" type="datetimeFigureOut">
              <a:rPr lang="en-US" smtClean="0"/>
              <a:t>11/17/2014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6B80C96-4038-4F7A-AED3-4C718424C5E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668B263-F40D-48B7-A31B-AD7EED3A8017}" type="datetimeFigureOut">
              <a:rPr lang="en-US" smtClean="0"/>
              <a:t>11/17/2014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6B80C96-4038-4F7A-AED3-4C718424C5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2668B263-F40D-48B7-A31B-AD7EED3A8017}" type="datetimeFigureOut">
              <a:rPr lang="en-US" smtClean="0"/>
              <a:t>11/17/2014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56B80C96-4038-4F7A-AED3-4C718424C5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668B263-F40D-48B7-A31B-AD7EED3A8017}" type="datetimeFigureOut">
              <a:rPr lang="en-US" smtClean="0"/>
              <a:t>11/17/2014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6B80C96-4038-4F7A-AED3-4C718424C5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2668B263-F40D-48B7-A31B-AD7EED3A8017}" type="datetimeFigureOut">
              <a:rPr lang="en-US" smtClean="0"/>
              <a:t>11/17/2014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6B80C96-4038-4F7A-AED3-4C718424C5E4}"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668B263-F40D-48B7-A31B-AD7EED3A8017}" type="datetimeFigureOut">
              <a:rPr lang="en-US" smtClean="0"/>
              <a:t>11/17/2014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6B80C96-4038-4F7A-AED3-4C718424C5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2668B263-F40D-48B7-A31B-AD7EED3A8017}" type="datetimeFigureOut">
              <a:rPr lang="en-US" smtClean="0"/>
              <a:t>11/17/2014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56B80C96-4038-4F7A-AED3-4C718424C5E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BE638B54-9CCA-4D60-BBD0-8EAF69447615}" type="slidenum">
              <a:rPr lang="en-US"/>
              <a:pPr>
                <a:defRPr/>
              </a:pPr>
              <a:t>‹#›</a:t>
            </a:fld>
            <a:endParaRPr lang="en-US"/>
          </a:p>
        </p:txBody>
      </p:sp>
    </p:spTree>
    <p:extLst>
      <p:ext uri="{BB962C8B-B14F-4D97-AF65-F5344CB8AC3E}">
        <p14:creationId xmlns:p14="http://schemas.microsoft.com/office/powerpoint/2010/main" val="2775785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73906D9-A14F-4A17-B989-50515EC46BC0}" type="slidenum">
              <a:rPr lang="en-US"/>
              <a:pPr>
                <a:defRPr/>
              </a:pPr>
              <a:t>‹#›</a:t>
            </a:fld>
            <a:endParaRPr lang="en-US"/>
          </a:p>
        </p:txBody>
      </p:sp>
    </p:spTree>
    <p:extLst>
      <p:ext uri="{BB962C8B-B14F-4D97-AF65-F5344CB8AC3E}">
        <p14:creationId xmlns:p14="http://schemas.microsoft.com/office/powerpoint/2010/main" val="1820506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C6166758-046A-46E9-B135-C26324135EC9}" type="slidenum">
              <a:rPr lang="en-US" altLang="en-US"/>
              <a:pPr/>
              <a:t>‹#›</a:t>
            </a:fld>
            <a:endParaRPr lang="en-US" altLang="en-US"/>
          </a:p>
        </p:txBody>
      </p:sp>
    </p:spTree>
    <p:extLst>
      <p:ext uri="{BB962C8B-B14F-4D97-AF65-F5344CB8AC3E}">
        <p14:creationId xmlns:p14="http://schemas.microsoft.com/office/powerpoint/2010/main" val="144418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6">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668B263-F40D-48B7-A31B-AD7EED3A8017}" type="datetimeFigureOut">
              <a:rPr lang="en-US" smtClean="0"/>
              <a:t>11/17/2014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56B80C96-4038-4F7A-AED3-4C718424C5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gif"/></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8.wmf"/></Relationships>
</file>

<file path=ppt/slides/_rels/slide30.xml.rels><?xml version="1.0" encoding="UTF-8" standalone="yes"?>
<Relationships xmlns="http://schemas.openxmlformats.org/package/2006/relationships"><Relationship Id="rId3" Type="http://schemas.openxmlformats.org/officeDocument/2006/relationships/image" Target="../media/image39.wmf"/><Relationship Id="rId7"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wmv"/><Relationship Id="rId1" Type="http://schemas.microsoft.com/office/2007/relationships/media" Target="../media/media6.wmv"/><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Technology and society</a:t>
            </a:r>
            <a:endParaRPr lang="en-US" dirty="0"/>
          </a:p>
        </p:txBody>
      </p:sp>
      <p:sp>
        <p:nvSpPr>
          <p:cNvPr id="3" name="Subtitle 2"/>
          <p:cNvSpPr>
            <a:spLocks noGrp="1"/>
          </p:cNvSpPr>
          <p:nvPr>
            <p:ph type="subTitle" idx="1"/>
          </p:nvPr>
        </p:nvSpPr>
        <p:spPr/>
        <p:txBody>
          <a:bodyPr/>
          <a:lstStyle/>
          <a:p>
            <a:r>
              <a:rPr lang="en-US" dirty="0" smtClean="0"/>
              <a:t>Dr. Sadaf Sajjad</a:t>
            </a:r>
            <a:endParaRPr lang="en-US" dirty="0"/>
          </a:p>
        </p:txBody>
      </p:sp>
    </p:spTree>
    <p:extLst>
      <p:ext uri="{BB962C8B-B14F-4D97-AF65-F5344CB8AC3E}">
        <p14:creationId xmlns:p14="http://schemas.microsoft.com/office/powerpoint/2010/main" val="3776713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What is Technology</a:t>
            </a:r>
            <a:r>
              <a:rPr lang="en-US" altLang="en-US" dirty="0" smtClean="0"/>
              <a:t>?</a:t>
            </a:r>
            <a:endParaRPr lang="en-US" dirty="0"/>
          </a:p>
        </p:txBody>
      </p:sp>
      <p:sp>
        <p:nvSpPr>
          <p:cNvPr id="5" name="Rectangle 4"/>
          <p:cNvSpPr>
            <a:spLocks noGrp="1" noChangeArrowheads="1"/>
          </p:cNvSpPr>
          <p:nvPr/>
        </p:nvSpPr>
        <p:spPr bwMode="auto">
          <a:xfrm>
            <a:off x="1093788" y="1767681"/>
            <a:ext cx="7061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US" altLang="en-US" sz="2800" dirty="0" smtClean="0"/>
              <a:t>	Technology is comprised of the products and processes created by engineers that meet our needs and wants.</a:t>
            </a:r>
          </a:p>
        </p:txBody>
      </p:sp>
      <p:pic>
        <p:nvPicPr>
          <p:cNvPr id="6" name="Picture 5" descr="MPj0402136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3520281"/>
            <a:ext cx="39624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MPj0438633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100" y="3520281"/>
            <a:ext cx="4038600"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426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38225" y="1751806"/>
            <a:ext cx="607695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426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TECHNOLOGY AND ITS IMPACT ON SOCIALINTERACTIONS</a:t>
            </a:r>
          </a:p>
        </p:txBody>
      </p:sp>
      <p:sp>
        <p:nvSpPr>
          <p:cNvPr id="3" name="Content Placeholder 2"/>
          <p:cNvSpPr>
            <a:spLocks noGrp="1"/>
          </p:cNvSpPr>
          <p:nvPr>
            <p:ph idx="1"/>
          </p:nvPr>
        </p:nvSpPr>
        <p:spPr/>
        <p:txBody>
          <a:bodyPr/>
          <a:lstStyle/>
          <a:p>
            <a:r>
              <a:rPr lang="en-US" dirty="0"/>
              <a:t>T</a:t>
            </a:r>
            <a:r>
              <a:rPr lang="en-US" dirty="0" smtClean="0"/>
              <a:t>echnology </a:t>
            </a:r>
            <a:r>
              <a:rPr lang="en-US" dirty="0"/>
              <a:t>is closely related to social interaction. Every breakthrough in technology leads to a change in social interaction. It is difficult to imagine what else can be invented, but we can be sure that in 10 years people will interact in many different ways using technology not invented yet. Social interaction Technology changes improvement</a:t>
            </a:r>
          </a:p>
        </p:txBody>
      </p:sp>
    </p:spTree>
    <p:extLst>
      <p:ext uri="{BB962C8B-B14F-4D97-AF65-F5344CB8AC3E}">
        <p14:creationId xmlns:p14="http://schemas.microsoft.com/office/powerpoint/2010/main" val="3171397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Technology </a:t>
            </a:r>
            <a:r>
              <a:rPr lang="en-US" dirty="0"/>
              <a:t>Instant </a:t>
            </a:r>
            <a:r>
              <a:rPr lang="en-US" dirty="0" smtClean="0"/>
              <a:t>communication </a:t>
            </a:r>
            <a:r>
              <a:rPr lang="en-US" dirty="0"/>
              <a:t>(such as internet, mobile phone) </a:t>
            </a:r>
            <a:r>
              <a:rPr lang="en-US" dirty="0" smtClean="0"/>
              <a:t>on has </a:t>
            </a:r>
            <a:r>
              <a:rPr lang="en-US" dirty="0"/>
              <a:t>allowed closer contact between people. Intercultural </a:t>
            </a:r>
            <a:r>
              <a:rPr lang="en-US" dirty="0" smtClean="0"/>
              <a:t>and International relations. </a:t>
            </a:r>
            <a:endParaRPr lang="en-US" dirty="0"/>
          </a:p>
          <a:p>
            <a:r>
              <a:rPr lang="en-US" dirty="0" err="1" smtClean="0"/>
              <a:t>PROS.At</a:t>
            </a:r>
            <a:r>
              <a:rPr lang="en-US" dirty="0" smtClean="0"/>
              <a:t> </a:t>
            </a:r>
            <a:r>
              <a:rPr lang="en-US" dirty="0"/>
              <a:t>business field, internet (skype for example) has enabled internationalization, updated the available information, relations worldwide, expansion…At social field, it allows an ‘easy way of life’ </a:t>
            </a:r>
            <a:r>
              <a:rPr lang="en-US" dirty="0" smtClean="0"/>
              <a:t>Shopping </a:t>
            </a:r>
            <a:r>
              <a:rPr lang="en-US" dirty="0"/>
              <a:t>from home (more time for work and family). </a:t>
            </a:r>
            <a:r>
              <a:rPr lang="en-US" dirty="0" smtClean="0"/>
              <a:t> </a:t>
            </a:r>
            <a:r>
              <a:rPr lang="en-US" dirty="0"/>
              <a:t>Keep in touch with friends. </a:t>
            </a:r>
            <a:r>
              <a:rPr lang="en-US" dirty="0" smtClean="0"/>
              <a:t> </a:t>
            </a:r>
            <a:r>
              <a:rPr lang="en-US" dirty="0"/>
              <a:t>Easy relationships. </a:t>
            </a:r>
            <a:r>
              <a:rPr lang="en-US" dirty="0" smtClean="0"/>
              <a:t> </a:t>
            </a:r>
            <a:r>
              <a:rPr lang="en-US" dirty="0"/>
              <a:t>Relations between individuals and businesses. </a:t>
            </a:r>
            <a:r>
              <a:rPr lang="en-US" dirty="0" smtClean="0"/>
              <a:t> </a:t>
            </a:r>
            <a:r>
              <a:rPr lang="en-US" dirty="0"/>
              <a:t>Access information.</a:t>
            </a:r>
          </a:p>
          <a:p>
            <a:endParaRPr lang="en-US" dirty="0"/>
          </a:p>
        </p:txBody>
      </p:sp>
    </p:spTree>
    <p:extLst>
      <p:ext uri="{BB962C8B-B14F-4D97-AF65-F5344CB8AC3E}">
        <p14:creationId xmlns:p14="http://schemas.microsoft.com/office/powerpoint/2010/main" val="1751773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CONS ? </a:t>
            </a:r>
          </a:p>
          <a:p>
            <a:r>
              <a:rPr lang="en-US" dirty="0" smtClean="0"/>
              <a:t>Identify Please</a:t>
            </a:r>
            <a:endParaRPr lang="en-US" dirty="0"/>
          </a:p>
        </p:txBody>
      </p:sp>
    </p:spTree>
    <p:extLst>
      <p:ext uri="{BB962C8B-B14F-4D97-AF65-F5344CB8AC3E}">
        <p14:creationId xmlns:p14="http://schemas.microsoft.com/office/powerpoint/2010/main" val="3526880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Technology vs. Science</a:t>
            </a:r>
            <a:endParaRPr lang="en-US" dirty="0"/>
          </a:p>
        </p:txBody>
      </p:sp>
      <p:sp>
        <p:nvSpPr>
          <p:cNvPr id="5" name="Rectangle 4"/>
          <p:cNvSpPr>
            <a:spLocks noGrp="1" noChangeArrowheads="1"/>
          </p:cNvSpPr>
          <p:nvPr/>
        </p:nvSpPr>
        <p:spPr bwMode="auto">
          <a:xfrm>
            <a:off x="535781" y="1490662"/>
            <a:ext cx="38100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eaLnBrk="1" hangingPunct="1">
              <a:lnSpc>
                <a:spcPct val="90000"/>
              </a:lnSpc>
              <a:buFontTx/>
              <a:buNone/>
            </a:pPr>
            <a:r>
              <a:rPr lang="en-US" altLang="en-US" dirty="0" smtClean="0"/>
              <a:t>Technology</a:t>
            </a:r>
          </a:p>
          <a:p>
            <a:pPr lvl="1" eaLnBrk="1" hangingPunct="1">
              <a:lnSpc>
                <a:spcPct val="90000"/>
              </a:lnSpc>
            </a:pPr>
            <a:r>
              <a:rPr lang="en-US" altLang="en-US" dirty="0" smtClean="0"/>
              <a:t>Study of our </a:t>
            </a:r>
          </a:p>
          <a:p>
            <a:pPr lvl="1" eaLnBrk="1" hangingPunct="1">
              <a:lnSpc>
                <a:spcPct val="90000"/>
              </a:lnSpc>
              <a:buFontTx/>
              <a:buNone/>
            </a:pPr>
            <a:r>
              <a:rPr lang="en-US" altLang="en-US" b="1" dirty="0" smtClean="0"/>
              <a:t>	human-made world</a:t>
            </a:r>
          </a:p>
          <a:p>
            <a:pPr lvl="1" eaLnBrk="1" hangingPunct="1">
              <a:lnSpc>
                <a:spcPct val="90000"/>
              </a:lnSpc>
              <a:buFontTx/>
              <a:buNone/>
            </a:pPr>
            <a:endParaRPr lang="en-US" altLang="en-US" sz="1400" b="1" dirty="0" smtClean="0"/>
          </a:p>
          <a:p>
            <a:pPr lvl="1" eaLnBrk="1" hangingPunct="1">
              <a:lnSpc>
                <a:spcPct val="90000"/>
              </a:lnSpc>
            </a:pPr>
            <a:r>
              <a:rPr lang="en-US" altLang="en-US" dirty="0" smtClean="0"/>
              <a:t>Deals with</a:t>
            </a:r>
          </a:p>
          <a:p>
            <a:pPr lvl="1" eaLnBrk="1" hangingPunct="1">
              <a:lnSpc>
                <a:spcPct val="90000"/>
              </a:lnSpc>
              <a:buFontTx/>
              <a:buNone/>
            </a:pPr>
            <a:r>
              <a:rPr lang="en-US" altLang="en-US" dirty="0" smtClean="0"/>
              <a:t>	“</a:t>
            </a:r>
            <a:r>
              <a:rPr lang="en-US" altLang="en-US" b="1" dirty="0" smtClean="0"/>
              <a:t>what can be</a:t>
            </a:r>
            <a:r>
              <a:rPr lang="en-US" altLang="en-US" dirty="0" smtClean="0"/>
              <a:t>”</a:t>
            </a:r>
          </a:p>
        </p:txBody>
      </p:sp>
      <p:sp>
        <p:nvSpPr>
          <p:cNvPr id="6" name="Rectangle 5"/>
          <p:cNvSpPr>
            <a:spLocks noGrp="1" noChangeArrowheads="1"/>
          </p:cNvSpPr>
          <p:nvPr/>
        </p:nvSpPr>
        <p:spPr bwMode="auto">
          <a:xfrm>
            <a:off x="4574381" y="1490662"/>
            <a:ext cx="4033838"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eaLnBrk="1" hangingPunct="1">
              <a:lnSpc>
                <a:spcPct val="90000"/>
              </a:lnSpc>
              <a:buFontTx/>
              <a:buNone/>
            </a:pPr>
            <a:r>
              <a:rPr lang="en-US" altLang="en-US" smtClean="0"/>
              <a:t>Science</a:t>
            </a:r>
          </a:p>
          <a:p>
            <a:pPr lvl="1" eaLnBrk="1" hangingPunct="1">
              <a:lnSpc>
                <a:spcPct val="90000"/>
              </a:lnSpc>
            </a:pPr>
            <a:r>
              <a:rPr lang="en-US" altLang="en-US" smtClean="0"/>
              <a:t>Study of our</a:t>
            </a:r>
          </a:p>
          <a:p>
            <a:pPr lvl="1" eaLnBrk="1" hangingPunct="1">
              <a:lnSpc>
                <a:spcPct val="90000"/>
              </a:lnSpc>
              <a:buFontTx/>
              <a:buNone/>
            </a:pPr>
            <a:r>
              <a:rPr lang="en-US" altLang="en-US" b="1" smtClean="0"/>
              <a:t>	natural world</a:t>
            </a:r>
          </a:p>
          <a:p>
            <a:pPr lvl="1" eaLnBrk="1" hangingPunct="1">
              <a:lnSpc>
                <a:spcPct val="90000"/>
              </a:lnSpc>
              <a:buFontTx/>
              <a:buNone/>
            </a:pPr>
            <a:endParaRPr lang="en-US" altLang="en-US" sz="1400" b="1" smtClean="0"/>
          </a:p>
          <a:p>
            <a:pPr lvl="1" eaLnBrk="1" hangingPunct="1">
              <a:lnSpc>
                <a:spcPct val="90000"/>
              </a:lnSpc>
            </a:pPr>
            <a:r>
              <a:rPr lang="en-US" altLang="en-US" smtClean="0"/>
              <a:t>Deals with</a:t>
            </a:r>
            <a:endParaRPr lang="en-US" altLang="en-US" b="1" smtClean="0"/>
          </a:p>
          <a:p>
            <a:pPr lvl="1" eaLnBrk="1" hangingPunct="1">
              <a:lnSpc>
                <a:spcPct val="90000"/>
              </a:lnSpc>
              <a:buFontTx/>
              <a:buNone/>
            </a:pPr>
            <a:r>
              <a:rPr lang="en-US" altLang="en-US" b="1" smtClean="0"/>
              <a:t>	“what is”</a:t>
            </a:r>
          </a:p>
          <a:p>
            <a:pPr lvl="1" eaLnBrk="1" hangingPunct="1">
              <a:lnSpc>
                <a:spcPct val="90000"/>
              </a:lnSpc>
              <a:buFontTx/>
              <a:buNone/>
            </a:pPr>
            <a:endParaRPr lang="en-US" altLang="en-US" smtClean="0"/>
          </a:p>
        </p:txBody>
      </p:sp>
      <p:pic>
        <p:nvPicPr>
          <p:cNvPr id="7" name="Picture 6" descr="MPj0439345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381" y="4054475"/>
            <a:ext cx="2590800" cy="247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MPj0438714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469" y="4043362"/>
            <a:ext cx="2590800"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670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Technological Changes</a:t>
            </a:r>
            <a:endParaRPr lang="en-US" dirty="0"/>
          </a:p>
        </p:txBody>
      </p:sp>
      <p:sp>
        <p:nvSpPr>
          <p:cNvPr id="4" name="Rectangle 3"/>
          <p:cNvSpPr>
            <a:spLocks noGrp="1" noChangeArrowheads="1"/>
          </p:cNvSpPr>
          <p:nvPr/>
        </p:nvSpPr>
        <p:spPr bwMode="auto">
          <a:xfrm>
            <a:off x="3613943" y="1727994"/>
            <a:ext cx="26162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en-US" sz="2800"/>
              <a:t>Home</a:t>
            </a:r>
          </a:p>
          <a:p>
            <a:endParaRPr lang="en-US" altLang="en-US" sz="2800"/>
          </a:p>
          <a:p>
            <a:endParaRPr lang="en-US" altLang="en-US" sz="2800"/>
          </a:p>
          <a:p>
            <a:r>
              <a:rPr lang="en-US" altLang="en-US" sz="2800"/>
              <a:t>School </a:t>
            </a:r>
          </a:p>
          <a:p>
            <a:endParaRPr lang="en-US" altLang="en-US" sz="2800"/>
          </a:p>
          <a:p>
            <a:endParaRPr lang="en-US" altLang="en-US" sz="2800"/>
          </a:p>
          <a:p>
            <a:r>
              <a:rPr lang="en-US" altLang="en-US" sz="2800"/>
              <a:t>Workplace</a:t>
            </a:r>
          </a:p>
        </p:txBody>
      </p:sp>
      <p:pic>
        <p:nvPicPr>
          <p:cNvPr id="5" name="Picture 4" descr="xroll0bg[1]"/>
          <p:cNvPicPr>
            <a:picLocks noGrp="1"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9483" y="2986047"/>
            <a:ext cx="18573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wlmz4bfm[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9192" y="1524000"/>
            <a:ext cx="1819275" cy="12763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6" descr="bd19933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436" y="4191000"/>
            <a:ext cx="2246313" cy="17399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9"/>
          <p:cNvSpPr txBox="1">
            <a:spLocks noChangeArrowheads="1"/>
          </p:cNvSpPr>
          <p:nvPr/>
        </p:nvSpPr>
        <p:spPr bwMode="auto">
          <a:xfrm rot="20763494">
            <a:off x="381795" y="1940679"/>
            <a:ext cx="3657600" cy="162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lnSpc>
                <a:spcPct val="90000"/>
              </a:lnSpc>
              <a:spcBef>
                <a:spcPct val="20000"/>
              </a:spcBef>
            </a:pPr>
            <a:r>
              <a:rPr lang="en-US" altLang="en-US" sz="2400" dirty="0">
                <a:latin typeface="Times New Roman" pitchFamily="18" charset="0"/>
              </a:rPr>
              <a:t>New technology is causing </a:t>
            </a:r>
            <a:r>
              <a:rPr lang="en-US" altLang="en-US" sz="2400" b="1" dirty="0">
                <a:latin typeface="Times New Roman" pitchFamily="18" charset="0"/>
              </a:rPr>
              <a:t>major</a:t>
            </a:r>
            <a:r>
              <a:rPr lang="en-US" altLang="en-US" sz="2400" dirty="0">
                <a:latin typeface="Times New Roman" pitchFamily="18" charset="0"/>
              </a:rPr>
              <a:t> changes in our society at:</a:t>
            </a:r>
          </a:p>
          <a:p>
            <a:pPr eaLnBrk="1" hangingPunct="1">
              <a:spcBef>
                <a:spcPct val="50000"/>
              </a:spcBef>
              <a:buFontTx/>
              <a:buChar char="•"/>
            </a:pPr>
            <a:endParaRPr lang="en-US" altLang="en-US" sz="2400" dirty="0">
              <a:solidFill>
                <a:schemeClr val="accent1"/>
              </a:solidFill>
              <a:latin typeface="Times New Roman" pitchFamily="18" charset="0"/>
            </a:endParaRPr>
          </a:p>
        </p:txBody>
      </p:sp>
    </p:spTree>
    <p:extLst>
      <p:ext uri="{BB962C8B-B14F-4D97-AF65-F5344CB8AC3E}">
        <p14:creationId xmlns:p14="http://schemas.microsoft.com/office/powerpoint/2010/main" val="2451539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Education</a:t>
            </a:r>
            <a:br>
              <a:rPr lang="en-US" altLang="en-US" dirty="0"/>
            </a:br>
            <a:endParaRPr lang="en-US" dirty="0"/>
          </a:p>
        </p:txBody>
      </p:sp>
      <p:pic>
        <p:nvPicPr>
          <p:cNvPr id="15" name="Content Placeholder 1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5543909"/>
            <a:ext cx="6553199" cy="921275"/>
          </a:xfrm>
        </p:spPr>
      </p:pic>
      <p:sp>
        <p:nvSpPr>
          <p:cNvPr id="5" name="Rectangle 4"/>
          <p:cNvSpPr>
            <a:spLocks noGrp="1" noChangeArrowheads="1"/>
          </p:cNvSpPr>
          <p:nvPr/>
        </p:nvSpPr>
        <p:spPr bwMode="auto">
          <a:xfrm>
            <a:off x="2705100" y="1981200"/>
            <a:ext cx="49530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533400" indent="-533400">
              <a:buFontTx/>
              <a:buAutoNum type="arabicPeriod"/>
            </a:pPr>
            <a:r>
              <a:rPr lang="en-US" altLang="en-US" sz="2400"/>
              <a:t>Internet</a:t>
            </a:r>
          </a:p>
          <a:p>
            <a:pPr marL="914400" lvl="1" indent="-457200"/>
            <a:r>
              <a:rPr lang="en-US" altLang="en-US" sz="2000"/>
              <a:t>Classrooms</a:t>
            </a:r>
          </a:p>
          <a:p>
            <a:pPr marL="914400" lvl="1" indent="-457200"/>
            <a:r>
              <a:rPr lang="en-US" altLang="en-US" sz="2000"/>
              <a:t>Library</a:t>
            </a:r>
          </a:p>
          <a:p>
            <a:pPr marL="914400" lvl="1" indent="-457200"/>
            <a:r>
              <a:rPr lang="en-US" altLang="en-US" sz="2000"/>
              <a:t>Web Quests</a:t>
            </a:r>
          </a:p>
          <a:p>
            <a:pPr marL="533400" indent="-533400">
              <a:buFontTx/>
              <a:buAutoNum type="arabicPeriod"/>
            </a:pPr>
            <a:r>
              <a:rPr lang="en-US" altLang="en-US" sz="2400"/>
              <a:t>Online tests</a:t>
            </a:r>
          </a:p>
          <a:p>
            <a:pPr marL="533400" indent="-533400">
              <a:buFontTx/>
              <a:buAutoNum type="arabicPeriod"/>
            </a:pPr>
            <a:r>
              <a:rPr lang="en-US" altLang="en-US" sz="2400"/>
              <a:t>Distance Learning</a:t>
            </a:r>
          </a:p>
          <a:p>
            <a:pPr marL="533400" indent="-533400">
              <a:buFontTx/>
              <a:buAutoNum type="arabicPeriod"/>
            </a:pPr>
            <a:r>
              <a:rPr lang="en-US" altLang="en-US" sz="2400"/>
              <a:t>Computer-Based Learning</a:t>
            </a:r>
          </a:p>
          <a:p>
            <a:pPr marL="533400" indent="-533400">
              <a:buFontTx/>
              <a:buAutoNum type="arabicPeriod"/>
            </a:pPr>
            <a:r>
              <a:rPr lang="en-US" altLang="en-US" sz="2400"/>
              <a:t>Simulations</a:t>
            </a:r>
          </a:p>
        </p:txBody>
      </p:sp>
      <p:pic>
        <p:nvPicPr>
          <p:cNvPr id="6" name="Picture 5" descr="fbtjjz1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2913" y="1963738"/>
            <a:ext cx="1785937" cy="1163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6" descr="jxcrddqz[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74675" y="3830638"/>
            <a:ext cx="1347788" cy="376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descr="title-WQ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700" y="2743200"/>
            <a:ext cx="2743200" cy="4032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main_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762" y="1709240"/>
            <a:ext cx="1816100" cy="11239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2"/>
          <p:cNvSpPr txBox="1">
            <a:spLocks noChangeArrowheads="1"/>
          </p:cNvSpPr>
          <p:nvPr/>
        </p:nvSpPr>
        <p:spPr bwMode="auto">
          <a:xfrm>
            <a:off x="2324100" y="1524000"/>
            <a:ext cx="6629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altLang="en-US" sz="2800" b="1">
                <a:latin typeface="Times New Roman" pitchFamily="18" charset="0"/>
              </a:rPr>
              <a:t>Factors affecting education are:</a:t>
            </a:r>
          </a:p>
        </p:txBody>
      </p:sp>
    </p:spTree>
    <p:extLst>
      <p:ext uri="{BB962C8B-B14F-4D97-AF65-F5344CB8AC3E}">
        <p14:creationId xmlns:p14="http://schemas.microsoft.com/office/powerpoint/2010/main" val="1718604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4000" dirty="0"/>
              <a:t>Scientific Discovery and Technological Innovations</a:t>
            </a:r>
            <a:endParaRPr lang="en-US" dirty="0"/>
          </a:p>
        </p:txBody>
      </p:sp>
      <p:sp>
        <p:nvSpPr>
          <p:cNvPr id="4" name="Rectangle 3"/>
          <p:cNvSpPr>
            <a:spLocks noGrp="1" noChangeArrowheads="1"/>
          </p:cNvSpPr>
          <p:nvPr/>
        </p:nvSpPr>
        <p:spPr bwMode="auto">
          <a:xfrm>
            <a:off x="685800" y="1524000"/>
            <a:ext cx="70866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pPr>
            <a:r>
              <a:rPr lang="en-US" altLang="en-US" sz="2400" dirty="0"/>
              <a:t>Artificial Intelligence (AI)- </a:t>
            </a:r>
            <a:r>
              <a:rPr lang="en-US" altLang="en-US" sz="2400" i="1" dirty="0"/>
              <a:t>processes information on its own without human intervention.</a:t>
            </a:r>
          </a:p>
          <a:p>
            <a:pPr>
              <a:lnSpc>
                <a:spcPct val="90000"/>
              </a:lnSpc>
            </a:pPr>
            <a:r>
              <a:rPr lang="en-US" altLang="en-US" sz="2400" i="1" dirty="0"/>
              <a:t>Examples:</a:t>
            </a:r>
          </a:p>
          <a:p>
            <a:pPr lvl="1">
              <a:lnSpc>
                <a:spcPct val="90000"/>
              </a:lnSpc>
            </a:pPr>
            <a:r>
              <a:rPr lang="en-US" altLang="en-US" sz="2000" dirty="0"/>
              <a:t>Games playing – where most advances have been made</a:t>
            </a:r>
          </a:p>
          <a:p>
            <a:pPr lvl="1">
              <a:lnSpc>
                <a:spcPct val="90000"/>
              </a:lnSpc>
            </a:pPr>
            <a:r>
              <a:rPr lang="en-US" altLang="en-US" sz="2000" dirty="0"/>
              <a:t>Natural Language – offers the greatest potential rewards by allowing people to interact easily with computers by talking to them</a:t>
            </a:r>
          </a:p>
          <a:p>
            <a:pPr lvl="1">
              <a:lnSpc>
                <a:spcPct val="90000"/>
              </a:lnSpc>
            </a:pPr>
            <a:r>
              <a:rPr lang="en-US" altLang="en-US" sz="2000" dirty="0"/>
              <a:t>Expert systems – computer programs that help us make decision. May help your parents determine the best type of insurance for their particular needs</a:t>
            </a:r>
          </a:p>
          <a:p>
            <a:pPr lvl="1">
              <a:lnSpc>
                <a:spcPct val="90000"/>
              </a:lnSpc>
            </a:pPr>
            <a:r>
              <a:rPr lang="en-US" altLang="en-US" sz="2000" dirty="0"/>
              <a:t>Robotics – used in assembly plants, such as for cars.  The newest type is called a bot which is used by search engines.</a:t>
            </a:r>
          </a:p>
        </p:txBody>
      </p:sp>
      <p:pic>
        <p:nvPicPr>
          <p:cNvPr id="5" name="Picture 4"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529" y="1"/>
            <a:ext cx="1945878" cy="15500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37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6705600" cy="1143000"/>
          </a:xfrm>
        </p:spPr>
        <p:txBody>
          <a:bodyPr>
            <a:normAutofit fontScale="90000"/>
          </a:bodyPr>
          <a:lstStyle/>
          <a:p>
            <a:r>
              <a:rPr lang="en-US" altLang="en-US" dirty="0"/>
              <a:t>Scientific Discovery (cont’d)</a:t>
            </a:r>
            <a:endParaRPr lang="en-US" dirty="0"/>
          </a:p>
        </p:txBody>
      </p:sp>
      <p:sp>
        <p:nvSpPr>
          <p:cNvPr id="4" name="Rectangle 3"/>
          <p:cNvSpPr>
            <a:spLocks noGrp="1" noChangeAspect="1" noChangeArrowheads="1"/>
          </p:cNvSpPr>
          <p:nvPr/>
        </p:nvSpPr>
        <p:spPr bwMode="auto">
          <a:xfrm>
            <a:off x="304800" y="1600200"/>
            <a:ext cx="8001000" cy="367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pPr>
            <a:r>
              <a:rPr lang="en-US" altLang="en-US" sz="2000" dirty="0"/>
              <a:t>Genetic Engineering – refers to DNA in a living organism</a:t>
            </a:r>
          </a:p>
          <a:p>
            <a:pPr>
              <a:lnSpc>
                <a:spcPct val="90000"/>
              </a:lnSpc>
            </a:pPr>
            <a:r>
              <a:rPr lang="en-US" altLang="en-US" sz="2000" dirty="0"/>
              <a:t>Benefits</a:t>
            </a:r>
          </a:p>
          <a:p>
            <a:pPr lvl="1">
              <a:lnSpc>
                <a:spcPct val="90000"/>
              </a:lnSpc>
            </a:pPr>
            <a:r>
              <a:rPr lang="en-US" altLang="en-US" sz="1800" dirty="0"/>
              <a:t>Increasing resistance to disease</a:t>
            </a:r>
          </a:p>
          <a:p>
            <a:pPr lvl="1">
              <a:lnSpc>
                <a:spcPct val="90000"/>
              </a:lnSpc>
            </a:pPr>
            <a:r>
              <a:rPr lang="en-US" altLang="en-US" sz="1800" dirty="0"/>
              <a:t>Enabling a plant or animal to do something it would not typically do</a:t>
            </a:r>
          </a:p>
          <a:p>
            <a:pPr lvl="1">
              <a:lnSpc>
                <a:spcPct val="90000"/>
              </a:lnSpc>
            </a:pPr>
            <a:r>
              <a:rPr lang="en-US" altLang="en-US" sz="1800" dirty="0"/>
              <a:t>Enabling a fruit to ripen without getting squashy</a:t>
            </a:r>
          </a:p>
          <a:p>
            <a:pPr>
              <a:lnSpc>
                <a:spcPct val="90000"/>
              </a:lnSpc>
            </a:pPr>
            <a:r>
              <a:rPr lang="en-US" altLang="en-US" sz="2000" dirty="0"/>
              <a:t>One of the most widely known projects is:  Human Genome Project coordinated by Department of Energy and National Institute of Health</a:t>
            </a:r>
          </a:p>
          <a:p>
            <a:pPr lvl="1">
              <a:lnSpc>
                <a:spcPct val="90000"/>
              </a:lnSpc>
            </a:pPr>
            <a:r>
              <a:rPr lang="en-US" altLang="en-US" sz="1800" dirty="0"/>
              <a:t>Goal is to identify all of the approximately 100,000 genes in human DNA</a:t>
            </a:r>
          </a:p>
          <a:p>
            <a:pPr lvl="1">
              <a:lnSpc>
                <a:spcPct val="90000"/>
              </a:lnSpc>
            </a:pPr>
            <a:r>
              <a:rPr lang="en-US" altLang="en-US" sz="1800" dirty="0"/>
              <a:t>Store and analyze the data</a:t>
            </a:r>
          </a:p>
          <a:p>
            <a:pPr lvl="1">
              <a:lnSpc>
                <a:spcPct val="90000"/>
              </a:lnSpc>
            </a:pPr>
            <a:r>
              <a:rPr lang="en-US" altLang="en-US" sz="1800" dirty="0"/>
              <a:t>Address the ethical, legal, and social </a:t>
            </a:r>
            <a:r>
              <a:rPr lang="en-US" altLang="en-US" sz="1800" dirty="0" smtClean="0"/>
              <a:t>issue</a:t>
            </a:r>
            <a:endParaRPr lang="en-US" altLang="en-US" sz="1800" dirty="0"/>
          </a:p>
        </p:txBody>
      </p:sp>
      <p:pic>
        <p:nvPicPr>
          <p:cNvPr id="5" name="Picture 4" descr="ge_tit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1371600"/>
            <a:ext cx="1981200"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81745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Scientific Discovery (cont’d)</a:t>
            </a:r>
            <a:endParaRPr lang="en-US" dirty="0"/>
          </a:p>
        </p:txBody>
      </p:sp>
      <p:sp>
        <p:nvSpPr>
          <p:cNvPr id="4" name="Rectangle 3"/>
          <p:cNvSpPr>
            <a:spLocks noGrp="1" noChangeArrowheads="1"/>
          </p:cNvSpPr>
          <p:nvPr/>
        </p:nvSpPr>
        <p:spPr bwMode="auto">
          <a:xfrm>
            <a:off x="419100" y="1714500"/>
            <a:ext cx="6057900" cy="3761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800" dirty="0"/>
              <a:t>Virtual Reality – an artificial environment that feels like a real environment created with computer hardware and software.</a:t>
            </a:r>
          </a:p>
          <a:p>
            <a:pPr lvl="1">
              <a:lnSpc>
                <a:spcPct val="80000"/>
              </a:lnSpc>
            </a:pPr>
            <a:r>
              <a:rPr lang="en-US" altLang="en-US" sz="2400" dirty="0"/>
              <a:t>There is more of a feeling of being in the actual environment using all or almost all of the 5 senses</a:t>
            </a:r>
          </a:p>
          <a:p>
            <a:pPr lvl="1">
              <a:lnSpc>
                <a:spcPct val="80000"/>
              </a:lnSpc>
            </a:pPr>
            <a:r>
              <a:rPr lang="en-US" altLang="en-US" sz="2400" dirty="0"/>
              <a:t>The user is immersed through some head-mounted device (helmet).</a:t>
            </a:r>
          </a:p>
          <a:p>
            <a:pPr lvl="1">
              <a:lnSpc>
                <a:spcPct val="80000"/>
              </a:lnSpc>
            </a:pPr>
            <a:r>
              <a:rPr lang="en-US" altLang="en-US" sz="2400" dirty="0"/>
              <a:t>Used in education, training, medicine, research, and other </a:t>
            </a:r>
            <a:r>
              <a:rPr lang="en-US" altLang="en-US" sz="2400" dirty="0" smtClean="0"/>
              <a:t>areas</a:t>
            </a:r>
            <a:endParaRPr lang="en-US" alt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1447800"/>
            <a:ext cx="2667000" cy="4152899"/>
          </a:xfrm>
          <a:prstGeom prst="rect">
            <a:avLst/>
          </a:prstGeom>
        </p:spPr>
      </p:pic>
    </p:spTree>
    <p:extLst>
      <p:ext uri="{BB962C8B-B14F-4D97-AF65-F5344CB8AC3E}">
        <p14:creationId xmlns:p14="http://schemas.microsoft.com/office/powerpoint/2010/main" val="2550027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1: Virtual reality</a:t>
            </a:r>
            <a:endParaRPr lang="en-US" dirty="0"/>
          </a:p>
        </p:txBody>
      </p:sp>
      <p:pic>
        <p:nvPicPr>
          <p:cNvPr id="4" name="Canwebuildavirtualwo.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46138" y="1609725"/>
            <a:ext cx="6462712" cy="4846638"/>
          </a:xfrm>
        </p:spPr>
      </p:pic>
    </p:spTree>
    <p:extLst>
      <p:ext uri="{BB962C8B-B14F-4D97-AF65-F5344CB8AC3E}">
        <p14:creationId xmlns:p14="http://schemas.microsoft.com/office/powerpoint/2010/main" val="3256876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Every thing is taking place in a virtual environment.</a:t>
            </a:r>
          </a:p>
          <a:p>
            <a:r>
              <a:rPr lang="en-US" dirty="0" smtClean="0"/>
              <a:t>Virtual therapy</a:t>
            </a:r>
            <a:endParaRPr lang="en-US" dirty="0"/>
          </a:p>
        </p:txBody>
      </p:sp>
    </p:spTree>
    <p:extLst>
      <p:ext uri="{BB962C8B-B14F-4D97-AF65-F5344CB8AC3E}">
        <p14:creationId xmlns:p14="http://schemas.microsoft.com/office/powerpoint/2010/main" val="466559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Video 2: Virtual reality cont’d</a:t>
            </a:r>
            <a:endParaRPr lang="en-US" dirty="0"/>
          </a:p>
        </p:txBody>
      </p:sp>
      <p:pic>
        <p:nvPicPr>
          <p:cNvPr id="4" name="SculptinginVirtualReal.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46138" y="1609725"/>
            <a:ext cx="6462712" cy="4846638"/>
          </a:xfrm>
        </p:spPr>
      </p:pic>
    </p:spTree>
    <p:extLst>
      <p:ext uri="{BB962C8B-B14F-4D97-AF65-F5344CB8AC3E}">
        <p14:creationId xmlns:p14="http://schemas.microsoft.com/office/powerpoint/2010/main" val="3308901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Does Technology Address Human Needs and Wants?</a:t>
            </a:r>
            <a:endParaRPr lang="en-US" dirty="0"/>
          </a:p>
        </p:txBody>
      </p:sp>
      <p:sp>
        <p:nvSpPr>
          <p:cNvPr id="4" name="Rectangle 3"/>
          <p:cNvSpPr>
            <a:spLocks noChangeArrowheads="1"/>
          </p:cNvSpPr>
          <p:nvPr/>
        </p:nvSpPr>
        <p:spPr bwMode="auto">
          <a:xfrm>
            <a:off x="5524500" y="2030411"/>
            <a:ext cx="1752600" cy="1453901"/>
          </a:xfrm>
          <a:prstGeom prst="rect">
            <a:avLst/>
          </a:prstGeom>
          <a:solidFill>
            <a:srgbClr val="99CCFF"/>
          </a:solidFill>
          <a:ln w="10160">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5" name="Rectangle 4"/>
          <p:cNvSpPr>
            <a:spLocks noChangeArrowheads="1"/>
          </p:cNvSpPr>
          <p:nvPr/>
        </p:nvSpPr>
        <p:spPr bwMode="auto">
          <a:xfrm>
            <a:off x="3695700" y="2024061"/>
            <a:ext cx="1752600" cy="1453901"/>
          </a:xfrm>
          <a:prstGeom prst="rect">
            <a:avLst/>
          </a:prstGeom>
          <a:solidFill>
            <a:srgbClr val="99CCFF"/>
          </a:solidFill>
          <a:ln w="10160">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6" name="Text Box 26"/>
          <p:cNvSpPr txBox="1">
            <a:spLocks noChangeArrowheads="1"/>
          </p:cNvSpPr>
          <p:nvPr/>
        </p:nvSpPr>
        <p:spPr bwMode="auto">
          <a:xfrm>
            <a:off x="762000" y="1954212"/>
            <a:ext cx="77724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Bef>
                <a:spcPct val="50000"/>
              </a:spcBef>
            </a:pPr>
            <a:endParaRPr lang="en-US" altLang="en-US" sz="2800"/>
          </a:p>
        </p:txBody>
      </p:sp>
      <p:sp>
        <p:nvSpPr>
          <p:cNvPr id="7" name="Rectangle 6"/>
          <p:cNvSpPr>
            <a:spLocks noChangeArrowheads="1"/>
          </p:cNvSpPr>
          <p:nvPr/>
        </p:nvSpPr>
        <p:spPr bwMode="auto">
          <a:xfrm>
            <a:off x="7086600" y="5105399"/>
            <a:ext cx="1752600" cy="1453901"/>
          </a:xfrm>
          <a:prstGeom prst="rect">
            <a:avLst/>
          </a:prstGeom>
          <a:solidFill>
            <a:srgbClr val="99CCFF"/>
          </a:solidFill>
          <a:ln w="9525">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8" name="Rectangle 7"/>
          <p:cNvSpPr>
            <a:spLocks noChangeArrowheads="1"/>
          </p:cNvSpPr>
          <p:nvPr/>
        </p:nvSpPr>
        <p:spPr bwMode="auto">
          <a:xfrm>
            <a:off x="4759325" y="5105400"/>
            <a:ext cx="1752600" cy="1460664"/>
          </a:xfrm>
          <a:prstGeom prst="rect">
            <a:avLst/>
          </a:prstGeom>
          <a:solidFill>
            <a:srgbClr val="99CCFF"/>
          </a:solidFill>
          <a:ln w="9525">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9" name="Rectangle 8"/>
          <p:cNvSpPr>
            <a:spLocks noChangeArrowheads="1"/>
          </p:cNvSpPr>
          <p:nvPr/>
        </p:nvSpPr>
        <p:spPr bwMode="auto">
          <a:xfrm>
            <a:off x="2476500" y="5105399"/>
            <a:ext cx="1804988" cy="1453901"/>
          </a:xfrm>
          <a:prstGeom prst="rect">
            <a:avLst/>
          </a:prstGeom>
          <a:solidFill>
            <a:srgbClr val="99CCFF"/>
          </a:solidFill>
          <a:ln w="9525">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10" name="Line 7"/>
          <p:cNvSpPr>
            <a:spLocks noChangeShapeType="1"/>
          </p:cNvSpPr>
          <p:nvPr/>
        </p:nvSpPr>
        <p:spPr bwMode="auto">
          <a:xfrm>
            <a:off x="4572000" y="3479466"/>
            <a:ext cx="0" cy="1358614"/>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1" name="Line 9"/>
          <p:cNvSpPr>
            <a:spLocks noChangeShapeType="1"/>
          </p:cNvSpPr>
          <p:nvPr/>
        </p:nvSpPr>
        <p:spPr bwMode="auto">
          <a:xfrm>
            <a:off x="1066800" y="4810125"/>
            <a:ext cx="0" cy="314448"/>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2" name="Line 10"/>
          <p:cNvSpPr>
            <a:spLocks noChangeShapeType="1"/>
          </p:cNvSpPr>
          <p:nvPr/>
        </p:nvSpPr>
        <p:spPr bwMode="auto">
          <a:xfrm flipH="1">
            <a:off x="3335338" y="4803775"/>
            <a:ext cx="11112" cy="387143"/>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3" name="Line 11"/>
          <p:cNvSpPr>
            <a:spLocks noChangeShapeType="1"/>
          </p:cNvSpPr>
          <p:nvPr/>
        </p:nvSpPr>
        <p:spPr bwMode="auto">
          <a:xfrm>
            <a:off x="5686425" y="4810125"/>
            <a:ext cx="1588" cy="314448"/>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4" name="Line 12"/>
          <p:cNvSpPr>
            <a:spLocks noChangeShapeType="1"/>
          </p:cNvSpPr>
          <p:nvPr/>
        </p:nvSpPr>
        <p:spPr bwMode="auto">
          <a:xfrm>
            <a:off x="7997825" y="4810125"/>
            <a:ext cx="0" cy="314448"/>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5" name="Line 13"/>
          <p:cNvSpPr>
            <a:spLocks noChangeShapeType="1"/>
          </p:cNvSpPr>
          <p:nvPr/>
        </p:nvSpPr>
        <p:spPr bwMode="auto">
          <a:xfrm>
            <a:off x="1066800" y="4810125"/>
            <a:ext cx="2309813"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6" name="Line 14"/>
          <p:cNvSpPr>
            <a:spLocks noChangeShapeType="1"/>
          </p:cNvSpPr>
          <p:nvPr/>
        </p:nvSpPr>
        <p:spPr bwMode="auto">
          <a:xfrm>
            <a:off x="3376613" y="4810125"/>
            <a:ext cx="1158875"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7" name="Line 15"/>
          <p:cNvSpPr>
            <a:spLocks noChangeShapeType="1"/>
          </p:cNvSpPr>
          <p:nvPr/>
        </p:nvSpPr>
        <p:spPr bwMode="auto">
          <a:xfrm>
            <a:off x="4535488" y="4810125"/>
            <a:ext cx="1150937"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8" name="Line 16"/>
          <p:cNvSpPr>
            <a:spLocks noChangeShapeType="1"/>
          </p:cNvSpPr>
          <p:nvPr/>
        </p:nvSpPr>
        <p:spPr bwMode="auto">
          <a:xfrm>
            <a:off x="5686425" y="4810125"/>
            <a:ext cx="2311400"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9" name="Rectangle 18"/>
          <p:cNvSpPr>
            <a:spLocks noChangeArrowheads="1"/>
          </p:cNvSpPr>
          <p:nvPr/>
        </p:nvSpPr>
        <p:spPr bwMode="auto">
          <a:xfrm>
            <a:off x="201613" y="5111749"/>
            <a:ext cx="1728787" cy="1453901"/>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20" name="Rectangle 19"/>
          <p:cNvSpPr>
            <a:spLocks noChangeArrowheads="1"/>
          </p:cNvSpPr>
          <p:nvPr/>
        </p:nvSpPr>
        <p:spPr bwMode="auto">
          <a:xfrm>
            <a:off x="201613" y="5111749"/>
            <a:ext cx="1728787" cy="1453901"/>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21" name="Rectangle 20"/>
          <p:cNvSpPr>
            <a:spLocks noChangeArrowheads="1"/>
          </p:cNvSpPr>
          <p:nvPr/>
        </p:nvSpPr>
        <p:spPr bwMode="auto">
          <a:xfrm>
            <a:off x="2720975" y="5486400"/>
            <a:ext cx="14335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US" altLang="en-US" sz="1600" b="1"/>
              <a:t>Transportation</a:t>
            </a:r>
          </a:p>
        </p:txBody>
      </p:sp>
      <p:sp>
        <p:nvSpPr>
          <p:cNvPr id="22" name="Rectangle 21"/>
          <p:cNvSpPr>
            <a:spLocks noChangeArrowheads="1"/>
          </p:cNvSpPr>
          <p:nvPr/>
        </p:nvSpPr>
        <p:spPr bwMode="auto">
          <a:xfrm>
            <a:off x="3243263" y="3906837"/>
            <a:ext cx="2700337" cy="708355"/>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endParaRPr lang="en-US" altLang="en-US" sz="3800" b="1">
              <a:solidFill>
                <a:srgbClr val="003399"/>
              </a:solidFill>
              <a:latin typeface="Verdana" pitchFamily="34" charset="0"/>
            </a:endParaRPr>
          </a:p>
        </p:txBody>
      </p:sp>
      <p:sp>
        <p:nvSpPr>
          <p:cNvPr id="23" name="Rectangle 22"/>
          <p:cNvSpPr>
            <a:spLocks noChangeArrowheads="1"/>
          </p:cNvSpPr>
          <p:nvPr/>
        </p:nvSpPr>
        <p:spPr bwMode="auto">
          <a:xfrm>
            <a:off x="3319463" y="4033837"/>
            <a:ext cx="2590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r>
              <a:rPr lang="en-US" altLang="en-US" sz="2800" b="1">
                <a:solidFill>
                  <a:srgbClr val="0000FF"/>
                </a:solidFill>
              </a:rPr>
              <a:t>Technology</a:t>
            </a:r>
          </a:p>
        </p:txBody>
      </p:sp>
      <p:sp>
        <p:nvSpPr>
          <p:cNvPr id="24" name="Rectangle 23"/>
          <p:cNvSpPr>
            <a:spLocks noChangeArrowheads="1"/>
          </p:cNvSpPr>
          <p:nvPr/>
        </p:nvSpPr>
        <p:spPr bwMode="auto">
          <a:xfrm>
            <a:off x="3243263" y="3929061"/>
            <a:ext cx="2686050" cy="684687"/>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25" name="Text Box 25"/>
          <p:cNvSpPr txBox="1">
            <a:spLocks noChangeArrowheads="1"/>
          </p:cNvSpPr>
          <p:nvPr/>
        </p:nvSpPr>
        <p:spPr bwMode="auto">
          <a:xfrm>
            <a:off x="5213350" y="2332037"/>
            <a:ext cx="21336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pPr>
            <a:r>
              <a:rPr lang="en-US" altLang="en-US" sz="1600" b="1"/>
              <a:t>Medical</a:t>
            </a:r>
          </a:p>
        </p:txBody>
      </p:sp>
      <p:sp>
        <p:nvSpPr>
          <p:cNvPr id="26" name="Text Box 27"/>
          <p:cNvSpPr txBox="1">
            <a:spLocks noChangeArrowheads="1"/>
          </p:cNvSpPr>
          <p:nvPr/>
        </p:nvSpPr>
        <p:spPr bwMode="auto">
          <a:xfrm>
            <a:off x="187325" y="5280025"/>
            <a:ext cx="17526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Bef>
                <a:spcPct val="50000"/>
              </a:spcBef>
            </a:pPr>
            <a:r>
              <a:rPr lang="en-US" altLang="en-US" sz="1600" b="1"/>
              <a:t>Manufacturing</a:t>
            </a:r>
          </a:p>
          <a:p>
            <a:pPr algn="ctr">
              <a:spcBef>
                <a:spcPct val="50000"/>
              </a:spcBef>
            </a:pPr>
            <a:r>
              <a:rPr lang="en-US" altLang="en-US" sz="1600" b="1"/>
              <a:t>&amp; </a:t>
            </a:r>
          </a:p>
          <a:p>
            <a:pPr algn="ctr">
              <a:spcBef>
                <a:spcPct val="50000"/>
              </a:spcBef>
            </a:pPr>
            <a:r>
              <a:rPr lang="en-US" altLang="en-US" sz="1600" b="1"/>
              <a:t>Construction</a:t>
            </a:r>
          </a:p>
        </p:txBody>
      </p:sp>
      <p:sp>
        <p:nvSpPr>
          <p:cNvPr id="27" name="Rectangle 26"/>
          <p:cNvSpPr>
            <a:spLocks noChangeArrowheads="1"/>
          </p:cNvSpPr>
          <p:nvPr/>
        </p:nvSpPr>
        <p:spPr bwMode="auto">
          <a:xfrm>
            <a:off x="3833813" y="2384425"/>
            <a:ext cx="15462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r>
              <a:rPr lang="en-US" altLang="en-US" sz="1600" b="1"/>
              <a:t>Bio-Related and</a:t>
            </a:r>
          </a:p>
          <a:p>
            <a:pPr algn="ctr" eaLnBrk="1" hangingPunct="1"/>
            <a:r>
              <a:rPr lang="en-US" altLang="en-US" sz="1600" b="1"/>
              <a:t>Agriculture</a:t>
            </a:r>
            <a:r>
              <a:rPr lang="en-US" altLang="en-US">
                <a:solidFill>
                  <a:srgbClr val="000000"/>
                </a:solidFill>
                <a:latin typeface="Times New Roman" pitchFamily="18" charset="0"/>
              </a:rPr>
              <a:t> </a:t>
            </a:r>
            <a:endParaRPr lang="en-US" altLang="en-US">
              <a:latin typeface="Times New Roman" pitchFamily="18" charset="0"/>
            </a:endParaRPr>
          </a:p>
        </p:txBody>
      </p:sp>
      <p:sp>
        <p:nvSpPr>
          <p:cNvPr id="28" name="Rectangle 27"/>
          <p:cNvSpPr>
            <a:spLocks noChangeArrowheads="1"/>
          </p:cNvSpPr>
          <p:nvPr/>
        </p:nvSpPr>
        <p:spPr bwMode="auto">
          <a:xfrm>
            <a:off x="2490788" y="5111749"/>
            <a:ext cx="1804987" cy="1453901"/>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29" name="Rectangle 28"/>
          <p:cNvSpPr>
            <a:spLocks noChangeArrowheads="1"/>
          </p:cNvSpPr>
          <p:nvPr/>
        </p:nvSpPr>
        <p:spPr bwMode="auto">
          <a:xfrm>
            <a:off x="4773613" y="5105399"/>
            <a:ext cx="1752600" cy="1453901"/>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30" name="Rectangle 29"/>
          <p:cNvSpPr>
            <a:spLocks noChangeArrowheads="1"/>
          </p:cNvSpPr>
          <p:nvPr/>
        </p:nvSpPr>
        <p:spPr bwMode="auto">
          <a:xfrm>
            <a:off x="7100888" y="5111749"/>
            <a:ext cx="1752600" cy="1453901"/>
          </a:xfrm>
          <a:prstGeom prst="rect">
            <a:avLst/>
          </a:prstGeom>
          <a:noFill/>
          <a:ln w="10160">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31" name="Text Box 33"/>
          <p:cNvSpPr txBox="1">
            <a:spLocks noChangeArrowheads="1"/>
          </p:cNvSpPr>
          <p:nvPr/>
        </p:nvSpPr>
        <p:spPr bwMode="auto">
          <a:xfrm>
            <a:off x="7024688" y="5445125"/>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Bef>
                <a:spcPct val="50000"/>
              </a:spcBef>
            </a:pPr>
            <a:r>
              <a:rPr lang="en-US" altLang="en-US" sz="1600" b="1"/>
              <a:t>Nanotechnology</a:t>
            </a:r>
          </a:p>
        </p:txBody>
      </p:sp>
      <p:sp>
        <p:nvSpPr>
          <p:cNvPr id="32" name="Line 9"/>
          <p:cNvSpPr>
            <a:spLocks noChangeShapeType="1"/>
          </p:cNvSpPr>
          <p:nvPr/>
        </p:nvSpPr>
        <p:spPr bwMode="auto">
          <a:xfrm rot="10800000">
            <a:off x="8104187" y="3402011"/>
            <a:ext cx="1587" cy="314448"/>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33" name="Line 10"/>
          <p:cNvSpPr>
            <a:spLocks noChangeShapeType="1"/>
          </p:cNvSpPr>
          <p:nvPr/>
        </p:nvSpPr>
        <p:spPr bwMode="auto">
          <a:xfrm rot="10800000">
            <a:off x="6356350" y="3402011"/>
            <a:ext cx="0" cy="314448"/>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34" name="Line 11"/>
          <p:cNvSpPr>
            <a:spLocks noChangeShapeType="1"/>
          </p:cNvSpPr>
          <p:nvPr/>
        </p:nvSpPr>
        <p:spPr bwMode="auto">
          <a:xfrm rot="10800000">
            <a:off x="2674938" y="3402011"/>
            <a:ext cx="0" cy="314448"/>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35" name="Line 12"/>
          <p:cNvSpPr>
            <a:spLocks noChangeShapeType="1"/>
          </p:cNvSpPr>
          <p:nvPr/>
        </p:nvSpPr>
        <p:spPr bwMode="auto">
          <a:xfrm rot="10800000">
            <a:off x="1174750" y="3402011"/>
            <a:ext cx="0" cy="314448"/>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36" name="Line 13"/>
          <p:cNvSpPr>
            <a:spLocks noChangeShapeType="1"/>
          </p:cNvSpPr>
          <p:nvPr/>
        </p:nvSpPr>
        <p:spPr bwMode="auto">
          <a:xfrm rot="10800000">
            <a:off x="5795963" y="3695699"/>
            <a:ext cx="2309812"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37" name="Line 14"/>
          <p:cNvSpPr>
            <a:spLocks noChangeShapeType="1"/>
          </p:cNvSpPr>
          <p:nvPr/>
        </p:nvSpPr>
        <p:spPr bwMode="auto">
          <a:xfrm rot="10800000">
            <a:off x="4637087" y="3695699"/>
            <a:ext cx="1158875"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38" name="Line 15"/>
          <p:cNvSpPr>
            <a:spLocks noChangeShapeType="1"/>
          </p:cNvSpPr>
          <p:nvPr/>
        </p:nvSpPr>
        <p:spPr bwMode="auto">
          <a:xfrm rot="10800000">
            <a:off x="3486150" y="3695699"/>
            <a:ext cx="1150938"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39" name="Line 16"/>
          <p:cNvSpPr>
            <a:spLocks noChangeShapeType="1"/>
          </p:cNvSpPr>
          <p:nvPr/>
        </p:nvSpPr>
        <p:spPr bwMode="auto">
          <a:xfrm rot="10800000">
            <a:off x="1174750" y="3695699"/>
            <a:ext cx="2311400" cy="1690"/>
          </a:xfrm>
          <a:prstGeom prst="line">
            <a:avLst/>
          </a:prstGeom>
          <a:noFill/>
          <a:ln w="10160">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40" name="Rectangle 39"/>
          <p:cNvSpPr>
            <a:spLocks noChangeArrowheads="1"/>
          </p:cNvSpPr>
          <p:nvPr/>
        </p:nvSpPr>
        <p:spPr bwMode="auto">
          <a:xfrm>
            <a:off x="38100" y="2030411"/>
            <a:ext cx="1728788" cy="1453901"/>
          </a:xfrm>
          <a:prstGeom prst="rect">
            <a:avLst/>
          </a:prstGeom>
          <a:solidFill>
            <a:srgbClr val="99CCFF"/>
          </a:solidFill>
          <a:ln w="9525">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41" name="Rectangle 40"/>
          <p:cNvSpPr>
            <a:spLocks noChangeArrowheads="1"/>
          </p:cNvSpPr>
          <p:nvPr/>
        </p:nvSpPr>
        <p:spPr bwMode="auto">
          <a:xfrm>
            <a:off x="1828800" y="2030411"/>
            <a:ext cx="1804988" cy="1453901"/>
          </a:xfrm>
          <a:prstGeom prst="rect">
            <a:avLst/>
          </a:prstGeom>
          <a:solidFill>
            <a:srgbClr val="99CCFF"/>
          </a:solidFill>
          <a:ln w="10160">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42" name="Rectangle 41"/>
          <p:cNvSpPr>
            <a:spLocks noChangeArrowheads="1"/>
          </p:cNvSpPr>
          <p:nvPr/>
        </p:nvSpPr>
        <p:spPr bwMode="auto">
          <a:xfrm>
            <a:off x="7339013" y="2030411"/>
            <a:ext cx="1804987" cy="1453901"/>
          </a:xfrm>
          <a:prstGeom prst="rect">
            <a:avLst/>
          </a:prstGeom>
          <a:solidFill>
            <a:srgbClr val="99CCFF"/>
          </a:solidFill>
          <a:ln w="10160">
            <a:solidFill>
              <a:srgbClr val="808080"/>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43" name="Rectangle 42"/>
          <p:cNvSpPr>
            <a:spLocks noChangeArrowheads="1"/>
          </p:cNvSpPr>
          <p:nvPr/>
        </p:nvSpPr>
        <p:spPr bwMode="auto">
          <a:xfrm>
            <a:off x="0" y="2155825"/>
            <a:ext cx="18288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endParaRPr lang="en-US" altLang="en-US" sz="1600" b="1"/>
          </a:p>
          <a:p>
            <a:pPr algn="ctr" eaLnBrk="1" hangingPunct="1"/>
            <a:r>
              <a:rPr lang="en-US" altLang="en-US" sz="1600" b="1"/>
              <a:t>Information</a:t>
            </a:r>
          </a:p>
        </p:txBody>
      </p:sp>
      <p:sp>
        <p:nvSpPr>
          <p:cNvPr id="44" name="Rectangle 43"/>
          <p:cNvSpPr>
            <a:spLocks noChangeArrowheads="1"/>
          </p:cNvSpPr>
          <p:nvPr/>
        </p:nvSpPr>
        <p:spPr bwMode="auto">
          <a:xfrm>
            <a:off x="1784350" y="2368550"/>
            <a:ext cx="18288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r>
              <a:rPr lang="en-US" altLang="en-US" sz="1600" b="1"/>
              <a:t>Communication</a:t>
            </a:r>
          </a:p>
          <a:p>
            <a:pPr algn="ctr" eaLnBrk="1" hangingPunct="1"/>
            <a:endParaRPr lang="en-US" altLang="en-US" sz="1600" b="1"/>
          </a:p>
        </p:txBody>
      </p:sp>
      <p:sp>
        <p:nvSpPr>
          <p:cNvPr id="45" name="Text Box 24"/>
          <p:cNvSpPr txBox="1">
            <a:spLocks noChangeArrowheads="1"/>
          </p:cNvSpPr>
          <p:nvPr/>
        </p:nvSpPr>
        <p:spPr bwMode="auto">
          <a:xfrm>
            <a:off x="4846638" y="5435600"/>
            <a:ext cx="1600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altLang="en-US" sz="1600" b="1"/>
              <a:t>Energy and Power</a:t>
            </a:r>
          </a:p>
        </p:txBody>
      </p:sp>
      <p:sp>
        <p:nvSpPr>
          <p:cNvPr id="46" name="Text Box 25"/>
          <p:cNvSpPr txBox="1">
            <a:spLocks noChangeArrowheads="1"/>
          </p:cNvSpPr>
          <p:nvPr/>
        </p:nvSpPr>
        <p:spPr bwMode="auto">
          <a:xfrm>
            <a:off x="7315200" y="2062162"/>
            <a:ext cx="18288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pPr>
            <a:endParaRPr lang="en-US" altLang="en-US" sz="1600" b="1"/>
          </a:p>
          <a:p>
            <a:pPr algn="ctr" eaLnBrk="1" hangingPunct="1">
              <a:spcBef>
                <a:spcPct val="50000"/>
              </a:spcBef>
            </a:pPr>
            <a:r>
              <a:rPr lang="en-US" altLang="en-US" sz="1600" b="1"/>
              <a:t>Environmental</a:t>
            </a:r>
          </a:p>
        </p:txBody>
      </p:sp>
    </p:spTree>
    <p:extLst>
      <p:ext uri="{BB962C8B-B14F-4D97-AF65-F5344CB8AC3E}">
        <p14:creationId xmlns:p14="http://schemas.microsoft.com/office/powerpoint/2010/main" val="21217990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Information Technology</a:t>
            </a:r>
          </a:p>
        </p:txBody>
      </p:sp>
      <p:sp>
        <p:nvSpPr>
          <p:cNvPr id="7171" name="Rectangle 3"/>
          <p:cNvSpPr>
            <a:spLocks noGrp="1" noChangeArrowheads="1"/>
          </p:cNvSpPr>
          <p:nvPr>
            <p:ph type="body" idx="1"/>
          </p:nvPr>
        </p:nvSpPr>
        <p:spPr>
          <a:xfrm>
            <a:off x="457200" y="1371600"/>
            <a:ext cx="7620000" cy="2736850"/>
          </a:xfrm>
        </p:spPr>
        <p:txBody>
          <a:bodyPr/>
          <a:lstStyle/>
          <a:p>
            <a:pPr eaLnBrk="1" hangingPunct="1">
              <a:buFontTx/>
              <a:buNone/>
            </a:pPr>
            <a:r>
              <a:rPr lang="en-US" altLang="en-US" b="1" i="1" dirty="0" smtClean="0"/>
              <a:t>	Information Technology</a:t>
            </a:r>
            <a:r>
              <a:rPr lang="en-US" altLang="en-US" dirty="0" smtClean="0"/>
              <a:t> allows us 	        to </a:t>
            </a:r>
            <a:r>
              <a:rPr lang="en-US" altLang="en-US" b="1" dirty="0" smtClean="0">
                <a:solidFill>
                  <a:srgbClr val="FF0000"/>
                </a:solidFill>
              </a:rPr>
              <a:t>send signals</a:t>
            </a:r>
            <a:r>
              <a:rPr lang="en-US" altLang="en-US" dirty="0" smtClean="0"/>
              <a:t> around the world.</a:t>
            </a:r>
          </a:p>
          <a:p>
            <a:pPr lvl="1" eaLnBrk="1" hangingPunct="1">
              <a:buFontTx/>
              <a:buNone/>
            </a:pPr>
            <a:endParaRPr lang="en-US" altLang="en-US" sz="1400" dirty="0" smtClean="0"/>
          </a:p>
          <a:p>
            <a:pPr lvl="1" eaLnBrk="1" hangingPunct="1">
              <a:buFontTx/>
              <a:buNone/>
            </a:pPr>
            <a:r>
              <a:rPr lang="en-US" altLang="en-US" u="sng" dirty="0" smtClean="0"/>
              <a:t>Examples</a:t>
            </a:r>
          </a:p>
          <a:p>
            <a:pPr lvl="1" eaLnBrk="1" hangingPunct="1">
              <a:buFontTx/>
              <a:buNone/>
            </a:pPr>
            <a:r>
              <a:rPr lang="en-US" altLang="en-US" b="1" i="1" dirty="0" smtClean="0">
                <a:solidFill>
                  <a:srgbClr val="7030A0"/>
                </a:solidFill>
              </a:rPr>
              <a:t>internet</a:t>
            </a:r>
            <a:r>
              <a:rPr lang="en-US" altLang="en-US" dirty="0" smtClean="0"/>
              <a:t>, television, satellite, GPS, cell phones</a:t>
            </a:r>
          </a:p>
        </p:txBody>
      </p:sp>
      <p:pic>
        <p:nvPicPr>
          <p:cNvPr id="7172" name="Picture 4" descr="MCj0367798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4284663"/>
            <a:ext cx="6858000"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81528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Communication Technology</a:t>
            </a:r>
          </a:p>
        </p:txBody>
      </p:sp>
      <p:sp>
        <p:nvSpPr>
          <p:cNvPr id="9219" name="Rectangle 3"/>
          <p:cNvSpPr>
            <a:spLocks noGrp="1" noChangeArrowheads="1"/>
          </p:cNvSpPr>
          <p:nvPr>
            <p:ph type="body" idx="1"/>
          </p:nvPr>
        </p:nvSpPr>
        <p:spPr>
          <a:xfrm>
            <a:off x="457200" y="1600200"/>
            <a:ext cx="7620000" cy="3581400"/>
          </a:xfrm>
        </p:spPr>
        <p:txBody>
          <a:bodyPr/>
          <a:lstStyle/>
          <a:p>
            <a:pPr eaLnBrk="1" hangingPunct="1">
              <a:lnSpc>
                <a:spcPct val="90000"/>
              </a:lnSpc>
              <a:buFontTx/>
              <a:buNone/>
            </a:pPr>
            <a:r>
              <a:rPr lang="en-US" altLang="en-US" b="1" i="1" dirty="0" smtClean="0"/>
              <a:t>Communication Technology</a:t>
            </a:r>
            <a:r>
              <a:rPr lang="en-US" altLang="en-US" dirty="0" smtClean="0"/>
              <a:t> helps with the </a:t>
            </a:r>
            <a:r>
              <a:rPr lang="en-US" altLang="en-US" dirty="0" smtClean="0">
                <a:solidFill>
                  <a:srgbClr val="FF0000"/>
                </a:solidFill>
              </a:rPr>
              <a:t>giving or exchanging of</a:t>
            </a:r>
            <a:r>
              <a:rPr lang="en-US" altLang="en-US" dirty="0" smtClean="0"/>
              <a:t> </a:t>
            </a:r>
            <a:r>
              <a:rPr lang="en-US" altLang="en-US" dirty="0" smtClean="0">
                <a:solidFill>
                  <a:srgbClr val="FF0000"/>
                </a:solidFill>
              </a:rPr>
              <a:t>info</a:t>
            </a:r>
            <a:r>
              <a:rPr lang="en-US" altLang="en-US" dirty="0" smtClean="0"/>
              <a:t>rmation.</a:t>
            </a:r>
          </a:p>
          <a:p>
            <a:pPr eaLnBrk="1" hangingPunct="1">
              <a:lnSpc>
                <a:spcPct val="90000"/>
              </a:lnSpc>
              <a:buFontTx/>
              <a:buNone/>
            </a:pPr>
            <a:endParaRPr lang="en-US" altLang="en-US" sz="1400" dirty="0" smtClean="0"/>
          </a:p>
          <a:p>
            <a:pPr eaLnBrk="1" hangingPunct="1">
              <a:lnSpc>
                <a:spcPct val="90000"/>
              </a:lnSpc>
              <a:buFontTx/>
              <a:buNone/>
            </a:pPr>
            <a:r>
              <a:rPr lang="en-US" altLang="en-US" sz="2800" u="sng" dirty="0" smtClean="0"/>
              <a:t>Examples</a:t>
            </a:r>
          </a:p>
          <a:p>
            <a:pPr eaLnBrk="1" hangingPunct="1">
              <a:lnSpc>
                <a:spcPct val="90000"/>
              </a:lnSpc>
              <a:buFontTx/>
              <a:buNone/>
            </a:pPr>
            <a:r>
              <a:rPr lang="en-US" altLang="en-US" sz="2800" b="1" i="1" dirty="0" smtClean="0">
                <a:solidFill>
                  <a:srgbClr val="7030A0"/>
                </a:solidFill>
              </a:rPr>
              <a:t>digital cameras, </a:t>
            </a:r>
            <a:r>
              <a:rPr lang="en-US" altLang="en-US" sz="2800" dirty="0" smtClean="0"/>
              <a:t>magazines, DVDs, video games</a:t>
            </a:r>
          </a:p>
          <a:p>
            <a:pPr eaLnBrk="1" hangingPunct="1">
              <a:lnSpc>
                <a:spcPct val="90000"/>
              </a:lnSpc>
              <a:buFontTx/>
              <a:buNone/>
            </a:pPr>
            <a:endParaRPr lang="en-US" altLang="en-US" dirty="0" smtClean="0"/>
          </a:p>
        </p:txBody>
      </p:sp>
      <p:pic>
        <p:nvPicPr>
          <p:cNvPr id="9220" name="Picture 4" descr="MPj042231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114800"/>
            <a:ext cx="2514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MPj0430756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4114800"/>
            <a:ext cx="2057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descr="MPj0308956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4114800"/>
            <a:ext cx="36576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2846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Dna-spl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38" y="1471613"/>
            <a:ext cx="2235200"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2"/>
          <p:cNvSpPr>
            <a:spLocks noGrp="1" noChangeArrowheads="1"/>
          </p:cNvSpPr>
          <p:nvPr>
            <p:ph type="title"/>
          </p:nvPr>
        </p:nvSpPr>
        <p:spPr>
          <a:xfrm>
            <a:off x="1676400" y="0"/>
            <a:ext cx="7467600" cy="1143000"/>
          </a:xfrm>
        </p:spPr>
        <p:txBody>
          <a:bodyPr>
            <a:normAutofit fontScale="90000"/>
          </a:bodyPr>
          <a:lstStyle/>
          <a:p>
            <a:pPr eaLnBrk="1" hangingPunct="1"/>
            <a:r>
              <a:rPr lang="en-US" altLang="en-US" sz="4000" dirty="0" smtClean="0"/>
              <a:t>Bio-related</a:t>
            </a:r>
            <a:br>
              <a:rPr lang="en-US" altLang="en-US" sz="4000" dirty="0" smtClean="0"/>
            </a:br>
            <a:r>
              <a:rPr lang="en-US" altLang="en-US" sz="4000" dirty="0" smtClean="0"/>
              <a:t>Technology</a:t>
            </a:r>
          </a:p>
        </p:txBody>
      </p:sp>
      <p:sp>
        <p:nvSpPr>
          <p:cNvPr id="11268" name="Rectangle 3"/>
          <p:cNvSpPr>
            <a:spLocks noGrp="1" noChangeArrowheads="1"/>
          </p:cNvSpPr>
          <p:nvPr>
            <p:ph type="body" sz="half" idx="1"/>
          </p:nvPr>
        </p:nvSpPr>
        <p:spPr>
          <a:xfrm>
            <a:off x="85844" y="1295400"/>
            <a:ext cx="8534400" cy="7048500"/>
          </a:xfrm>
        </p:spPr>
        <p:txBody>
          <a:bodyPr/>
          <a:lstStyle/>
          <a:p>
            <a:pPr eaLnBrk="1" hangingPunct="1">
              <a:buFontTx/>
              <a:buNone/>
            </a:pPr>
            <a:r>
              <a:rPr lang="en-US" altLang="en-US" sz="2800" b="1" i="1" dirty="0" smtClean="0"/>
              <a:t>			 Biotechnology</a:t>
            </a:r>
            <a:r>
              <a:rPr lang="en-US" altLang="en-US" sz="2800" dirty="0" smtClean="0"/>
              <a:t> </a:t>
            </a:r>
            <a:r>
              <a:rPr lang="en-US" altLang="en-US" sz="2800" dirty="0" smtClean="0">
                <a:solidFill>
                  <a:srgbClr val="FF0000"/>
                </a:solidFill>
              </a:rPr>
              <a:t>transform living things</a:t>
            </a:r>
            <a:r>
              <a:rPr lang="en-US" altLang="en-US" sz="2800" dirty="0" smtClean="0"/>
              <a:t> 		        into products or new forms of life.</a:t>
            </a:r>
          </a:p>
          <a:p>
            <a:pPr lvl="1" eaLnBrk="1" hangingPunct="1">
              <a:buFontTx/>
              <a:buNone/>
            </a:pPr>
            <a:r>
              <a:rPr lang="en-US" altLang="en-US" dirty="0" smtClean="0"/>
              <a:t>			    </a:t>
            </a:r>
            <a:r>
              <a:rPr lang="en-US" altLang="en-US" u="sng" dirty="0" smtClean="0"/>
              <a:t>Examples</a:t>
            </a:r>
          </a:p>
          <a:p>
            <a:pPr lvl="1" eaLnBrk="1" hangingPunct="1">
              <a:buFontTx/>
              <a:buNone/>
            </a:pPr>
            <a:r>
              <a:rPr lang="en-US" altLang="en-US" dirty="0" smtClean="0"/>
              <a:t>				</a:t>
            </a:r>
            <a:r>
              <a:rPr lang="en-US" altLang="en-US" b="1" i="1" dirty="0" smtClean="0">
                <a:solidFill>
                  <a:srgbClr val="7030A0"/>
                </a:solidFill>
              </a:rPr>
              <a:t>medicine</a:t>
            </a:r>
            <a:r>
              <a:rPr lang="en-US" altLang="en-US" dirty="0" smtClean="0"/>
              <a:t>, genetic engineering, 				bionics</a:t>
            </a:r>
            <a:endParaRPr lang="en-US" altLang="en-US" sz="1000" dirty="0" smtClean="0"/>
          </a:p>
        </p:txBody>
      </p:sp>
      <p:sp>
        <p:nvSpPr>
          <p:cNvPr id="11269" name="Text Box 6"/>
          <p:cNvSpPr txBox="1">
            <a:spLocks noChangeArrowheads="1"/>
          </p:cNvSpPr>
          <p:nvPr/>
        </p:nvSpPr>
        <p:spPr bwMode="auto">
          <a:xfrm>
            <a:off x="427038" y="5865813"/>
            <a:ext cx="415448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altLang="en-US" sz="2000" b="1">
                <a:solidFill>
                  <a:srgbClr val="003399"/>
                </a:solidFill>
              </a:rPr>
              <a:t>DNA Replication image from the Human Genome Project</a:t>
            </a:r>
          </a:p>
        </p:txBody>
      </p:sp>
    </p:spTree>
    <p:extLst>
      <p:ext uri="{BB962C8B-B14F-4D97-AF65-F5344CB8AC3E}">
        <p14:creationId xmlns:p14="http://schemas.microsoft.com/office/powerpoint/2010/main" val="3057851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smtClean="0"/>
              <a:t>Video 3: Bio-related Technology </a:t>
            </a:r>
            <a:endParaRPr lang="en-US" dirty="0"/>
          </a:p>
        </p:txBody>
      </p:sp>
      <p:pic>
        <p:nvPicPr>
          <p:cNvPr id="6" name="BiotechnologyEnriching.wmv">
            <a:hlinkClick r:id="" action="ppaction://media"/>
          </p:cNvPr>
          <p:cNvPicPr>
            <a:picLocks noGrp="1" noChangeAspect="1"/>
          </p:cNvPicPr>
          <p:nvPr>
            <p:ph sz="quarter" idx="2"/>
            <a:videoFile r:link="rId2"/>
            <p:extLst>
              <p:ext uri="{DAA4B4D4-6D71-4841-9C94-3DE7FCFB9230}">
                <p14:media xmlns:p14="http://schemas.microsoft.com/office/powerpoint/2010/main" r:embed="rId1"/>
              </p:ext>
            </p:extLst>
          </p:nvPr>
        </p:nvPicPr>
        <p:blipFill>
          <a:blip r:embed="rId4"/>
          <a:stretch>
            <a:fillRect/>
          </a:stretch>
        </p:blipFill>
        <p:spPr>
          <a:xfrm>
            <a:off x="609600" y="1600200"/>
            <a:ext cx="7391400" cy="4724400"/>
          </a:xfrm>
        </p:spPr>
      </p:pic>
    </p:spTree>
    <p:extLst>
      <p:ext uri="{BB962C8B-B14F-4D97-AF65-F5344CB8AC3E}">
        <p14:creationId xmlns:p14="http://schemas.microsoft.com/office/powerpoint/2010/main" val="40505081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76200"/>
            <a:ext cx="7467600" cy="1143000"/>
          </a:xfrm>
        </p:spPr>
        <p:txBody>
          <a:bodyPr/>
          <a:lstStyle/>
          <a:p>
            <a:pPr eaLnBrk="1" hangingPunct="1"/>
            <a:r>
              <a:rPr lang="en-US" altLang="en-US" sz="4000" dirty="0" smtClean="0"/>
              <a:t>Agricultural Technology</a:t>
            </a:r>
          </a:p>
        </p:txBody>
      </p:sp>
      <p:sp>
        <p:nvSpPr>
          <p:cNvPr id="13315" name="Rectangle 3"/>
          <p:cNvSpPr>
            <a:spLocks noGrp="1" noChangeArrowheads="1"/>
          </p:cNvSpPr>
          <p:nvPr>
            <p:ph type="body" sz="half" idx="1"/>
          </p:nvPr>
        </p:nvSpPr>
        <p:spPr>
          <a:xfrm>
            <a:off x="304800" y="1295400"/>
            <a:ext cx="8534400" cy="7048500"/>
          </a:xfrm>
        </p:spPr>
        <p:txBody>
          <a:bodyPr/>
          <a:lstStyle/>
          <a:p>
            <a:pPr eaLnBrk="1" hangingPunct="1">
              <a:buFontTx/>
              <a:buNone/>
            </a:pPr>
            <a:r>
              <a:rPr lang="en-US" altLang="en-US" sz="2800" b="1" i="1" dirty="0" smtClean="0"/>
              <a:t>	Agricultural Technology</a:t>
            </a:r>
            <a:r>
              <a:rPr lang="en-US" altLang="en-US" sz="2800" dirty="0" smtClean="0"/>
              <a:t> </a:t>
            </a:r>
            <a:r>
              <a:rPr lang="en-US" altLang="en-US" sz="2800" dirty="0" smtClean="0">
                <a:solidFill>
                  <a:srgbClr val="FF0000"/>
                </a:solidFill>
              </a:rPr>
              <a:t>produces</a:t>
            </a:r>
            <a:r>
              <a:rPr lang="en-US" altLang="en-US" sz="2800" dirty="0" smtClean="0"/>
              <a:t> plants and   animals for </a:t>
            </a:r>
            <a:r>
              <a:rPr lang="en-US" altLang="en-US" sz="2800" dirty="0" smtClean="0">
                <a:solidFill>
                  <a:srgbClr val="FF0000"/>
                </a:solidFill>
              </a:rPr>
              <a:t>food</a:t>
            </a:r>
            <a:r>
              <a:rPr lang="en-US" altLang="en-US" sz="2800" dirty="0" smtClean="0"/>
              <a:t>, fiber, and </a:t>
            </a:r>
            <a:r>
              <a:rPr lang="en-US" altLang="en-US" sz="2800" dirty="0" smtClean="0">
                <a:solidFill>
                  <a:srgbClr val="FF0000"/>
                </a:solidFill>
              </a:rPr>
              <a:t>fuel</a:t>
            </a:r>
            <a:r>
              <a:rPr lang="en-US" altLang="en-US" sz="2800" dirty="0" smtClean="0"/>
              <a:t>.</a:t>
            </a:r>
          </a:p>
          <a:p>
            <a:pPr eaLnBrk="1" hangingPunct="1">
              <a:buFontTx/>
              <a:buNone/>
            </a:pPr>
            <a:r>
              <a:rPr lang="en-US" altLang="en-US" sz="2800" dirty="0" smtClean="0"/>
              <a:t>	</a:t>
            </a:r>
          </a:p>
          <a:p>
            <a:pPr eaLnBrk="1" hangingPunct="1">
              <a:buFontTx/>
              <a:buNone/>
            </a:pPr>
            <a:r>
              <a:rPr lang="en-US" altLang="en-US" sz="2800" u="sng" dirty="0" smtClean="0"/>
              <a:t>Examples</a:t>
            </a:r>
          </a:p>
          <a:p>
            <a:pPr lvl="1" eaLnBrk="1" hangingPunct="1">
              <a:buFontTx/>
              <a:buNone/>
            </a:pPr>
            <a:r>
              <a:rPr lang="en-US" altLang="en-US" b="1" i="1" dirty="0" smtClean="0">
                <a:solidFill>
                  <a:srgbClr val="7030A0"/>
                </a:solidFill>
              </a:rPr>
              <a:t>	fertilizer</a:t>
            </a:r>
            <a:r>
              <a:rPr lang="en-US" altLang="en-US" dirty="0" smtClean="0"/>
              <a:t>, irrigation, food preservation, </a:t>
            </a:r>
          </a:p>
          <a:p>
            <a:pPr lvl="1" eaLnBrk="1" hangingPunct="1">
              <a:buFontTx/>
              <a:buNone/>
            </a:pPr>
            <a:r>
              <a:rPr lang="en-US" altLang="en-US" dirty="0" smtClean="0"/>
              <a:t>	weed and insect control</a:t>
            </a:r>
          </a:p>
          <a:p>
            <a:pPr lvl="1" eaLnBrk="1" hangingPunct="1"/>
            <a:endParaRPr lang="en-US" altLang="en-US" sz="3200" dirty="0" smtClean="0"/>
          </a:p>
        </p:txBody>
      </p:sp>
      <p:pic>
        <p:nvPicPr>
          <p:cNvPr id="13316" name="Picture 4" descr="MPj040653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997325"/>
            <a:ext cx="3649663"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64118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smtClean="0"/>
              <a:t>Video 4: Agricultural </a:t>
            </a:r>
            <a:r>
              <a:rPr lang="en-US" altLang="en-US" sz="3600" dirty="0"/>
              <a:t>Technology</a:t>
            </a:r>
            <a:endParaRPr lang="en-US" dirty="0"/>
          </a:p>
        </p:txBody>
      </p:sp>
      <p:pic>
        <p:nvPicPr>
          <p:cNvPr id="6" name="FutureofFarmingProspe.wmv">
            <a:hlinkClick r:id="" action="ppaction://media"/>
          </p:cNvPr>
          <p:cNvPicPr>
            <a:picLocks noGrp="1" noChangeAspect="1"/>
          </p:cNvPicPr>
          <p:nvPr>
            <p:ph sz="quarter" idx="2"/>
            <a:videoFile r:link="rId2"/>
            <p:extLst>
              <p:ext uri="{DAA4B4D4-6D71-4841-9C94-3DE7FCFB9230}">
                <p14:media xmlns:p14="http://schemas.microsoft.com/office/powerpoint/2010/main" r:embed="rId1"/>
              </p:ext>
            </p:extLst>
          </p:nvPr>
        </p:nvPicPr>
        <p:blipFill>
          <a:blip r:embed="rId4"/>
          <a:stretch>
            <a:fillRect/>
          </a:stretch>
        </p:blipFill>
        <p:spPr>
          <a:xfrm>
            <a:off x="457200" y="1600200"/>
            <a:ext cx="7416800" cy="4953000"/>
          </a:xfrm>
        </p:spPr>
      </p:pic>
    </p:spTree>
    <p:extLst>
      <p:ext uri="{BB962C8B-B14F-4D97-AF65-F5344CB8AC3E}">
        <p14:creationId xmlns:p14="http://schemas.microsoft.com/office/powerpoint/2010/main" val="10865592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228600"/>
            <a:ext cx="7315200" cy="1143000"/>
          </a:xfrm>
        </p:spPr>
        <p:txBody>
          <a:bodyPr/>
          <a:lstStyle/>
          <a:p>
            <a:pPr eaLnBrk="1" hangingPunct="1"/>
            <a:r>
              <a:rPr lang="en-US" altLang="en-US" dirty="0" smtClean="0"/>
              <a:t>Medical Technology</a:t>
            </a:r>
          </a:p>
        </p:txBody>
      </p:sp>
      <p:sp>
        <p:nvSpPr>
          <p:cNvPr id="15363" name="Rectangle 3"/>
          <p:cNvSpPr>
            <a:spLocks noGrp="1" noChangeArrowheads="1"/>
          </p:cNvSpPr>
          <p:nvPr>
            <p:ph type="body" idx="1"/>
          </p:nvPr>
        </p:nvSpPr>
        <p:spPr/>
        <p:txBody>
          <a:bodyPr/>
          <a:lstStyle/>
          <a:p>
            <a:pPr eaLnBrk="1" hangingPunct="1">
              <a:buFontTx/>
              <a:buNone/>
            </a:pPr>
            <a:r>
              <a:rPr lang="en-US" altLang="en-US" b="1" i="1" smtClean="0"/>
              <a:t>Medical Technology</a:t>
            </a:r>
            <a:r>
              <a:rPr lang="en-US" altLang="en-US" smtClean="0"/>
              <a:t> creates tools </a:t>
            </a:r>
          </a:p>
          <a:p>
            <a:pPr eaLnBrk="1" hangingPunct="1">
              <a:buFontTx/>
              <a:buNone/>
            </a:pPr>
            <a:r>
              <a:rPr lang="en-US" altLang="en-US" smtClean="0"/>
              <a:t>	to treat disease and injury.</a:t>
            </a:r>
          </a:p>
          <a:p>
            <a:pPr eaLnBrk="1" hangingPunct="1">
              <a:buFontTx/>
              <a:buNone/>
            </a:pPr>
            <a:r>
              <a:rPr lang="en-US" altLang="en-US" smtClean="0"/>
              <a:t>	</a:t>
            </a:r>
            <a:r>
              <a:rPr lang="en-US" altLang="en-US" sz="2800" u="sng" smtClean="0"/>
              <a:t>Examples</a:t>
            </a:r>
            <a:r>
              <a:rPr lang="en-US" altLang="en-US" sz="2800" smtClean="0"/>
              <a:t> </a:t>
            </a:r>
          </a:p>
          <a:p>
            <a:pPr eaLnBrk="1" hangingPunct="1">
              <a:buFontTx/>
              <a:buNone/>
            </a:pPr>
            <a:r>
              <a:rPr lang="en-US" altLang="en-US" sz="2800" smtClean="0"/>
              <a:t>	</a:t>
            </a:r>
            <a:r>
              <a:rPr lang="en-US" altLang="en-US" sz="2400" b="1" i="1" smtClean="0">
                <a:solidFill>
                  <a:srgbClr val="7030A0"/>
                </a:solidFill>
              </a:rPr>
              <a:t>X-rays</a:t>
            </a:r>
            <a:r>
              <a:rPr lang="en-US" altLang="en-US" sz="2400" smtClean="0"/>
              <a:t>, lasers, prostheses, ultrasound, medications</a:t>
            </a:r>
          </a:p>
          <a:p>
            <a:pPr eaLnBrk="1" hangingPunct="1">
              <a:buFontTx/>
              <a:buNone/>
            </a:pPr>
            <a:endParaRPr lang="en-US" altLang="en-US" sz="2400" smtClean="0"/>
          </a:p>
          <a:p>
            <a:pPr eaLnBrk="1" hangingPunct="1">
              <a:buFontTx/>
              <a:buNone/>
            </a:pPr>
            <a:endParaRPr lang="en-US" altLang="en-US" smtClean="0"/>
          </a:p>
          <a:p>
            <a:pPr eaLnBrk="1" hangingPunct="1">
              <a:buFontTx/>
              <a:buNone/>
            </a:pPr>
            <a:endParaRPr lang="en-US" altLang="en-US" smtClean="0"/>
          </a:p>
        </p:txBody>
      </p:sp>
      <p:pic>
        <p:nvPicPr>
          <p:cNvPr id="15364" name="Picture 4" descr="MPj043879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381000"/>
            <a:ext cx="18859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Embryo_at_12_wee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886200"/>
            <a:ext cx="3429000"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descr="Surgery ro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886200"/>
            <a:ext cx="3429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183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smtClean="0"/>
              <a:t>Video 5: Medical Technology</a:t>
            </a:r>
            <a:endParaRPr lang="en-US" dirty="0"/>
          </a:p>
        </p:txBody>
      </p:sp>
      <p:pic>
        <p:nvPicPr>
          <p:cNvPr id="4" name="BionicManShowcasesCutt.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46138" y="1609725"/>
            <a:ext cx="6462712" cy="4846638"/>
          </a:xfrm>
        </p:spPr>
      </p:pic>
    </p:spTree>
    <p:extLst>
      <p:ext uri="{BB962C8B-B14F-4D97-AF65-F5344CB8AC3E}">
        <p14:creationId xmlns:p14="http://schemas.microsoft.com/office/powerpoint/2010/main" val="28912846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Environmental Technology</a:t>
            </a:r>
          </a:p>
        </p:txBody>
      </p:sp>
      <p:sp>
        <p:nvSpPr>
          <p:cNvPr id="17411" name="Rectangle 3"/>
          <p:cNvSpPr>
            <a:spLocks noGrp="1" noChangeArrowheads="1"/>
          </p:cNvSpPr>
          <p:nvPr>
            <p:ph type="body" idx="1"/>
          </p:nvPr>
        </p:nvSpPr>
        <p:spPr/>
        <p:txBody>
          <a:bodyPr/>
          <a:lstStyle/>
          <a:p>
            <a:pPr eaLnBrk="1" hangingPunct="1">
              <a:buFontTx/>
              <a:buNone/>
            </a:pPr>
            <a:r>
              <a:rPr lang="en-US" altLang="en-US" b="1" i="1" smtClean="0"/>
              <a:t>Environmental Technology</a:t>
            </a:r>
            <a:r>
              <a:rPr lang="en-US" altLang="en-US" smtClean="0"/>
              <a:t> creates tools to </a:t>
            </a:r>
            <a:r>
              <a:rPr lang="en-US" altLang="en-US" smtClean="0">
                <a:solidFill>
                  <a:srgbClr val="FF0000"/>
                </a:solidFill>
              </a:rPr>
              <a:t>minimize the effect of technology on</a:t>
            </a:r>
            <a:r>
              <a:rPr lang="en-US" altLang="en-US" smtClean="0"/>
              <a:t> the development of </a:t>
            </a:r>
            <a:r>
              <a:rPr lang="en-US" altLang="en-US" smtClean="0">
                <a:solidFill>
                  <a:srgbClr val="FF0000"/>
                </a:solidFill>
              </a:rPr>
              <a:t>living things</a:t>
            </a:r>
            <a:r>
              <a:rPr lang="en-US" altLang="en-US" smtClean="0"/>
              <a:t>.</a:t>
            </a:r>
          </a:p>
          <a:p>
            <a:pPr eaLnBrk="1" hangingPunct="1">
              <a:buFontTx/>
              <a:buNone/>
            </a:pPr>
            <a:r>
              <a:rPr lang="en-US" altLang="en-US" smtClean="0"/>
              <a:t>	</a:t>
            </a:r>
            <a:r>
              <a:rPr lang="en-US" altLang="en-US" sz="2800" u="sng" smtClean="0"/>
              <a:t>Examples</a:t>
            </a:r>
            <a:r>
              <a:rPr lang="en-US" altLang="en-US" sz="2800" smtClean="0"/>
              <a:t> </a:t>
            </a:r>
            <a:r>
              <a:rPr lang="en-US" altLang="en-US" sz="2800" b="1" i="1" smtClean="0">
                <a:solidFill>
                  <a:srgbClr val="7030A0"/>
                </a:solidFill>
              </a:rPr>
              <a:t>waste management &amp; recycling</a:t>
            </a:r>
            <a:r>
              <a:rPr lang="en-US" altLang="en-US" sz="2800" smtClean="0"/>
              <a:t>, hybrid vehicles, conservation, 	</a:t>
            </a:r>
          </a:p>
        </p:txBody>
      </p:sp>
      <p:pic>
        <p:nvPicPr>
          <p:cNvPr id="17412" name="Picture 4" descr="MPj021605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738" y="4241800"/>
            <a:ext cx="329565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800px-Hybrid-b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343400"/>
            <a:ext cx="5029200"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992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59" name="Rectangle 2"/>
          <p:cNvSpPr>
            <a:spLocks noGrp="1" noChangeArrowheads="1"/>
          </p:cNvSpPr>
          <p:nvPr>
            <p:ph type="title"/>
          </p:nvPr>
        </p:nvSpPr>
        <p:spPr>
          <a:xfrm>
            <a:off x="457200" y="0"/>
            <a:ext cx="8229600" cy="1143000"/>
          </a:xfrm>
        </p:spPr>
        <p:txBody>
          <a:bodyPr/>
          <a:lstStyle/>
          <a:p>
            <a:pPr eaLnBrk="1" hangingPunct="1"/>
            <a:r>
              <a:rPr lang="en-US" altLang="en-US" smtClean="0"/>
              <a:t>Production Technology</a:t>
            </a:r>
          </a:p>
        </p:txBody>
      </p:sp>
      <p:sp>
        <p:nvSpPr>
          <p:cNvPr id="19460" name="Rectangle 3"/>
          <p:cNvSpPr>
            <a:spLocks noGrp="1" noChangeArrowheads="1"/>
          </p:cNvSpPr>
          <p:nvPr>
            <p:ph type="body" sz="half" idx="1"/>
          </p:nvPr>
        </p:nvSpPr>
        <p:spPr>
          <a:xfrm>
            <a:off x="457200" y="1243012"/>
            <a:ext cx="8458200" cy="2185988"/>
          </a:xfrm>
        </p:spPr>
        <p:txBody>
          <a:bodyPr/>
          <a:lstStyle/>
          <a:p>
            <a:pPr eaLnBrk="1" hangingPunct="1">
              <a:buFontTx/>
              <a:buNone/>
            </a:pPr>
            <a:r>
              <a:rPr lang="en-US" altLang="en-US" b="1" i="1" dirty="0" smtClean="0"/>
              <a:t>Production Technology</a:t>
            </a:r>
            <a:r>
              <a:rPr lang="en-US" altLang="en-US" dirty="0" smtClean="0"/>
              <a:t> is the </a:t>
            </a:r>
            <a:r>
              <a:rPr lang="en-US" altLang="en-US" b="1" i="1" dirty="0" smtClean="0">
                <a:solidFill>
                  <a:srgbClr val="FF0000"/>
                </a:solidFill>
              </a:rPr>
              <a:t>manufacturing</a:t>
            </a:r>
            <a:r>
              <a:rPr lang="en-US" altLang="en-US" dirty="0" smtClean="0"/>
              <a:t> of physical </a:t>
            </a:r>
            <a:r>
              <a:rPr lang="en-US" altLang="en-US" dirty="0" smtClean="0">
                <a:solidFill>
                  <a:srgbClr val="FF0000"/>
                </a:solidFill>
              </a:rPr>
              <a:t>goods</a:t>
            </a:r>
            <a:r>
              <a:rPr lang="en-US" altLang="en-US" dirty="0" smtClean="0"/>
              <a:t> on an assembly line and the </a:t>
            </a:r>
            <a:r>
              <a:rPr lang="en-US" altLang="en-US" b="1" i="1" dirty="0" smtClean="0">
                <a:solidFill>
                  <a:srgbClr val="FF0000"/>
                </a:solidFill>
              </a:rPr>
              <a:t>construction</a:t>
            </a:r>
            <a:r>
              <a:rPr lang="en-US" altLang="en-US" dirty="0" smtClean="0">
                <a:solidFill>
                  <a:srgbClr val="FF0000"/>
                </a:solidFill>
              </a:rPr>
              <a:t> of structures</a:t>
            </a:r>
            <a:r>
              <a:rPr lang="en-US" altLang="en-US" dirty="0" smtClean="0"/>
              <a:t> on a job site. </a:t>
            </a:r>
          </a:p>
        </p:txBody>
      </p:sp>
      <p:pic>
        <p:nvPicPr>
          <p:cNvPr id="19461" name="Picture 4" descr="MPj040191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675" y="3170238"/>
            <a:ext cx="228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5" descr="MPj0439313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405188"/>
            <a:ext cx="4267200"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5483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sz="half" idx="1"/>
          </p:nvPr>
        </p:nvSpPr>
        <p:spPr>
          <a:xfrm>
            <a:off x="457200" y="885825"/>
            <a:ext cx="7696200" cy="3657600"/>
          </a:xfrm>
        </p:spPr>
        <p:txBody>
          <a:bodyPr/>
          <a:lstStyle/>
          <a:p>
            <a:pPr eaLnBrk="1" hangingPunct="1">
              <a:buFontTx/>
              <a:buNone/>
            </a:pPr>
            <a:r>
              <a:rPr lang="en-US" altLang="en-US" sz="3200" b="1" i="1" dirty="0" smtClean="0"/>
              <a:t>Manufacturing Technology</a:t>
            </a:r>
            <a:r>
              <a:rPr lang="en-US" altLang="en-US" sz="3200" dirty="0" smtClean="0"/>
              <a:t> changes natural or synthetic materials into usable products.</a:t>
            </a:r>
          </a:p>
          <a:p>
            <a:pPr eaLnBrk="1" hangingPunct="1">
              <a:buFontTx/>
              <a:buNone/>
            </a:pPr>
            <a:r>
              <a:rPr lang="en-US" altLang="en-US" dirty="0" smtClean="0"/>
              <a:t>	</a:t>
            </a:r>
            <a:r>
              <a:rPr lang="en-US" altLang="en-US" u="sng" dirty="0" smtClean="0"/>
              <a:t>Examples</a:t>
            </a:r>
            <a:r>
              <a:rPr lang="en-US" altLang="en-US" dirty="0" smtClean="0"/>
              <a:t>: </a:t>
            </a:r>
            <a:r>
              <a:rPr lang="en-US" altLang="en-US" b="1" i="1" dirty="0" smtClean="0">
                <a:solidFill>
                  <a:srgbClr val="7030A0"/>
                </a:solidFill>
              </a:rPr>
              <a:t>automobile factories</a:t>
            </a:r>
            <a:r>
              <a:rPr lang="en-US" altLang="en-US" dirty="0" smtClean="0"/>
              <a:t>, clothing factories, food factories</a:t>
            </a:r>
          </a:p>
          <a:p>
            <a:pPr lvl="2" eaLnBrk="1" hangingPunct="1"/>
            <a:endParaRPr lang="en-US" altLang="en-US" sz="2800" dirty="0" smtClean="0"/>
          </a:p>
          <a:p>
            <a:pPr eaLnBrk="1" hangingPunct="1"/>
            <a:endParaRPr lang="en-US" altLang="en-US" dirty="0" smtClean="0"/>
          </a:p>
        </p:txBody>
      </p:sp>
      <p:pic>
        <p:nvPicPr>
          <p:cNvPr id="45061" name="Picture 5" descr="MPj040042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9963" y="3121025"/>
            <a:ext cx="3722687" cy="311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7"/>
          <p:cNvSpPr>
            <a:spLocks noChangeArrowheads="1"/>
          </p:cNvSpPr>
          <p:nvPr/>
        </p:nvSpPr>
        <p:spPr bwMode="auto">
          <a:xfrm>
            <a:off x="1841500" y="142875"/>
            <a:ext cx="67659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4400">
                <a:solidFill>
                  <a:srgbClr val="002B52"/>
                </a:solidFill>
              </a:rPr>
              <a:t>Manufacturing Technology</a:t>
            </a:r>
          </a:p>
        </p:txBody>
      </p:sp>
    </p:spTree>
    <p:extLst>
      <p:ext uri="{BB962C8B-B14F-4D97-AF65-F5344CB8AC3E}">
        <p14:creationId xmlns:p14="http://schemas.microsoft.com/office/powerpoint/2010/main" val="254780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0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sz="half" idx="2"/>
          </p:nvPr>
        </p:nvSpPr>
        <p:spPr>
          <a:xfrm>
            <a:off x="317500" y="871538"/>
            <a:ext cx="7881938" cy="5897562"/>
          </a:xfrm>
        </p:spPr>
        <p:txBody>
          <a:bodyPr/>
          <a:lstStyle/>
          <a:p>
            <a:pPr eaLnBrk="1" hangingPunct="1">
              <a:buFontTx/>
              <a:buNone/>
            </a:pPr>
            <a:r>
              <a:rPr lang="en-US" altLang="en-US" sz="3200" b="1" i="1" dirty="0" smtClean="0"/>
              <a:t>Construction Technology</a:t>
            </a:r>
            <a:r>
              <a:rPr lang="en-US" altLang="en-US" sz="3200" dirty="0" smtClean="0"/>
              <a:t> builds structures that support loads and protect us from the environment.</a:t>
            </a:r>
          </a:p>
          <a:p>
            <a:pPr eaLnBrk="1" hangingPunct="1">
              <a:buFontTx/>
              <a:buNone/>
            </a:pPr>
            <a:r>
              <a:rPr lang="en-US" altLang="en-US" sz="3200" dirty="0" smtClean="0"/>
              <a:t>	</a:t>
            </a:r>
            <a:r>
              <a:rPr lang="en-US" altLang="en-US" u="sng" dirty="0" smtClean="0"/>
              <a:t>Examples</a:t>
            </a:r>
            <a:r>
              <a:rPr lang="en-US" altLang="en-US" dirty="0" smtClean="0"/>
              <a:t>: </a:t>
            </a:r>
            <a:r>
              <a:rPr lang="en-US" altLang="en-US" b="1" i="1" dirty="0" smtClean="0">
                <a:solidFill>
                  <a:srgbClr val="7030A0"/>
                </a:solidFill>
              </a:rPr>
              <a:t>residential construction (homes), </a:t>
            </a:r>
            <a:r>
              <a:rPr lang="en-US" altLang="en-US" dirty="0" smtClean="0"/>
              <a:t>bridge construction, road construction</a:t>
            </a:r>
          </a:p>
          <a:p>
            <a:pPr eaLnBrk="1" hangingPunct="1"/>
            <a:endParaRPr lang="en-US" altLang="en-US" dirty="0" smtClean="0"/>
          </a:p>
        </p:txBody>
      </p:sp>
      <p:pic>
        <p:nvPicPr>
          <p:cNvPr id="45060" name="Picture 4" descr="687px-Road_building-Hungar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2663" y="3471863"/>
            <a:ext cx="33496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7"/>
          <p:cNvSpPr>
            <a:spLocks noChangeArrowheads="1"/>
          </p:cNvSpPr>
          <p:nvPr/>
        </p:nvSpPr>
        <p:spPr bwMode="auto">
          <a:xfrm>
            <a:off x="1841500" y="142875"/>
            <a:ext cx="63579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4400">
                <a:solidFill>
                  <a:srgbClr val="002B52"/>
                </a:solidFill>
              </a:rPr>
              <a:t>Construction Technology</a:t>
            </a:r>
          </a:p>
        </p:txBody>
      </p:sp>
    </p:spTree>
    <p:extLst>
      <p:ext uri="{BB962C8B-B14F-4D97-AF65-F5344CB8AC3E}">
        <p14:creationId xmlns:p14="http://schemas.microsoft.com/office/powerpoint/2010/main" val="747181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sz="half" idx="2"/>
          </p:nvPr>
        </p:nvSpPr>
        <p:spPr>
          <a:xfrm>
            <a:off x="0" y="1468438"/>
            <a:ext cx="6691313" cy="4776787"/>
          </a:xfrm>
        </p:spPr>
        <p:txBody>
          <a:bodyPr/>
          <a:lstStyle/>
          <a:p>
            <a:pPr eaLnBrk="1" hangingPunct="1">
              <a:buFontTx/>
              <a:buNone/>
            </a:pPr>
            <a:r>
              <a:rPr lang="en-US" altLang="en-US" sz="3200" smtClean="0"/>
              <a:t>	</a:t>
            </a:r>
            <a:r>
              <a:rPr lang="en-US" altLang="en-US" sz="3200" b="1" i="1" smtClean="0"/>
              <a:t>Materials Technology </a:t>
            </a:r>
            <a:r>
              <a:rPr lang="en-US" altLang="en-US" sz="3200" smtClean="0"/>
              <a:t>develops materials with outstanding combinations of mechanical, chemical, and electrical properties. </a:t>
            </a:r>
          </a:p>
          <a:p>
            <a:pPr eaLnBrk="1" hangingPunct="1">
              <a:buFontTx/>
              <a:buNone/>
            </a:pPr>
            <a:r>
              <a:rPr lang="en-US" altLang="en-US" sz="3200" smtClean="0"/>
              <a:t>	</a:t>
            </a:r>
            <a:r>
              <a:rPr lang="en-US" altLang="en-US" u="sng" smtClean="0"/>
              <a:t>Examples</a:t>
            </a:r>
            <a:r>
              <a:rPr lang="en-US" altLang="en-US" smtClean="0"/>
              <a:t>: </a:t>
            </a:r>
            <a:r>
              <a:rPr lang="en-US" altLang="en-US" b="1" i="1" smtClean="0">
                <a:solidFill>
                  <a:srgbClr val="7030A0"/>
                </a:solidFill>
              </a:rPr>
              <a:t>BpA free plastic</a:t>
            </a:r>
            <a:r>
              <a:rPr lang="en-US" altLang="en-US" smtClean="0"/>
              <a:t>, asbestos insulation, Mosquito repellent clothing, artificial skin grafts for burn victims, composite decking</a:t>
            </a:r>
          </a:p>
          <a:p>
            <a:pPr eaLnBrk="1" hangingPunct="1"/>
            <a:endParaRPr lang="en-US" altLang="en-US" smtClean="0"/>
          </a:p>
        </p:txBody>
      </p:sp>
      <p:sp>
        <p:nvSpPr>
          <p:cNvPr id="24579" name="Rectangle 7"/>
          <p:cNvSpPr>
            <a:spLocks noChangeArrowheads="1"/>
          </p:cNvSpPr>
          <p:nvPr/>
        </p:nvSpPr>
        <p:spPr bwMode="auto">
          <a:xfrm>
            <a:off x="1841500" y="142875"/>
            <a:ext cx="54768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4400">
                <a:solidFill>
                  <a:srgbClr val="002B52"/>
                </a:solidFill>
              </a:rPr>
              <a:t>Materials Technology</a:t>
            </a:r>
          </a:p>
        </p:txBody>
      </p:sp>
      <p:pic>
        <p:nvPicPr>
          <p:cNvPr id="24580" name="Picture 5" descr="deck_pic7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1574800"/>
            <a:ext cx="2555875"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7" descr="C:\Users\bkubinsk\AppData\Local\Microsoft\Windows\Temporary Internet Files\Content.IE5\5SVT48ER\MCj0346921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86513" y="5594350"/>
            <a:ext cx="1862137"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22709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dirty="0" smtClean="0"/>
              <a:t>Transportation Technology</a:t>
            </a:r>
          </a:p>
        </p:txBody>
      </p:sp>
      <p:pic>
        <p:nvPicPr>
          <p:cNvPr id="26627" name="Picture 4" descr="j0252059"/>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8074025" y="1295400"/>
            <a:ext cx="850900" cy="985838"/>
          </a:xfrm>
          <a:noFill/>
        </p:spPr>
      </p:pic>
      <p:pic>
        <p:nvPicPr>
          <p:cNvPr id="26628" name="Picture 5" descr="j0252047"/>
          <p:cNvPicPr preferRelativeResize="0">
            <a:picLocks noGrp="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58738" y="1371600"/>
            <a:ext cx="990600" cy="987425"/>
          </a:xfrm>
          <a:noFill/>
        </p:spPr>
      </p:pic>
      <p:pic>
        <p:nvPicPr>
          <p:cNvPr id="26629" name="Picture 6" descr="j025205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1138" y="5214938"/>
            <a:ext cx="838200"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7" descr="j025206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83550" y="5562600"/>
            <a:ext cx="8413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8" descr="Pipeline-small_image%2C_seen_from_belo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8850" y="2763838"/>
            <a:ext cx="11953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Rectangle 3"/>
          <p:cNvSpPr>
            <a:spLocks noGrp="1" noChangeArrowheads="1"/>
          </p:cNvSpPr>
          <p:nvPr>
            <p:ph type="body" sz="half" idx="1"/>
          </p:nvPr>
        </p:nvSpPr>
        <p:spPr>
          <a:xfrm>
            <a:off x="885826" y="1676400"/>
            <a:ext cx="7419974" cy="4459287"/>
          </a:xfrm>
        </p:spPr>
        <p:txBody>
          <a:bodyPr/>
          <a:lstStyle/>
          <a:p>
            <a:pPr eaLnBrk="1" hangingPunct="1">
              <a:lnSpc>
                <a:spcPct val="90000"/>
              </a:lnSpc>
              <a:buFontTx/>
              <a:buNone/>
            </a:pPr>
            <a:r>
              <a:rPr lang="en-US" altLang="en-US" b="1" i="1" dirty="0" smtClean="0"/>
              <a:t>Transportation Technology</a:t>
            </a:r>
            <a:r>
              <a:rPr lang="en-US" altLang="en-US" dirty="0" smtClean="0"/>
              <a:t> Provides a way for people, animals, products, and materials to be </a:t>
            </a:r>
            <a:r>
              <a:rPr lang="en-US" altLang="en-US" dirty="0" smtClean="0">
                <a:solidFill>
                  <a:srgbClr val="FF0000"/>
                </a:solidFill>
              </a:rPr>
              <a:t>moved from one location to another</a:t>
            </a:r>
            <a:r>
              <a:rPr lang="en-US" altLang="en-US" dirty="0" smtClean="0"/>
              <a:t>.</a:t>
            </a:r>
          </a:p>
          <a:p>
            <a:pPr eaLnBrk="1" hangingPunct="1">
              <a:lnSpc>
                <a:spcPct val="75000"/>
              </a:lnSpc>
              <a:buFontTx/>
              <a:buNone/>
            </a:pPr>
            <a:r>
              <a:rPr lang="en-US" altLang="en-US" sz="1200" dirty="0" smtClean="0"/>
              <a:t>	</a:t>
            </a:r>
          </a:p>
          <a:p>
            <a:pPr eaLnBrk="1" hangingPunct="1">
              <a:lnSpc>
                <a:spcPct val="75000"/>
              </a:lnSpc>
              <a:buFontTx/>
              <a:buNone/>
            </a:pPr>
            <a:endParaRPr lang="en-US" altLang="en-US" sz="1200" dirty="0" smtClean="0"/>
          </a:p>
          <a:p>
            <a:pPr eaLnBrk="1" hangingPunct="1">
              <a:lnSpc>
                <a:spcPct val="75000"/>
              </a:lnSpc>
              <a:buFontTx/>
              <a:buNone/>
            </a:pPr>
            <a:endParaRPr lang="en-US" altLang="en-US" sz="1200" dirty="0" smtClean="0"/>
          </a:p>
          <a:p>
            <a:pPr eaLnBrk="1" hangingPunct="1">
              <a:lnSpc>
                <a:spcPct val="75000"/>
              </a:lnSpc>
              <a:buFontTx/>
              <a:buNone/>
            </a:pPr>
            <a:r>
              <a:rPr lang="en-US" altLang="en-US" sz="2800" u="sng" dirty="0" smtClean="0"/>
              <a:t>Examples</a:t>
            </a:r>
          </a:p>
          <a:p>
            <a:pPr eaLnBrk="1" hangingPunct="1">
              <a:lnSpc>
                <a:spcPct val="75000"/>
              </a:lnSpc>
              <a:buFontTx/>
              <a:buNone/>
            </a:pPr>
            <a:r>
              <a:rPr lang="en-US" altLang="en-US" sz="2800" dirty="0" smtClean="0"/>
              <a:t>Flight – airplane, rocket, space shuttle</a:t>
            </a:r>
          </a:p>
          <a:p>
            <a:pPr eaLnBrk="1" hangingPunct="1">
              <a:lnSpc>
                <a:spcPct val="75000"/>
              </a:lnSpc>
              <a:buFontTx/>
              <a:buNone/>
            </a:pPr>
            <a:r>
              <a:rPr lang="en-US" altLang="en-US" sz="2800" dirty="0" smtClean="0"/>
              <a:t>Land – </a:t>
            </a:r>
            <a:r>
              <a:rPr lang="en-US" altLang="en-US" sz="2800" b="1" i="1" dirty="0" smtClean="0">
                <a:solidFill>
                  <a:srgbClr val="7030A0"/>
                </a:solidFill>
              </a:rPr>
              <a:t>car</a:t>
            </a:r>
            <a:r>
              <a:rPr lang="en-US" altLang="en-US" sz="2800" dirty="0" smtClean="0"/>
              <a:t>, train, subway, automobile, bicycle</a:t>
            </a:r>
          </a:p>
          <a:p>
            <a:pPr eaLnBrk="1" hangingPunct="1">
              <a:lnSpc>
                <a:spcPct val="75000"/>
              </a:lnSpc>
              <a:buFontTx/>
              <a:buNone/>
            </a:pPr>
            <a:r>
              <a:rPr lang="en-US" altLang="en-US" sz="2800" dirty="0" smtClean="0"/>
              <a:t>Water – oil tanker, cruise ship</a:t>
            </a:r>
          </a:p>
          <a:p>
            <a:pPr eaLnBrk="1" hangingPunct="1">
              <a:lnSpc>
                <a:spcPct val="75000"/>
              </a:lnSpc>
              <a:buFontTx/>
              <a:buNone/>
            </a:pPr>
            <a:r>
              <a:rPr lang="en-US" altLang="en-US" sz="2800" dirty="0" smtClean="0"/>
              <a:t>Non-vehicle – conveyor belts, pipelines</a:t>
            </a:r>
          </a:p>
          <a:p>
            <a:pPr lvl="1" eaLnBrk="1" hangingPunct="1">
              <a:lnSpc>
                <a:spcPct val="90000"/>
              </a:lnSpc>
              <a:buFontTx/>
              <a:buNone/>
            </a:pPr>
            <a:endParaRPr lang="en-US" altLang="en-US" sz="2000" dirty="0" smtClean="0"/>
          </a:p>
        </p:txBody>
      </p:sp>
    </p:spTree>
    <p:extLst>
      <p:ext uri="{BB962C8B-B14F-4D97-AF65-F5344CB8AC3E}">
        <p14:creationId xmlns:p14="http://schemas.microsoft.com/office/powerpoint/2010/main" val="21708246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6988"/>
            <a:ext cx="8229600" cy="1143000"/>
          </a:xfrm>
        </p:spPr>
        <p:txBody>
          <a:bodyPr/>
          <a:lstStyle/>
          <a:p>
            <a:pPr eaLnBrk="1" hangingPunct="1"/>
            <a:r>
              <a:rPr lang="en-US" altLang="en-US" dirty="0" smtClean="0"/>
              <a:t>Energy and Power Technology</a:t>
            </a:r>
          </a:p>
        </p:txBody>
      </p:sp>
      <p:sp>
        <p:nvSpPr>
          <p:cNvPr id="28675" name="Rectangle 3"/>
          <p:cNvSpPr>
            <a:spLocks noGrp="1" noChangeArrowheads="1"/>
          </p:cNvSpPr>
          <p:nvPr>
            <p:ph type="body" idx="1"/>
          </p:nvPr>
        </p:nvSpPr>
        <p:spPr>
          <a:xfrm>
            <a:off x="437107" y="1262063"/>
            <a:ext cx="7999412" cy="6019800"/>
          </a:xfrm>
        </p:spPr>
        <p:txBody>
          <a:bodyPr/>
          <a:lstStyle/>
          <a:p>
            <a:pPr eaLnBrk="1" hangingPunct="1">
              <a:lnSpc>
                <a:spcPct val="80000"/>
              </a:lnSpc>
              <a:buFontTx/>
              <a:buNone/>
            </a:pPr>
            <a:r>
              <a:rPr lang="en-US" altLang="en-US" b="1" i="1" dirty="0" smtClean="0"/>
              <a:t>Energy and Power Technology </a:t>
            </a:r>
            <a:r>
              <a:rPr lang="en-US" altLang="en-US" dirty="0" smtClean="0"/>
              <a:t>develops more efficient ways to use </a:t>
            </a:r>
            <a:r>
              <a:rPr lang="en-US" altLang="en-US" b="1" dirty="0" smtClean="0">
                <a:solidFill>
                  <a:srgbClr val="00B050"/>
                </a:solidFill>
              </a:rPr>
              <a:t>renewable</a:t>
            </a:r>
            <a:r>
              <a:rPr lang="en-US" altLang="en-US" dirty="0" smtClean="0"/>
              <a:t> and </a:t>
            </a:r>
            <a:r>
              <a:rPr lang="en-US" altLang="en-US" b="1" dirty="0" smtClean="0">
                <a:solidFill>
                  <a:srgbClr val="FF0000"/>
                </a:solidFill>
              </a:rPr>
              <a:t>nonrenewable</a:t>
            </a:r>
            <a:r>
              <a:rPr lang="en-US" altLang="en-US" dirty="0" smtClean="0"/>
              <a:t> energy sources. </a:t>
            </a:r>
          </a:p>
          <a:p>
            <a:pPr eaLnBrk="1" hangingPunct="1">
              <a:lnSpc>
                <a:spcPct val="80000"/>
              </a:lnSpc>
              <a:buFontTx/>
              <a:buNone/>
            </a:pPr>
            <a:endParaRPr lang="en-US" altLang="en-US" sz="2800" b="1" dirty="0" smtClean="0"/>
          </a:p>
          <a:p>
            <a:pPr eaLnBrk="1" hangingPunct="1">
              <a:lnSpc>
                <a:spcPct val="80000"/>
              </a:lnSpc>
              <a:buFontTx/>
              <a:buNone/>
            </a:pPr>
            <a:r>
              <a:rPr lang="en-US" altLang="en-US" sz="2800" b="1" dirty="0" smtClean="0"/>
              <a:t>Examples:   </a:t>
            </a:r>
            <a:r>
              <a:rPr lang="en-US" altLang="en-US" sz="2800" b="1" i="1" dirty="0" smtClean="0">
                <a:solidFill>
                  <a:srgbClr val="7030A0"/>
                </a:solidFill>
              </a:rPr>
              <a:t>wind energy</a:t>
            </a:r>
            <a:r>
              <a:rPr lang="en-US" altLang="en-US" sz="2800" dirty="0" smtClean="0"/>
              <a:t>, </a:t>
            </a:r>
            <a:r>
              <a:rPr lang="en-US" altLang="en-US" sz="2800" b="1" dirty="0" err="1" smtClean="0">
                <a:solidFill>
                  <a:srgbClr val="00B050"/>
                </a:solidFill>
              </a:rPr>
              <a:t>hydroelectrical</a:t>
            </a:r>
            <a:r>
              <a:rPr lang="en-US" altLang="en-US" sz="2800" b="1" dirty="0" smtClean="0">
                <a:solidFill>
                  <a:srgbClr val="00B050"/>
                </a:solidFill>
              </a:rPr>
              <a:t> energy, solar energy, tidal power, geothermal energy, nuclear energy, </a:t>
            </a:r>
            <a:r>
              <a:rPr lang="en-US" altLang="en-US" sz="2800" b="1" dirty="0" smtClean="0">
                <a:solidFill>
                  <a:srgbClr val="FF0000"/>
                </a:solidFill>
              </a:rPr>
              <a:t>oil (gasoline/diesel), coal, natural gas</a:t>
            </a:r>
            <a:r>
              <a:rPr lang="en-US" altLang="en-US" sz="2600" b="1" dirty="0" smtClean="0">
                <a:solidFill>
                  <a:srgbClr val="FF0000"/>
                </a:solidFill>
              </a:rPr>
              <a:t>	</a:t>
            </a:r>
            <a:r>
              <a:rPr lang="en-US" altLang="en-US" sz="2600" dirty="0" smtClean="0"/>
              <a:t>				     </a:t>
            </a:r>
          </a:p>
          <a:p>
            <a:pPr eaLnBrk="1" hangingPunct="1">
              <a:lnSpc>
                <a:spcPct val="80000"/>
              </a:lnSpc>
            </a:pPr>
            <a:endParaRPr lang="en-US" altLang="en-US" sz="2600" dirty="0" smtClean="0"/>
          </a:p>
        </p:txBody>
      </p:sp>
      <p:pic>
        <p:nvPicPr>
          <p:cNvPr id="28676" name="Picture 4" descr="MPj043653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6413" y="4287838"/>
            <a:ext cx="32004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MPj0437387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4271963"/>
            <a:ext cx="2436813"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10767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76200"/>
            <a:ext cx="8229600" cy="1143000"/>
          </a:xfrm>
        </p:spPr>
        <p:txBody>
          <a:bodyPr/>
          <a:lstStyle/>
          <a:p>
            <a:pPr eaLnBrk="1" hangingPunct="1"/>
            <a:r>
              <a:rPr lang="en-US" altLang="en-US" dirty="0" smtClean="0"/>
              <a:t>Nanotechnology</a:t>
            </a:r>
          </a:p>
        </p:txBody>
      </p:sp>
      <p:sp>
        <p:nvSpPr>
          <p:cNvPr id="30723" name="Rectangle 3"/>
          <p:cNvSpPr>
            <a:spLocks noGrp="1" noChangeArrowheads="1"/>
          </p:cNvSpPr>
          <p:nvPr>
            <p:ph type="body" idx="1"/>
          </p:nvPr>
        </p:nvSpPr>
        <p:spPr>
          <a:xfrm>
            <a:off x="381000" y="1219200"/>
            <a:ext cx="7772400" cy="4525963"/>
          </a:xfrm>
        </p:spPr>
        <p:txBody>
          <a:bodyPr/>
          <a:lstStyle/>
          <a:p>
            <a:pPr eaLnBrk="1" hangingPunct="1">
              <a:buFontTx/>
              <a:buNone/>
            </a:pPr>
            <a:r>
              <a:rPr lang="en-US" altLang="en-US" b="1" i="1" dirty="0" smtClean="0"/>
              <a:t>Nanotechnology</a:t>
            </a:r>
            <a:r>
              <a:rPr lang="en-US" altLang="en-US" dirty="0" smtClean="0"/>
              <a:t> is manipulating materials on an atomic or molecular level.</a:t>
            </a:r>
          </a:p>
          <a:p>
            <a:pPr lvl="1" eaLnBrk="1" hangingPunct="1">
              <a:buFontTx/>
              <a:buNone/>
            </a:pPr>
            <a:r>
              <a:rPr lang="en-US" altLang="en-US" dirty="0" smtClean="0"/>
              <a:t>	</a:t>
            </a:r>
            <a:r>
              <a:rPr lang="en-US" altLang="en-US" u="sng" dirty="0" smtClean="0"/>
              <a:t>Examples</a:t>
            </a:r>
            <a:endParaRPr lang="en-US" altLang="en-US" dirty="0" smtClean="0"/>
          </a:p>
          <a:p>
            <a:pPr lvl="2" eaLnBrk="1" hangingPunct="1">
              <a:buFontTx/>
              <a:buNone/>
            </a:pPr>
            <a:r>
              <a:rPr lang="en-US" altLang="en-US" sz="2800" dirty="0" smtClean="0"/>
              <a:t>	</a:t>
            </a:r>
            <a:r>
              <a:rPr lang="en-US" altLang="en-US" sz="2800" b="1" i="1" dirty="0" smtClean="0">
                <a:solidFill>
                  <a:srgbClr val="7030A0"/>
                </a:solidFill>
              </a:rPr>
              <a:t>implanted sensors</a:t>
            </a:r>
            <a:r>
              <a:rPr lang="en-US" altLang="en-US" sz="2800" dirty="0" smtClean="0"/>
              <a:t>, </a:t>
            </a:r>
            <a:r>
              <a:rPr lang="en-US" altLang="en-US" sz="2800" dirty="0" err="1" smtClean="0"/>
              <a:t>Nanobots</a:t>
            </a:r>
            <a:r>
              <a:rPr lang="en-US" altLang="en-US" sz="2800" dirty="0" smtClean="0"/>
              <a:t>, molecular manufacturing</a:t>
            </a:r>
          </a:p>
        </p:txBody>
      </p:sp>
      <p:pic>
        <p:nvPicPr>
          <p:cNvPr id="30724" name="Picture 4" descr="AS-nanob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657600"/>
            <a:ext cx="29718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5" descr="MPj0400426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581400"/>
            <a:ext cx="28194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63737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6: Nanotubes</a:t>
            </a:r>
            <a:endParaRPr lang="en-US" dirty="0"/>
          </a:p>
        </p:txBody>
      </p:sp>
      <p:pic>
        <p:nvPicPr>
          <p:cNvPr id="4" name="NanotubesMakeImplantabl.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46138" y="1609725"/>
            <a:ext cx="6462712" cy="4846638"/>
          </a:xfrm>
        </p:spPr>
      </p:pic>
    </p:spTree>
    <p:extLst>
      <p:ext uri="{BB962C8B-B14F-4D97-AF65-F5344CB8AC3E}">
        <p14:creationId xmlns:p14="http://schemas.microsoft.com/office/powerpoint/2010/main" val="10067878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altLang="en-US" sz="4000" dirty="0">
                <a:latin typeface="Courier New" pitchFamily="49" charset="0"/>
              </a:rPr>
              <a:t>Negative Effects of Technology</a:t>
            </a:r>
            <a:endParaRPr lang="en-US" dirty="0"/>
          </a:p>
        </p:txBody>
      </p:sp>
    </p:spTree>
    <p:extLst>
      <p:ext uri="{BB962C8B-B14F-4D97-AF65-F5344CB8AC3E}">
        <p14:creationId xmlns:p14="http://schemas.microsoft.com/office/powerpoint/2010/main" val="32848342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76200"/>
            <a:ext cx="7239000" cy="1143000"/>
          </a:xfrm>
        </p:spPr>
        <p:txBody>
          <a:bodyPr>
            <a:normAutofit/>
          </a:bodyPr>
          <a:lstStyle/>
          <a:p>
            <a:r>
              <a:rPr lang="en-US" altLang="en-US" dirty="0"/>
              <a:t>How much is too much?</a:t>
            </a:r>
          </a:p>
        </p:txBody>
      </p:sp>
      <p:sp>
        <p:nvSpPr>
          <p:cNvPr id="3075" name="Rectangle 3"/>
          <p:cNvSpPr>
            <a:spLocks noGrp="1" noChangeArrowheads="1"/>
          </p:cNvSpPr>
          <p:nvPr>
            <p:ph type="body" idx="1"/>
          </p:nvPr>
        </p:nvSpPr>
        <p:spPr>
          <a:xfrm>
            <a:off x="457200" y="3962400"/>
            <a:ext cx="8229600" cy="2163763"/>
          </a:xfrm>
        </p:spPr>
        <p:txBody>
          <a:bodyPr/>
          <a:lstStyle/>
          <a:p>
            <a:pPr algn="ctr">
              <a:buFontTx/>
              <a:buNone/>
            </a:pPr>
            <a:r>
              <a:rPr lang="en-US" altLang="en-US" sz="2000" b="1">
                <a:solidFill>
                  <a:srgbClr val="003366"/>
                </a:solidFill>
              </a:rPr>
              <a:t>Can you go one week without  video games?</a:t>
            </a:r>
          </a:p>
          <a:p>
            <a:pPr algn="ctr">
              <a:buFontTx/>
              <a:buNone/>
            </a:pPr>
            <a:endParaRPr lang="en-US" altLang="en-US" sz="2000" b="1">
              <a:solidFill>
                <a:srgbClr val="003366"/>
              </a:solidFill>
            </a:endParaRPr>
          </a:p>
          <a:p>
            <a:pPr algn="ctr">
              <a:buFontTx/>
              <a:buNone/>
            </a:pPr>
            <a:r>
              <a:rPr lang="en-US" altLang="en-US" sz="2000" b="1">
                <a:solidFill>
                  <a:srgbClr val="003366"/>
                </a:solidFill>
              </a:rPr>
              <a:t>Can you go one week without your MySpace or Facebook?</a:t>
            </a:r>
          </a:p>
          <a:p>
            <a:pPr algn="ctr">
              <a:buFontTx/>
              <a:buNone/>
            </a:pPr>
            <a:endParaRPr lang="en-US" altLang="en-US" sz="2000" b="1">
              <a:solidFill>
                <a:srgbClr val="003366"/>
              </a:solidFill>
            </a:endParaRPr>
          </a:p>
          <a:p>
            <a:pPr algn="ctr">
              <a:buFontTx/>
              <a:buNone/>
            </a:pPr>
            <a:r>
              <a:rPr lang="en-US" altLang="en-US" sz="2000" b="1">
                <a:solidFill>
                  <a:srgbClr val="003366"/>
                </a:solidFill>
              </a:rPr>
              <a:t>Can you go one week without internet?</a:t>
            </a:r>
          </a:p>
        </p:txBody>
      </p:sp>
      <p:pic>
        <p:nvPicPr>
          <p:cNvPr id="3076" name="Picture 4" descr="iphone-5up-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295400"/>
            <a:ext cx="47244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2823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technology_stockxpertcom_id1218361_siz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1"/>
          </p:nvPr>
        </p:nvSpPr>
        <p:spPr>
          <a:xfrm>
            <a:off x="457200" y="4724400"/>
            <a:ext cx="8229600" cy="1752600"/>
          </a:xfrm>
        </p:spPr>
        <p:txBody>
          <a:bodyPr/>
          <a:lstStyle/>
          <a:p>
            <a:pPr algn="ctr">
              <a:buFontTx/>
              <a:buNone/>
            </a:pPr>
            <a:r>
              <a:rPr lang="en-US" altLang="en-US" sz="2000" b="1">
                <a:solidFill>
                  <a:schemeClr val="bg1"/>
                </a:solidFill>
              </a:rPr>
              <a:t>Lately I have been reflecting on the fact that we as a society sometimes depend upon technology a little too much. Technology has made our lives so much easier and more simple, but I fear that it has also paralyzed the way our generation thinks and behaves.</a:t>
            </a:r>
          </a:p>
        </p:txBody>
      </p:sp>
    </p:spTree>
    <p:extLst>
      <p:ext uri="{BB962C8B-B14F-4D97-AF65-F5344CB8AC3E}">
        <p14:creationId xmlns:p14="http://schemas.microsoft.com/office/powerpoint/2010/main" val="1732603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TENDENC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457200"/>
            <a:ext cx="6705600"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7480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457200" y="274638"/>
            <a:ext cx="8229600" cy="868362"/>
          </a:xfrm>
        </p:spPr>
        <p:txBody>
          <a:bodyPr/>
          <a:lstStyle/>
          <a:p>
            <a:r>
              <a:rPr lang="en-US" altLang="en-US" sz="4800" dirty="0">
                <a:latin typeface="Agency FB" pitchFamily="34" charset="0"/>
              </a:rPr>
              <a:t>Effects on our Youth</a:t>
            </a:r>
          </a:p>
        </p:txBody>
      </p:sp>
      <p:sp>
        <p:nvSpPr>
          <p:cNvPr id="6149" name="Rectangle 5"/>
          <p:cNvSpPr>
            <a:spLocks noGrp="1" noChangeArrowheads="1"/>
          </p:cNvSpPr>
          <p:nvPr>
            <p:ph type="body" sz="half" idx="1"/>
          </p:nvPr>
        </p:nvSpPr>
        <p:spPr>
          <a:xfrm>
            <a:off x="457200" y="1371600"/>
            <a:ext cx="4038600" cy="4830763"/>
          </a:xfrm>
        </p:spPr>
        <p:txBody>
          <a:bodyPr/>
          <a:lstStyle/>
          <a:p>
            <a:pPr>
              <a:lnSpc>
                <a:spcPct val="90000"/>
              </a:lnSpc>
            </a:pPr>
            <a:r>
              <a:rPr lang="en-US" altLang="en-US" sz="1800" b="1">
                <a:latin typeface="AvantGarde Bk BT" pitchFamily="34" charset="0"/>
              </a:rPr>
              <a:t>Our generation has come out with all of these new technologies such as the Wii, Playstation, and Xbox.</a:t>
            </a:r>
          </a:p>
          <a:p>
            <a:pPr>
              <a:lnSpc>
                <a:spcPct val="90000"/>
              </a:lnSpc>
            </a:pPr>
            <a:endParaRPr lang="en-US" altLang="en-US" sz="1800" b="1">
              <a:latin typeface="AvantGarde Bk BT" pitchFamily="34" charset="0"/>
            </a:endParaRPr>
          </a:p>
          <a:p>
            <a:pPr>
              <a:lnSpc>
                <a:spcPct val="90000"/>
              </a:lnSpc>
            </a:pPr>
            <a:r>
              <a:rPr lang="en-US" altLang="en-US" sz="1800" b="1">
                <a:latin typeface="AvantGarde Bk BT" pitchFamily="34" charset="0"/>
              </a:rPr>
              <a:t>These technologies may be fun but they have caused young kids to start depending on technology at an early age.</a:t>
            </a:r>
          </a:p>
          <a:p>
            <a:pPr>
              <a:lnSpc>
                <a:spcPct val="90000"/>
              </a:lnSpc>
            </a:pPr>
            <a:endParaRPr lang="en-US" altLang="en-US" sz="1800" b="1">
              <a:latin typeface="AvantGarde Bk BT" pitchFamily="34" charset="0"/>
            </a:endParaRPr>
          </a:p>
          <a:p>
            <a:pPr>
              <a:lnSpc>
                <a:spcPct val="90000"/>
              </a:lnSpc>
            </a:pPr>
            <a:r>
              <a:rPr lang="en-US" altLang="en-US" sz="1800" b="1">
                <a:latin typeface="AvantGarde Bk BT" pitchFamily="34" charset="0"/>
              </a:rPr>
              <a:t>Instead of doing their homework, chores, spending time with their family, or playing sports most choose video games as their main priority.</a:t>
            </a:r>
          </a:p>
        </p:txBody>
      </p:sp>
      <p:pic>
        <p:nvPicPr>
          <p:cNvPr id="6151" name="Picture 7" descr="gaming_lifestyle_adver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05400" y="1295400"/>
            <a:ext cx="3810000" cy="4953000"/>
          </a:xfrm>
          <a:solidFill>
            <a:schemeClr val="bg2"/>
          </a:solidFill>
          <a:ln w="38100">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570660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body" sz="half" idx="1"/>
          </p:nvPr>
        </p:nvSpPr>
        <p:spPr>
          <a:xfrm>
            <a:off x="457200" y="609600"/>
            <a:ext cx="4038600" cy="5943600"/>
          </a:xfrm>
        </p:spPr>
        <p:txBody>
          <a:bodyPr/>
          <a:lstStyle/>
          <a:p>
            <a:pPr>
              <a:lnSpc>
                <a:spcPct val="90000"/>
              </a:lnSpc>
            </a:pPr>
            <a:r>
              <a:rPr lang="en-US" altLang="en-US" sz="2000"/>
              <a:t>Even though you might not realize it, technology has taken away from relationships and the business world.</a:t>
            </a:r>
          </a:p>
          <a:p>
            <a:pPr>
              <a:lnSpc>
                <a:spcPct val="90000"/>
              </a:lnSpc>
            </a:pPr>
            <a:endParaRPr lang="en-US" altLang="en-US" sz="2000"/>
          </a:p>
          <a:p>
            <a:pPr>
              <a:lnSpc>
                <a:spcPct val="90000"/>
              </a:lnSpc>
            </a:pPr>
            <a:r>
              <a:rPr lang="en-US" altLang="en-US" sz="2000"/>
              <a:t>“People used to always call meetings, or have business lunches, sometimes a quick e-mail is all you’ll receive from a superior,” (Heather).</a:t>
            </a:r>
          </a:p>
          <a:p>
            <a:pPr>
              <a:lnSpc>
                <a:spcPct val="90000"/>
              </a:lnSpc>
            </a:pPr>
            <a:endParaRPr lang="en-US" altLang="en-US" sz="2000"/>
          </a:p>
          <a:p>
            <a:pPr>
              <a:lnSpc>
                <a:spcPct val="90000"/>
              </a:lnSpc>
            </a:pPr>
            <a:r>
              <a:rPr lang="en-US" altLang="en-US" sz="2000"/>
              <a:t>Our generation is now more likely to send an e-mail or a text to family members and friends rather than picking up the phone and actually talking to them.</a:t>
            </a:r>
          </a:p>
        </p:txBody>
      </p:sp>
      <p:pic>
        <p:nvPicPr>
          <p:cNvPr id="11274" name="Picture 10" descr="associates_1"/>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724400" y="609600"/>
            <a:ext cx="4038600" cy="2309813"/>
          </a:xfr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5" name="Picture 11" descr="DiXmas640s"/>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724400" y="3581400"/>
            <a:ext cx="4038600" cy="2590800"/>
          </a:xfr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271896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z="3600" b="1" u="sng">
                <a:solidFill>
                  <a:srgbClr val="003366"/>
                </a:solidFill>
                <a:latin typeface="Bradley Hand ITC" pitchFamily="66" charset="0"/>
              </a:rPr>
              <a:t>MySpace and Facebook</a:t>
            </a:r>
          </a:p>
        </p:txBody>
      </p:sp>
      <p:sp>
        <p:nvSpPr>
          <p:cNvPr id="14339" name="Rectangle 3"/>
          <p:cNvSpPr>
            <a:spLocks noGrp="1" noChangeArrowheads="1"/>
          </p:cNvSpPr>
          <p:nvPr>
            <p:ph type="body" idx="1"/>
          </p:nvPr>
        </p:nvSpPr>
        <p:spPr/>
        <p:txBody>
          <a:bodyPr/>
          <a:lstStyle/>
          <a:p>
            <a:pPr>
              <a:lnSpc>
                <a:spcPct val="80000"/>
              </a:lnSpc>
            </a:pPr>
            <a:r>
              <a:rPr lang="en-US" altLang="en-US" sz="1800" b="1">
                <a:solidFill>
                  <a:srgbClr val="003366"/>
                </a:solidFill>
                <a:latin typeface="AvantGarde Bk BT" pitchFamily="34" charset="0"/>
              </a:rPr>
              <a:t>MySpace and Facebook are social networking sites that can help you build stronger relationships with friends but, it can also break them.</a:t>
            </a:r>
          </a:p>
          <a:p>
            <a:pPr>
              <a:lnSpc>
                <a:spcPct val="80000"/>
              </a:lnSpc>
            </a:pPr>
            <a:endParaRPr lang="en-US" altLang="en-US" sz="1800" b="1">
              <a:solidFill>
                <a:srgbClr val="003366"/>
              </a:solidFill>
              <a:latin typeface="AvantGarde Bk BT" pitchFamily="34" charset="0"/>
            </a:endParaRPr>
          </a:p>
          <a:p>
            <a:pPr>
              <a:lnSpc>
                <a:spcPct val="80000"/>
              </a:lnSpc>
            </a:pPr>
            <a:r>
              <a:rPr lang="en-US" altLang="en-US" sz="1800" b="1">
                <a:solidFill>
                  <a:srgbClr val="003366"/>
                </a:solidFill>
                <a:latin typeface="AvantGarde Bk BT" pitchFamily="34" charset="0"/>
              </a:rPr>
              <a:t>Specifically romantic relationships.</a:t>
            </a:r>
          </a:p>
          <a:p>
            <a:pPr>
              <a:lnSpc>
                <a:spcPct val="80000"/>
              </a:lnSpc>
            </a:pPr>
            <a:endParaRPr lang="en-US" altLang="en-US" sz="1800" b="1">
              <a:solidFill>
                <a:srgbClr val="003366"/>
              </a:solidFill>
              <a:latin typeface="AvantGarde Bk BT" pitchFamily="34" charset="0"/>
            </a:endParaRPr>
          </a:p>
          <a:p>
            <a:pPr>
              <a:lnSpc>
                <a:spcPct val="80000"/>
              </a:lnSpc>
            </a:pPr>
            <a:r>
              <a:rPr lang="en-US" altLang="en-US" sz="1800" b="1">
                <a:solidFill>
                  <a:srgbClr val="003366"/>
                </a:solidFill>
                <a:latin typeface="AvantGarde Bk BT" pitchFamily="34" charset="0"/>
              </a:rPr>
              <a:t>It can increase jealousy and trust issues.</a:t>
            </a:r>
          </a:p>
          <a:p>
            <a:pPr lvl="1">
              <a:lnSpc>
                <a:spcPct val="80000"/>
              </a:lnSpc>
            </a:pPr>
            <a:endParaRPr lang="en-US" altLang="en-US" sz="1800" b="1">
              <a:solidFill>
                <a:srgbClr val="003366"/>
              </a:solidFill>
              <a:latin typeface="AvantGarde Bk BT" pitchFamily="34" charset="0"/>
            </a:endParaRPr>
          </a:p>
          <a:p>
            <a:pPr lvl="1">
              <a:lnSpc>
                <a:spcPct val="80000"/>
              </a:lnSpc>
            </a:pPr>
            <a:r>
              <a:rPr lang="en-US" altLang="en-US" sz="1800">
                <a:solidFill>
                  <a:srgbClr val="003366"/>
                </a:solidFill>
                <a:latin typeface="AvantGarde Bk BT" pitchFamily="34" charset="0"/>
              </a:rPr>
              <a:t>Maybe because your significant other isn’t always sending you comments but rather is talking to their friends or people of the opposite sex more.</a:t>
            </a:r>
          </a:p>
          <a:p>
            <a:pPr lvl="1">
              <a:lnSpc>
                <a:spcPct val="80000"/>
              </a:lnSpc>
            </a:pPr>
            <a:endParaRPr lang="en-US" altLang="en-US" sz="1800">
              <a:solidFill>
                <a:srgbClr val="003366"/>
              </a:solidFill>
              <a:latin typeface="AvantGarde Bk BT" pitchFamily="34" charset="0"/>
            </a:endParaRPr>
          </a:p>
          <a:p>
            <a:pPr lvl="1">
              <a:lnSpc>
                <a:spcPct val="80000"/>
              </a:lnSpc>
            </a:pPr>
            <a:r>
              <a:rPr lang="en-US" altLang="en-US" sz="1800">
                <a:solidFill>
                  <a:srgbClr val="003366"/>
                </a:solidFill>
                <a:latin typeface="AvantGarde Bk BT" pitchFamily="34" charset="0"/>
              </a:rPr>
              <a:t>Maybe they don’t put up a lot of pictures of the two of you together like you do or gush about your relationship all over their profile.</a:t>
            </a:r>
          </a:p>
          <a:p>
            <a:pPr lvl="1">
              <a:lnSpc>
                <a:spcPct val="80000"/>
              </a:lnSpc>
            </a:pPr>
            <a:endParaRPr lang="en-US" altLang="en-US" sz="1800">
              <a:solidFill>
                <a:srgbClr val="003366"/>
              </a:solidFill>
              <a:latin typeface="AvantGarde Bk BT" pitchFamily="34" charset="0"/>
            </a:endParaRPr>
          </a:p>
          <a:p>
            <a:pPr lvl="1">
              <a:lnSpc>
                <a:spcPct val="80000"/>
              </a:lnSpc>
            </a:pPr>
            <a:r>
              <a:rPr lang="en-US" altLang="en-US" sz="1800">
                <a:solidFill>
                  <a:srgbClr val="003366"/>
                </a:solidFill>
                <a:latin typeface="AvantGarde Bk BT" pitchFamily="34" charset="0"/>
              </a:rPr>
              <a:t>Some people become obsessed with constantly viewing their partners profiles in order to see what they are doing. </a:t>
            </a:r>
          </a:p>
          <a:p>
            <a:pPr lvl="1">
              <a:lnSpc>
                <a:spcPct val="80000"/>
              </a:lnSpc>
              <a:buFontTx/>
              <a:buNone/>
            </a:pPr>
            <a:endParaRPr lang="en-US" altLang="en-US" sz="1000"/>
          </a:p>
        </p:txBody>
      </p:sp>
    </p:spTree>
    <p:extLst>
      <p:ext uri="{BB962C8B-B14F-4D97-AF65-F5344CB8AC3E}">
        <p14:creationId xmlns:p14="http://schemas.microsoft.com/office/powerpoint/2010/main" val="13532454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descr="facebook-myspac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64350"/>
          </a:xfrm>
          <a:prstGeom prst="rect">
            <a:avLst/>
          </a:prstGeom>
          <a:noFill/>
          <a:extLst>
            <a:ext uri="{909E8E84-426E-40DD-AFC4-6F175D3DCCD1}">
              <a14:hiddenFill xmlns:a14="http://schemas.microsoft.com/office/drawing/2010/main">
                <a:solidFill>
                  <a:srgbClr val="FFFFFF"/>
                </a:solidFill>
              </a14:hiddenFill>
            </a:ext>
          </a:extLst>
        </p:spPr>
      </p:pic>
      <p:sp>
        <p:nvSpPr>
          <p:cNvPr id="16386" name="Rectangle 2"/>
          <p:cNvSpPr>
            <a:spLocks noGrp="1" noChangeArrowheads="1"/>
          </p:cNvSpPr>
          <p:nvPr>
            <p:ph type="title"/>
          </p:nvPr>
        </p:nvSpPr>
        <p:spPr>
          <a:xfrm>
            <a:off x="457200" y="457200"/>
            <a:ext cx="8229600" cy="1143000"/>
          </a:xfrm>
        </p:spPr>
        <p:txBody>
          <a:bodyPr>
            <a:noAutofit/>
          </a:bodyPr>
          <a:lstStyle/>
          <a:p>
            <a:r>
              <a:rPr lang="en-US" altLang="en-US" sz="4800" dirty="0" smtClean="0">
                <a:latin typeface="Agency FB" pitchFamily="34" charset="0"/>
              </a:rPr>
              <a:t>Facebook negative effects</a:t>
            </a:r>
            <a:endParaRPr lang="en-US" altLang="en-US" sz="4800" dirty="0">
              <a:latin typeface="Agency FB" pitchFamily="34" charset="0"/>
            </a:endParaRPr>
          </a:p>
        </p:txBody>
      </p:sp>
      <p:sp>
        <p:nvSpPr>
          <p:cNvPr id="6" name="Content Placeholder 2"/>
          <p:cNvSpPr>
            <a:spLocks noGrp="1"/>
          </p:cNvSpPr>
          <p:nvPr>
            <p:ph idx="1"/>
          </p:nvPr>
        </p:nvSpPr>
        <p:spPr>
          <a:xfrm>
            <a:off x="838200" y="1524000"/>
            <a:ext cx="7086600" cy="4655251"/>
          </a:xfrm>
        </p:spPr>
        <p:txBody>
          <a:bodyPr/>
          <a:lstStyle/>
          <a:p>
            <a:r>
              <a:rPr lang="en-US" b="1" dirty="0" smtClean="0">
                <a:solidFill>
                  <a:srgbClr val="FF0000"/>
                </a:solidFill>
              </a:rPr>
              <a:t>Cyber-bullying</a:t>
            </a:r>
          </a:p>
          <a:p>
            <a:endParaRPr lang="en-US" b="1" dirty="0" smtClean="0">
              <a:solidFill>
                <a:srgbClr val="FF0000"/>
              </a:solidFill>
            </a:endParaRPr>
          </a:p>
          <a:p>
            <a:r>
              <a:rPr lang="en-US" b="1" dirty="0" smtClean="0">
                <a:solidFill>
                  <a:srgbClr val="FF0000"/>
                </a:solidFill>
              </a:rPr>
              <a:t>Ruined relationships</a:t>
            </a:r>
          </a:p>
          <a:p>
            <a:endParaRPr lang="en-US" b="1" dirty="0" smtClean="0">
              <a:solidFill>
                <a:srgbClr val="FF0000"/>
              </a:solidFill>
            </a:endParaRPr>
          </a:p>
          <a:p>
            <a:r>
              <a:rPr lang="en-US" b="1" dirty="0" smtClean="0">
                <a:solidFill>
                  <a:srgbClr val="FF0000"/>
                </a:solidFill>
              </a:rPr>
              <a:t>Distraction</a:t>
            </a:r>
          </a:p>
          <a:p>
            <a:endParaRPr lang="en-US" b="1" dirty="0" smtClean="0">
              <a:solidFill>
                <a:srgbClr val="FF0000"/>
              </a:solidFill>
            </a:endParaRPr>
          </a:p>
          <a:p>
            <a:r>
              <a:rPr lang="en-US" b="1" dirty="0" smtClean="0">
                <a:solidFill>
                  <a:srgbClr val="FF0000"/>
                </a:solidFill>
              </a:rPr>
              <a:t>Insecurity</a:t>
            </a:r>
          </a:p>
          <a:p>
            <a:endParaRPr lang="en-US" b="1" dirty="0" smtClean="0">
              <a:solidFill>
                <a:srgbClr val="FF0000"/>
              </a:solidFill>
            </a:endParaRPr>
          </a:p>
          <a:p>
            <a:r>
              <a:rPr lang="en-US" b="1" dirty="0" smtClean="0">
                <a:solidFill>
                  <a:srgbClr val="FF0000"/>
                </a:solidFill>
              </a:rPr>
              <a:t>Stalker </a:t>
            </a:r>
            <a:r>
              <a:rPr lang="en-US" b="1" dirty="0">
                <a:solidFill>
                  <a:srgbClr val="FF0000"/>
                </a:solidFill>
              </a:rPr>
              <a:t>friendly</a:t>
            </a:r>
            <a:endParaRPr lang="en-US" dirty="0">
              <a:solidFill>
                <a:srgbClr val="FF0000"/>
              </a:solidFill>
            </a:endParaRPr>
          </a:p>
        </p:txBody>
      </p:sp>
    </p:spTree>
    <p:extLst>
      <p:ext uri="{BB962C8B-B14F-4D97-AF65-F5344CB8AC3E}">
        <p14:creationId xmlns:p14="http://schemas.microsoft.com/office/powerpoint/2010/main" val="23333018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waving-clo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8434" name="Rectangle 2"/>
          <p:cNvSpPr>
            <a:spLocks noGrp="1" noChangeArrowheads="1"/>
          </p:cNvSpPr>
          <p:nvPr>
            <p:ph type="title"/>
          </p:nvPr>
        </p:nvSpPr>
        <p:spPr/>
        <p:txBody>
          <a:bodyPr>
            <a:normAutofit fontScale="90000"/>
          </a:bodyPr>
          <a:lstStyle/>
          <a:p>
            <a:r>
              <a:rPr lang="en-US" altLang="en-US" sz="2800" b="1"/>
              <a:t>A recent study taken by Ben Parr Showed that there are four themes contributed to jealousy on Facebook:</a:t>
            </a:r>
          </a:p>
        </p:txBody>
      </p:sp>
      <p:sp>
        <p:nvSpPr>
          <p:cNvPr id="18435" name="Rectangle 3"/>
          <p:cNvSpPr>
            <a:spLocks noGrp="1" noChangeArrowheads="1"/>
          </p:cNvSpPr>
          <p:nvPr>
            <p:ph type="body" idx="1"/>
          </p:nvPr>
        </p:nvSpPr>
        <p:spPr>
          <a:xfrm>
            <a:off x="457200" y="1981200"/>
            <a:ext cx="8229600" cy="4525963"/>
          </a:xfrm>
        </p:spPr>
        <p:txBody>
          <a:bodyPr/>
          <a:lstStyle/>
          <a:p>
            <a:pPr marL="457200" indent="-457200">
              <a:lnSpc>
                <a:spcPct val="80000"/>
              </a:lnSpc>
              <a:buFontTx/>
              <a:buAutoNum type="arabicPeriod"/>
            </a:pPr>
            <a:r>
              <a:rPr lang="en-US" altLang="en-US" sz="2000" b="1"/>
              <a:t>Accessibility of information:</a:t>
            </a:r>
            <a:r>
              <a:rPr lang="en-US" altLang="en-US" sz="2000"/>
              <a:t> Increased info about the interactions of significant others lead to increased monitoring and jealousy for 19.1% of participants</a:t>
            </a:r>
            <a:endParaRPr lang="en-US" altLang="en-US" sz="2000" b="1"/>
          </a:p>
          <a:p>
            <a:pPr marL="457200" indent="-457200">
              <a:lnSpc>
                <a:spcPct val="80000"/>
              </a:lnSpc>
              <a:buFontTx/>
              <a:buAutoNum type="arabicPeriod"/>
            </a:pPr>
            <a:endParaRPr lang="en-US" altLang="en-US" sz="2000" b="1"/>
          </a:p>
          <a:p>
            <a:pPr marL="457200" indent="-457200">
              <a:lnSpc>
                <a:spcPct val="80000"/>
              </a:lnSpc>
              <a:buFontTx/>
              <a:buAutoNum type="arabicPeriod"/>
            </a:pPr>
            <a:r>
              <a:rPr lang="en-US" altLang="en-US" sz="2000" b="1"/>
              <a:t>Relationship jealousy:</a:t>
            </a:r>
            <a:r>
              <a:rPr lang="en-US" altLang="en-US" sz="2000"/>
              <a:t> 16.2% of respondents were explicitly linked to Facebook use contributing to jealousy</a:t>
            </a:r>
          </a:p>
          <a:p>
            <a:pPr marL="457200" indent="-457200">
              <a:lnSpc>
                <a:spcPct val="80000"/>
              </a:lnSpc>
              <a:buFontTx/>
              <a:buAutoNum type="arabicPeriod"/>
            </a:pPr>
            <a:endParaRPr lang="en-US" altLang="en-US" sz="2000" b="1"/>
          </a:p>
          <a:p>
            <a:pPr marL="457200" indent="-457200">
              <a:lnSpc>
                <a:spcPct val="80000"/>
              </a:lnSpc>
              <a:buFontTx/>
              <a:buAutoNum type="arabicPeriod"/>
            </a:pPr>
            <a:r>
              <a:rPr lang="en-US" altLang="en-US" sz="2000" b="1"/>
              <a:t>Facebook as an addiction:</a:t>
            </a:r>
            <a:r>
              <a:rPr lang="en-US" altLang="en-US" sz="2000"/>
              <a:t> 10.3% of participants had major difficulty limiting the amount of time he or she looked at his or her partner’s Facebook profile.</a:t>
            </a:r>
            <a:endParaRPr lang="en-US" altLang="en-US" sz="2000" b="1"/>
          </a:p>
          <a:p>
            <a:pPr marL="457200" indent="-457200">
              <a:lnSpc>
                <a:spcPct val="80000"/>
              </a:lnSpc>
              <a:buFontTx/>
              <a:buAutoNum type="arabicPeriod"/>
            </a:pPr>
            <a:endParaRPr lang="en-US" altLang="en-US" sz="2000" b="1"/>
          </a:p>
          <a:p>
            <a:pPr marL="457200" indent="-457200">
              <a:lnSpc>
                <a:spcPct val="80000"/>
              </a:lnSpc>
              <a:buFontTx/>
              <a:buAutoNum type="arabicPeriod"/>
            </a:pPr>
            <a:r>
              <a:rPr lang="en-US" altLang="en-US" sz="2000" b="1"/>
              <a:t>Lack of context:</a:t>
            </a:r>
            <a:r>
              <a:rPr lang="en-US" altLang="en-US" sz="2000"/>
              <a:t> 7.4% of respondents referenced how Facebook can be ambiguous and that, without context, jealousy can be spurred over misunderstandings. </a:t>
            </a:r>
          </a:p>
        </p:txBody>
      </p:sp>
    </p:spTree>
    <p:extLst>
      <p:ext uri="{BB962C8B-B14F-4D97-AF65-F5344CB8AC3E}">
        <p14:creationId xmlns:p14="http://schemas.microsoft.com/office/powerpoint/2010/main" val="4139221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InternetExplor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8197"/>
            <a:ext cx="3276600" cy="2514600"/>
          </a:xfrm>
          <a:prstGeom prst="rect">
            <a:avLst/>
          </a:prstGeom>
          <a:noFill/>
          <a:extLst>
            <a:ext uri="{909E8E84-426E-40DD-AFC4-6F175D3DCCD1}">
              <a14:hiddenFill xmlns:a14="http://schemas.microsoft.com/office/drawing/2010/main">
                <a:solidFill>
                  <a:srgbClr val="FFFFFF"/>
                </a:solidFill>
              </a14:hiddenFill>
            </a:ext>
          </a:extLst>
        </p:spPr>
      </p:pic>
      <p:sp>
        <p:nvSpPr>
          <p:cNvPr id="21506" name="Rectangle 2"/>
          <p:cNvSpPr>
            <a:spLocks noGrp="1" noChangeArrowheads="1"/>
          </p:cNvSpPr>
          <p:nvPr>
            <p:ph type="title"/>
          </p:nvPr>
        </p:nvSpPr>
        <p:spPr>
          <a:xfrm>
            <a:off x="457200" y="685800"/>
            <a:ext cx="8229600" cy="1524000"/>
          </a:xfrm>
        </p:spPr>
        <p:txBody>
          <a:bodyPr/>
          <a:lstStyle/>
          <a:p>
            <a:r>
              <a:rPr lang="en-US" altLang="en-US">
                <a:latin typeface="Arial Narrow" pitchFamily="34" charset="0"/>
              </a:rPr>
              <a:t>Addicted to the Internet?</a:t>
            </a:r>
            <a:r>
              <a:rPr lang="en-US" altLang="en-US"/>
              <a:t/>
            </a:r>
            <a:br>
              <a:rPr lang="en-US" altLang="en-US"/>
            </a:br>
            <a:r>
              <a:rPr lang="en-US" altLang="en-US" sz="3200" b="1">
                <a:latin typeface="Boulder" pitchFamily="2" charset="0"/>
              </a:rPr>
              <a:t>There is rehab for that.</a:t>
            </a:r>
          </a:p>
        </p:txBody>
      </p:sp>
      <p:sp>
        <p:nvSpPr>
          <p:cNvPr id="21507" name="Rectangle 3"/>
          <p:cNvSpPr>
            <a:spLocks noGrp="1" noChangeArrowheads="1"/>
          </p:cNvSpPr>
          <p:nvPr>
            <p:ph type="body" idx="1"/>
          </p:nvPr>
        </p:nvSpPr>
        <p:spPr>
          <a:xfrm>
            <a:off x="685800" y="2209800"/>
            <a:ext cx="7467600" cy="4191000"/>
          </a:xfrm>
        </p:spPr>
        <p:txBody>
          <a:bodyPr>
            <a:normAutofit/>
          </a:bodyPr>
          <a:lstStyle/>
          <a:p>
            <a:pPr>
              <a:lnSpc>
                <a:spcPct val="80000"/>
              </a:lnSpc>
              <a:buFontTx/>
              <a:buNone/>
            </a:pPr>
            <a:r>
              <a:rPr lang="en-US" altLang="en-US" sz="1400" b="1" dirty="0"/>
              <a:t>	</a:t>
            </a:r>
            <a:endParaRPr lang="en-US" altLang="en-US" sz="1700" b="1" dirty="0">
              <a:latin typeface="Arial" panose="020B0604020202020204" pitchFamily="34" charset="0"/>
              <a:cs typeface="Arial" panose="020B0604020202020204" pitchFamily="34" charset="0"/>
            </a:endParaRPr>
          </a:p>
          <a:p>
            <a:pPr>
              <a:lnSpc>
                <a:spcPct val="80000"/>
              </a:lnSpc>
              <a:buFontTx/>
              <a:buNone/>
            </a:pPr>
            <a:r>
              <a:rPr lang="en-US" altLang="en-US" sz="1700" b="1" dirty="0">
                <a:latin typeface="Arial" panose="020B0604020202020204" pitchFamily="34" charset="0"/>
                <a:cs typeface="Arial" panose="020B0604020202020204" pitchFamily="34" charset="0"/>
              </a:rPr>
              <a:t>	Ben Alexander, 19, is a former student at the University of Iowa but </a:t>
            </a:r>
            <a:endParaRPr lang="en-US" altLang="en-US" sz="1700" b="1" dirty="0" smtClean="0">
              <a:latin typeface="Arial" panose="020B0604020202020204" pitchFamily="34" charset="0"/>
              <a:cs typeface="Arial" panose="020B0604020202020204" pitchFamily="34" charset="0"/>
            </a:endParaRPr>
          </a:p>
          <a:p>
            <a:pPr>
              <a:lnSpc>
                <a:spcPct val="80000"/>
              </a:lnSpc>
              <a:buFontTx/>
              <a:buNone/>
            </a:pPr>
            <a:r>
              <a:rPr lang="en-US" altLang="en-US" sz="1700" b="1" dirty="0">
                <a:latin typeface="Arial" panose="020B0604020202020204" pitchFamily="34" charset="0"/>
                <a:cs typeface="Arial" panose="020B0604020202020204" pitchFamily="34" charset="0"/>
              </a:rPr>
              <a:t>	spent every waking minute of his time playing World of Warcraft. </a:t>
            </a:r>
            <a:r>
              <a:rPr lang="en-US" altLang="en-US" sz="1700" b="1" dirty="0" smtClean="0">
                <a:latin typeface="Arial" panose="020B0604020202020204" pitchFamily="34" charset="0"/>
                <a:cs typeface="Arial" panose="020B0604020202020204" pitchFamily="34" charset="0"/>
              </a:rPr>
              <a:t>As </a:t>
            </a:r>
          </a:p>
          <a:p>
            <a:pPr>
              <a:lnSpc>
                <a:spcPct val="80000"/>
              </a:lnSpc>
              <a:buFontTx/>
              <a:buNone/>
            </a:pPr>
            <a:r>
              <a:rPr lang="en-US" altLang="en-US" sz="1700" b="1" dirty="0">
                <a:latin typeface="Arial" panose="020B0604020202020204" pitchFamily="34" charset="0"/>
                <a:cs typeface="Arial" panose="020B0604020202020204" pitchFamily="34" charset="0"/>
              </a:rPr>
              <a:t>	a result, he flunked out. In order to break his addiction that he says, is just </a:t>
            </a:r>
            <a:endParaRPr lang="en-US" altLang="en-US" sz="1700" b="1" dirty="0" smtClean="0">
              <a:latin typeface="Arial" panose="020B0604020202020204" pitchFamily="34" charset="0"/>
              <a:cs typeface="Arial" panose="020B0604020202020204" pitchFamily="34" charset="0"/>
            </a:endParaRPr>
          </a:p>
          <a:p>
            <a:pPr>
              <a:lnSpc>
                <a:spcPct val="80000"/>
              </a:lnSpc>
              <a:buFontTx/>
              <a:buNone/>
            </a:pPr>
            <a:r>
              <a:rPr lang="en-US" altLang="en-US" sz="1700" b="1" dirty="0" smtClean="0">
                <a:latin typeface="Arial" panose="020B0604020202020204" pitchFamily="34" charset="0"/>
                <a:cs typeface="Arial" panose="020B0604020202020204" pitchFamily="34" charset="0"/>
              </a:rPr>
              <a:t>	as addictive as alcohol and drugs, he needed to seek professional help. </a:t>
            </a:r>
            <a:endParaRPr lang="en-US" altLang="en-US" sz="1700" b="1" dirty="0">
              <a:latin typeface="Arial" panose="020B0604020202020204" pitchFamily="34" charset="0"/>
              <a:cs typeface="Arial" panose="020B0604020202020204" pitchFamily="34" charset="0"/>
            </a:endParaRPr>
          </a:p>
          <a:p>
            <a:pPr>
              <a:lnSpc>
                <a:spcPct val="80000"/>
              </a:lnSpc>
              <a:buFontTx/>
              <a:buNone/>
            </a:pPr>
            <a:r>
              <a:rPr lang="en-US" altLang="en-US" sz="1700" b="1" dirty="0">
                <a:latin typeface="Arial" panose="020B0604020202020204" pitchFamily="34" charset="0"/>
                <a:cs typeface="Arial" panose="020B0604020202020204" pitchFamily="34" charset="0"/>
              </a:rPr>
              <a:t>	Alexander was able to find </a:t>
            </a:r>
            <a:r>
              <a:rPr lang="en-US" altLang="en-US" sz="1700" b="1" dirty="0" err="1">
                <a:latin typeface="Arial" panose="020B0604020202020204" pitchFamily="34" charset="0"/>
                <a:cs typeface="Arial" panose="020B0604020202020204" pitchFamily="34" charset="0"/>
              </a:rPr>
              <a:t>reSTART</a:t>
            </a:r>
            <a:r>
              <a:rPr lang="en-US" altLang="en-US" sz="1700" b="1" dirty="0">
                <a:latin typeface="Arial" panose="020B0604020202020204" pitchFamily="34" charset="0"/>
                <a:cs typeface="Arial" panose="020B0604020202020204" pitchFamily="34" charset="0"/>
              </a:rPr>
              <a:t>, which is the first residential treatment center for </a:t>
            </a:r>
          </a:p>
          <a:p>
            <a:pPr>
              <a:lnSpc>
                <a:spcPct val="80000"/>
              </a:lnSpc>
              <a:buFontTx/>
              <a:buNone/>
            </a:pPr>
            <a:r>
              <a:rPr lang="en-US" altLang="en-US" sz="1700" b="1" dirty="0">
                <a:latin typeface="Arial" panose="020B0604020202020204" pitchFamily="34" charset="0"/>
                <a:cs typeface="Arial" panose="020B0604020202020204" pitchFamily="34" charset="0"/>
              </a:rPr>
              <a:t>	Internet addiction in the United States. “It opened in July and for $14,000 offers a </a:t>
            </a:r>
            <a:r>
              <a:rPr lang="en-US" altLang="en-US" sz="1700" b="1" dirty="0" smtClean="0">
                <a:latin typeface="Arial" panose="020B0604020202020204" pitchFamily="34" charset="0"/>
                <a:cs typeface="Arial" panose="020B0604020202020204" pitchFamily="34" charset="0"/>
              </a:rPr>
              <a:t>45-</a:t>
            </a:r>
            <a:endParaRPr lang="en-US" altLang="en-US" sz="1700" b="1" dirty="0">
              <a:latin typeface="Arial" panose="020B0604020202020204" pitchFamily="34" charset="0"/>
              <a:cs typeface="Arial" panose="020B0604020202020204" pitchFamily="34" charset="0"/>
            </a:endParaRPr>
          </a:p>
          <a:p>
            <a:pPr>
              <a:lnSpc>
                <a:spcPct val="80000"/>
              </a:lnSpc>
              <a:buFontTx/>
              <a:buNone/>
            </a:pPr>
            <a:r>
              <a:rPr lang="en-US" altLang="en-US" sz="1700" b="1" dirty="0">
                <a:latin typeface="Arial" panose="020B0604020202020204" pitchFamily="34" charset="0"/>
                <a:cs typeface="Arial" panose="020B0604020202020204" pitchFamily="34" charset="0"/>
              </a:rPr>
              <a:t>	day program intended to help people wean themselves from pathological computer use, which </a:t>
            </a:r>
          </a:p>
          <a:p>
            <a:pPr>
              <a:lnSpc>
                <a:spcPct val="80000"/>
              </a:lnSpc>
              <a:buFontTx/>
              <a:buNone/>
            </a:pPr>
            <a:r>
              <a:rPr lang="en-US" altLang="en-US" sz="1700" b="1" dirty="0">
                <a:latin typeface="Arial" panose="020B0604020202020204" pitchFamily="34" charset="0"/>
                <a:cs typeface="Arial" panose="020B0604020202020204" pitchFamily="34" charset="0"/>
              </a:rPr>
              <a:t>	can include obsessive use of video games, texting, Facebook, eBay, Twitter and any other </a:t>
            </a:r>
            <a:r>
              <a:rPr lang="en-US" altLang="en-US" sz="1700" b="1" dirty="0" smtClean="0">
                <a:latin typeface="Arial" panose="020B0604020202020204" pitchFamily="34" charset="0"/>
                <a:cs typeface="Arial" panose="020B0604020202020204" pitchFamily="34" charset="0"/>
              </a:rPr>
              <a:t>time-</a:t>
            </a:r>
            <a:endParaRPr lang="en-US" altLang="en-US" sz="1700" b="1" dirty="0">
              <a:latin typeface="Arial" panose="020B0604020202020204" pitchFamily="34" charset="0"/>
              <a:cs typeface="Arial" panose="020B0604020202020204" pitchFamily="34" charset="0"/>
            </a:endParaRPr>
          </a:p>
          <a:p>
            <a:pPr>
              <a:lnSpc>
                <a:spcPct val="80000"/>
              </a:lnSpc>
              <a:buFontTx/>
              <a:buNone/>
            </a:pPr>
            <a:r>
              <a:rPr lang="en-US" altLang="en-US" sz="1700" b="1" dirty="0">
                <a:latin typeface="Arial" panose="020B0604020202020204" pitchFamily="34" charset="0"/>
                <a:cs typeface="Arial" panose="020B0604020202020204" pitchFamily="34" charset="0"/>
              </a:rPr>
              <a:t>	killers brought courtesy of technology,” (</a:t>
            </a:r>
            <a:r>
              <a:rPr lang="en-US" altLang="en-US" sz="1700" b="1" dirty="0" err="1">
                <a:latin typeface="Arial" panose="020B0604020202020204" pitchFamily="34" charset="0"/>
                <a:cs typeface="Arial" panose="020B0604020202020204" pitchFamily="34" charset="0"/>
              </a:rPr>
              <a:t>Geranios</a:t>
            </a:r>
            <a:r>
              <a:rPr lang="en-US" altLang="en-US" sz="17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55579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clean lined paper stra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0"/>
            <a:ext cx="7239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9459" name="Rectangle 3"/>
          <p:cNvSpPr>
            <a:spLocks noGrp="1" noChangeArrowheads="1"/>
          </p:cNvSpPr>
          <p:nvPr>
            <p:ph type="body" idx="1"/>
          </p:nvPr>
        </p:nvSpPr>
        <p:spPr>
          <a:xfrm>
            <a:off x="2057400" y="1524000"/>
            <a:ext cx="5486400" cy="4267200"/>
          </a:xfrm>
        </p:spPr>
        <p:txBody>
          <a:bodyPr/>
          <a:lstStyle/>
          <a:p>
            <a:pPr>
              <a:lnSpc>
                <a:spcPct val="80000"/>
              </a:lnSpc>
              <a:buFontTx/>
              <a:buNone/>
            </a:pPr>
            <a:r>
              <a:rPr lang="en-US" altLang="en-US" sz="2400"/>
              <a:t>	Technology has made life a lot easier on us and I am not trying to say technology is bad because, I personally would have a hard time functioning without it. However, there comes a point when we need to set boundaries on how much technology “intake” we consume because, not all good things stay good. There are negative side effects to technology as you can see and we need to be aware of them in order to control it. </a:t>
            </a:r>
          </a:p>
        </p:txBody>
      </p:sp>
    </p:spTree>
    <p:extLst>
      <p:ext uri="{BB962C8B-B14F-4D97-AF65-F5344CB8AC3E}">
        <p14:creationId xmlns:p14="http://schemas.microsoft.com/office/powerpoint/2010/main" val="14433687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THANKYOU</a:t>
            </a:r>
            <a:endParaRPr lang="en-US" sz="4800" dirty="0"/>
          </a:p>
        </p:txBody>
      </p:sp>
      <p:sp>
        <p:nvSpPr>
          <p:cNvPr id="3" name="Text Placeholder 2"/>
          <p:cNvSpPr>
            <a:spLocks noGrp="1"/>
          </p:cNvSpPr>
          <p:nvPr>
            <p:ph type="body" sz="half" idx="2"/>
          </p:nvPr>
        </p:nvSpPr>
        <p:spPr/>
        <p:txBody>
          <a:bodyPr/>
          <a:lstStyle/>
          <a:p>
            <a:endParaRPr lang="en-US"/>
          </a:p>
        </p:txBody>
      </p:sp>
      <p:sp>
        <p:nvSpPr>
          <p:cNvPr id="4" name="Picture Placeholder 3"/>
          <p:cNvSpPr>
            <a:spLocks noGrp="1"/>
          </p:cNvSpPr>
          <p:nvPr>
            <p:ph type="pic" idx="1"/>
          </p:nvPr>
        </p:nvSpPr>
        <p:spPr/>
      </p:sp>
    </p:spTree>
    <p:extLst>
      <p:ext uri="{BB962C8B-B14F-4D97-AF65-F5344CB8AC3E}">
        <p14:creationId xmlns:p14="http://schemas.microsoft.com/office/powerpoint/2010/main" val="29075229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249</TotalTime>
  <Words>2335</Words>
  <Application>Microsoft Office PowerPoint</Application>
  <PresentationFormat>On-screen Show (4:3)</PresentationFormat>
  <Paragraphs>293</Paragraphs>
  <Slides>45</Slides>
  <Notes>14</Notes>
  <HiddenSlides>0</HiddenSlides>
  <MMClips>6</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Opulent</vt:lpstr>
      <vt:lpstr>Technology and society</vt:lpstr>
      <vt:lpstr>What is Technology?</vt:lpstr>
      <vt:lpstr>PowerPoint Presentation</vt:lpstr>
      <vt:lpstr>TECHNOLOGY AND ITS IMPACT ON SOCIALINTERACTIONS</vt:lpstr>
      <vt:lpstr>PowerPoint Presentation</vt:lpstr>
      <vt:lpstr>PowerPoint Presentation</vt:lpstr>
      <vt:lpstr>Technology vs. Science</vt:lpstr>
      <vt:lpstr>Technological Changes</vt:lpstr>
      <vt:lpstr>Education </vt:lpstr>
      <vt:lpstr>Scientific Discovery and Technological Innovations</vt:lpstr>
      <vt:lpstr>Scientific Discovery (cont’d)</vt:lpstr>
      <vt:lpstr>Scientific Discovery (cont’d)</vt:lpstr>
      <vt:lpstr>Video 1: Virtual reality</vt:lpstr>
      <vt:lpstr>PowerPoint Presentation</vt:lpstr>
      <vt:lpstr>Video 2: Virtual reality cont’d</vt:lpstr>
      <vt:lpstr>How Does Technology Address Human Needs and Wants?</vt:lpstr>
      <vt:lpstr>Information Technology</vt:lpstr>
      <vt:lpstr>Communication Technology</vt:lpstr>
      <vt:lpstr>Bio-related Technology</vt:lpstr>
      <vt:lpstr>Video 3: Bio-related Technology </vt:lpstr>
      <vt:lpstr>Agricultural Technology</vt:lpstr>
      <vt:lpstr>Video 4: Agricultural Technology</vt:lpstr>
      <vt:lpstr>Medical Technology</vt:lpstr>
      <vt:lpstr>Video 5: Medical Technology</vt:lpstr>
      <vt:lpstr>Environmental Technology</vt:lpstr>
      <vt:lpstr>Production Technology</vt:lpstr>
      <vt:lpstr>PowerPoint Presentation</vt:lpstr>
      <vt:lpstr>PowerPoint Presentation</vt:lpstr>
      <vt:lpstr>PowerPoint Presentation</vt:lpstr>
      <vt:lpstr>Transportation Technology</vt:lpstr>
      <vt:lpstr>Energy and Power Technology</vt:lpstr>
      <vt:lpstr>Nanotechnology</vt:lpstr>
      <vt:lpstr>Video 6: Nanotubes</vt:lpstr>
      <vt:lpstr>Negative Effects of Technology</vt:lpstr>
      <vt:lpstr>How much is too much?</vt:lpstr>
      <vt:lpstr>PowerPoint Presentation</vt:lpstr>
      <vt:lpstr>PowerPoint Presentation</vt:lpstr>
      <vt:lpstr>Effects on our Youth</vt:lpstr>
      <vt:lpstr>PowerPoint Presentation</vt:lpstr>
      <vt:lpstr>MySpace and Facebook</vt:lpstr>
      <vt:lpstr>Facebook negative effects</vt:lpstr>
      <vt:lpstr>A recent study taken by Ben Parr Showed that there are four themes contributed to jealousy on Facebook:</vt:lpstr>
      <vt:lpstr>Addicted to the Internet? There is rehab for that.</vt:lpstr>
      <vt:lpstr>PowerPoint Presentation</vt:lpstr>
      <vt:lpstr>THANKYOU</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and society</dc:title>
  <dc:creator>Sajjad Mohsin</dc:creator>
  <cp:lastModifiedBy>3d</cp:lastModifiedBy>
  <cp:revision>21</cp:revision>
  <dcterms:created xsi:type="dcterms:W3CDTF">2014-11-08T10:42:26Z</dcterms:created>
  <dcterms:modified xsi:type="dcterms:W3CDTF">2014-11-17T07:27:17Z</dcterms:modified>
</cp:coreProperties>
</file>