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Default Extension="wmv" ContentType="video/x-ms-wmv"/>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Default Extension="gif" ContentType="image/gif"/>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notesMasterIdLst>
    <p:notesMasterId r:id="rId52"/>
  </p:notesMasterIdLst>
  <p:sldIdLst>
    <p:sldId id="256" r:id="rId2"/>
    <p:sldId id="286" r:id="rId3"/>
    <p:sldId id="287" r:id="rId4"/>
    <p:sldId id="257" r:id="rId5"/>
    <p:sldId id="309" r:id="rId6"/>
    <p:sldId id="302" r:id="rId7"/>
    <p:sldId id="305" r:id="rId8"/>
    <p:sldId id="303" r:id="rId9"/>
    <p:sldId id="297" r:id="rId10"/>
    <p:sldId id="298" r:id="rId11"/>
    <p:sldId id="299" r:id="rId12"/>
    <p:sldId id="300" r:id="rId13"/>
    <p:sldId id="301" r:id="rId14"/>
    <p:sldId id="258" r:id="rId15"/>
    <p:sldId id="266" r:id="rId16"/>
    <p:sldId id="262" r:id="rId17"/>
    <p:sldId id="267" r:id="rId18"/>
    <p:sldId id="259" r:id="rId19"/>
    <p:sldId id="260" r:id="rId20"/>
    <p:sldId id="261" r:id="rId21"/>
    <p:sldId id="306" r:id="rId22"/>
    <p:sldId id="307" r:id="rId23"/>
    <p:sldId id="304" r:id="rId24"/>
    <p:sldId id="308" r:id="rId25"/>
    <p:sldId id="263" r:id="rId26"/>
    <p:sldId id="264" r:id="rId27"/>
    <p:sldId id="271" r:id="rId28"/>
    <p:sldId id="294" r:id="rId29"/>
    <p:sldId id="277" r:id="rId30"/>
    <p:sldId id="278" r:id="rId31"/>
    <p:sldId id="310" r:id="rId32"/>
    <p:sldId id="279" r:id="rId33"/>
    <p:sldId id="283" r:id="rId34"/>
    <p:sldId id="311" r:id="rId35"/>
    <p:sldId id="291" r:id="rId36"/>
    <p:sldId id="313" r:id="rId37"/>
    <p:sldId id="316" r:id="rId38"/>
    <p:sldId id="317" r:id="rId39"/>
    <p:sldId id="318" r:id="rId40"/>
    <p:sldId id="319" r:id="rId41"/>
    <p:sldId id="329" r:id="rId42"/>
    <p:sldId id="320" r:id="rId43"/>
    <p:sldId id="321" r:id="rId44"/>
    <p:sldId id="322" r:id="rId45"/>
    <p:sldId id="323" r:id="rId46"/>
    <p:sldId id="324" r:id="rId47"/>
    <p:sldId id="325" r:id="rId48"/>
    <p:sldId id="326" r:id="rId49"/>
    <p:sldId id="327" r:id="rId50"/>
    <p:sldId id="284"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4795" autoAdjust="0"/>
    <p:restoredTop sz="94660"/>
  </p:normalViewPr>
  <p:slideViewPr>
    <p:cSldViewPr>
      <p:cViewPr>
        <p:scale>
          <a:sx n="70" d="100"/>
          <a:sy n="70" d="100"/>
        </p:scale>
        <p:origin x="-1332" y="6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50.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59.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D26555-9D56-40B0-A74B-A73745D67AD6}" type="datetimeFigureOut">
              <a:rPr lang="en-US" smtClean="0"/>
              <a:pPr/>
              <a:t>10/11/2014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6015F3-8423-41BA-8C1C-F1428EE6BC16}" type="slidenum">
              <a:rPr lang="en-US" smtClean="0"/>
              <a:pPr/>
              <a:t>‹#›</a:t>
            </a:fld>
            <a:endParaRPr lang="en-US"/>
          </a:p>
        </p:txBody>
      </p:sp>
    </p:spTree>
    <p:extLst>
      <p:ext uri="{BB962C8B-B14F-4D97-AF65-F5344CB8AC3E}">
        <p14:creationId xmlns:p14="http://schemas.microsoft.com/office/powerpoint/2010/main" xmlns="" val="1936907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E6015F3-8423-41BA-8C1C-F1428EE6BC16}" type="slidenum">
              <a:rPr lang="en-US" smtClean="0"/>
              <a:pPr/>
              <a:t>9</a:t>
            </a:fld>
            <a:endParaRPr lang="en-US"/>
          </a:p>
        </p:txBody>
      </p:sp>
    </p:spTree>
    <p:extLst>
      <p:ext uri="{BB962C8B-B14F-4D97-AF65-F5344CB8AC3E}">
        <p14:creationId xmlns:p14="http://schemas.microsoft.com/office/powerpoint/2010/main" xmlns="" val="391447808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3C086E9-E632-4042-AC1D-59D88C81FE6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8" name="Slide Number Placeholder 7"/>
          <p:cNvSpPr>
            <a:spLocks noGrp="1"/>
          </p:cNvSpPr>
          <p:nvPr>
            <p:ph type="sldNum" sz="quarter" idx="11"/>
          </p:nvPr>
        </p:nvSpPr>
        <p:spPr/>
        <p:txBody>
          <a:bodyPr/>
          <a:lstStyle/>
          <a:p>
            <a:fld id="{43C086E9-E632-4042-AC1D-59D88C81FE64}"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43C086E9-E632-4042-AC1D-59D88C81F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C6040022-97E1-48DA-A76C-16AE0976AA30}" type="datetimeFigureOut">
              <a:rPr lang="en-US" smtClean="0"/>
              <a:pPr/>
              <a:t>10/11/2014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40022-97E1-48DA-A76C-16AE0976AA30}" type="datetimeFigureOut">
              <a:rPr lang="en-US" smtClean="0"/>
              <a:pPr/>
              <a:t>10/11/2014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C6040022-97E1-48DA-A76C-16AE0976AA30}" type="datetimeFigureOut">
              <a:rPr lang="en-US" smtClean="0"/>
              <a:pPr/>
              <a:t>10/11/2014</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3C086E9-E632-4042-AC1D-59D88C81FE6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image" Target="../media/image10.wmf"/><Relationship Id="rId1" Type="http://schemas.openxmlformats.org/officeDocument/2006/relationships/slideLayout" Target="../slideLayouts/slideLayout2.xml"/><Relationship Id="rId5" Type="http://schemas.openxmlformats.org/officeDocument/2006/relationships/image" Target="../media/image13.wmf"/><Relationship Id="rId4" Type="http://schemas.openxmlformats.org/officeDocument/2006/relationships/image" Target="../media/image12.wmf"/></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7.wmf"/><Relationship Id="rId7" Type="http://schemas.openxmlformats.org/officeDocument/2006/relationships/image" Target="../media/image21.jpeg"/><Relationship Id="rId2" Type="http://schemas.openxmlformats.org/officeDocument/2006/relationships/image" Target="../media/image16.jpeg"/><Relationship Id="rId1" Type="http://schemas.openxmlformats.org/officeDocument/2006/relationships/slideLayout" Target="../slideLayouts/slideLayout2.xml"/><Relationship Id="rId6" Type="http://schemas.openxmlformats.org/officeDocument/2006/relationships/image" Target="../media/image20.wmf"/><Relationship Id="rId5" Type="http://schemas.openxmlformats.org/officeDocument/2006/relationships/image" Target="../media/image19.jpeg"/><Relationship Id="rId4" Type="http://schemas.openxmlformats.org/officeDocument/2006/relationships/image" Target="../media/image1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image" Target="../media/image27.wmf"/><Relationship Id="rId3" Type="http://schemas.openxmlformats.org/officeDocument/2006/relationships/image" Target="../media/image23.wmf"/><Relationship Id="rId7" Type="http://schemas.openxmlformats.org/officeDocument/2006/relationships/image" Target="../media/image26.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5.png"/><Relationship Id="rId5" Type="http://schemas.openxmlformats.org/officeDocument/2006/relationships/image" Target="../media/image24.wmf"/><Relationship Id="rId10" Type="http://schemas.openxmlformats.org/officeDocument/2006/relationships/image" Target="../media/image29.wmf"/><Relationship Id="rId4" Type="http://schemas.openxmlformats.org/officeDocument/2006/relationships/oleObject" Target="../embeddings/oleObject2.bin"/><Relationship Id="rId9" Type="http://schemas.openxmlformats.org/officeDocument/2006/relationships/image" Target="../media/image28.wmf"/></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wmf"/></Relationships>
</file>

<file path=ppt/slides/_rels/slide17.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5.w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7.wmf"/><Relationship Id="rId2" Type="http://schemas.openxmlformats.org/officeDocument/2006/relationships/image" Target="../media/image36.w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2.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video" Target="file:///D:\Intro%20to%20psychology\Lecture%201\videos\An%20Introvert%20and%20Extrovert%20on%20the%20Subway.avi" TargetMode="External"/></Relationships>
</file>

<file path=ppt/slides/_rels/slide29.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gi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6.gif"/><Relationship Id="rId2" Type="http://schemas.openxmlformats.org/officeDocument/2006/relationships/slideLayout" Target="../slideLayouts/slideLayout2.xml"/><Relationship Id="rId1" Type="http://schemas.openxmlformats.org/officeDocument/2006/relationships/video" Target="file:///D:\Intro%20to%20psychology\Lecture%201\videos\Social%20Psychology%20Experiment.avi" TargetMode="External"/><Relationship Id="rId4" Type="http://schemas.openxmlformats.org/officeDocument/2006/relationships/image" Target="../media/image47.png"/></Relationships>
</file>

<file path=ppt/slides/_rels/slide31.xml.rels><?xml version="1.0" encoding="UTF-8" standalone="yes"?>
<Relationships xmlns="http://schemas.openxmlformats.org/package/2006/relationships"><Relationship Id="rId3" Type="http://schemas.microsoft.com/office/2007/relationships/media" Target="../media/media1.wmv"/><Relationship Id="rId2" Type="http://schemas.openxmlformats.org/officeDocument/2006/relationships/slideLayout" Target="../slideLayouts/slideLayout2.xml"/><Relationship Id="rId1" Type="http://schemas.openxmlformats.org/officeDocument/2006/relationships/video" Target="NULL" TargetMode="External"/><Relationship Id="rId4" Type="http://schemas.openxmlformats.org/officeDocument/2006/relationships/image" Target="../media/image48.png"/></Relationships>
</file>

<file path=ppt/slides/_rels/slide32.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35.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4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229600" cy="1752600"/>
          </a:xfrm>
          <a:effectLst>
            <a:outerShdw blurRad="50800" dist="38100" dir="2700000" algn="tl" rotWithShape="0">
              <a:prstClr val="black">
                <a:alpha val="40000"/>
              </a:prstClr>
            </a:outerShdw>
          </a:effectLst>
        </p:spPr>
        <p:txBody>
          <a:bodyPr>
            <a:noAutofit/>
          </a:bodyPr>
          <a:lstStyle/>
          <a:p>
            <a:pPr algn="ctr"/>
            <a:r>
              <a:rPr lang="en-US" sz="6000" b="1" dirty="0" smtClean="0">
                <a:solidFill>
                  <a:schemeClr val="accent6">
                    <a:lumMod val="60000"/>
                    <a:lumOff val="40000"/>
                  </a:schemeClr>
                </a:solidFill>
              </a:rPr>
              <a:t>Introduction to Sociology </a:t>
            </a:r>
            <a:endParaRPr lang="en-US" sz="6000" b="1" dirty="0">
              <a:solidFill>
                <a:schemeClr val="accent6">
                  <a:lumMod val="60000"/>
                  <a:lumOff val="40000"/>
                </a:schemeClr>
              </a:solidFill>
            </a:endParaRPr>
          </a:p>
        </p:txBody>
      </p:sp>
      <p:sp>
        <p:nvSpPr>
          <p:cNvPr id="4" name="Subtitle 2"/>
          <p:cNvSpPr txBox="1">
            <a:spLocks/>
          </p:cNvSpPr>
          <p:nvPr/>
        </p:nvSpPr>
        <p:spPr>
          <a:xfrm>
            <a:off x="990600" y="4419600"/>
            <a:ext cx="6480048" cy="1752600"/>
          </a:xfrm>
          <a:prstGeom prst="rect">
            <a:avLst/>
          </a:prstGeom>
          <a:effectLst>
            <a:outerShdw blurRad="50800" dist="38100" dir="2700000" algn="tl" rotWithShape="0">
              <a:prstClr val="black">
                <a:alpha val="40000"/>
              </a:prstClr>
            </a:outerShdw>
          </a:effectLst>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2400" b="1" i="0" u="none" strike="noStrike" kern="1200" cap="none" spc="0" normalizeH="0" baseline="0" noProof="0" dirty="0" smtClean="0">
                <a:ln>
                  <a:noFill/>
                </a:ln>
                <a:solidFill>
                  <a:schemeClr val="accent6">
                    <a:lumMod val="60000"/>
                    <a:lumOff val="40000"/>
                  </a:schemeClr>
                </a:solidFill>
                <a:effectLst/>
                <a:uLnTx/>
                <a:uFillTx/>
                <a:latin typeface="+mn-lt"/>
                <a:ea typeface="+mn-ea"/>
                <a:cs typeface="+mn-cs"/>
              </a:rPr>
              <a:t>Presented By</a:t>
            </a: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2400" b="1" dirty="0" smtClean="0">
                <a:solidFill>
                  <a:schemeClr val="accent6">
                    <a:lumMod val="60000"/>
                    <a:lumOff val="40000"/>
                  </a:schemeClr>
                </a:solidFill>
              </a:rPr>
              <a:t>Dr. </a:t>
            </a:r>
            <a:r>
              <a:rPr lang="en-US" sz="2400" b="1" dirty="0" err="1" smtClean="0">
                <a:solidFill>
                  <a:schemeClr val="accent6">
                    <a:lumMod val="60000"/>
                    <a:lumOff val="40000"/>
                  </a:schemeClr>
                </a:solidFill>
              </a:rPr>
              <a:t>Sadaf</a:t>
            </a:r>
            <a:r>
              <a:rPr lang="en-US" sz="2400" b="1" dirty="0" smtClean="0">
                <a:solidFill>
                  <a:schemeClr val="accent6">
                    <a:lumMod val="60000"/>
                    <a:lumOff val="40000"/>
                  </a:schemeClr>
                </a:solidFill>
              </a:rPr>
              <a:t> </a:t>
            </a:r>
            <a:r>
              <a:rPr lang="en-US" sz="2400" b="1" dirty="0" err="1" smtClean="0">
                <a:solidFill>
                  <a:schemeClr val="accent6">
                    <a:lumMod val="60000"/>
                    <a:lumOff val="40000"/>
                  </a:schemeClr>
                </a:solidFill>
              </a:rPr>
              <a:t>Sajjad</a:t>
            </a:r>
            <a:endParaRPr kumimoji="0" lang="en-US" sz="2400" b="1" i="0" u="none" strike="noStrike" kern="1200" cap="none" spc="0" normalizeH="0" baseline="0" noProof="0" dirty="0">
              <a:ln>
                <a:noFill/>
              </a:ln>
              <a:solidFill>
                <a:schemeClr val="accent6">
                  <a:lumMod val="60000"/>
                  <a:lumOff val="40000"/>
                </a:schemeClr>
              </a:solidFill>
              <a:effectLst/>
              <a:uLnTx/>
              <a:uFillTx/>
              <a:latin typeface="+mn-lt"/>
              <a:ea typeface="+mn-ea"/>
              <a:cs typeface="+mn-cs"/>
            </a:endParaRPr>
          </a:p>
        </p:txBody>
      </p:sp>
      <p:pic>
        <p:nvPicPr>
          <p:cNvPr id="2" name="Picture 1"/>
          <p:cNvPicPr>
            <a:picLocks noChangeAspect="1"/>
          </p:cNvPicPr>
          <p:nvPr/>
        </p:nvPicPr>
        <p:blipFill>
          <a:blip r:embed="rId2">
            <a:extLst>
              <a:ext uri="{28A0092B-C50C-407E-A947-70E740481C1C}">
                <a14:useLocalDpi xmlns:a14="http://schemas.microsoft.com/office/drawing/2010/main" xmlns="" val="0"/>
              </a:ext>
            </a:extLst>
          </a:blip>
          <a:stretch>
            <a:fillRect/>
          </a:stretch>
        </p:blipFill>
        <p:spPr>
          <a:xfrm>
            <a:off x="2286000" y="2438400"/>
            <a:ext cx="4343400" cy="2438399"/>
          </a:xfrm>
          <a:prstGeom prst="rect">
            <a:avLst/>
          </a:prstGeom>
        </p:spPr>
      </p:pic>
    </p:spTree>
  </p:cSld>
  <p:clrMapOvr>
    <a:masterClrMapping/>
  </p:clrMapOvr>
  <p:transition>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1143000"/>
          </a:xfrm>
        </p:spPr>
        <p:txBody>
          <a:bodyPr>
            <a:normAutofit fontScale="90000"/>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Requirement and Expectation in Sociology class</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951037"/>
            <a:ext cx="7772400" cy="4525963"/>
          </a:xfrm>
        </p:spPr>
        <p:txBody>
          <a:bodyPr>
            <a:normAutofit lnSpcReduction="10000"/>
          </a:bodyPr>
          <a:lstStyle/>
          <a:p>
            <a:r>
              <a:rPr lang="en-US" sz="2800" dirty="0"/>
              <a:t>The number one requirement is going to be a flexible and open </a:t>
            </a:r>
            <a:r>
              <a:rPr lang="en-US" sz="2800" dirty="0" smtClean="0"/>
              <a:t>mind.</a:t>
            </a:r>
          </a:p>
          <a:p>
            <a:r>
              <a:rPr lang="en-US" sz="2800" dirty="0"/>
              <a:t>It absolutely changes how you see the world you live </a:t>
            </a:r>
            <a:r>
              <a:rPr lang="en-US" sz="2800" dirty="0" smtClean="0"/>
              <a:t>in. </a:t>
            </a:r>
          </a:p>
          <a:p>
            <a:r>
              <a:rPr lang="en-US" sz="2800" dirty="0"/>
              <a:t>You will learn how sociologists gather data and perform research. You may learn about institutions, inequality, religion, etc</a:t>
            </a:r>
            <a:r>
              <a:rPr lang="en-US" sz="2800" dirty="0" smtClean="0"/>
              <a:t>.</a:t>
            </a:r>
          </a:p>
          <a:p>
            <a:r>
              <a:rPr lang="en-US" sz="2800" dirty="0"/>
              <a:t>There is sometimes a great deal of focus on understanding the </a:t>
            </a:r>
            <a:r>
              <a:rPr lang="en-US" sz="2800" dirty="0" smtClean="0"/>
              <a:t>experiences </a:t>
            </a:r>
            <a:r>
              <a:rPr lang="en-US" sz="2800" dirty="0"/>
              <a:t>of different groups within their social </a:t>
            </a:r>
            <a:r>
              <a:rPr lang="en-US" sz="2800" dirty="0" smtClean="0"/>
              <a:t>contexts. </a:t>
            </a:r>
          </a:p>
          <a:p>
            <a:endParaRPr lang="en-US" dirty="0"/>
          </a:p>
        </p:txBody>
      </p:sp>
      <p:pic>
        <p:nvPicPr>
          <p:cNvPr id="5122" name="Picture 2" descr="C:\Users\3d\AppData\Local\Microsoft\Windows\Temporary Internet Files\Content.IE5\59LW27GR\MP900438778[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24800" y="0"/>
            <a:ext cx="1193800" cy="11938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4676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Sociology</a:t>
            </a:r>
            <a:endParaRPr lang="en-US" sz="3600" dirty="0">
              <a:latin typeface="+mn-lt"/>
            </a:endParaRPr>
          </a:p>
        </p:txBody>
      </p:sp>
      <p:sp>
        <p:nvSpPr>
          <p:cNvPr id="3" name="Content Placeholder 2"/>
          <p:cNvSpPr>
            <a:spLocks noGrp="1"/>
          </p:cNvSpPr>
          <p:nvPr>
            <p:ph idx="1"/>
          </p:nvPr>
        </p:nvSpPr>
        <p:spPr>
          <a:xfrm>
            <a:off x="381000" y="1752600"/>
            <a:ext cx="8229600" cy="4648200"/>
          </a:xfrm>
        </p:spPr>
        <p:txBody>
          <a:bodyPr>
            <a:normAutofit fontScale="92500" lnSpcReduction="10000"/>
          </a:bodyPr>
          <a:lstStyle/>
          <a:p>
            <a:pPr>
              <a:defRPr/>
            </a:pPr>
            <a:r>
              <a:rPr lang="en-US" sz="2800" dirty="0"/>
              <a:t>Sociology is the study of human social relationships and institutions. </a:t>
            </a:r>
            <a:endParaRPr lang="en-US" sz="2800" dirty="0" smtClean="0"/>
          </a:p>
          <a:p>
            <a:pPr>
              <a:defRPr/>
            </a:pPr>
            <a:r>
              <a:rPr lang="en-US" sz="2800" dirty="0" smtClean="0"/>
              <a:t>Sociology's </a:t>
            </a:r>
            <a:r>
              <a:rPr lang="en-US" sz="2800" dirty="0"/>
              <a:t>subject matter is diverse, ranging from crime to religion, from the family to the state, from the divisions of race and social class to the shared beliefs of a common culture, and from social stability to radical change in whole societies</a:t>
            </a:r>
            <a:r>
              <a:rPr lang="en-US" sz="2800" dirty="0" smtClean="0"/>
              <a:t>.</a:t>
            </a:r>
          </a:p>
          <a:p>
            <a:pPr>
              <a:defRPr/>
            </a:pPr>
            <a:r>
              <a:rPr lang="en-US" sz="2800" dirty="0" smtClean="0"/>
              <a:t> </a:t>
            </a:r>
            <a:r>
              <a:rPr lang="en-US" sz="2800" dirty="0"/>
              <a:t>Unifying the study of these diverse subjects of study is sociology's purpose of understanding how human action and consciousness both shape and are shaped by surrounding cultural and social structures.</a:t>
            </a:r>
            <a:endParaRPr lang="en-US" sz="2800" b="1" dirty="0">
              <a:solidFill>
                <a:srgbClr val="B50069"/>
              </a:solidFill>
              <a:effectLst>
                <a:outerShdw blurRad="38100" dist="38100" dir="2700000" algn="tl">
                  <a:srgbClr val="000000"/>
                </a:outerShdw>
              </a:effectLst>
            </a:endParaRPr>
          </a:p>
        </p:txBody>
      </p:sp>
      <p:pic>
        <p:nvPicPr>
          <p:cNvPr id="4" name="Picture 2" descr="C:\Users\3d\AppData\Local\Microsoft\Windows\Temporary Internet Files\Content.IE5\NGFZJES6\MP900430630[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10400" y="76200"/>
            <a:ext cx="1981200" cy="13716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4000" b="1" dirty="0" smtClean="0">
                <a:solidFill>
                  <a:schemeClr val="accent6">
                    <a:lumMod val="60000"/>
                    <a:lumOff val="40000"/>
                  </a:schemeClr>
                </a:solidFill>
                <a:latin typeface="+mn-lt"/>
              </a:rPr>
              <a:t>Career Paths</a:t>
            </a:r>
            <a:endParaRPr lang="en-US" sz="4000" b="1" dirty="0">
              <a:solidFill>
                <a:schemeClr val="accent6">
                  <a:lumMod val="60000"/>
                  <a:lumOff val="40000"/>
                </a:schemeClr>
              </a:solidFill>
              <a:latin typeface="+mn-lt"/>
            </a:endParaRPr>
          </a:p>
        </p:txBody>
      </p:sp>
      <p:sp>
        <p:nvSpPr>
          <p:cNvPr id="3" name="Content Placeholder 2"/>
          <p:cNvSpPr>
            <a:spLocks noGrp="1"/>
          </p:cNvSpPr>
          <p:nvPr>
            <p:ph idx="1"/>
          </p:nvPr>
        </p:nvSpPr>
        <p:spPr/>
        <p:txBody>
          <a:bodyPr>
            <a:normAutofit fontScale="92500"/>
          </a:bodyPr>
          <a:lstStyle/>
          <a:p>
            <a:r>
              <a:rPr lang="en-US" sz="2000" dirty="0"/>
              <a:t>Sociologists are employed by research institutes, the criminal justice system, public health and welfare organizations, private businesses, law firms, international agencies, medical centers, educational institutions, advertising firms, survey and polling organizations, and beyond. </a:t>
            </a:r>
            <a:endParaRPr lang="en-US" sz="2000" dirty="0" smtClean="0"/>
          </a:p>
          <a:p>
            <a:r>
              <a:rPr lang="en-US" sz="2000" dirty="0" smtClean="0"/>
              <a:t>Students </a:t>
            </a:r>
            <a:r>
              <a:rPr lang="en-US" sz="2000" dirty="0"/>
              <a:t>with a bachelor's degree in sociology often secure employment as social researchers, case workers, paralegals, public relations workers, administrators, community organizers, public policy researchers, and data analysts. </a:t>
            </a:r>
            <a:endParaRPr lang="en-US" sz="2000" dirty="0" smtClean="0"/>
          </a:p>
          <a:p>
            <a:r>
              <a:rPr lang="en-US" sz="2000" dirty="0" smtClean="0"/>
              <a:t>Sociology </a:t>
            </a:r>
            <a:r>
              <a:rPr lang="en-US" sz="2000" dirty="0"/>
              <a:t>also provides great preparation for going on to law school, medical school, business school, and for graduate degree programs in social work, education, public policy, religious ministry, mass communications, public health, non-profit administration, and international affairs.</a:t>
            </a:r>
          </a:p>
        </p:txBody>
      </p:sp>
      <p:pic>
        <p:nvPicPr>
          <p:cNvPr id="7170" name="Picture 2" descr="C:\Users\3d\AppData\Local\Microsoft\Windows\Temporary Internet Files\Content.IE5\59LW27GR\MP900448691[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772400" y="381000"/>
            <a:ext cx="1409699" cy="1143000"/>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1: What is sociology</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3811391734"/>
              </p:ext>
            </p:extLst>
          </p:nvPr>
        </p:nvGraphicFramePr>
        <p:xfrm>
          <a:off x="3200400" y="2209800"/>
          <a:ext cx="2070100" cy="685800"/>
        </p:xfrm>
        <a:graphic>
          <a:graphicData uri="http://schemas.openxmlformats.org/presentationml/2006/ole">
            <p:oleObj spid="_x0000_s5123" name="Packager Shell Object" showAsIcon="1" r:id="rId3" imgW="2070720" imgH="685800" progId="Package">
              <p:embed/>
            </p:oleObj>
          </a:graphicData>
        </a:graphic>
      </p:graphicFrame>
    </p:spTree>
    <p:extLst>
      <p:ext uri="{BB962C8B-B14F-4D97-AF65-F5344CB8AC3E}">
        <p14:creationId xmlns:p14="http://schemas.microsoft.com/office/powerpoint/2010/main" xmlns="" val="52152831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Study Sociology?</a:t>
            </a:r>
            <a:endParaRPr lang="en-US" dirty="0"/>
          </a:p>
        </p:txBody>
      </p:sp>
      <p:sp>
        <p:nvSpPr>
          <p:cNvPr id="3" name="Content Placeholder 2"/>
          <p:cNvSpPr>
            <a:spLocks noGrp="1"/>
          </p:cNvSpPr>
          <p:nvPr>
            <p:ph idx="1"/>
          </p:nvPr>
        </p:nvSpPr>
        <p:spPr/>
        <p:txBody>
          <a:bodyPr>
            <a:normAutofit fontScale="77500" lnSpcReduction="20000"/>
          </a:bodyPr>
          <a:lstStyle/>
          <a:p>
            <a:r>
              <a:rPr lang="en-US" dirty="0"/>
              <a:t>Sociology is the study of group life and those parts of our individual lives that are affected by social interaction</a:t>
            </a:r>
            <a:r>
              <a:rPr lang="en-US" dirty="0" smtClean="0"/>
              <a:t>.</a:t>
            </a:r>
          </a:p>
          <a:p>
            <a:r>
              <a:rPr lang="en-US" dirty="0"/>
              <a:t>we are social animals from birth, that is, that we are powerfully influenced by other people's expectations</a:t>
            </a:r>
            <a:r>
              <a:rPr lang="en-US" dirty="0" smtClean="0"/>
              <a:t>.</a:t>
            </a:r>
          </a:p>
          <a:p>
            <a:r>
              <a:rPr lang="en-US" dirty="0"/>
              <a:t>we can't function effectively either as individuals or as citizens unless we develop the capacity to understand social forces. </a:t>
            </a:r>
            <a:endParaRPr lang="en-US" dirty="0" smtClean="0"/>
          </a:p>
          <a:p>
            <a:r>
              <a:rPr lang="en-US" dirty="0"/>
              <a:t>Whether it's the prospects for </a:t>
            </a:r>
            <a:r>
              <a:rPr lang="en-US" dirty="0" smtClean="0"/>
              <a:t>the </a:t>
            </a:r>
            <a:r>
              <a:rPr lang="en-US" dirty="0"/>
              <a:t>safety of your neighborhood, the likelihood of success in your chosen occupation, or the future of your planet, these outcomes depend as much on world-historical changes taking place in society as on issues of ability and character at the individual level.</a:t>
            </a:r>
          </a:p>
        </p:txBody>
      </p:sp>
      <p:pic>
        <p:nvPicPr>
          <p:cNvPr id="10242"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848600" y="381001"/>
            <a:ext cx="1282700" cy="149545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143750" y="5194300"/>
            <a:ext cx="2038350" cy="16383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3347647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Why Study Sociology?</a:t>
            </a:r>
            <a:endParaRPr lang="en-US" dirty="0"/>
          </a:p>
        </p:txBody>
      </p:sp>
      <p:sp>
        <p:nvSpPr>
          <p:cNvPr id="3" name="Content Placeholder 2"/>
          <p:cNvSpPr>
            <a:spLocks noGrp="1"/>
          </p:cNvSpPr>
          <p:nvPr>
            <p:ph idx="1"/>
          </p:nvPr>
        </p:nvSpPr>
        <p:spPr/>
        <p:txBody>
          <a:bodyPr>
            <a:normAutofit fontScale="40000" lnSpcReduction="20000"/>
          </a:bodyPr>
          <a:lstStyle/>
          <a:p>
            <a:r>
              <a:rPr lang="en-US" sz="4200" dirty="0"/>
              <a:t>To provide scientific contributions to society. Many sociologists are involved in scientific research and are able to solve large-scale problems that affect the world around us.</a:t>
            </a:r>
          </a:p>
          <a:p>
            <a:r>
              <a:rPr lang="en-US" sz="4200" dirty="0"/>
              <a:t>To study the roles of institutions, organizations and individuals. Sociologists study how social institutions such as family, education, religion and governmental control affect human behavior.</a:t>
            </a:r>
          </a:p>
          <a:p>
            <a:r>
              <a:rPr lang="en-US" sz="4200" dirty="0"/>
              <a:t>To use scientific knowledge and sociology theories to solve social problems. Sociologists can draw upon data and scientific studies to draw conclusions about certain situations and solve social problems.</a:t>
            </a:r>
          </a:p>
          <a:p>
            <a:r>
              <a:rPr lang="en-US" sz="4200" dirty="0"/>
              <a:t>To enrich human culture. Sociologists have made great contributions throughout history, and these have provided us with in-depth knowledge about human culture, norms and behaviors.</a:t>
            </a:r>
          </a:p>
          <a:p>
            <a:r>
              <a:rPr lang="en-US" sz="4200" dirty="0"/>
              <a:t>To improve international relations. Some sociologists work for government agencies where they can reduce the effects of political unrest and conflict between nations, and work towards solving common problems.</a:t>
            </a:r>
          </a:p>
          <a:p>
            <a:endParaRPr lang="en-US" dirty="0"/>
          </a:p>
        </p:txBody>
      </p:sp>
    </p:spTree>
    <p:extLst>
      <p:ext uri="{BB962C8B-B14F-4D97-AF65-F5344CB8AC3E}">
        <p14:creationId xmlns:p14="http://schemas.microsoft.com/office/powerpoint/2010/main" xmlns="" val="28798755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Goals</a:t>
            </a:r>
            <a:endParaRPr lang="en-US" dirty="0"/>
          </a:p>
        </p:txBody>
      </p:sp>
      <p:sp>
        <p:nvSpPr>
          <p:cNvPr id="3" name="Content Placeholder 2"/>
          <p:cNvSpPr>
            <a:spLocks noGrp="1"/>
          </p:cNvSpPr>
          <p:nvPr>
            <p:ph idx="1"/>
          </p:nvPr>
        </p:nvSpPr>
        <p:spPr/>
        <p:txBody>
          <a:bodyPr>
            <a:normAutofit fontScale="85000" lnSpcReduction="20000"/>
          </a:bodyPr>
          <a:lstStyle/>
          <a:p>
            <a:pPr marL="36576" indent="0">
              <a:buNone/>
            </a:pPr>
            <a:r>
              <a:rPr lang="en-US" dirty="0"/>
              <a:t>Our purpose in this course is to provide you with the tools of the sociological imagination. </a:t>
            </a:r>
            <a:r>
              <a:rPr lang="en-US" dirty="0" smtClean="0"/>
              <a:t>By </a:t>
            </a:r>
            <a:r>
              <a:rPr lang="en-US" dirty="0"/>
              <a:t>the end of this course, you should be able</a:t>
            </a:r>
            <a:r>
              <a:rPr lang="en-US" dirty="0" smtClean="0"/>
              <a:t>:</a:t>
            </a:r>
          </a:p>
          <a:p>
            <a:pPr>
              <a:buFont typeface="Wingdings" pitchFamily="2" charset="2"/>
              <a:buChar char="Ø"/>
            </a:pPr>
            <a:r>
              <a:rPr lang="en-US" dirty="0"/>
              <a:t>To understand the basic concepts, language, and theories of sociology</a:t>
            </a:r>
            <a:r>
              <a:rPr lang="en-US" dirty="0" smtClean="0"/>
              <a:t>.</a:t>
            </a:r>
          </a:p>
          <a:p>
            <a:pPr>
              <a:buFont typeface="Wingdings" pitchFamily="2" charset="2"/>
              <a:buChar char="Ø"/>
            </a:pPr>
            <a:r>
              <a:rPr lang="en-US" dirty="0" smtClean="0"/>
              <a:t>To </a:t>
            </a:r>
            <a:r>
              <a:rPr lang="en-US" dirty="0"/>
              <a:t>become familiar with the strategies sociologists use to study human society</a:t>
            </a:r>
            <a:r>
              <a:rPr lang="en-US" dirty="0" smtClean="0"/>
              <a:t>.</a:t>
            </a:r>
          </a:p>
          <a:p>
            <a:pPr>
              <a:buFont typeface="Wingdings" pitchFamily="2" charset="2"/>
              <a:buChar char="Ø"/>
            </a:pPr>
            <a:r>
              <a:rPr lang="en-US" dirty="0" smtClean="0"/>
              <a:t>To </a:t>
            </a:r>
            <a:r>
              <a:rPr lang="en-US" dirty="0"/>
              <a:t>describe and explain major features of </a:t>
            </a:r>
            <a:r>
              <a:rPr lang="en-US" dirty="0" smtClean="0"/>
              <a:t>society</a:t>
            </a:r>
            <a:r>
              <a:rPr lang="en-US" dirty="0"/>
              <a:t>, beginning with </a:t>
            </a:r>
            <a:r>
              <a:rPr lang="en-US" dirty="0" smtClean="0"/>
              <a:t>the </a:t>
            </a:r>
            <a:r>
              <a:rPr lang="en-US" dirty="0"/>
              <a:t>institutions that are closest to your own experience</a:t>
            </a:r>
            <a:r>
              <a:rPr lang="en-US" dirty="0" smtClean="0"/>
              <a:t>.</a:t>
            </a:r>
          </a:p>
          <a:p>
            <a:pPr>
              <a:buFont typeface="Wingdings" pitchFamily="2" charset="2"/>
              <a:buChar char="Ø"/>
            </a:pPr>
            <a:r>
              <a:rPr lang="en-US" dirty="0" smtClean="0"/>
              <a:t>To </a:t>
            </a:r>
            <a:r>
              <a:rPr lang="en-US" dirty="0"/>
              <a:t>understand the social dimensions of inequality and difference. </a:t>
            </a: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934200" y="304800"/>
            <a:ext cx="2222500" cy="1333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9359294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Sociology: The Study of Society</a:t>
            </a:r>
            <a:endParaRPr lang="en-US" dirty="0"/>
          </a:p>
        </p:txBody>
      </p:sp>
      <p:sp>
        <p:nvSpPr>
          <p:cNvPr id="3" name="Content Placeholder 2"/>
          <p:cNvSpPr>
            <a:spLocks noGrp="1"/>
          </p:cNvSpPr>
          <p:nvPr>
            <p:ph idx="1"/>
          </p:nvPr>
        </p:nvSpPr>
        <p:spPr>
          <a:xfrm>
            <a:off x="457200" y="1143000"/>
            <a:ext cx="7467600" cy="5562600"/>
          </a:xfrm>
        </p:spPr>
        <p:txBody>
          <a:bodyPr>
            <a:normAutofit lnSpcReduction="10000"/>
          </a:bodyPr>
          <a:lstStyle/>
          <a:p>
            <a:pPr marL="36576" indent="0">
              <a:buNone/>
            </a:pPr>
            <a:r>
              <a:rPr lang="en-US" dirty="0" smtClean="0">
                <a:solidFill>
                  <a:srgbClr val="C00000"/>
                </a:solidFill>
              </a:rPr>
              <a:t>5 Major Parts of course outline</a:t>
            </a:r>
          </a:p>
          <a:p>
            <a:pPr marL="36576" indent="0">
              <a:buNone/>
            </a:pPr>
            <a:r>
              <a:rPr lang="en-US" b="1" dirty="0" smtClean="0">
                <a:solidFill>
                  <a:schemeClr val="accent6"/>
                </a:solidFill>
              </a:rPr>
              <a:t>Part 1. Sociological Perspective</a:t>
            </a:r>
          </a:p>
          <a:p>
            <a:pPr>
              <a:buFont typeface="Courier New" pitchFamily="49" charset="0"/>
              <a:buChar char="o"/>
            </a:pPr>
            <a:r>
              <a:rPr lang="en-US" dirty="0" smtClean="0"/>
              <a:t>Sociology as a Point of View</a:t>
            </a:r>
          </a:p>
          <a:p>
            <a:pPr>
              <a:buFont typeface="Courier New" pitchFamily="49" charset="0"/>
              <a:buChar char="o"/>
            </a:pPr>
            <a:r>
              <a:rPr lang="en-US" dirty="0" smtClean="0"/>
              <a:t>Sociological Imagination</a:t>
            </a:r>
          </a:p>
          <a:p>
            <a:pPr>
              <a:buFont typeface="Courier New" pitchFamily="49" charset="0"/>
              <a:buChar char="o"/>
            </a:pPr>
            <a:r>
              <a:rPr lang="en-US" dirty="0" smtClean="0"/>
              <a:t>Sociology and Science</a:t>
            </a:r>
          </a:p>
          <a:p>
            <a:pPr>
              <a:buFont typeface="Courier New" pitchFamily="49" charset="0"/>
              <a:buChar char="o"/>
            </a:pPr>
            <a:r>
              <a:rPr lang="en-US" dirty="0" smtClean="0"/>
              <a:t>Sociology as a Social science: Cultural </a:t>
            </a:r>
            <a:r>
              <a:rPr lang="en-US" dirty="0"/>
              <a:t>A</a:t>
            </a:r>
            <a:r>
              <a:rPr lang="en-US" dirty="0" smtClean="0"/>
              <a:t>nthropology, Psychology, Economics, History, Political science and Social Work.</a:t>
            </a:r>
          </a:p>
          <a:p>
            <a:pPr>
              <a:buFont typeface="Courier New" pitchFamily="49" charset="0"/>
              <a:buChar char="o"/>
            </a:pPr>
            <a:r>
              <a:rPr lang="en-US" dirty="0" smtClean="0"/>
              <a:t>Development of Sociology</a:t>
            </a:r>
          </a:p>
          <a:p>
            <a:pPr>
              <a:buFont typeface="Courier New" pitchFamily="49" charset="0"/>
              <a:buChar char="o"/>
            </a:pPr>
            <a:r>
              <a:rPr lang="en-US" dirty="0" smtClean="0"/>
              <a:t>Doing Sociology</a:t>
            </a:r>
          </a:p>
          <a:p>
            <a:pPr>
              <a:buFont typeface="Courier New" pitchFamily="49" charset="0"/>
              <a:buChar char="o"/>
            </a:pPr>
            <a:endParaRPr lang="en-US" dirty="0" smtClean="0"/>
          </a:p>
          <a:p>
            <a:endParaRPr lang="en-US" dirty="0"/>
          </a:p>
        </p:txBody>
      </p:sp>
      <p:pic>
        <p:nvPicPr>
          <p:cNvPr id="5122" name="Picture 2" descr="C:\Users\3d\AppData\Local\Microsoft\Windows\Temporary Internet Files\Content.IE5\NGFZJES6\MP900448304[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7040734" y="1129161"/>
            <a:ext cx="2096443" cy="1399277"/>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98704310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Sociology: The Study of </a:t>
            </a:r>
            <a:r>
              <a:rPr lang="en-US" dirty="0" smtClean="0"/>
              <a:t>Society</a:t>
            </a:r>
            <a:br>
              <a:rPr lang="en-US" dirty="0" smtClean="0"/>
            </a:br>
            <a:r>
              <a:rPr lang="en-US" dirty="0" smtClean="0">
                <a:solidFill>
                  <a:schemeClr val="accent6"/>
                </a:solidFill>
              </a:rPr>
              <a:t>Part 2: The Individual In Society</a:t>
            </a:r>
            <a:endParaRPr lang="en-US" dirty="0">
              <a:solidFill>
                <a:schemeClr val="accent6"/>
              </a:solidFill>
            </a:endParaRPr>
          </a:p>
        </p:txBody>
      </p:sp>
      <p:sp>
        <p:nvSpPr>
          <p:cNvPr id="3" name="Content Placeholder 2"/>
          <p:cNvSpPr>
            <a:spLocks noGrp="1"/>
          </p:cNvSpPr>
          <p:nvPr>
            <p:ph idx="1"/>
          </p:nvPr>
        </p:nvSpPr>
        <p:spPr/>
        <p:txBody>
          <a:bodyPr/>
          <a:lstStyle/>
          <a:p>
            <a:r>
              <a:rPr lang="en-US" dirty="0" smtClean="0"/>
              <a:t>Culture</a:t>
            </a:r>
          </a:p>
          <a:p>
            <a:r>
              <a:rPr lang="en-US" dirty="0" smtClean="0"/>
              <a:t>Socialization and Development</a:t>
            </a:r>
          </a:p>
          <a:p>
            <a:r>
              <a:rPr lang="en-US" dirty="0" smtClean="0"/>
              <a:t>Social organizations and Groups</a:t>
            </a:r>
          </a:p>
          <a:p>
            <a:r>
              <a:rPr lang="en-US" dirty="0" smtClean="0"/>
              <a:t>Deviance and Social Control</a:t>
            </a:r>
          </a:p>
          <a:p>
            <a:pPr marL="36576" indent="0">
              <a:buNone/>
            </a:pPr>
            <a:endParaRPr lang="en-US" dirty="0"/>
          </a:p>
        </p:txBody>
      </p:sp>
      <p:pic>
        <p:nvPicPr>
          <p:cNvPr id="6146" name="Picture 2" descr="C:\Users\3d\AppData\Local\Microsoft\Windows\Temporary Internet Files\Content.IE5\PBI1FJ26\MC900445394[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934200" y="5029200"/>
            <a:ext cx="1782166" cy="1334110"/>
          </a:xfrm>
          <a:prstGeom prst="rect">
            <a:avLst/>
          </a:prstGeom>
          <a:noFill/>
          <a:extLst>
            <a:ext uri="{909E8E84-426E-40DD-AFC4-6F175D3DCCD1}">
              <a14:hiddenFill xmlns:a14="http://schemas.microsoft.com/office/drawing/2010/main" xmlns="">
                <a:solidFill>
                  <a:srgbClr val="FFFFFF"/>
                </a:solidFill>
              </a14:hiddenFill>
            </a:ext>
          </a:extLst>
        </p:spPr>
      </p:pic>
      <p:pic>
        <p:nvPicPr>
          <p:cNvPr id="6147" name="Picture 3" descr="C:\Users\3d\AppData\Local\Microsoft\Windows\Temporary Internet Files\Content.IE5\59LW27GR\MC900045116[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0600" y="4670552"/>
            <a:ext cx="1821485" cy="1718158"/>
          </a:xfrm>
          <a:prstGeom prst="rect">
            <a:avLst/>
          </a:prstGeom>
          <a:noFill/>
          <a:extLst>
            <a:ext uri="{909E8E84-426E-40DD-AFC4-6F175D3DCCD1}">
              <a14:hiddenFill xmlns:a14="http://schemas.microsoft.com/office/drawing/2010/main" xmlns="">
                <a:solidFill>
                  <a:srgbClr val="FFFFFF"/>
                </a:solidFill>
              </a14:hiddenFill>
            </a:ext>
          </a:extLst>
        </p:spPr>
      </p:pic>
      <p:pic>
        <p:nvPicPr>
          <p:cNvPr id="6148" name="Picture 4" descr="C:\Users\3d\AppData\Local\Microsoft\Windows\Temporary Internet Files\Content.IE5\NGFZJES6\MC900045080[1].wmf"/>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895600" y="5029200"/>
            <a:ext cx="1804111" cy="1222553"/>
          </a:xfrm>
          <a:prstGeom prst="rect">
            <a:avLst/>
          </a:prstGeom>
          <a:noFill/>
          <a:extLst>
            <a:ext uri="{909E8E84-426E-40DD-AFC4-6F175D3DCCD1}">
              <a14:hiddenFill xmlns:a14="http://schemas.microsoft.com/office/drawing/2010/main" xmlns="">
                <a:solidFill>
                  <a:srgbClr val="FFFFFF"/>
                </a:solidFill>
              </a14:hiddenFill>
            </a:ext>
          </a:extLst>
        </p:spPr>
      </p:pic>
      <p:pic>
        <p:nvPicPr>
          <p:cNvPr id="6149" name="Picture 5" descr="C:\Users\3d\AppData\Local\Microsoft\Windows\Temporary Internet Files\Content.IE5\PBI1FJ26\MC900071084[1].wmf"/>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609600" y="4378841"/>
            <a:ext cx="2044574" cy="2009869"/>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468536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Sociology: The Study of Society</a:t>
            </a:r>
            <a:br>
              <a:rPr lang="en-US" dirty="0"/>
            </a:br>
            <a:r>
              <a:rPr lang="en-US" dirty="0">
                <a:solidFill>
                  <a:schemeClr val="accent6"/>
                </a:solidFill>
              </a:rPr>
              <a:t>Part </a:t>
            </a:r>
            <a:r>
              <a:rPr lang="en-US" dirty="0" smtClean="0">
                <a:solidFill>
                  <a:schemeClr val="accent6"/>
                </a:solidFill>
              </a:rPr>
              <a:t>3: Social Inequalities</a:t>
            </a:r>
            <a:endParaRPr lang="en-US" dirty="0"/>
          </a:p>
        </p:txBody>
      </p:sp>
      <p:sp>
        <p:nvSpPr>
          <p:cNvPr id="3" name="Content Placeholder 2"/>
          <p:cNvSpPr>
            <a:spLocks noGrp="1"/>
          </p:cNvSpPr>
          <p:nvPr>
            <p:ph idx="1"/>
          </p:nvPr>
        </p:nvSpPr>
        <p:spPr/>
        <p:txBody>
          <a:bodyPr/>
          <a:lstStyle/>
          <a:p>
            <a:r>
              <a:rPr lang="en-US" dirty="0" smtClean="0"/>
              <a:t>Social Class</a:t>
            </a:r>
          </a:p>
          <a:p>
            <a:r>
              <a:rPr lang="en-US" dirty="0" smtClean="0"/>
              <a:t>Race and Ethnicity</a:t>
            </a:r>
          </a:p>
          <a:p>
            <a:r>
              <a:rPr lang="en-US" dirty="0" smtClean="0"/>
              <a:t>Gender</a:t>
            </a:r>
          </a:p>
          <a:p>
            <a:r>
              <a:rPr lang="en-US" dirty="0" smtClean="0"/>
              <a:t>Age</a:t>
            </a:r>
          </a:p>
          <a:p>
            <a:pPr marL="36576" indent="0">
              <a:buNone/>
            </a:pPr>
            <a:endParaRPr lang="en-US" dirty="0"/>
          </a:p>
        </p:txBody>
      </p:sp>
      <p:pic>
        <p:nvPicPr>
          <p:cNvPr id="7170" name="Picture 2" descr="C:\Users\3d\AppData\Local\Microsoft\Windows\Temporary Internet Files\Content.IE5\PBI1FJ26\MC900280783[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6490706" y="4343400"/>
            <a:ext cx="2640594" cy="2153216"/>
          </a:xfrm>
          <a:prstGeom prst="rect">
            <a:avLst/>
          </a:prstGeom>
          <a:noFill/>
          <a:extLst>
            <a:ext uri="{909E8E84-426E-40DD-AFC4-6F175D3DCCD1}">
              <a14:hiddenFill xmlns:a14="http://schemas.microsoft.com/office/drawing/2010/main" xmlns="">
                <a:solidFill>
                  <a:srgbClr val="FFFFFF"/>
                </a:solidFill>
              </a14:hiddenFill>
            </a:ext>
          </a:extLst>
        </p:spPr>
      </p:pic>
      <p:pic>
        <p:nvPicPr>
          <p:cNvPr id="7171" name="Picture 3" descr="C:\Users\3d\AppData\Local\Microsoft\Windows\Temporary Internet Files\Content.IE5\Z7YO1YNH\MP900427683[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800601" y="4648200"/>
            <a:ext cx="1690106" cy="16002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23978541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Sociology: The Study of Society</a:t>
            </a:r>
            <a:br>
              <a:rPr lang="en-US" dirty="0"/>
            </a:br>
            <a:r>
              <a:rPr lang="en-US" dirty="0">
                <a:solidFill>
                  <a:schemeClr val="accent6"/>
                </a:solidFill>
              </a:rPr>
              <a:t>Part </a:t>
            </a:r>
            <a:r>
              <a:rPr lang="en-US" dirty="0" smtClean="0">
                <a:solidFill>
                  <a:schemeClr val="accent6"/>
                </a:solidFill>
              </a:rPr>
              <a:t>4: Institutions</a:t>
            </a:r>
            <a:endParaRPr lang="en-US" dirty="0"/>
          </a:p>
        </p:txBody>
      </p:sp>
      <p:sp>
        <p:nvSpPr>
          <p:cNvPr id="3" name="Content Placeholder 2"/>
          <p:cNvSpPr>
            <a:spLocks noGrp="1"/>
          </p:cNvSpPr>
          <p:nvPr>
            <p:ph idx="1"/>
          </p:nvPr>
        </p:nvSpPr>
        <p:spPr/>
        <p:txBody>
          <a:bodyPr/>
          <a:lstStyle/>
          <a:p>
            <a:r>
              <a:rPr lang="en-US" dirty="0" smtClean="0"/>
              <a:t>Marriage</a:t>
            </a:r>
          </a:p>
          <a:p>
            <a:r>
              <a:rPr lang="en-US" dirty="0" smtClean="0"/>
              <a:t>Religion</a:t>
            </a:r>
          </a:p>
          <a:p>
            <a:r>
              <a:rPr lang="en-US" dirty="0" smtClean="0"/>
              <a:t>Education</a:t>
            </a:r>
          </a:p>
          <a:p>
            <a:r>
              <a:rPr lang="en-US" dirty="0" smtClean="0"/>
              <a:t>Political and Economic System</a:t>
            </a:r>
          </a:p>
          <a:p>
            <a:r>
              <a:rPr lang="en-US" dirty="0" smtClean="0"/>
              <a:t>Media </a:t>
            </a:r>
          </a:p>
          <a:p>
            <a:r>
              <a:rPr lang="en-US" dirty="0" smtClean="0"/>
              <a:t>Health</a:t>
            </a:r>
          </a:p>
          <a:p>
            <a:pPr marL="36576" indent="0">
              <a:buNone/>
            </a:pPr>
            <a:endParaRPr lang="en-US" dirty="0"/>
          </a:p>
        </p:txBody>
      </p:sp>
      <p:pic>
        <p:nvPicPr>
          <p:cNvPr id="8194" name="Picture 2" descr="C:\Users\3d\AppData\Local\Microsoft\Windows\Temporary Internet Files\Content.IE5\59LW27GR\MP900409566[1].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924800" y="5105400"/>
            <a:ext cx="1066800" cy="1306703"/>
          </a:xfrm>
          <a:prstGeom prst="rect">
            <a:avLst/>
          </a:prstGeom>
          <a:noFill/>
          <a:extLst>
            <a:ext uri="{909E8E84-426E-40DD-AFC4-6F175D3DCCD1}">
              <a14:hiddenFill xmlns:a14="http://schemas.microsoft.com/office/drawing/2010/main" xmlns="">
                <a:solidFill>
                  <a:srgbClr val="FFFFFF"/>
                </a:solidFill>
              </a14:hiddenFill>
            </a:ext>
          </a:extLst>
        </p:spPr>
      </p:pic>
      <p:pic>
        <p:nvPicPr>
          <p:cNvPr id="8195" name="Picture 3" descr="C:\Users\3d\AppData\Local\Microsoft\Windows\Temporary Internet Files\Content.IE5\Z7YO1YNH\MC900436119[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6324600" y="4724400"/>
            <a:ext cx="1384300" cy="1841500"/>
          </a:xfrm>
          <a:prstGeom prst="rect">
            <a:avLst/>
          </a:prstGeom>
          <a:noFill/>
          <a:extLst>
            <a:ext uri="{909E8E84-426E-40DD-AFC4-6F175D3DCCD1}">
              <a14:hiddenFill xmlns:a14="http://schemas.microsoft.com/office/drawing/2010/main" xmlns="">
                <a:solidFill>
                  <a:srgbClr val="FFFFFF"/>
                </a:solidFill>
              </a14:hiddenFill>
            </a:ext>
          </a:extLst>
        </p:spPr>
      </p:pic>
      <p:pic>
        <p:nvPicPr>
          <p:cNvPr id="8196" name="Picture 4" descr="C:\Users\3d\AppData\Local\Microsoft\Windows\Temporary Internet Files\Content.IE5\59LW27GR\MP900427810[1].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572000" y="4648199"/>
            <a:ext cx="1523999" cy="1763903"/>
          </a:xfrm>
          <a:prstGeom prst="rect">
            <a:avLst/>
          </a:prstGeom>
          <a:noFill/>
          <a:extLst>
            <a:ext uri="{909E8E84-426E-40DD-AFC4-6F175D3DCCD1}">
              <a14:hiddenFill xmlns:a14="http://schemas.microsoft.com/office/drawing/2010/main" xmlns="">
                <a:solidFill>
                  <a:srgbClr val="FFFFFF"/>
                </a:solidFill>
              </a14:hiddenFill>
            </a:ext>
          </a:extLst>
        </p:spPr>
      </p:pic>
      <p:pic>
        <p:nvPicPr>
          <p:cNvPr id="8197" name="Picture 5" descr="C:\Users\3d\AppData\Local\Microsoft\Windows\Temporary Internet Files\Content.IE5\PBI1FJ26\MP900384726[1].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3124200" y="5001151"/>
            <a:ext cx="1295400" cy="1287998"/>
          </a:xfrm>
          <a:prstGeom prst="rect">
            <a:avLst/>
          </a:prstGeom>
          <a:noFill/>
          <a:extLst>
            <a:ext uri="{909E8E84-426E-40DD-AFC4-6F175D3DCCD1}">
              <a14:hiddenFill xmlns:a14="http://schemas.microsoft.com/office/drawing/2010/main" xmlns="">
                <a:solidFill>
                  <a:srgbClr val="FFFFFF"/>
                </a:solidFill>
              </a14:hiddenFill>
            </a:ext>
          </a:extLst>
        </p:spPr>
      </p:pic>
      <p:pic>
        <p:nvPicPr>
          <p:cNvPr id="8198" name="Picture 6" descr="C:\Users\3d\AppData\Local\Microsoft\Windows\Temporary Internet Files\Content.IE5\59LW27GR\MC900359051[1].wmf"/>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189216" y="762000"/>
            <a:ext cx="1815084" cy="1642262"/>
          </a:xfrm>
          <a:prstGeom prst="rect">
            <a:avLst/>
          </a:prstGeom>
          <a:noFill/>
          <a:extLst>
            <a:ext uri="{909E8E84-426E-40DD-AFC4-6F175D3DCCD1}">
              <a14:hiddenFill xmlns:a14="http://schemas.microsoft.com/office/drawing/2010/main" xmlns="">
                <a:solidFill>
                  <a:srgbClr val="FFFFFF"/>
                </a:solidFill>
              </a14:hiddenFill>
            </a:ext>
          </a:extLst>
        </p:spPr>
      </p:pic>
      <p:pic>
        <p:nvPicPr>
          <p:cNvPr id="8199" name="Picture 7" descr="C:\Users\3d\AppData\Local\Microsoft\Windows\Temporary Internet Files\Content.IE5\Z7YO1YNH\MP900390457[1].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661656" y="2870198"/>
            <a:ext cx="1304544" cy="18288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72280445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Sociology: The Study of Society</a:t>
            </a:r>
            <a:br>
              <a:rPr lang="en-US" dirty="0"/>
            </a:br>
            <a:r>
              <a:rPr lang="en-US" dirty="0">
                <a:solidFill>
                  <a:schemeClr val="accent6"/>
                </a:solidFill>
              </a:rPr>
              <a:t>Part </a:t>
            </a:r>
            <a:r>
              <a:rPr lang="en-US" dirty="0" smtClean="0">
                <a:solidFill>
                  <a:schemeClr val="accent6"/>
                </a:solidFill>
              </a:rPr>
              <a:t>5: Social Change</a:t>
            </a:r>
            <a:endParaRPr lang="en-US" dirty="0"/>
          </a:p>
        </p:txBody>
      </p:sp>
      <p:sp>
        <p:nvSpPr>
          <p:cNvPr id="3" name="Content Placeholder 2"/>
          <p:cNvSpPr>
            <a:spLocks noGrp="1"/>
          </p:cNvSpPr>
          <p:nvPr>
            <p:ph idx="1"/>
          </p:nvPr>
        </p:nvSpPr>
        <p:spPr/>
        <p:txBody>
          <a:bodyPr/>
          <a:lstStyle/>
          <a:p>
            <a:r>
              <a:rPr lang="en-US" dirty="0" smtClean="0"/>
              <a:t>Population and Environment</a:t>
            </a:r>
          </a:p>
          <a:p>
            <a:r>
              <a:rPr lang="en-US" dirty="0" smtClean="0"/>
              <a:t>Human Ecology</a:t>
            </a:r>
          </a:p>
          <a:p>
            <a:r>
              <a:rPr lang="en-US" dirty="0" smtClean="0"/>
              <a:t>Collective Behavior</a:t>
            </a:r>
          </a:p>
          <a:p>
            <a:r>
              <a:rPr lang="en-US" dirty="0" smtClean="0"/>
              <a:t>Social Movements</a:t>
            </a:r>
          </a:p>
          <a:p>
            <a:r>
              <a:rPr lang="en-US" dirty="0" smtClean="0"/>
              <a:t>Consequences of Social Change</a:t>
            </a:r>
            <a:endParaRPr lang="en-US" dirty="0"/>
          </a:p>
        </p:txBody>
      </p:sp>
    </p:spTree>
    <p:extLst>
      <p:ext uri="{BB962C8B-B14F-4D97-AF65-F5344CB8AC3E}">
        <p14:creationId xmlns:p14="http://schemas.microsoft.com/office/powerpoint/2010/main" xmlns="" val="118182453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 name="Picture 10" descr="C:\Users\3D-GIT\AppData\Local\Microsoft\Windows\Temporary Internet Files\Content.IE5\4ITKQ8YG\MC900149993[1].wmf"/>
          <p:cNvPicPr>
            <a:picLocks noChangeAspect="1" noChangeArrowheads="1"/>
          </p:cNvPicPr>
          <p:nvPr/>
        </p:nvPicPr>
        <p:blipFill>
          <a:blip r:embed="rId3"/>
          <a:srcRect/>
          <a:stretch>
            <a:fillRect/>
          </a:stretch>
        </p:blipFill>
        <p:spPr bwMode="auto">
          <a:xfrm>
            <a:off x="6858000" y="1295400"/>
            <a:ext cx="1447800" cy="1484903"/>
          </a:xfrm>
          <a:prstGeom prst="rect">
            <a:avLst/>
          </a:prstGeom>
          <a:noFill/>
        </p:spPr>
      </p:pic>
      <p:sp>
        <p:nvSpPr>
          <p:cNvPr id="3" name="Content Placeholder 2"/>
          <p:cNvSpPr>
            <a:spLocks noGrp="1"/>
          </p:cNvSpPr>
          <p:nvPr>
            <p:ph idx="1"/>
          </p:nvPr>
        </p:nvSpPr>
        <p:spPr>
          <a:xfrm>
            <a:off x="76200" y="228600"/>
            <a:ext cx="7467600" cy="4525963"/>
          </a:xfrm>
          <a:effectLst>
            <a:outerShdw blurRad="50800" dist="38100" dir="2700000" algn="tl" rotWithShape="0">
              <a:prstClr val="black">
                <a:alpha val="40000"/>
              </a:prstClr>
            </a:outerShdw>
          </a:effectLst>
        </p:spPr>
        <p:txBody>
          <a:bodyPr>
            <a:normAutofit/>
          </a:bodyPr>
          <a:lstStyle/>
          <a:p>
            <a:pPr>
              <a:buNone/>
            </a:pPr>
            <a:r>
              <a:rPr lang="en-US" sz="2400" b="1" dirty="0" smtClean="0">
                <a:solidFill>
                  <a:schemeClr val="accent6">
                    <a:lumMod val="60000"/>
                    <a:lumOff val="40000"/>
                  </a:schemeClr>
                </a:solidFill>
              </a:rPr>
              <a:t>What Causes human Action in a Society?</a:t>
            </a:r>
            <a:endParaRPr lang="en-US" sz="2400" b="1" dirty="0">
              <a:solidFill>
                <a:schemeClr val="accent6">
                  <a:lumMod val="60000"/>
                  <a:lumOff val="40000"/>
                </a:schemeClr>
              </a:solidFill>
            </a:endParaRPr>
          </a:p>
        </p:txBody>
      </p:sp>
      <p:graphicFrame>
        <p:nvGraphicFramePr>
          <p:cNvPr id="4097" name="Object 1">
            <a:hlinkClick r:id="" action="ppaction://ole?verb=0"/>
          </p:cNvPr>
          <p:cNvGraphicFramePr>
            <a:graphicFrameLocks/>
          </p:cNvGraphicFramePr>
          <p:nvPr/>
        </p:nvGraphicFramePr>
        <p:xfrm>
          <a:off x="2590800" y="2057400"/>
          <a:ext cx="4114800" cy="3048000"/>
        </p:xfrm>
        <a:graphic>
          <a:graphicData uri="http://schemas.openxmlformats.org/presentationml/2006/ole">
            <p:oleObj spid="_x0000_s4115" name="Clip" r:id="rId4" imgW="5122863" imgH="3810000" progId="">
              <p:embed/>
            </p:oleObj>
          </a:graphicData>
        </a:graphic>
      </p:graphicFrame>
      <p:sp>
        <p:nvSpPr>
          <p:cNvPr id="6" name="Rectangle 6"/>
          <p:cNvSpPr>
            <a:spLocks noChangeArrowheads="1"/>
          </p:cNvSpPr>
          <p:nvPr/>
        </p:nvSpPr>
        <p:spPr bwMode="auto">
          <a:xfrm rot="20160000">
            <a:off x="3930121" y="3353687"/>
            <a:ext cx="1457131" cy="582211"/>
          </a:xfrm>
          <a:prstGeom prst="rect">
            <a:avLst/>
          </a:prstGeom>
          <a:noFill/>
          <a:ln w="12700">
            <a:noFill/>
            <a:miter lim="800000"/>
            <a:headEnd/>
            <a:tailEnd/>
          </a:ln>
          <a:effectLst/>
        </p:spPr>
        <p:txBody>
          <a:bodyPr wrap="none" lIns="90488" tIns="44450" rIns="90488" bIns="44450">
            <a:spAutoFit/>
          </a:bodyPr>
          <a:lstStyle/>
          <a:p>
            <a:r>
              <a:rPr lang="en-US" sz="3200" b="1" i="1" dirty="0" smtClean="0">
                <a:solidFill>
                  <a:schemeClr val="tx1">
                    <a:lumMod val="95000"/>
                  </a:schemeClr>
                </a:solidFill>
              </a:rPr>
              <a:t>Action</a:t>
            </a:r>
            <a:endParaRPr lang="en-US" sz="3200" b="1" i="1" dirty="0">
              <a:solidFill>
                <a:schemeClr val="tx1">
                  <a:lumMod val="95000"/>
                </a:schemeClr>
              </a:solidFill>
            </a:endParaRPr>
          </a:p>
        </p:txBody>
      </p:sp>
      <p:pic>
        <p:nvPicPr>
          <p:cNvPr id="4105" name="Picture 9" descr="C:\Users\3D-GIT\AppData\Local\Microsoft\Windows\Temporary Internet Files\Content.IE5\RQHUR8SH\MC900199210[1].wmf"/>
          <p:cNvPicPr>
            <a:picLocks noChangeAspect="1" noChangeArrowheads="1"/>
          </p:cNvPicPr>
          <p:nvPr/>
        </p:nvPicPr>
        <p:blipFill>
          <a:blip r:embed="rId5"/>
          <a:srcRect/>
          <a:stretch>
            <a:fillRect/>
          </a:stretch>
        </p:blipFill>
        <p:spPr bwMode="auto">
          <a:xfrm>
            <a:off x="7086600" y="2514600"/>
            <a:ext cx="1219200" cy="1345817"/>
          </a:xfrm>
          <a:prstGeom prst="rect">
            <a:avLst/>
          </a:prstGeom>
          <a:noFill/>
        </p:spPr>
      </p:pic>
      <p:pic>
        <p:nvPicPr>
          <p:cNvPr id="4107" name="Picture 11" descr="C:\Users\3D-GIT\AppData\Local\Microsoft\Windows\Temporary Internet Files\Content.IE5\7IOPHZ3U\MC900431603[1].png"/>
          <p:cNvPicPr>
            <a:picLocks noChangeAspect="1" noChangeArrowheads="1"/>
          </p:cNvPicPr>
          <p:nvPr/>
        </p:nvPicPr>
        <p:blipFill>
          <a:blip r:embed="rId6"/>
          <a:srcRect/>
          <a:stretch>
            <a:fillRect/>
          </a:stretch>
        </p:blipFill>
        <p:spPr bwMode="auto">
          <a:xfrm>
            <a:off x="4572228" y="4876800"/>
            <a:ext cx="1828572" cy="1828572"/>
          </a:xfrm>
          <a:prstGeom prst="rect">
            <a:avLst/>
          </a:prstGeom>
          <a:noFill/>
        </p:spPr>
      </p:pic>
      <p:pic>
        <p:nvPicPr>
          <p:cNvPr id="4108" name="Picture 12" descr="C:\Users\3D-GIT\AppData\Local\Microsoft\Windows\Temporary Internet Files\Content.IE5\9O1U2B9B\MC900441324[1].png"/>
          <p:cNvPicPr>
            <a:picLocks noChangeAspect="1" noChangeArrowheads="1"/>
          </p:cNvPicPr>
          <p:nvPr/>
        </p:nvPicPr>
        <p:blipFill>
          <a:blip r:embed="rId7"/>
          <a:srcRect/>
          <a:stretch>
            <a:fillRect/>
          </a:stretch>
        </p:blipFill>
        <p:spPr bwMode="auto">
          <a:xfrm>
            <a:off x="3200400" y="4876800"/>
            <a:ext cx="1447800" cy="1447800"/>
          </a:xfrm>
          <a:prstGeom prst="rect">
            <a:avLst/>
          </a:prstGeom>
          <a:noFill/>
        </p:spPr>
      </p:pic>
      <p:pic>
        <p:nvPicPr>
          <p:cNvPr id="4110" name="Picture 14" descr="C:\Users\3D-GIT\AppData\Local\Microsoft\Windows\Temporary Internet Files\Content.IE5\9O1U2B9B\MC900301070[1].wmf"/>
          <p:cNvPicPr>
            <a:picLocks noChangeAspect="1" noChangeArrowheads="1"/>
          </p:cNvPicPr>
          <p:nvPr/>
        </p:nvPicPr>
        <p:blipFill>
          <a:blip r:embed="rId8"/>
          <a:srcRect/>
          <a:stretch>
            <a:fillRect/>
          </a:stretch>
        </p:blipFill>
        <p:spPr bwMode="auto">
          <a:xfrm>
            <a:off x="608686" y="4038600"/>
            <a:ext cx="1829714" cy="1827886"/>
          </a:xfrm>
          <a:prstGeom prst="rect">
            <a:avLst/>
          </a:prstGeom>
          <a:noFill/>
        </p:spPr>
      </p:pic>
      <p:pic>
        <p:nvPicPr>
          <p:cNvPr id="4113" name="Picture 17" descr="C:\Users\3D-GIT\AppData\Local\Microsoft\Windows\Temporary Internet Files\Content.IE5\7IOPHZ3U\MC900057297[1].wmf"/>
          <p:cNvPicPr>
            <a:picLocks noChangeAspect="1" noChangeArrowheads="1"/>
          </p:cNvPicPr>
          <p:nvPr/>
        </p:nvPicPr>
        <p:blipFill>
          <a:blip r:embed="rId9"/>
          <a:srcRect/>
          <a:stretch>
            <a:fillRect/>
          </a:stretch>
        </p:blipFill>
        <p:spPr bwMode="auto">
          <a:xfrm>
            <a:off x="2249146" y="1084524"/>
            <a:ext cx="1560854" cy="1582476"/>
          </a:xfrm>
          <a:prstGeom prst="rect">
            <a:avLst/>
          </a:prstGeom>
          <a:noFill/>
        </p:spPr>
      </p:pic>
      <p:pic>
        <p:nvPicPr>
          <p:cNvPr id="4114" name="Picture 18" descr="C:\Users\3D-GIT\AppData\Local\Microsoft\Windows\Temporary Internet Files\Content.IE5\RQHUR8SH\MC900439873[1].wmf"/>
          <p:cNvPicPr>
            <a:picLocks noChangeAspect="1" noChangeArrowheads="1"/>
          </p:cNvPicPr>
          <p:nvPr/>
        </p:nvPicPr>
        <p:blipFill>
          <a:blip r:embed="rId10"/>
          <a:srcRect/>
          <a:stretch>
            <a:fillRect/>
          </a:stretch>
        </p:blipFill>
        <p:spPr bwMode="auto">
          <a:xfrm>
            <a:off x="4343400" y="685800"/>
            <a:ext cx="1828800" cy="1485900"/>
          </a:xfrm>
          <a:prstGeom prst="rect">
            <a:avLst/>
          </a:prstGeom>
          <a:noFill/>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latin typeface="+mn-lt"/>
              </a:rPr>
              <a:t>Sociology and Behavior </a:t>
            </a:r>
            <a:endParaRPr lang="en-US" sz="32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600200"/>
            <a:ext cx="8001000" cy="4525963"/>
          </a:xfrm>
        </p:spPr>
        <p:txBody>
          <a:bodyPr/>
          <a:lstStyle/>
          <a:p>
            <a:r>
              <a:rPr lang="en-US" sz="2400" dirty="0" smtClean="0"/>
              <a:t>Behavior is learned and can be unlearned</a:t>
            </a:r>
          </a:p>
          <a:p>
            <a:r>
              <a:rPr lang="en-US" sz="2400" dirty="0" smtClean="0"/>
              <a:t>Social learning perspectives are used in practice (social-skills, modeling, etc)</a:t>
            </a:r>
          </a:p>
          <a:p>
            <a:r>
              <a:rPr lang="en-US" sz="2400" dirty="0" smtClean="0"/>
              <a:t>Behavior Modification is done according to condition</a:t>
            </a:r>
          </a:p>
          <a:p>
            <a:endParaRPr lang="en-US" dirty="0"/>
          </a:p>
        </p:txBody>
      </p:sp>
      <p:pic>
        <p:nvPicPr>
          <p:cNvPr id="25602" name="Picture 2" descr="http://static7.depositphotos.com/1029662/741/v/950/depositphotos_7411604-Bad-Wrong-behaviour-Habit-Lifestyle.jpg"/>
          <p:cNvPicPr>
            <a:picLocks noChangeAspect="1" noChangeArrowheads="1"/>
          </p:cNvPicPr>
          <p:nvPr/>
        </p:nvPicPr>
        <p:blipFill>
          <a:blip r:embed="rId2"/>
          <a:srcRect b="30105"/>
          <a:stretch>
            <a:fillRect/>
          </a:stretch>
        </p:blipFill>
        <p:spPr bwMode="auto">
          <a:xfrm>
            <a:off x="2286000" y="3276600"/>
            <a:ext cx="4724400" cy="3302107"/>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ppt_x"/>
                                          </p:val>
                                        </p:tav>
                                        <p:tav tm="100000">
                                          <p:val>
                                            <p:strVal val="#ppt_x"/>
                                          </p:val>
                                        </p:tav>
                                      </p:tavLst>
                                    </p:anim>
                                    <p:anim calcmode="lin" valueType="num">
                                      <p:cBhvr additive="base">
                                        <p:cTn id="8"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2400" b="1" dirty="0" smtClean="0">
                <a:solidFill>
                  <a:schemeClr val="accent6">
                    <a:lumMod val="60000"/>
                    <a:lumOff val="40000"/>
                  </a:schemeClr>
                </a:solidFill>
                <a:latin typeface="+mn-lt"/>
              </a:rPr>
              <a:t>Behavior is Shaped by Culture</a:t>
            </a:r>
            <a:endParaRPr lang="en-US" sz="2400" b="1" dirty="0">
              <a:solidFill>
                <a:schemeClr val="accent6">
                  <a:lumMod val="60000"/>
                  <a:lumOff val="40000"/>
                </a:schemeClr>
              </a:solidFill>
              <a:latin typeface="+mn-lt"/>
            </a:endParaRPr>
          </a:p>
        </p:txBody>
      </p:sp>
      <p:sp>
        <p:nvSpPr>
          <p:cNvPr id="5" name="Title 1"/>
          <p:cNvSpPr txBox="1">
            <a:spLocks/>
          </p:cNvSpPr>
          <p:nvPr/>
        </p:nvSpPr>
        <p:spPr>
          <a:xfrm>
            <a:off x="685800" y="1524000"/>
            <a:ext cx="2286000" cy="6096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tabLst/>
              <a:defRPr/>
            </a:pPr>
            <a:r>
              <a:rPr kumimoji="0" lang="en-US" sz="2000" i="0" u="none" strike="noStrike" kern="1200" cap="none" spc="0" normalizeH="0" baseline="0" noProof="0" dirty="0" smtClean="0">
                <a:ln>
                  <a:noFill/>
                </a:ln>
                <a:solidFill>
                  <a:schemeClr val="tx1"/>
                </a:solidFill>
                <a:effectLst/>
                <a:uLnTx/>
                <a:uFillTx/>
                <a:latin typeface="+mn-lt"/>
                <a:ea typeface="+mj-ea"/>
                <a:cs typeface="+mj-cs"/>
              </a:rPr>
              <a:t>Literacy Rate</a:t>
            </a:r>
            <a:endParaRPr kumimoji="0" lang="en-US" sz="2000" i="0" u="none" strike="noStrike" kern="1200" cap="none" spc="0" normalizeH="0" baseline="0" noProof="0" dirty="0">
              <a:ln>
                <a:noFill/>
              </a:ln>
              <a:solidFill>
                <a:schemeClr val="tx1"/>
              </a:solidFill>
              <a:effectLst/>
              <a:uLnTx/>
              <a:uFillTx/>
              <a:latin typeface="+mn-lt"/>
              <a:ea typeface="+mj-ea"/>
              <a:cs typeface="+mj-cs"/>
            </a:endParaRPr>
          </a:p>
        </p:txBody>
      </p:sp>
      <p:pic>
        <p:nvPicPr>
          <p:cNvPr id="19458" name="Picture 2" descr="http://t3.gstatic.com/images?q=tbn:ANd9GcQMhd5DctLe5y0ElW7lcaByGuphgYAFk82u2bzBdGTSy1ffzdDhXQ"/>
          <p:cNvPicPr>
            <a:picLocks noChangeAspect="1" noChangeArrowheads="1"/>
          </p:cNvPicPr>
          <p:nvPr/>
        </p:nvPicPr>
        <p:blipFill>
          <a:blip r:embed="rId2"/>
          <a:srcRect/>
          <a:stretch>
            <a:fillRect/>
          </a:stretch>
        </p:blipFill>
        <p:spPr bwMode="auto">
          <a:xfrm>
            <a:off x="5181600" y="1066800"/>
            <a:ext cx="2122019" cy="1600200"/>
          </a:xfrm>
          <a:prstGeom prst="rect">
            <a:avLst/>
          </a:prstGeom>
          <a:ln>
            <a:noFill/>
          </a:ln>
          <a:effectLst>
            <a:outerShdw blurRad="292100" dist="139700" dir="2700000" algn="tl" rotWithShape="0">
              <a:srgbClr val="333333">
                <a:alpha val="65000"/>
              </a:srgbClr>
            </a:outerShdw>
          </a:effectLst>
        </p:spPr>
      </p:pic>
      <p:pic>
        <p:nvPicPr>
          <p:cNvPr id="19460" name="Picture 4" descr="http://www.illustrationsof.com/royalty-free-social-networking-clipart-illustration-1108511.jpg"/>
          <p:cNvPicPr>
            <a:picLocks noChangeAspect="1" noChangeArrowheads="1"/>
          </p:cNvPicPr>
          <p:nvPr/>
        </p:nvPicPr>
        <p:blipFill>
          <a:blip r:embed="rId3"/>
          <a:srcRect t="13333" b="20000"/>
          <a:stretch>
            <a:fillRect/>
          </a:stretch>
        </p:blipFill>
        <p:spPr bwMode="auto">
          <a:xfrm>
            <a:off x="5181600" y="2819400"/>
            <a:ext cx="2177143" cy="1524000"/>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609600" y="2971800"/>
            <a:ext cx="2286000" cy="11430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i="0" u="none" strike="noStrike" kern="1200" cap="none" spc="0" normalizeH="0" baseline="0" noProof="0" dirty="0" smtClean="0">
                <a:ln>
                  <a:noFill/>
                </a:ln>
                <a:solidFill>
                  <a:schemeClr val="tx1"/>
                </a:solidFill>
                <a:effectLst/>
                <a:uLnTx/>
                <a:uFillTx/>
                <a:latin typeface="+mn-lt"/>
                <a:ea typeface="+mj-ea"/>
                <a:cs typeface="+mj-cs"/>
              </a:rPr>
              <a:t>Social Interaction</a:t>
            </a:r>
            <a:endParaRPr kumimoji="0" lang="en-US" sz="2000" i="0" u="none" strike="noStrike" kern="1200" cap="none" spc="0" normalizeH="0" baseline="0" noProof="0" dirty="0">
              <a:ln>
                <a:noFill/>
              </a:ln>
              <a:solidFill>
                <a:schemeClr val="tx1"/>
              </a:solidFill>
              <a:effectLst/>
              <a:uLnTx/>
              <a:uFillTx/>
              <a:latin typeface="+mn-lt"/>
              <a:ea typeface="+mj-ea"/>
              <a:cs typeface="+mj-cs"/>
            </a:endParaRPr>
          </a:p>
        </p:txBody>
      </p:sp>
      <p:pic>
        <p:nvPicPr>
          <p:cNvPr id="9" name="Picture 5"/>
          <p:cNvPicPr>
            <a:picLocks noChangeArrowheads="1"/>
          </p:cNvPicPr>
          <p:nvPr/>
        </p:nvPicPr>
        <p:blipFill>
          <a:blip r:embed="rId4"/>
          <a:srcRect/>
          <a:stretch>
            <a:fillRect/>
          </a:stretch>
        </p:blipFill>
        <p:spPr bwMode="auto">
          <a:xfrm>
            <a:off x="5181600" y="4495800"/>
            <a:ext cx="1981200" cy="1844675"/>
          </a:xfrm>
          <a:prstGeom prst="rect">
            <a:avLst/>
          </a:prstGeom>
          <a:ln>
            <a:noFill/>
          </a:ln>
          <a:effectLst>
            <a:outerShdw blurRad="292100" dist="139700" dir="2700000" algn="tl" rotWithShape="0">
              <a:srgbClr val="333333">
                <a:alpha val="65000"/>
              </a:srgbClr>
            </a:outerShdw>
          </a:effectLst>
        </p:spPr>
      </p:pic>
      <p:sp>
        <p:nvSpPr>
          <p:cNvPr id="10" name="Title 1"/>
          <p:cNvSpPr txBox="1">
            <a:spLocks/>
          </p:cNvSpPr>
          <p:nvPr/>
        </p:nvSpPr>
        <p:spPr>
          <a:xfrm>
            <a:off x="685800" y="4800600"/>
            <a:ext cx="2286000" cy="11430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i="0" u="none" strike="noStrike" kern="1200" cap="none" spc="0" normalizeH="0" baseline="0" noProof="0" dirty="0" smtClean="0">
                <a:ln>
                  <a:noFill/>
                </a:ln>
                <a:solidFill>
                  <a:schemeClr val="tx1"/>
                </a:solidFill>
                <a:effectLst/>
                <a:uLnTx/>
                <a:uFillTx/>
                <a:latin typeface="+mn-lt"/>
                <a:ea typeface="+mj-ea"/>
                <a:cs typeface="+mj-cs"/>
              </a:rPr>
              <a:t>Personal</a:t>
            </a:r>
            <a:r>
              <a:rPr kumimoji="0" lang="en-US" sz="2000" i="0" u="none" strike="noStrike" kern="1200" cap="none" spc="0" normalizeH="0" noProof="0" dirty="0" smtClean="0">
                <a:ln>
                  <a:noFill/>
                </a:ln>
                <a:solidFill>
                  <a:schemeClr val="tx1"/>
                </a:solidFill>
                <a:effectLst/>
                <a:uLnTx/>
                <a:uFillTx/>
                <a:latin typeface="+mn-lt"/>
                <a:ea typeface="+mj-ea"/>
                <a:cs typeface="+mj-cs"/>
              </a:rPr>
              <a:t> Space</a:t>
            </a:r>
            <a:endParaRPr kumimoji="0" lang="en-US" sz="2000" i="0" u="none" strike="noStrike" kern="1200" cap="none" spc="0" normalizeH="0" baseline="0" noProof="0" dirty="0">
              <a:ln>
                <a:noFill/>
              </a:ln>
              <a:solidFill>
                <a:schemeClr val="tx1"/>
              </a:solidFill>
              <a:effectLst/>
              <a:uLnTx/>
              <a:uFillTx/>
              <a:latin typeface="+mn-lt"/>
              <a:ea typeface="+mj-ea"/>
              <a:cs typeface="+mj-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ox(in)">
                                      <p:cBhvr>
                                        <p:cTn id="7" dur="500"/>
                                        <p:tgtEl>
                                          <p:spTgt spid="19458"/>
                                        </p:tgtEl>
                                      </p:cBhvr>
                                    </p:animEffect>
                                  </p:childTnLst>
                                </p:cTn>
                              </p:par>
                              <p:par>
                                <p:cTn id="8" presetID="4" presetClass="entr" presetSubtype="16" fill="hold" nodeType="withEffect">
                                  <p:stCondLst>
                                    <p:cond delay="0"/>
                                  </p:stCondLst>
                                  <p:childTnLst>
                                    <p:set>
                                      <p:cBhvr>
                                        <p:cTn id="9" dur="1" fill="hold">
                                          <p:stCondLst>
                                            <p:cond delay="0"/>
                                          </p:stCondLst>
                                        </p:cTn>
                                        <p:tgtEl>
                                          <p:spTgt spid="19460"/>
                                        </p:tgtEl>
                                        <p:attrNameLst>
                                          <p:attrName>style.visibility</p:attrName>
                                        </p:attrNameLst>
                                      </p:cBhvr>
                                      <p:to>
                                        <p:strVal val="visible"/>
                                      </p:to>
                                    </p:set>
                                    <p:animEffect transition="in" filter="box(in)">
                                      <p:cBhvr>
                                        <p:cTn id="10" dur="500"/>
                                        <p:tgtEl>
                                          <p:spTgt spid="19460"/>
                                        </p:tgtEl>
                                      </p:cBhvr>
                                    </p:animEffect>
                                  </p:childTnLst>
                                </p:cTn>
                              </p:par>
                              <p:par>
                                <p:cTn id="11" presetID="4"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9248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Sociology and Science </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219200"/>
            <a:ext cx="8077200" cy="4525963"/>
          </a:xfrm>
        </p:spPr>
        <p:txBody>
          <a:bodyPr/>
          <a:lstStyle/>
          <a:p>
            <a:r>
              <a:rPr lang="en-US" sz="2400" dirty="0" err="1" smtClean="0"/>
              <a:t>Sciology</a:t>
            </a:r>
            <a:r>
              <a:rPr lang="en-US" sz="2400" dirty="0" smtClean="0"/>
              <a:t> </a:t>
            </a:r>
            <a:r>
              <a:rPr lang="en-US" sz="2400" dirty="0" smtClean="0"/>
              <a:t>is Empirical</a:t>
            </a:r>
          </a:p>
          <a:p>
            <a:r>
              <a:rPr lang="en-US" sz="2400" dirty="0" smtClean="0"/>
              <a:t>Knowledge acquired through observation</a:t>
            </a:r>
          </a:p>
          <a:p>
            <a:r>
              <a:rPr lang="en-US" sz="2400" dirty="0" smtClean="0"/>
              <a:t>It is a systematic approach to the understanding of people, their thoughts, emotions and behavior. The application of this understanding helps to solve </a:t>
            </a:r>
            <a:br>
              <a:rPr lang="en-US" sz="2400" dirty="0" smtClean="0"/>
            </a:br>
            <a:r>
              <a:rPr lang="en-US" sz="2400" dirty="0" smtClean="0"/>
              <a:t>human problems</a:t>
            </a:r>
          </a:p>
          <a:p>
            <a:endParaRPr lang="en-US" dirty="0"/>
          </a:p>
        </p:txBody>
      </p:sp>
      <p:pic>
        <p:nvPicPr>
          <p:cNvPr id="27650" name="Picture 2" descr="empiricism psychology science"/>
          <p:cNvPicPr>
            <a:picLocks noChangeAspect="1" noChangeArrowheads="1"/>
          </p:cNvPicPr>
          <p:nvPr/>
        </p:nvPicPr>
        <p:blipFill>
          <a:blip r:embed="rId2"/>
          <a:srcRect/>
          <a:stretch>
            <a:fillRect/>
          </a:stretch>
        </p:blipFill>
        <p:spPr bwMode="auto">
          <a:xfrm>
            <a:off x="3657600" y="3276600"/>
            <a:ext cx="2717176" cy="3429000"/>
          </a:xfrm>
          <a:prstGeom prst="rect">
            <a:avLst/>
          </a:prstGeom>
          <a:ln>
            <a:noFill/>
          </a:ln>
          <a:effectLst>
            <a:outerShdw blurRad="190500" algn="tl" rotWithShape="0">
              <a:srgbClr val="000000">
                <a:alpha val="70000"/>
              </a:srgbClr>
            </a:outerShdw>
          </a:effectLst>
        </p:spPr>
      </p:pic>
    </p:spTree>
  </p:cSld>
  <p:clrMapOvr>
    <a:masterClrMapping/>
  </p:clrMapOvr>
  <p:transition>
    <p:wipe dir="d"/>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6">
                    <a:lumMod val="60000"/>
                    <a:lumOff val="40000"/>
                  </a:schemeClr>
                </a:solidFill>
                <a:effectLst>
                  <a:outerShdw blurRad="38100" dist="38100" dir="2700000" algn="tl">
                    <a:srgbClr val="000000">
                      <a:alpha val="43137"/>
                    </a:srgbClr>
                  </a:outerShdw>
                </a:effectLst>
                <a:latin typeface="+mn-lt"/>
              </a:rPr>
              <a:t>Types of Sociology</a:t>
            </a:r>
            <a:endParaRPr lang="en-US" sz="40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fontScale="85000" lnSpcReduction="20000"/>
          </a:bodyPr>
          <a:lstStyle/>
          <a:p>
            <a:pPr>
              <a:buFont typeface="Wingdings" pitchFamily="2" charset="2"/>
              <a:buChar char="q"/>
            </a:pPr>
            <a:r>
              <a:rPr lang="en-US" sz="2100" dirty="0" smtClean="0"/>
              <a:t>Sociology </a:t>
            </a:r>
            <a:r>
              <a:rPr lang="en-US" sz="2100" dirty="0"/>
              <a:t>is a fairly broad realm of scientific study and is </a:t>
            </a:r>
            <a:r>
              <a:rPr lang="en-US" sz="2100" dirty="0" smtClean="0"/>
              <a:t>divided into several different </a:t>
            </a:r>
            <a:r>
              <a:rPr lang="en-US" sz="2100" dirty="0"/>
              <a:t>types of sociology, or branches of sociology. </a:t>
            </a:r>
            <a:r>
              <a:rPr lang="en-US" sz="2100" dirty="0" smtClean="0"/>
              <a:t>All </a:t>
            </a:r>
            <a:r>
              <a:rPr lang="en-US" sz="2100" dirty="0"/>
              <a:t>in all, sociologists study human behavior and interactions, and how different events, institutions and influences make certain people behave in a certain way</a:t>
            </a:r>
            <a:r>
              <a:rPr lang="en-US" sz="2100" dirty="0" smtClean="0"/>
              <a:t>.</a:t>
            </a:r>
          </a:p>
          <a:p>
            <a:pPr marL="36576" indent="0">
              <a:buNone/>
            </a:pPr>
            <a:endParaRPr lang="en-US" sz="2100" dirty="0" smtClean="0"/>
          </a:p>
          <a:p>
            <a:pPr marL="36576" indent="0">
              <a:buNone/>
            </a:pPr>
            <a:r>
              <a:rPr lang="en-US" sz="2100" dirty="0" smtClean="0"/>
              <a:t>Sociology </a:t>
            </a:r>
            <a:r>
              <a:rPr lang="en-US" sz="2100" dirty="0"/>
              <a:t>is made of three main branches and then breaks down further into different types of sociology. The three main branches of sociology are:</a:t>
            </a:r>
          </a:p>
          <a:p>
            <a:pPr marL="36576" indent="0">
              <a:buNone/>
            </a:pPr>
            <a:r>
              <a:rPr lang="en-US" sz="2100" dirty="0" smtClean="0"/>
              <a:t>1.  Social </a:t>
            </a:r>
            <a:r>
              <a:rPr lang="en-US" sz="2100" dirty="0"/>
              <a:t>morphology - a study of geographical data and settings</a:t>
            </a:r>
          </a:p>
          <a:p>
            <a:pPr marL="36576" indent="0">
              <a:buNone/>
            </a:pPr>
            <a:endParaRPr lang="en-US" sz="2100" dirty="0" smtClean="0"/>
          </a:p>
          <a:p>
            <a:pPr marL="36576" indent="0">
              <a:buNone/>
            </a:pPr>
            <a:r>
              <a:rPr lang="en-US" sz="2100" dirty="0" smtClean="0"/>
              <a:t>2.  Social </a:t>
            </a:r>
            <a:r>
              <a:rPr lang="en-US" sz="2100" dirty="0"/>
              <a:t>physiology - the study of religion, law, economics, politics </a:t>
            </a:r>
            <a:r>
              <a:rPr lang="en-US" sz="2100" dirty="0" smtClean="0"/>
              <a:t>   and </a:t>
            </a:r>
            <a:r>
              <a:rPr lang="en-US" sz="2100" dirty="0"/>
              <a:t>other influences of society</a:t>
            </a:r>
          </a:p>
          <a:p>
            <a:pPr marL="36576" indent="0">
              <a:buNone/>
            </a:pPr>
            <a:endParaRPr lang="en-US" sz="2100" dirty="0" smtClean="0"/>
          </a:p>
          <a:p>
            <a:pPr marL="36576" indent="0">
              <a:buNone/>
            </a:pPr>
            <a:r>
              <a:rPr lang="en-US" sz="2100" dirty="0" smtClean="0"/>
              <a:t>3.  General </a:t>
            </a:r>
            <a:r>
              <a:rPr lang="en-US" sz="2100" dirty="0"/>
              <a:t>sociology - the study of how different social laws are derived from various processes</a:t>
            </a:r>
          </a:p>
          <a:p>
            <a:pPr>
              <a:buNone/>
            </a:pPr>
            <a:r>
              <a:rPr lang="en-US" sz="2000" dirty="0" smtClean="0"/>
              <a:t/>
            </a:r>
            <a:br>
              <a:rPr lang="en-US" sz="2000" dirty="0" smtClean="0"/>
            </a:br>
            <a:endParaRPr lang="en-US" sz="2000" dirty="0"/>
          </a:p>
        </p:txBody>
      </p:sp>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dirty="0"/>
              <a:t>Social O</a:t>
            </a:r>
            <a:r>
              <a:rPr lang="en-US" sz="4000" dirty="0" smtClean="0"/>
              <a:t>rganization Sociology</a:t>
            </a:r>
            <a:endParaRPr lang="en-US" sz="40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pPr algn="just">
              <a:buNone/>
            </a:pPr>
            <a:r>
              <a:rPr lang="en-US" sz="2000" dirty="0" smtClean="0"/>
              <a:t>	</a:t>
            </a:r>
            <a:r>
              <a:rPr lang="en-US" sz="2000" dirty="0"/>
              <a:t>T</a:t>
            </a:r>
            <a:r>
              <a:rPr lang="en-US" sz="2000" dirty="0" smtClean="0"/>
              <a:t>he </a:t>
            </a:r>
            <a:r>
              <a:rPr lang="en-US" sz="2000" dirty="0"/>
              <a:t>study of different institutions, such as educational institutions, the institution of marriage, social stratification and even the economy, and how these influence society and create different groups.</a:t>
            </a:r>
          </a:p>
        </p:txBody>
      </p:sp>
      <p:pic>
        <p:nvPicPr>
          <p:cNvPr id="8194" name="Picture 2" descr="C:\Users\3d\AppData\Local\Microsoft\Windows\Temporary Internet Files\Content.IE5\59LW27GR\MC900199843[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010400" y="4953000"/>
            <a:ext cx="1610258" cy="1792224"/>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dirty="0"/>
              <a:t>Social disorganization and social change</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just">
              <a:buNone/>
            </a:pPr>
            <a:r>
              <a:rPr lang="en-US" sz="2000" dirty="0" smtClean="0"/>
              <a:t>	</a:t>
            </a:r>
            <a:r>
              <a:rPr lang="en-US" sz="2000" dirty="0"/>
              <a:t>T</a:t>
            </a:r>
            <a:r>
              <a:rPr lang="en-US" sz="2000" dirty="0" smtClean="0"/>
              <a:t>he </a:t>
            </a:r>
            <a:r>
              <a:rPr lang="en-US" sz="2000" dirty="0"/>
              <a:t>study of deviant behavior in society and sociologists in this field try to make sense of why some people are involved with crime, drug addiction and other problems that </a:t>
            </a:r>
            <a:r>
              <a:rPr lang="en-US" sz="2000" dirty="0" smtClean="0"/>
              <a:t>plague society.</a:t>
            </a:r>
            <a:endParaRPr lang="en-US" sz="2000" dirty="0"/>
          </a:p>
        </p:txBody>
      </p:sp>
      <p:sp>
        <p:nvSpPr>
          <p:cNvPr id="20484" name="AutoShape 4" descr="data:image/jpeg;base64,/9j/4AAQSkZJRgABAQAAAQABAAD/2wCEAAkGBhIREBUUEhQVFRQVFBcWFBQXEhcVFhIUFhcVFBQVFxUaHCYeGBkjGhQVHzAgIycpLSwsFR4xNTAqNSYrLCkBCQoKDgwOFw8PGiwdHyUuKS8sKSwsMykpLCwsLCksKSw1LCwsKSksLCksKSkpKSkpKSopKSkpKSksLCkpKSkpLP/AABEIAJcBCwMBIgACEQEDEQH/xAAcAAEAAgIDAQAAAAAAAAAAAAAABQYDBwECBAj/xABQEAABAwIDAwQOBQgIBQUAAAABAAIDBBEFEiEGEzFBUVPRFBUWIjJhcXSBk5Shs9IHUpGVsRcjQkNywdPwM0RUZIKEw+Gio7LC8QgmNDVj/8QAGAEBAAMBAAAAAAAAAAAAAAAAAAECAwT/xAApEQEAAQEFBwUBAQAAAAAAAAAAAQIDERMh0RIxUVJhobEyQYHB8CJC/9oADAMBAAIRAxEAPwDRqIiAiIgIiICIiAiIgIiICIiAiIgIiICIiAiIgIiICIiAiIgIiICIiAiIgIiICIiDkKz9ykIygzy5jHG9zWUbpA3esD2jMH+P3KsLaOCAmZ9v7NQ/AK3soib74v8A0sbWqaYy/blV7lIOmqPu+T507lIOmqPu+T51sUUxPFd9yAttinljvq5sarj40a37lYOmqPu+T507lYOmqPu+T51scRrh0KbNPLHfUxquPjRrd+zNOOM848uHvH+osJwSjH9al9id/EV/rIbixVYxKgtwCrVFMf5jvqvTaTPv40Q3aej/ALVL7E7+Igwii/tcvsTv4i6zRlYNwVntU8sd9W2fGe2j2jZ+lP8AWZvYX/xF0OC0Y/rUvsTv4iU1RIzhqF7TJHMLHRynap5Y76omao957aMMGy9O/wACeod+zh8h/CRZ+4dn16v7sl+dcUdXNSPDmkkX9y2jsztfFVNAJyvtqCpiaZ/zHfVWaqo9/GjWHcOz69X92S/Oue4Vv1qv7sl+dbzAWVhU/wA8sd9UbdXHxo0R3Bj61Z91zfOncEPrVn3XN8y3/GVkD1F9PLHfVa+ePjR8+dwI56z7rm+Zc9wI56z7rm+ZfQjXrNGovp5Y76l88fGj52/J/wCOt+6pvmXH5P8Ax1v3XN8y+jl2a26jap5Y76pz4z20fN/5P/HW/dc3zJ+T8c9Z91zfMvpLIukrDlPkP4JtU8sd9U58fGj5Rx3CWQGPJIZGyRCVrizdmxc9tsuY/Uvx5VGKd2n8Cj8yj+JMoJUtYiKpuXom+MxERZriIiAiIgIiIC2pgElpn+bUPwCtVra2z8d5pPNqH4Dl0WO6fj7c1vu/cYT4lBXDyuNyuzWALdxMQkPj/n0LmzjwWRdwP5sg8zaDlK8VZhhdwCmrLtYKFoULEMBI1soWWnylbNqKUOVUxrB+JCzqp4NqLT2lA07gDrwU5S4FDUDQ5XKBdAWnVSWF1mQqkdWlV++HeswGop+Ld4znGpUbHGL5oiWvHJwWy8GrA8WI486x4xsZDK1z2DLIASCNLkcitNPBSmvirdB9INTEGsc0OtxJ5vEr3SbXxyhlmPZn011F/EVp6xkkLSHXGhte451L0U08RDI+/tq1t7u9A438SrE8Vqo4NzRyFemNi1Zsxt7UsLjM1r2n618zbcg1FlcqDa2SoaexYN8QcpObKGHkDmnvh+9DctDY1G47tRBSQOkzNkcNAxjgSXHgDbgPGsE2y2I1TbTSxxMPFjBckcxcsVRsBQMiyukc2UatlY6z2OHAi3HyFRktm17X/SbXOdfPugeDWsGUfbqVcNiPpPbORDV2ZKTZko0jlPID9R3l0Kp+J7OiV74iQyqa0vje3SCtYNblnBkvPbQ2OgVNcCw3tpchzT+iRoQolMPqcNSQaHyH8FQPou20E8fY8riXxNGRzjcvj4cedug8h8S2BKO9PkP4Ksrxm+UNp/Ao/M4/iTKCU7tP4FH5nH8SZQSta+ufjwtZ+kREWS4iIgIiICIiAtrbP33slv7NQ/ActUrbey4/PSebUHwHLost0/H257fd+6JpoWQR86yZF23a2cVzHu+ZeltAex5pyHubAA57WBrnZLOLngOe2+UNvbidV0FgrFs9CZKStY3UuhLR5XRzAKlczEZNLOmJqiJeTBMDhrKUVNLMZmG9miMNfmHFhDngBw8fiVaxDaKmhquxZI6ttQXNaI+x2EuL7ZMtpbOvcWsV6f8A021ZMFXHfwZIngc2drmk/wDLH2Lxbbj/AN3UXlpv+py58Sp2YNHBcO5UNgfNO807GAufvGNJa1ouXHJIRz6cfEq3BTR1NI+qhEhhDwyN742s32pa4tGckAEcoF1Zvp0qizBZQDbPJEzyjOHEf8PuUbsjTluzNMCLXOb0OleQVamuqZhSuypimZiFDxDBL3NlDPpXRngthvprqKrsLHMtppvc0VzG9D4RiDmuCvWG4kHDU/8Aha/qYDHq1ZKfEXCN+vFrh7rfvUdJWmPeHWSdkk0r2gNzONrDk5FHzyB8lpLseD3kjTbhqAeY8y6UE+V3iXrrKcSN8qrvhfdKZEZrvzb3BlZa7ZBZorWjkI4CcW/xcvIVXsKxGagqc7HZXsNibaFpNu+bytuCC08CNNbLE2qfuy25EsRDmO5e94OB8nHyL37UVTKiKOqYLSPGWZoH6zg7Tmd8qrK8NnTbavlgZURnvHXZKwm+5lHhC/pBB5QVWscxQv74u10vrxHIfKFTNlcaezPCf6OVtnD6r2f0b/RqD4j4l7ewnm2Y6cnUrUzkzrjPOXbE67O0ZTaSN28ieP0XjX32ULj0u9cJWNsJWgvaOAeNHe8fgrE2niaLkqDkla0FoHgud9hNx+CVQmieDFs5UvhqY3tNiCPS06EeTrX0Xg2Iiela/naQfKNF80NqrPYRyXHUt8/RzUF+HgkfpOt9g/3VPZrntPn3afwKPzOP4kyglO7T+BR+ZR/EmUElr65+PDSz9IiIslxERAREQEREBba2Yd+dk82oOT/8HLUq21sxDmmk82oPgOXRZbp+Ptz2+790WLfBdS9x4BeqDDedeyOkA5Fte47kX2E93E28gV1+j2myb7x7v/UUHulZ9i223v8Ag/71naT/ADLayj+4V38nFTQVslXhUkQbN/TUk2YRu1zd49urdSSLjS54jRUDa2sqztLSPkp421A3GWFtRmY+xdl/Olgy3/ZNrcq+h7rRW3Eo7rqPXg6mB8RJNh7x9q5XctmPbD4hi7424g+GnpY3Z+x6dzpJJHcLukc0AaEgWGlzpfVWfaSiZDQtijaGsYY2saODWt0aPsCsQULtc29Mf22/irU74Ur9MqC5qwyRr0OYQsZeeZdTgQWJ0I5lVKuItJ5lfKiLNzqEr6G/AJVF6aarlMz2K9UFbbRdMWpN26/IfcV4N6sdzouvhKuYC4Pbzd95OReqOjaKd4H6V3AcwF+HjBHvUJHUkcq9cdXoByaqb0TEsBrGtla8DwmHMPHZe6XEjYa8APwVbfLcjxBemSqHuVYleaUi+sJ5VHz1XheUD02WB1aeQL0YPhTquVseYMufCIJFyovvTEXZy8kDiXtA1t+JX0tsdhhgw6KNws7dlzhzF1z+9VbY36JIKV7ZpX7941aMuVgPIbX1Ww3+CfIfwUJ3vlTafwKPzOP4kyglO7T+BR+ZR/EmUErWvrn48LWfpERFkuIiICIiAiIgLc2xLbzTebYf8B60yty7FH89N5tQfAet7LdPx9sLb92XNjLfyF2WJpWRpWrldg1SeE4r2Pm73NmtfW1rX61F73+eRduPKqzF60TdnCdqdpN4wtdH3p0OWVzTz6ObqPQqzPsthr3l76Frnk3L3TyucTzlxN7r15uZcmQ+L3quxC+LVxS2H40IGZGRnLx76Z8hGgHF9zyLriePmZmQsA1Bvmvw9ChnOPKuGpsRCJtKpdXw38axPhsP3Lu6o5vcujpTzA+lXZvHK3nUNUy/gVM1RP8AtZV3Fhpp9gSZIi9XsaqQ4EKuu0ViloCSNOB93KvNXUPHl8VvespzdFOWSDc7kHFZny8g42XrOGacbXRuEOHH/cqt0rXwhmU9jrr4gshgJ5LKfgwUnksPevfT4J4vcpimUTaQq9Ph5J1VjwLDcsjbXv5FK0+CDqUxhuGhpuPw4rSmi5lVaXr7s1UEsAPoup6XwT5D+CrOBEiysb/BPkP4LOre1s5yfKm0/gUfmcfxJlBKd2n8Cj8zj+JMoJLX1z8eGtn6RERZLiIiAiIgIiIObLbGA4gaaRznQzubJTUWV0cD5AckJDhcafpBanBXqbi04AAlkAAsAJHWAHADVa2ddNN97O0o2m6Rtc3oKz2SRc917DxgrPY5FpbtzP00vrX9aduZ+ml9a/rWuLR1ZYEt1t2wYP1FZ7JIu42xj6Cs9jkWke3M/TS+tf1p25n6aX1r+tMSjqYMt3HbGPoK32SRcO2zZyU9Z7JItJduZ+ml9a/rTtzP00vrX9aYlHUwZbt7tG9BV+mjkKxybWMdxhrPIKOQBaW7cz9NL61/WnbmfppfWv60xKOpgy3V3Vx8kFZ5Ow5LLq/a1nJBWeySLS/bmfppfWv607cz9NL61/WmJR1MGW4n7SsP6is9jf1KPqcXaTpT1Z8ZpJFq3tzP00vrX9aduZ+ml9a/rUbdn1TFlMNjvrif1FWP8rJ1LDnBNzBVn/KSae5a+7cz9NL61/WnbmfppfWv61G3Z9U4ctiNnAP/AMeq9kk6llFU0fqKq/P2JJ7uZa27cz9NL61/WnbmfppfWv61O3Z9UYUtpQ4nGONPV+ySL0PxuPoKz2N4/ctS9uZ+ml9a/rTtzP00vrX9anEo6owJbfZtBGARuKvX+5yLPT7SRC35mtFv7nItM9uZ+ml9a/rTtzP00vrX9aYlHUwG/qLbqnYdYK32KRSbvpLpbEbmu4H+oycy+bu3M/TS+tf1p25n6aX1r+tUmqznivFFUJTa2FzBSNc0tcKNgLXAgg7ybQg6hV9ZaiqfIbvc5xAsC5xcQONrnk1P2rEs7SqKqpmGlMXRcIiKiwiIgIiICIiAiIgIikMEwSWrlMcIbmDHPJe9sbWsYMznOe4gAAc5QR6KQxjA5qVzWzNAztzsc17ZGSMJIDmSMJa4XBGh5F4LIOEXNlwgIi5QcIiICLmyWQcIvZhuEy1DnNhYXubG+RwHIyNpe8/YPTwXjQEXNksg4ReunwySSKWVouyEMMhuBlzuyN05deZeRAREQEREBERAREQEREBERAREQEREBWz6Nyzsio3mbJ2BV58hAfl3Lr5SdL251U16KPEJIS4xuLS9jo3W/SY8ZXtPiI0QXLD8ao5pYYnQuFJSwzZDLmntLK7MJqkRBp3WcsGVvDTjfXPS7PU0tZPS1DGQZmMqopoC+RghZGJpgzNqWSQ5ntDtWua0c6peF4vNTSbyF5Y6xaTYEOa7RzXNIIc08xBCySbQVDpnTmVxle1zXPvqWvYY3N5gMhLbDgOCCy1c1LDTNq46SJ/ZNRM1jJDI+Klih3YbFZrwXSuD8xc48ALDUldabBKWegmmcY6R3ZrWsL99IGxuhe/dDK1zjqAbkcnFV/CNpamlDhBIWtcQXNIa9hcPBdkeC3ML6G1wsNTjU8jXtkkc5r5d88E3zS2Lc55zZxHpQXXF8DpqWfEZWwtlbSyU8cMJL90N80kzPAIc5oLLAXAvIL8xYRglNVTYfM6BsTamWojlgaX7p+5YHCWMFxc1pL7EXtePTjYVGHaiqZO6dszt68We42O8bYDK9pGVzbNGhFtAuZNqqt1QyoMzt9HYRvFhuwLgNY0DK1up0AtqUEnhUMUGHmrdCyokdU7hrZcxihDYmyFzmtcMz35iBc2AjdoTwlxs/TEiq3Fm9rjWdhZ35TIJjT6G+83FhvbXvlBF7aqsQbYVbJXyNlOaUASDIwskDfBzRluQ25NNFhO0lV2T2TvpN/0ubvuGW3Nltpl4W0sgs9RDAIaWtmpabcumdFM2nnd37XMDsphJJjmY0l2YOtcsuOUxe2+G09JK2lh790QJmqLEGZ0lnsAaT3rWxlg8ZLvEovF9oaiqy7+QuDAQxtmtYy5u7KxoDRc8bDVeWurpJpDJK4ve613HibANHuAHoQX7YxooqMVPZMFPPUTN3e+3vfUsD7yAbtjjaSUNYb2uI3cbldBsxRx4jVtkBfRGkfU074z3wieWGN8d7XczMRY8chBVFq8Rklybxxdu2COO/wChG25a0cwu4n0lZ24/UBgYJXZRE6EDmhe7O+P9ku1sgtVbseyCkge7LIJa9rY6hpOWemdG0i3N32YEHVpBB4LnabDaZ8de6OnZTuoqoRMdG6TJMx0kkYY9r3OG8AZmu21wHXCqDMXmETYhI7dtkErW30bKBbOOY2/AL04xtRVVYAqJnyAEuDSQGhzvCdlAAzHn4oJHAP8A63Ev2aX44UxsjsH2VQTSFhMs2ZtIczRldAN445SQXCR1oRlB1vfgqng+0VTSF5p5DHnAD7AEOANwCCCNDquKjaGokljldK4yRW3TtAYyHmQZbCw79xd5Sgu2C7K0c8MVS+0cU0ApAAfBxJzjE15F9G5d3Kf2iqxtfh8dK+Kma0CWKFvZLr3JqH3kezm7wObHpyscoqXFpnAhz3EGUzEX03rtC+3PZYqurfLI6SRxc97i57jxc5xuSfSUGFERAREQEREBERAREQEREBERAREQEREBERAREQEREBERAREQEREBERAREQEREBERAREQERE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9218" name="Picture 2" descr="C:\Users\3d\AppData\Local\Microsoft\Windows\Temporary Internet Files\Content.IE5\Z7YO1YNH\MC900056196[1].wmf"/>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162800" y="4876800"/>
            <a:ext cx="1792224" cy="1798625"/>
          </a:xfrm>
          <a:prstGeom prst="rect">
            <a:avLst/>
          </a:prstGeom>
          <a:noFill/>
          <a:extLst>
            <a:ext uri="{909E8E84-426E-40DD-AFC4-6F175D3DCCD1}">
              <a14:hiddenFill xmlns:a14="http://schemas.microsoft.com/office/drawing/2010/main" xmlns="">
                <a:solidFill>
                  <a:srgbClr val="FFFFFF"/>
                </a:solidFill>
              </a14:hiddenFill>
            </a:ext>
          </a:extLst>
        </p:spPr>
      </p:pic>
      <p:pic>
        <p:nvPicPr>
          <p:cNvPr id="9219" name="Picture 3" descr="C:\Users\3d\AppData\Local\Microsoft\Windows\Temporary Internet Files\Content.IE5\59LW27GR\MC900157071[1].wmf"/>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181600" y="5109972"/>
            <a:ext cx="1825142" cy="1565453"/>
          </a:xfrm>
          <a:prstGeom prst="rect">
            <a:avLst/>
          </a:prstGeom>
          <a:noFill/>
          <a:extLst>
            <a:ext uri="{909E8E84-426E-40DD-AFC4-6F175D3DCCD1}">
              <a14:hiddenFill xmlns:a14="http://schemas.microsoft.com/office/drawing/2010/main" xmlns="">
                <a:solidFill>
                  <a:srgbClr val="FFFFFF"/>
                </a:solidFill>
              </a14:hiddenFill>
            </a:ext>
          </a:extLst>
        </p:spPr>
      </p:pic>
    </p:spTree>
  </p:cSld>
  <p:clrMapOvr>
    <a:masterClrMapping/>
  </p:clrMapOvr>
  <p:transition>
    <p:wipe dir="d"/>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Population or demographic sociology -</a:t>
            </a:r>
          </a:p>
        </p:txBody>
      </p:sp>
      <p:sp>
        <p:nvSpPr>
          <p:cNvPr id="3" name="Content Placeholder 2"/>
          <p:cNvSpPr>
            <a:spLocks noGrp="1"/>
          </p:cNvSpPr>
          <p:nvPr>
            <p:ph idx="1"/>
          </p:nvPr>
        </p:nvSpPr>
        <p:spPr/>
        <p:txBody>
          <a:bodyPr/>
          <a:lstStyle/>
          <a:p>
            <a:r>
              <a:rPr lang="en-US" dirty="0" smtClean="0"/>
              <a:t>this </a:t>
            </a:r>
            <a:r>
              <a:rPr lang="en-US" dirty="0"/>
              <a:t>is the study of the population and changes in the population, and sociologists in this field review statistics and data to forecast population growth and trace its root causes.</a:t>
            </a:r>
          </a:p>
        </p:txBody>
      </p:sp>
    </p:spTree>
    <p:extLst>
      <p:ext uri="{BB962C8B-B14F-4D97-AF65-F5344CB8AC3E}">
        <p14:creationId xmlns:p14="http://schemas.microsoft.com/office/powerpoint/2010/main" xmlns="" val="301220887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Sociology theory and methods</a:t>
            </a:r>
          </a:p>
        </p:txBody>
      </p:sp>
      <p:sp>
        <p:nvSpPr>
          <p:cNvPr id="3" name="Content Placeholder 2"/>
          <p:cNvSpPr>
            <a:spLocks noGrp="1"/>
          </p:cNvSpPr>
          <p:nvPr>
            <p:ph idx="1"/>
          </p:nvPr>
        </p:nvSpPr>
        <p:spPr/>
        <p:txBody>
          <a:bodyPr/>
          <a:lstStyle/>
          <a:p>
            <a:r>
              <a:rPr lang="en-US" dirty="0" smtClean="0"/>
              <a:t> </a:t>
            </a:r>
            <a:r>
              <a:rPr lang="en-US" dirty="0"/>
              <a:t>this is one of the types of sociology that is more scientific in nature. Sociologists in this field test various methods and make attempts to prove different theories.</a:t>
            </a:r>
          </a:p>
          <a:p>
            <a:endParaRPr lang="en-US" dirty="0"/>
          </a:p>
        </p:txBody>
      </p:sp>
    </p:spTree>
    <p:extLst>
      <p:ext uri="{BB962C8B-B14F-4D97-AF65-F5344CB8AC3E}">
        <p14:creationId xmlns:p14="http://schemas.microsoft.com/office/powerpoint/2010/main" xmlns="" val="1194661557"/>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Human ecology </a:t>
            </a:r>
          </a:p>
        </p:txBody>
      </p:sp>
      <p:sp>
        <p:nvSpPr>
          <p:cNvPr id="3" name="Content Placeholder 2"/>
          <p:cNvSpPr>
            <a:spLocks noGrp="1"/>
          </p:cNvSpPr>
          <p:nvPr>
            <p:ph idx="1"/>
          </p:nvPr>
        </p:nvSpPr>
        <p:spPr/>
        <p:txBody>
          <a:bodyPr>
            <a:normAutofit/>
          </a:bodyPr>
          <a:lstStyle/>
          <a:p>
            <a:r>
              <a:rPr lang="en-US" dirty="0" smtClean="0"/>
              <a:t>deals </a:t>
            </a:r>
            <a:r>
              <a:rPr lang="en-US" dirty="0"/>
              <a:t>with some of the social problems affecting society, and tries to identify what types of institutions are prompting these problems.</a:t>
            </a:r>
          </a:p>
          <a:p>
            <a:endParaRPr lang="en-US" dirty="0"/>
          </a:p>
        </p:txBody>
      </p:sp>
    </p:spTree>
    <p:extLst>
      <p:ext uri="{BB962C8B-B14F-4D97-AF65-F5344CB8AC3E}">
        <p14:creationId xmlns:p14="http://schemas.microsoft.com/office/powerpoint/2010/main" xmlns="" val="305927029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Applied sociology -</a:t>
            </a:r>
          </a:p>
        </p:txBody>
      </p:sp>
      <p:sp>
        <p:nvSpPr>
          <p:cNvPr id="3" name="Content Placeholder 2"/>
          <p:cNvSpPr>
            <a:spLocks noGrp="1"/>
          </p:cNvSpPr>
          <p:nvPr>
            <p:ph idx="1"/>
          </p:nvPr>
        </p:nvSpPr>
        <p:spPr/>
        <p:txBody>
          <a:bodyPr/>
          <a:lstStyle/>
          <a:p>
            <a:r>
              <a:rPr lang="en-US" dirty="0" smtClean="0"/>
              <a:t>makes </a:t>
            </a:r>
            <a:r>
              <a:rPr lang="en-US" dirty="0"/>
              <a:t>use of existing research data to solve social problems and apply sociological concepts in fields such as family counseling, industrial relations and economic development.</a:t>
            </a:r>
          </a:p>
          <a:p>
            <a:endParaRPr lang="en-US" dirty="0"/>
          </a:p>
        </p:txBody>
      </p:sp>
    </p:spTree>
    <p:extLst>
      <p:ext uri="{BB962C8B-B14F-4D97-AF65-F5344CB8AC3E}">
        <p14:creationId xmlns:p14="http://schemas.microsoft.com/office/powerpoint/2010/main" xmlns="" val="35183125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rPr>
              <a:t>The Four Primary Goals Of Sociology</a:t>
            </a:r>
            <a:endParaRPr lang="en-US" sz="3200" b="1" dirty="0">
              <a:solidFill>
                <a:schemeClr val="accent6">
                  <a:lumMod val="60000"/>
                  <a:lumOff val="4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600200"/>
            <a:ext cx="7467600" cy="4800600"/>
          </a:xfrm>
        </p:spPr>
        <p:txBody>
          <a:bodyPr>
            <a:normAutofit/>
          </a:bodyPr>
          <a:lstStyle/>
          <a:p>
            <a:r>
              <a:rPr lang="en-US" sz="2000" b="1" dirty="0" smtClean="0">
                <a:solidFill>
                  <a:schemeClr val="accent6">
                    <a:lumMod val="60000"/>
                    <a:lumOff val="40000"/>
                  </a:schemeClr>
                </a:solidFill>
              </a:rPr>
              <a:t>Describing and Explaining Behavior in Society</a:t>
            </a:r>
          </a:p>
          <a:p>
            <a:endParaRPr lang="en-US" sz="2000" b="1" dirty="0" smtClean="0"/>
          </a:p>
          <a:p>
            <a:pPr lvl="1"/>
            <a:r>
              <a:rPr lang="en-US" sz="2000" dirty="0" smtClean="0"/>
              <a:t>Differentiating between normal, healthy and unhealthy behaviors is the cornerstone of sociology, so it is important that sociologists have a keen sense of observation.</a:t>
            </a:r>
          </a:p>
          <a:p>
            <a:pPr lvl="1">
              <a:buNone/>
            </a:pPr>
            <a:endParaRPr lang="en-US" sz="2000" dirty="0" smtClean="0"/>
          </a:p>
          <a:p>
            <a:pPr lvl="1"/>
            <a:r>
              <a:rPr lang="en-US" sz="2000" dirty="0" smtClean="0"/>
              <a:t>the second goal of sociology, explaining. The attempt to explain behavior based on observation is actually rather difficult due to many factors. For instance, behavior of society varies among culture and can change over time</a:t>
            </a:r>
          </a:p>
          <a:p>
            <a:pPr>
              <a:buNone/>
            </a:pPr>
            <a:endParaRPr lang="en-US" sz="2000" b="1" dirty="0" smtClean="0"/>
          </a:p>
          <a:p>
            <a:endParaRPr lang="en-US" sz="2000" b="1" dirty="0" smtClean="0"/>
          </a:p>
          <a:p>
            <a:pPr lvl="1" algn="just">
              <a:buNone/>
            </a:pPr>
            <a:r>
              <a:rPr lang="en-US" sz="2000" dirty="0" smtClean="0"/>
              <a:t>	</a:t>
            </a:r>
          </a:p>
          <a:p>
            <a:pPr lvl="1" algn="just">
              <a:buNone/>
            </a:pPr>
            <a:endParaRPr lang="en-US" sz="2000" dirty="0"/>
          </a:p>
        </p:txBody>
      </p:sp>
      <p:pic>
        <p:nvPicPr>
          <p:cNvPr id="19460" name="Picture 4" descr="http://t2.gstatic.com/images?q=tbn:ANd9GcSFckmsKFgI1_zNbU4PZM9C0S5cqPs8FpZUW7wZDBPMJ4VvSA9Ayg"/>
          <p:cNvPicPr>
            <a:picLocks noChangeAspect="1" noChangeArrowheads="1"/>
          </p:cNvPicPr>
          <p:nvPr/>
        </p:nvPicPr>
        <p:blipFill>
          <a:blip r:embed="rId2"/>
          <a:srcRect/>
          <a:stretch>
            <a:fillRect/>
          </a:stretch>
        </p:blipFill>
        <p:spPr bwMode="auto">
          <a:xfrm>
            <a:off x="7239000" y="381000"/>
            <a:ext cx="1529602" cy="19812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001000" cy="4525963"/>
          </a:xfrm>
        </p:spPr>
        <p:txBody>
          <a:bodyPr/>
          <a:lstStyle/>
          <a:p>
            <a:r>
              <a:rPr lang="en-US" b="1" dirty="0" smtClean="0">
                <a:solidFill>
                  <a:schemeClr val="accent6">
                    <a:lumMod val="60000"/>
                    <a:lumOff val="40000"/>
                  </a:schemeClr>
                </a:solidFill>
              </a:rPr>
              <a:t>Predicting and Influencing Behavior</a:t>
            </a:r>
          </a:p>
          <a:p>
            <a:pPr>
              <a:buNone/>
            </a:pPr>
            <a:endParaRPr lang="en-US" dirty="0" smtClean="0"/>
          </a:p>
          <a:p>
            <a:pPr lvl="1" algn="just"/>
            <a:r>
              <a:rPr lang="en-US" sz="2000" dirty="0" smtClean="0"/>
              <a:t>Sociologists try to determine if a person is likely to make healthy or unhealthy decisions when confronted with certain situations. Most of the time, they will use experiments to make their predictions.</a:t>
            </a:r>
          </a:p>
          <a:p>
            <a:pPr lvl="1" algn="just">
              <a:buNone/>
            </a:pPr>
            <a:endParaRPr lang="en-US" sz="2000" dirty="0" smtClean="0"/>
          </a:p>
          <a:p>
            <a:pPr lvl="1" algn="just"/>
            <a:r>
              <a:rPr lang="en-US" sz="2000" dirty="0" smtClean="0"/>
              <a:t>The last of the goals of sociology is to influence social behavior. This can be to change un accepted behavior as well as encourage already existing desirable behavior. There are many methods used to influence behavior such as positive reinforcement or rewarding good behavior.</a:t>
            </a:r>
          </a:p>
          <a:p>
            <a:endParaRPr lang="en-US" dirty="0"/>
          </a:p>
        </p:txBody>
      </p:sp>
      <p:pic>
        <p:nvPicPr>
          <p:cNvPr id="24578" name="Picture 2" descr="http://t1.gstatic.com/images?q=tbn:ANd9GcRsf7I2YpcQiT2wRfGZsd6bB0bUdxQ786H4UKbIYp4xvRKS6HT9NQ"/>
          <p:cNvPicPr>
            <a:picLocks noChangeAspect="1" noChangeArrowheads="1"/>
          </p:cNvPicPr>
          <p:nvPr/>
        </p:nvPicPr>
        <p:blipFill>
          <a:blip r:embed="rId2"/>
          <a:srcRect/>
          <a:stretch>
            <a:fillRect/>
          </a:stretch>
        </p:blipFill>
        <p:spPr bwMode="auto">
          <a:xfrm>
            <a:off x="6172200" y="4724400"/>
            <a:ext cx="2466975" cy="1847851"/>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Behavioral Sociology</a:t>
            </a:r>
            <a:endParaRPr lang="en-US" sz="3600" b="1" dirty="0">
              <a:latin typeface="+mn-lt"/>
            </a:endParaRPr>
          </a:p>
        </p:txBody>
      </p:sp>
      <p:sp>
        <p:nvSpPr>
          <p:cNvPr id="4" name="Rectangle 3"/>
          <p:cNvSpPr/>
          <p:nvPr/>
        </p:nvSpPr>
        <p:spPr>
          <a:xfrm>
            <a:off x="457200" y="1840468"/>
            <a:ext cx="5816657" cy="461665"/>
          </a:xfrm>
          <a:prstGeom prst="rect">
            <a:avLst/>
          </a:prstGeom>
        </p:spPr>
        <p:txBody>
          <a:bodyPr wrap="none">
            <a:spAutoFit/>
          </a:bodyPr>
          <a:lstStyle/>
          <a:p>
            <a:pPr>
              <a:buNone/>
            </a:pPr>
            <a:r>
              <a:rPr lang="en-US" sz="2400" dirty="0" smtClean="0">
                <a:solidFill>
                  <a:srgbClr val="FFC000"/>
                </a:solidFill>
                <a:effectLst>
                  <a:outerShdw blurRad="38100" dist="38100" dir="2700000" algn="tl">
                    <a:srgbClr val="000000">
                      <a:alpha val="43137"/>
                    </a:srgbClr>
                  </a:outerShdw>
                </a:effectLst>
              </a:rPr>
              <a:t>Behavior is Action in response to a cause</a:t>
            </a:r>
          </a:p>
        </p:txBody>
      </p:sp>
      <p:pic>
        <p:nvPicPr>
          <p:cNvPr id="6" name="Picture 5" descr="C:\Program Files\Microsoft Office\MEDIA\CAGCAT10\j0302953.jpg"/>
          <p:cNvPicPr>
            <a:picLocks noChangeAspect="1" noChangeArrowheads="1"/>
          </p:cNvPicPr>
          <p:nvPr/>
        </p:nvPicPr>
        <p:blipFill>
          <a:blip r:embed="rId2" cstate="print"/>
          <a:srcRect/>
          <a:stretch>
            <a:fillRect/>
          </a:stretch>
        </p:blipFill>
        <p:spPr bwMode="auto">
          <a:xfrm>
            <a:off x="6781800" y="762000"/>
            <a:ext cx="1676400" cy="2350094"/>
          </a:xfrm>
          <a:prstGeom prst="rect">
            <a:avLst/>
          </a:prstGeom>
          <a:ln>
            <a:noFill/>
          </a:ln>
          <a:effectLst>
            <a:outerShdw blurRad="292100" dist="139700" dir="2700000" algn="tl" rotWithShape="0">
              <a:srgbClr val="333333">
                <a:alpha val="65000"/>
              </a:srgbClr>
            </a:outerShdw>
          </a:effectLst>
        </p:spPr>
      </p:pic>
      <p:sp>
        <p:nvSpPr>
          <p:cNvPr id="9" name="Content Placeholder 2"/>
          <p:cNvSpPr>
            <a:spLocks noGrp="1"/>
          </p:cNvSpPr>
          <p:nvPr>
            <p:ph idx="1"/>
          </p:nvPr>
        </p:nvSpPr>
        <p:spPr>
          <a:xfrm>
            <a:off x="152400" y="3048000"/>
            <a:ext cx="8305800" cy="2438400"/>
          </a:xfrm>
        </p:spPr>
        <p:txBody>
          <a:bodyPr>
            <a:normAutofit/>
          </a:bodyPr>
          <a:lstStyle/>
          <a:p>
            <a:pPr algn="just"/>
            <a:r>
              <a:rPr lang="en-US" sz="2400" dirty="0" smtClean="0"/>
              <a:t>Behavioral </a:t>
            </a:r>
            <a:r>
              <a:rPr lang="en-US" sz="2400" dirty="0" smtClean="0"/>
              <a:t>Sociology </a:t>
            </a:r>
            <a:r>
              <a:rPr lang="en-US" sz="2400" dirty="0" smtClean="0"/>
              <a:t>is a branch of </a:t>
            </a:r>
            <a:r>
              <a:rPr lang="en-US" sz="2400" dirty="0" smtClean="0"/>
              <a:t>Sociology</a:t>
            </a:r>
            <a:r>
              <a:rPr lang="en-US" sz="2400" dirty="0" smtClean="0"/>
              <a:t> </a:t>
            </a:r>
            <a:endParaRPr lang="en-US" sz="2400" dirty="0" smtClean="0"/>
          </a:p>
          <a:p>
            <a:pPr algn="just">
              <a:buNone/>
            </a:pPr>
            <a:r>
              <a:rPr lang="en-US" sz="2400" dirty="0" smtClean="0"/>
              <a:t>	that focuses on observable behaviors. </a:t>
            </a:r>
          </a:p>
          <a:p>
            <a:pPr algn="just"/>
            <a:r>
              <a:rPr lang="en-US" sz="2400" dirty="0" smtClean="0"/>
              <a:t>Conditioning, reinforcement and punishment are key concepts used by behaviorists.</a:t>
            </a:r>
          </a:p>
          <a:p>
            <a:pPr algn="just">
              <a:buNone/>
            </a:pPr>
            <a:endParaRPr lang="en-US" sz="2400" dirty="0" smtClean="0">
              <a:latin typeface="Arial" pitchFamily="34" charset="0"/>
              <a:cs typeface="Arial" pitchFamily="34" charset="0"/>
            </a:endParaRPr>
          </a:p>
        </p:txBody>
      </p:sp>
      <p:pic>
        <p:nvPicPr>
          <p:cNvPr id="10" name="Picture 7" descr="http://t2.gstatic.com/images?q=tbn:ANd9GcQ9mYEEkPgDxc9u1LCWZYkQKdWis-J6U_53qp7FinuoPSgYONCjFA"/>
          <p:cNvPicPr>
            <a:picLocks noChangeAspect="1" noChangeArrowheads="1"/>
          </p:cNvPicPr>
          <p:nvPr/>
        </p:nvPicPr>
        <p:blipFill>
          <a:blip r:embed="rId3" cstate="print"/>
          <a:srcRect/>
          <a:stretch>
            <a:fillRect/>
          </a:stretch>
        </p:blipFill>
        <p:spPr bwMode="auto">
          <a:xfrm>
            <a:off x="6400801" y="4764164"/>
            <a:ext cx="1981200" cy="1903337"/>
          </a:xfrm>
          <a:prstGeom prst="rect">
            <a:avLst/>
          </a:prstGeom>
          <a:ln>
            <a:noFill/>
          </a:ln>
          <a:effectLst>
            <a:softEdge rad="112500"/>
          </a:effectLst>
        </p:spPr>
      </p:pic>
      <p:pic>
        <p:nvPicPr>
          <p:cNvPr id="11" name="Picture 2" descr="http://t3.gstatic.com/images?q=tbn:ANd9GcQ9QiZZRS5j6VeNI97ok0zvhNDqfc13gPEfY6pcf7SnwQM2EJK8"/>
          <p:cNvPicPr>
            <a:picLocks noChangeAspect="1" noChangeArrowheads="1"/>
          </p:cNvPicPr>
          <p:nvPr/>
        </p:nvPicPr>
        <p:blipFill>
          <a:blip r:embed="rId4" cstate="print"/>
          <a:srcRect/>
          <a:stretch>
            <a:fillRect/>
          </a:stretch>
        </p:blipFill>
        <p:spPr bwMode="auto">
          <a:xfrm>
            <a:off x="4648200" y="4800600"/>
            <a:ext cx="1668949" cy="1828800"/>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solidFill>
                  <a:schemeClr val="accent6">
                    <a:lumMod val="60000"/>
                    <a:lumOff val="40000"/>
                  </a:schemeClr>
                </a:solidFill>
                <a:effectLst>
                  <a:outerShdw blurRad="38100" dist="38100" dir="2700000" algn="tl">
                    <a:srgbClr val="000000">
                      <a:alpha val="43137"/>
                    </a:srgbClr>
                  </a:outerShdw>
                </a:effectLst>
              </a:rPr>
              <a:t>Video 2: Behavioral Sociology</a:t>
            </a:r>
            <a:endParaRPr lang="en-US" dirty="0"/>
          </a:p>
        </p:txBody>
      </p:sp>
      <p:pic>
        <p:nvPicPr>
          <p:cNvPr id="4" name="An Introvert and Extrovert on the Subway.avi">
            <a:hlinkClick r:id="" action="ppaction://media"/>
          </p:cNvPr>
          <p:cNvPicPr>
            <a:picLocks noGrp="1" noRot="1" noChangeAspect="1"/>
          </p:cNvPicPr>
          <p:nvPr>
            <p:ph idx="1"/>
            <a:videoFile r:link="rId1"/>
          </p:nvPr>
        </p:nvPicPr>
        <p:blipFill>
          <a:blip r:embed="rId3"/>
          <a:stretch>
            <a:fillRect/>
          </a:stretch>
        </p:blipFill>
        <p:spPr>
          <a:xfrm>
            <a:off x="990600" y="2133600"/>
            <a:ext cx="6276620" cy="35305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Social-Cultural Sociology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52400" y="2667000"/>
            <a:ext cx="7467600" cy="2590800"/>
          </a:xfrm>
        </p:spPr>
        <p:txBody>
          <a:bodyPr/>
          <a:lstStyle/>
          <a:p>
            <a:pPr algn="just"/>
            <a:r>
              <a:rPr lang="en-US" sz="2400" dirty="0" smtClean="0"/>
              <a:t>Baron, Byrne &amp; </a:t>
            </a:r>
            <a:r>
              <a:rPr lang="en-US" sz="2400" dirty="0" err="1" smtClean="0"/>
              <a:t>Suls</a:t>
            </a:r>
            <a:r>
              <a:rPr lang="en-US" sz="2400" dirty="0" smtClean="0"/>
              <a:t> (1989) define social psychology as .......“</a:t>
            </a:r>
            <a:r>
              <a:rPr lang="en-US" sz="2400" i="1" dirty="0" smtClean="0"/>
              <a:t>the scientific field that seeks to understand the nature and causes of individual behavior in social situations”</a:t>
            </a:r>
          </a:p>
          <a:p>
            <a:pPr algn="just"/>
            <a:r>
              <a:rPr lang="en-US" sz="2400" dirty="0" smtClean="0"/>
              <a:t>It is about understanding individual behavior in a social context</a:t>
            </a:r>
          </a:p>
          <a:p>
            <a:pPr algn="just"/>
            <a:endParaRPr lang="en-US" sz="2400" i="1" dirty="0" smtClean="0"/>
          </a:p>
          <a:p>
            <a:pPr marL="36576" indent="0">
              <a:buNone/>
            </a:pPr>
            <a:endParaRPr lang="en-US" dirty="0"/>
          </a:p>
        </p:txBody>
      </p:sp>
      <p:pic>
        <p:nvPicPr>
          <p:cNvPr id="4" name="Picture 2" descr="http://mass.pakgalaxy.com/wp-content/uploads/2013/02/Basic-Concept-and-Research-Techniques-of-Social-Psychology.gif"/>
          <p:cNvPicPr>
            <a:picLocks noChangeAspect="1" noChangeArrowheads="1"/>
          </p:cNvPicPr>
          <p:nvPr/>
        </p:nvPicPr>
        <p:blipFill>
          <a:blip r:embed="rId2" cstate="print"/>
          <a:srcRect/>
          <a:stretch>
            <a:fillRect/>
          </a:stretch>
        </p:blipFill>
        <p:spPr bwMode="auto">
          <a:xfrm>
            <a:off x="5334000" y="5029200"/>
            <a:ext cx="3200400" cy="14801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228600" y="1676400"/>
            <a:ext cx="7086600" cy="646331"/>
          </a:xfrm>
          <a:prstGeom prst="rect">
            <a:avLst/>
          </a:prstGeom>
        </p:spPr>
        <p:txBody>
          <a:bodyPr wrap="square">
            <a:spAutoFit/>
          </a:bodyPr>
          <a:lstStyle/>
          <a:p>
            <a:r>
              <a:rPr lang="en-US" dirty="0" smtClean="0">
                <a:solidFill>
                  <a:srgbClr val="FFC000"/>
                </a:solidFill>
                <a:effectLst>
                  <a:outerShdw blurRad="38100" dist="38100" dir="2700000" algn="tl">
                    <a:srgbClr val="000000">
                      <a:alpha val="43137"/>
                    </a:srgbClr>
                  </a:outerShdw>
                </a:effectLst>
              </a:rPr>
              <a:t>Stresses the interaction between developing people and the culture in which they live.</a:t>
            </a:r>
            <a:endParaRPr lang="en-US" dirty="0">
              <a:solidFill>
                <a:srgbClr val="FFC000"/>
              </a:solidFill>
              <a:effectLst>
                <a:outerShdw blurRad="38100" dist="38100" dir="2700000" algn="tl">
                  <a:srgbClr val="000000">
                    <a:alpha val="43137"/>
                  </a:srgbClr>
                </a:outerShdw>
              </a:effectLst>
            </a:endParaRPr>
          </a:p>
        </p:txBody>
      </p:sp>
      <p:pic>
        <p:nvPicPr>
          <p:cNvPr id="28674" name="Picture 2" descr="http://t3.gstatic.com/images?q=tbn:ANd9GcS9Y7HT5jPInrIuOzVhcOl-KEEkMI2F2a-cP7Ug7L6eQ9tcZ3Pl"/>
          <p:cNvPicPr>
            <a:picLocks noChangeAspect="1" noChangeArrowheads="1"/>
          </p:cNvPicPr>
          <p:nvPr/>
        </p:nvPicPr>
        <p:blipFill>
          <a:blip r:embed="rId3"/>
          <a:srcRect l="17621" t="10811" b="2703"/>
          <a:stretch>
            <a:fillRect/>
          </a:stretch>
        </p:blipFill>
        <p:spPr bwMode="auto">
          <a:xfrm>
            <a:off x="7210425" y="609600"/>
            <a:ext cx="1781175" cy="1828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4525963"/>
          </a:xfrm>
        </p:spPr>
        <p:txBody>
          <a:bodyPr>
            <a:normAutofit fontScale="92500" lnSpcReduction="10000"/>
          </a:bodyPr>
          <a:lstStyle/>
          <a:p>
            <a:r>
              <a:rPr lang="en-US" sz="2800" dirty="0" smtClean="0"/>
              <a:t>Socio cultural sociology focuses on the fact that our interactions with others in society affect not only our thought process, but also our perception, and the manner in which we make decisions. </a:t>
            </a:r>
          </a:p>
          <a:p>
            <a:r>
              <a:rPr lang="en-US" sz="2800" dirty="0" smtClean="0"/>
              <a:t>Our socio cultural thought process begins in childhood and steadily gains momentum as we grow older.</a:t>
            </a:r>
          </a:p>
          <a:p>
            <a:r>
              <a:rPr lang="en-US" sz="2800" dirty="0" smtClean="0"/>
              <a:t>This branch of sociology explains how we create our identity or self-image, and shape our perception.</a:t>
            </a:r>
            <a:r>
              <a:rPr lang="en-US" dirty="0" smtClean="0"/>
              <a:t/>
            </a:r>
            <a:br>
              <a:rPr lang="en-US" dirty="0" smtClean="0"/>
            </a:br>
            <a:endParaRPr lang="en-US" dirty="0" smtClean="0"/>
          </a:p>
          <a:p>
            <a:pPr>
              <a:buNone/>
            </a:pPr>
            <a:endParaRPr lang="en-US" dirty="0"/>
          </a:p>
        </p:txBody>
      </p:sp>
      <p:pic>
        <p:nvPicPr>
          <p:cNvPr id="32770" name="Picture 2" descr="http://barbaraschwarz.files.wordpress.com/2010/02/1241083574_clip_art_people.gif"/>
          <p:cNvPicPr>
            <a:picLocks noChangeAspect="1" noChangeArrowheads="1"/>
          </p:cNvPicPr>
          <p:nvPr/>
        </p:nvPicPr>
        <p:blipFill>
          <a:blip r:embed="rId3"/>
          <a:srcRect/>
          <a:stretch>
            <a:fillRect/>
          </a:stretch>
        </p:blipFill>
        <p:spPr bwMode="auto">
          <a:xfrm>
            <a:off x="5334000" y="3886200"/>
            <a:ext cx="2707188" cy="2714626"/>
          </a:xfrm>
          <a:prstGeom prst="rect">
            <a:avLst/>
          </a:prstGeom>
          <a:noFill/>
        </p:spPr>
      </p:pic>
      <p:pic>
        <p:nvPicPr>
          <p:cNvPr id="4" name="Social Psychology Experiment.avi">
            <a:hlinkClick r:id="" action="ppaction://media"/>
          </p:cNvPr>
          <p:cNvPicPr>
            <a:picLocks noRot="1" noChangeAspect="1"/>
          </p:cNvPicPr>
          <p:nvPr>
            <a:videoFile r:link="rId1"/>
          </p:nvPr>
        </p:nvPicPr>
        <p:blipFill>
          <a:blip r:embed="rId4"/>
          <a:stretch>
            <a:fillRect/>
          </a:stretch>
        </p:blipFill>
        <p:spPr>
          <a:xfrm>
            <a:off x="1371600" y="4191000"/>
            <a:ext cx="3048000" cy="2286000"/>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9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 3:  Experiment  </a:t>
            </a:r>
            <a:endParaRPr lang="en-US" dirty="0"/>
          </a:p>
        </p:txBody>
      </p:sp>
      <p:pic>
        <p:nvPicPr>
          <p:cNvPr id="4" name="social psychology.wmv">
            <a:hlinkClick r:id="" action="ppaction://media"/>
          </p:cNvPr>
          <p:cNvPicPr>
            <a:picLocks noGrp="1" noChangeAspect="1"/>
          </p:cNvPicPr>
          <p:nvPr>
            <p:ph idx="1"/>
            <a:videoFile r:link="rId1"/>
            <p:extLst>
              <p:ext uri="{DAA4B4D4-6D71-4841-9C94-3DE7FCFB9230}">
                <p14:media xmlns:p14="http://schemas.microsoft.com/office/powerpoint/2010/main" xmlns="" r:embed="rId3"/>
              </p:ext>
            </p:extLst>
          </p:nvPr>
        </p:nvPicPr>
        <p:blipFill>
          <a:blip r:embed="rId4"/>
          <a:stretch>
            <a:fillRect/>
          </a:stretch>
        </p:blipFill>
        <p:spPr>
          <a:xfrm>
            <a:off x="457200" y="1763713"/>
            <a:ext cx="7467600" cy="4197350"/>
          </a:xfrm>
        </p:spPr>
      </p:pic>
    </p:spTree>
    <p:extLst>
      <p:ext uri="{BB962C8B-B14F-4D97-AF65-F5344CB8AC3E}">
        <p14:creationId xmlns:p14="http://schemas.microsoft.com/office/powerpoint/2010/main" xmlns="" val="400089593"/>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4" descr="12673_MyersPsy8e_fig"/>
          <p:cNvPicPr>
            <a:picLocks noChangeAspect="1" noChangeArrowheads="1"/>
          </p:cNvPicPr>
          <p:nvPr/>
        </p:nvPicPr>
        <p:blipFill>
          <a:blip r:embed="rId2"/>
          <a:srcRect l="1555" t="1300" r="2333" b="2971"/>
          <a:stretch>
            <a:fillRect/>
          </a:stretch>
        </p:blipFill>
        <p:spPr>
          <a:xfrm>
            <a:off x="609600" y="838200"/>
            <a:ext cx="7592197" cy="4525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The importance of Sociology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b="1" dirty="0" smtClean="0"/>
              <a:t>Self-Knowledge </a:t>
            </a:r>
          </a:p>
          <a:p>
            <a:pPr>
              <a:buNone/>
            </a:pPr>
            <a:r>
              <a:rPr lang="en-US" sz="2400" dirty="0" smtClean="0"/>
              <a:t>	Learning can be viewed as one purpose of life, and self-knowledge can be viewed as an important element of learning.</a:t>
            </a:r>
          </a:p>
          <a:p>
            <a:r>
              <a:rPr lang="en-US" sz="2400" b="1" dirty="0" smtClean="0"/>
              <a:t>Learning About Others </a:t>
            </a:r>
          </a:p>
          <a:p>
            <a:pPr>
              <a:buNone/>
            </a:pPr>
            <a:r>
              <a:rPr lang="en-US" sz="2400" dirty="0" smtClean="0"/>
              <a:t>	learning about oneself, the field of sociology allows us to learn about others.</a:t>
            </a:r>
          </a:p>
          <a:p>
            <a:r>
              <a:rPr lang="en-US" sz="2400" b="1" dirty="0" smtClean="0"/>
              <a:t>Solving Important Problems </a:t>
            </a:r>
          </a:p>
          <a:p>
            <a:pPr>
              <a:buNone/>
            </a:pPr>
            <a:r>
              <a:rPr lang="en-US" sz="2400" b="1" dirty="0" smtClean="0"/>
              <a:t>	</a:t>
            </a:r>
            <a:r>
              <a:rPr lang="en-US" sz="2400" dirty="0" smtClean="0"/>
              <a:t>Theories and findings in sociology may help us to solve important problems.</a:t>
            </a:r>
            <a:endParaRPr lang="en-US" sz="2400" dirty="0"/>
          </a:p>
        </p:txBody>
      </p:sp>
    </p:spTree>
  </p:cSld>
  <p:clrMapOvr>
    <a:masterClrMapping/>
  </p:clrMapOvr>
  <p:transition>
    <p:wipe dir="d"/>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Video 4: Why is sociology important</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1863963251"/>
              </p:ext>
            </p:extLst>
          </p:nvPr>
        </p:nvGraphicFramePr>
        <p:xfrm>
          <a:off x="990600" y="1828800"/>
          <a:ext cx="2692400" cy="685800"/>
        </p:xfrm>
        <a:graphic>
          <a:graphicData uri="http://schemas.openxmlformats.org/presentationml/2006/ole">
            <p:oleObj spid="_x0000_s6147" name="Packager Shell Object" showAsIcon="1" r:id="rId3" imgW="2693160" imgH="685800" progId="Package">
              <p:embed/>
            </p:oleObj>
          </a:graphicData>
        </a:graphic>
      </p:graphicFrame>
    </p:spTree>
    <p:extLst>
      <p:ext uri="{BB962C8B-B14F-4D97-AF65-F5344CB8AC3E}">
        <p14:creationId xmlns:p14="http://schemas.microsoft.com/office/powerpoint/2010/main" xmlns="" val="80448297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Development of Sociology</a:t>
            </a:r>
            <a:endParaRPr lang="en-US" sz="3600" dirty="0">
              <a:latin typeface="+mn-lt"/>
            </a:endParaRPr>
          </a:p>
        </p:txBody>
      </p:sp>
      <p:sp>
        <p:nvSpPr>
          <p:cNvPr id="3" name="Content Placeholder 2"/>
          <p:cNvSpPr>
            <a:spLocks noGrp="1"/>
          </p:cNvSpPr>
          <p:nvPr>
            <p:ph idx="1"/>
          </p:nvPr>
        </p:nvSpPr>
        <p:spPr>
          <a:xfrm>
            <a:off x="457200" y="2057400"/>
            <a:ext cx="7467600" cy="3886200"/>
          </a:xfrm>
        </p:spPr>
        <p:txBody>
          <a:bodyPr>
            <a:normAutofit/>
          </a:bodyPr>
          <a:lstStyle/>
          <a:p>
            <a:r>
              <a:rPr lang="en-US" sz="2400" dirty="0" smtClean="0"/>
              <a:t>Development describes the growth of humans throughout the lifespan, from conception to death.</a:t>
            </a:r>
          </a:p>
          <a:p>
            <a:r>
              <a:rPr lang="en-US" sz="2400" dirty="0" smtClean="0"/>
              <a:t>The scientific study of human development seeks to understand and explain how and why people change throughout life. </a:t>
            </a:r>
          </a:p>
          <a:p>
            <a:r>
              <a:rPr lang="en-US" sz="2400" dirty="0" smtClean="0"/>
              <a:t>This includes all aspects of human growth, including physical, emotional, intellectual, social, perceptual, and personality development.</a:t>
            </a:r>
            <a:endParaRPr lang="en-US" sz="2400" dirty="0"/>
          </a:p>
        </p:txBody>
      </p:sp>
      <p:pic>
        <p:nvPicPr>
          <p:cNvPr id="52226" name="Picture 2" descr="http://moemoekyunblog.files.wordpress.com/2012/10/friendship-circle-clip-art.jpg"/>
          <p:cNvPicPr>
            <a:picLocks noChangeAspect="1" noChangeArrowheads="1"/>
          </p:cNvPicPr>
          <p:nvPr/>
        </p:nvPicPr>
        <p:blipFill>
          <a:blip r:embed="rId2" cstate="print"/>
          <a:srcRect/>
          <a:stretch>
            <a:fillRect/>
          </a:stretch>
        </p:blipFill>
        <p:spPr bwMode="auto">
          <a:xfrm>
            <a:off x="7010400" y="304800"/>
            <a:ext cx="190500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0"/>
            <a:ext cx="9753600" cy="731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54153931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371600" y="1143000"/>
            <a:ext cx="5842000" cy="43815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461861273"/>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52400" y="381001"/>
            <a:ext cx="5219700" cy="2971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590800" y="2819400"/>
            <a:ext cx="5219700" cy="39147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8017099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700" y="304800"/>
            <a:ext cx="49403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0" y="2971800"/>
            <a:ext cx="4572000" cy="3429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898583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04900" y="828675"/>
            <a:ext cx="6934200" cy="5200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75930056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Video 5 : Relation with social Sciences</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4" name="Object 3"/>
          <p:cNvGraphicFramePr>
            <a:graphicFrameLocks noChangeAspect="1"/>
          </p:cNvGraphicFramePr>
          <p:nvPr>
            <p:extLst>
              <p:ext uri="{D42A27DB-BD31-4B8C-83A1-F6EECF244321}">
                <p14:modId xmlns:p14="http://schemas.microsoft.com/office/powerpoint/2010/main" xmlns="" val="688926240"/>
              </p:ext>
            </p:extLst>
          </p:nvPr>
        </p:nvGraphicFramePr>
        <p:xfrm>
          <a:off x="990600" y="1828800"/>
          <a:ext cx="3441700" cy="685800"/>
        </p:xfrm>
        <a:graphic>
          <a:graphicData uri="http://schemas.openxmlformats.org/presentationml/2006/ole">
            <p:oleObj spid="_x0000_s7170" name="Packager Shell Object" showAsIcon="1" r:id="rId3" imgW="3442320" imgH="685800" progId="Package">
              <p:embed/>
            </p:oleObj>
          </a:graphicData>
        </a:graphic>
      </p:graphicFrame>
    </p:spTree>
    <p:extLst>
      <p:ext uri="{BB962C8B-B14F-4D97-AF65-F5344CB8AC3E}">
        <p14:creationId xmlns:p14="http://schemas.microsoft.com/office/powerpoint/2010/main" xmlns="" val="116378409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700" y="228600"/>
            <a:ext cx="5994400" cy="4495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126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2133600" y="2730501"/>
            <a:ext cx="6934200" cy="3124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01440416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0" y="381000"/>
            <a:ext cx="6934200" cy="464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2292"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467100" y="4029075"/>
            <a:ext cx="5397500" cy="28289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583269724"/>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700" y="-25400"/>
            <a:ext cx="6028267" cy="3378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026833" y="3124201"/>
            <a:ext cx="5905500" cy="3505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952060482"/>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4450" y="533400"/>
            <a:ext cx="4470400" cy="3352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33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810000" y="2895600"/>
            <a:ext cx="5105400" cy="38290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5607774"/>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04900" y="828675"/>
            <a:ext cx="6934200" cy="5200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072521556"/>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04900" y="828675"/>
            <a:ext cx="6934200" cy="5200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01056416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2700" y="457200"/>
            <a:ext cx="5092700" cy="3810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7411"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124200" y="2317750"/>
            <a:ext cx="6019800" cy="45148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907465666"/>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1104900" y="828675"/>
            <a:ext cx="6934200" cy="52006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9435143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14600"/>
            <a:ext cx="7467600" cy="1981200"/>
          </a:xfrm>
        </p:spPr>
        <p:txBody>
          <a:bodyPr>
            <a:normAutofit/>
          </a:bodyPr>
          <a:lstStyle/>
          <a:p>
            <a:pPr algn="ctr">
              <a:buNone/>
            </a:pPr>
            <a:r>
              <a:rPr lang="en-US" sz="9600" b="1" dirty="0" smtClean="0">
                <a:solidFill>
                  <a:schemeClr val="accent6">
                    <a:lumMod val="60000"/>
                    <a:lumOff val="40000"/>
                  </a:schemeClr>
                </a:solidFill>
                <a:effectLst>
                  <a:outerShdw blurRad="38100" dist="38100" dir="2700000" algn="tl">
                    <a:srgbClr val="000000">
                      <a:alpha val="43137"/>
                    </a:srgbClr>
                  </a:outerShdw>
                </a:effectLst>
              </a:rPr>
              <a:t>Thank You</a:t>
            </a:r>
            <a:endParaRPr lang="en-US" sz="9600" b="1" dirty="0">
              <a:solidFill>
                <a:schemeClr val="accent6">
                  <a:lumMod val="60000"/>
                  <a:lumOff val="40000"/>
                </a:schemeClr>
              </a:solidFill>
              <a:effectLst>
                <a:outerShdw blurRad="38100" dist="38100" dir="2700000" algn="tl">
                  <a:srgbClr val="000000">
                    <a:alpha val="43137"/>
                  </a:srgbClr>
                </a:outerShdw>
              </a:effectLst>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1"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theme/theme1.xml><?xml version="1.0" encoding="utf-8"?>
<a:theme xmlns:a="http://schemas.openxmlformats.org/drawingml/2006/main" name="Techn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1014</TotalTime>
  <Words>1426</Words>
  <Application>Microsoft Office PowerPoint</Application>
  <PresentationFormat>On-screen Show (4:3)</PresentationFormat>
  <Paragraphs>145</Paragraphs>
  <Slides>50</Slides>
  <Notes>1</Notes>
  <HiddenSlides>0</HiddenSlides>
  <MMClips>3</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50</vt:i4>
      </vt:variant>
    </vt:vector>
  </HeadingPairs>
  <TitlesOfParts>
    <vt:vector size="53" baseType="lpstr">
      <vt:lpstr>Technic</vt:lpstr>
      <vt:lpstr>Packager Shell Object</vt:lpstr>
      <vt:lpstr>Clip</vt:lpstr>
      <vt:lpstr>Slide 1</vt:lpstr>
      <vt:lpstr>Requirement and Expectation in Sociology class</vt:lpstr>
      <vt:lpstr>Sociology</vt:lpstr>
      <vt:lpstr>Career Paths</vt:lpstr>
      <vt:lpstr>Video 1: What is sociology</vt:lpstr>
      <vt:lpstr>Why Study Sociology?</vt:lpstr>
      <vt:lpstr>Why Study Sociology?</vt:lpstr>
      <vt:lpstr>Course Goals</vt:lpstr>
      <vt:lpstr>Sociology: The Study of Society</vt:lpstr>
      <vt:lpstr>Sociology: The Study of Society Part 2: The Individual In Society</vt:lpstr>
      <vt:lpstr>Sociology: The Study of Society Part 3: Social Inequalities</vt:lpstr>
      <vt:lpstr>Sociology: The Study of Society Part 4: Institutions</vt:lpstr>
      <vt:lpstr>Sociology: The Study of Society Part 5: Social Change</vt:lpstr>
      <vt:lpstr>Slide 14</vt:lpstr>
      <vt:lpstr>Sociology and Behavior </vt:lpstr>
      <vt:lpstr>Behavior is Shaped by Culture</vt:lpstr>
      <vt:lpstr>Sociology and Science </vt:lpstr>
      <vt:lpstr>Types of Sociology</vt:lpstr>
      <vt:lpstr>Social Organization Sociology</vt:lpstr>
      <vt:lpstr>Social disorganization and social change</vt:lpstr>
      <vt:lpstr>Population or demographic sociology -</vt:lpstr>
      <vt:lpstr>Sociology theory and methods</vt:lpstr>
      <vt:lpstr>Human ecology </vt:lpstr>
      <vt:lpstr>Applied sociology -</vt:lpstr>
      <vt:lpstr>The Four Primary Goals Of Sociology</vt:lpstr>
      <vt:lpstr>Slide 26</vt:lpstr>
      <vt:lpstr>Behavioral Sociology</vt:lpstr>
      <vt:lpstr>Video 2: Behavioral Sociology</vt:lpstr>
      <vt:lpstr>Social-Cultural Sociology</vt:lpstr>
      <vt:lpstr>Slide 30</vt:lpstr>
      <vt:lpstr>Video 3:  Experiment  </vt:lpstr>
      <vt:lpstr>Slide 32</vt:lpstr>
      <vt:lpstr>The importance of Sociology</vt:lpstr>
      <vt:lpstr>Video 4: Why is sociology important</vt:lpstr>
      <vt:lpstr>Development of Sociology</vt:lpstr>
      <vt:lpstr>Slide 36</vt:lpstr>
      <vt:lpstr>Slide 37</vt:lpstr>
      <vt:lpstr>Slide 38</vt:lpstr>
      <vt:lpstr>Slide 39</vt:lpstr>
      <vt:lpstr>Slide 40</vt:lpstr>
      <vt:lpstr>Video 5 : Relation with social Sciences</vt:lpstr>
      <vt:lpstr>Slide 42</vt:lpstr>
      <vt:lpstr>Slide 43</vt:lpstr>
      <vt:lpstr>Slide 44</vt:lpstr>
      <vt:lpstr>Slide 45</vt:lpstr>
      <vt:lpstr>Slide 46</vt:lpstr>
      <vt:lpstr>Slide 47</vt:lpstr>
      <vt:lpstr>Slide 48</vt:lpstr>
      <vt:lpstr>Slide 49</vt:lpstr>
      <vt:lpstr>Slide 50</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Saba Riaz</dc:creator>
  <cp:lastModifiedBy>NTS</cp:lastModifiedBy>
  <cp:revision>322</cp:revision>
  <dcterms:created xsi:type="dcterms:W3CDTF">2013-03-11T10:16:50Z</dcterms:created>
  <dcterms:modified xsi:type="dcterms:W3CDTF">2014-11-10T07:18:54Z</dcterms:modified>
</cp:coreProperties>
</file>