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9" r:id="rId2"/>
    <p:sldId id="288" r:id="rId3"/>
    <p:sldId id="289" r:id="rId4"/>
    <p:sldId id="260" r:id="rId5"/>
    <p:sldId id="274" r:id="rId6"/>
    <p:sldId id="261" r:id="rId7"/>
    <p:sldId id="262" r:id="rId8"/>
    <p:sldId id="263" r:id="rId9"/>
    <p:sldId id="264" r:id="rId10"/>
    <p:sldId id="265" r:id="rId11"/>
    <p:sldId id="266" r:id="rId12"/>
    <p:sldId id="267" r:id="rId13"/>
    <p:sldId id="268" r:id="rId14"/>
    <p:sldId id="273" r:id="rId15"/>
    <p:sldId id="269" r:id="rId16"/>
    <p:sldId id="275" r:id="rId17"/>
    <p:sldId id="270" r:id="rId18"/>
    <p:sldId id="271" r:id="rId19"/>
    <p:sldId id="27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pPr/>
              <a:t>11/24/2014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pPr/>
              <a:t>‹#›</a:t>
            </a:fld>
            <a:endParaRPr lang="en-US"/>
          </a:p>
        </p:txBody>
      </p:sp>
    </p:spTree>
    <p:extLst>
      <p:ext uri="{BB962C8B-B14F-4D97-AF65-F5344CB8AC3E}">
        <p14:creationId xmlns:p14="http://schemas.microsoft.com/office/powerpoint/2010/main" xmlns=""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pPr/>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pPr/>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pPr/>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pPr/>
              <a:t>11/24/2014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pPr/>
              <a:t>11/24/2014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pPr/>
              <a:t>11/24/2014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pPr/>
              <a:t>11/24/2014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pPr/>
              <a:t>11/24/2014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pPr/>
              <a:t>11/24/2014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pPr/>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pPr/>
              <a:t>11/24/2014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pPr/>
              <a:t>11/24/2014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National Interests</a:t>
            </a:r>
            <a:endParaRPr lang="en-US" dirty="0"/>
          </a:p>
        </p:txBody>
      </p:sp>
      <p:sp>
        <p:nvSpPr>
          <p:cNvPr id="3" name="Subtitle 2"/>
          <p:cNvSpPr>
            <a:spLocks noGrp="1"/>
          </p:cNvSpPr>
          <p:nvPr>
            <p:ph type="subTitle" idx="1"/>
          </p:nvPr>
        </p:nvSpPr>
        <p:spPr/>
        <p:txBody>
          <a:bodyPr/>
          <a:lstStyle/>
          <a:p>
            <a:r>
              <a:rPr lang="en-US" dirty="0" smtClean="0"/>
              <a:t>Dr. Fayyaz Ahmad </a:t>
            </a:r>
            <a:r>
              <a:rPr lang="en-US" dirty="0" err="1" smtClean="0"/>
              <a:t>Faize</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936465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Meaning and concept of Power</a:t>
            </a:r>
          </a:p>
          <a:p>
            <a:r>
              <a:rPr lang="en-US" b="1" dirty="0" smtClean="0"/>
              <a:t>Definition of National Power</a:t>
            </a:r>
          </a:p>
          <a:p>
            <a:r>
              <a:rPr lang="en-US" b="1" dirty="0" smtClean="0"/>
              <a:t>Components </a:t>
            </a:r>
            <a:r>
              <a:rPr lang="en-US" b="1" dirty="0"/>
              <a:t>of National </a:t>
            </a:r>
            <a:r>
              <a:rPr lang="en-US" b="1" dirty="0" smtClean="0"/>
              <a:t>Power</a:t>
            </a:r>
          </a:p>
          <a:p>
            <a:pPr marL="457200" indent="-457200">
              <a:buFont typeface="+mj-lt"/>
              <a:buAutoNum type="arabicPeriod"/>
            </a:pPr>
            <a:r>
              <a:rPr lang="en-US" dirty="0" smtClean="0"/>
              <a:t>Population</a:t>
            </a:r>
            <a:endParaRPr lang="en-US" dirty="0"/>
          </a:p>
          <a:p>
            <a:pPr marL="457200" indent="-457200">
              <a:buFont typeface="+mj-lt"/>
              <a:buAutoNum type="arabicPeriod"/>
            </a:pPr>
            <a:r>
              <a:rPr lang="en-US" dirty="0"/>
              <a:t>Technology</a:t>
            </a:r>
          </a:p>
          <a:p>
            <a:pPr marL="457200" indent="-457200">
              <a:buFont typeface="+mj-lt"/>
              <a:buAutoNum type="arabicPeriod"/>
            </a:pPr>
            <a:r>
              <a:rPr lang="en-US" dirty="0"/>
              <a:t>Geography</a:t>
            </a:r>
          </a:p>
          <a:p>
            <a:pPr marL="457200" indent="-457200">
              <a:buFont typeface="+mj-lt"/>
              <a:buAutoNum type="arabicPeriod"/>
            </a:pPr>
            <a:r>
              <a:rPr lang="en-US" dirty="0"/>
              <a:t>National Character and Morale</a:t>
            </a:r>
          </a:p>
          <a:p>
            <a:pPr marL="457200" indent="-457200">
              <a:buFont typeface="+mj-lt"/>
              <a:buAutoNum type="arabicPeriod"/>
            </a:pPr>
            <a:r>
              <a:rPr lang="en-US" dirty="0"/>
              <a:t>Economic Development</a:t>
            </a:r>
          </a:p>
          <a:p>
            <a:pPr marL="457200" indent="-457200">
              <a:buFont typeface="+mj-lt"/>
              <a:buAutoNum type="arabicPeriod"/>
            </a:pPr>
            <a:r>
              <a:rPr lang="en-US" dirty="0"/>
              <a:t>Leadership</a:t>
            </a:r>
          </a:p>
          <a:p>
            <a:pPr marL="457200" indent="-457200">
              <a:buFont typeface="+mj-lt"/>
              <a:buAutoNum type="arabicPeriod"/>
            </a:pPr>
            <a:r>
              <a:rPr lang="en-US" dirty="0"/>
              <a:t>Diplomacy</a:t>
            </a:r>
          </a:p>
          <a:p>
            <a:pPr marL="457200" indent="-457200">
              <a:buFont typeface="+mj-lt"/>
              <a:buAutoNum type="arabicPeriod"/>
            </a:pPr>
            <a:r>
              <a:rPr lang="en-US" dirty="0"/>
              <a:t>Ideology</a:t>
            </a:r>
          </a:p>
          <a:p>
            <a:pPr marL="457200" indent="-457200">
              <a:buFont typeface="+mj-lt"/>
              <a:buAutoNum type="arabicPeriod"/>
            </a:pPr>
            <a:r>
              <a:rPr lang="en-US" dirty="0"/>
              <a:t>Military Preparedness</a:t>
            </a:r>
          </a:p>
          <a:p>
            <a:pPr marL="457200" indent="-457200">
              <a:buFont typeface="+mj-lt"/>
              <a:buAutoNum type="arabicPeriod"/>
            </a:pPr>
            <a:r>
              <a:rPr lang="en-US" dirty="0"/>
              <a:t>Natural Resources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40408933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marL="0" indent="0">
              <a:buNone/>
            </a:pPr>
            <a:r>
              <a:rPr lang="en-US" b="1" dirty="0"/>
              <a:t>Limitations on National </a:t>
            </a:r>
            <a:r>
              <a:rPr lang="en-US" b="1" dirty="0" smtClean="0"/>
              <a:t>Power</a:t>
            </a:r>
          </a:p>
          <a:p>
            <a:pPr marL="457200" indent="-457200">
              <a:buFont typeface="+mj-lt"/>
              <a:buAutoNum type="arabicPeriod"/>
            </a:pPr>
            <a:r>
              <a:rPr lang="en-US" dirty="0" smtClean="0"/>
              <a:t>Balance </a:t>
            </a:r>
            <a:r>
              <a:rPr lang="en-US" dirty="0"/>
              <a:t>of Power</a:t>
            </a:r>
          </a:p>
          <a:p>
            <a:pPr marL="457200" indent="-457200">
              <a:buFont typeface="+mj-lt"/>
              <a:buAutoNum type="arabicPeriod"/>
            </a:pPr>
            <a:r>
              <a:rPr lang="en-US" dirty="0"/>
              <a:t>International Morality</a:t>
            </a:r>
          </a:p>
          <a:p>
            <a:pPr marL="457200" indent="-457200">
              <a:buFont typeface="+mj-lt"/>
              <a:buAutoNum type="arabicPeriod"/>
            </a:pPr>
            <a:r>
              <a:rPr lang="en-US" dirty="0"/>
              <a:t>World Public Opinion</a:t>
            </a:r>
          </a:p>
          <a:p>
            <a:pPr marL="457200" indent="-457200">
              <a:buFont typeface="+mj-lt"/>
              <a:buAutoNum type="arabicPeriod"/>
            </a:pPr>
            <a:r>
              <a:rPr lang="en-US" dirty="0"/>
              <a:t>Disarmament</a:t>
            </a:r>
          </a:p>
          <a:p>
            <a:pPr marL="457200" indent="-457200">
              <a:buFont typeface="+mj-lt"/>
              <a:buAutoNum type="arabicPeriod"/>
            </a:pPr>
            <a:r>
              <a:rPr lang="en-US" dirty="0"/>
              <a:t>International Organization</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7475419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Interests (NI)</a:t>
            </a:r>
            <a:endParaRPr lang="en-US" dirty="0"/>
          </a:p>
        </p:txBody>
      </p:sp>
      <p:sp>
        <p:nvSpPr>
          <p:cNvPr id="3" name="Content Placeholder 2"/>
          <p:cNvSpPr>
            <a:spLocks noGrp="1"/>
          </p:cNvSpPr>
          <p:nvPr>
            <p:ph idx="1"/>
          </p:nvPr>
        </p:nvSpPr>
        <p:spPr/>
        <p:txBody>
          <a:bodyPr/>
          <a:lstStyle/>
          <a:p>
            <a:r>
              <a:rPr lang="en-US" dirty="0" smtClean="0"/>
              <a:t>Concept and definition</a:t>
            </a:r>
          </a:p>
          <a:p>
            <a:r>
              <a:rPr lang="en-US" dirty="0" smtClean="0"/>
              <a:t>Development </a:t>
            </a:r>
          </a:p>
          <a:p>
            <a:r>
              <a:rPr lang="en-US" dirty="0" smtClean="0"/>
              <a:t>Types of national interests</a:t>
            </a:r>
          </a:p>
          <a:p>
            <a:r>
              <a:rPr lang="en-US" dirty="0" smtClean="0"/>
              <a:t>How to promote national interest?</a:t>
            </a:r>
          </a:p>
          <a:p>
            <a:r>
              <a:rPr lang="en-US" dirty="0"/>
              <a:t>National Interest and Foreign Policy</a:t>
            </a:r>
            <a:endParaRPr lang="en-US" dirty="0" smtClean="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4773915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a:t>
            </a:r>
            <a:endParaRPr lang="en-US" dirty="0"/>
          </a:p>
        </p:txBody>
      </p:sp>
      <p:sp>
        <p:nvSpPr>
          <p:cNvPr id="3" name="Content Placeholder 2"/>
          <p:cNvSpPr>
            <a:spLocks noGrp="1"/>
          </p:cNvSpPr>
          <p:nvPr>
            <p:ph idx="1"/>
          </p:nvPr>
        </p:nvSpPr>
        <p:spPr/>
        <p:txBody>
          <a:bodyPr/>
          <a:lstStyle/>
          <a:p>
            <a:r>
              <a:rPr lang="en-US" dirty="0" smtClean="0"/>
              <a:t>Princes rule People and interests rule princes (</a:t>
            </a:r>
            <a:r>
              <a:rPr lang="en-US" dirty="0" err="1" smtClean="0"/>
              <a:t>Rohan</a:t>
            </a:r>
            <a:r>
              <a:rPr lang="en-US" dirty="0" smtClean="0"/>
              <a:t>)</a:t>
            </a:r>
          </a:p>
          <a:p>
            <a:r>
              <a:rPr lang="en-US" dirty="0" smtClean="0"/>
              <a:t>The politicians used the term to seek support for their action and policies esp. in external affairs</a:t>
            </a:r>
          </a:p>
          <a:p>
            <a:endParaRPr lang="en-US" dirty="0"/>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9231" t="5781" b="8064"/>
          <a:stretch/>
        </p:blipFill>
        <p:spPr bwMode="auto">
          <a:xfrm>
            <a:off x="4572000" y="2881745"/>
            <a:ext cx="4495800"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a:xfrm>
            <a:off x="381000" y="6356350"/>
            <a:ext cx="5638800" cy="365125"/>
          </a:xfrm>
        </p:spPr>
        <p:txBody>
          <a:bodyPr/>
          <a:lstStyle/>
          <a:p>
            <a:r>
              <a:rPr lang="en-US" dirty="0"/>
              <a:t>http://blogs.thenews.com.pk/blogs/2013/03/national-interest-or-personal-interest/</a:t>
            </a:r>
          </a:p>
        </p:txBody>
      </p:sp>
    </p:spTree>
    <p:extLst>
      <p:ext uri="{BB962C8B-B14F-4D97-AF65-F5344CB8AC3E}">
        <p14:creationId xmlns:p14="http://schemas.microsoft.com/office/powerpoint/2010/main" xmlns="" val="1073984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a:t>
            </a:r>
            <a:endParaRPr lang="en-US" dirty="0"/>
          </a:p>
        </p:txBody>
      </p:sp>
      <p:sp>
        <p:nvSpPr>
          <p:cNvPr id="3" name="Content Placeholder 2"/>
          <p:cNvSpPr>
            <a:spLocks noGrp="1"/>
          </p:cNvSpPr>
          <p:nvPr>
            <p:ph idx="1"/>
          </p:nvPr>
        </p:nvSpPr>
        <p:spPr/>
        <p:txBody>
          <a:bodyPr/>
          <a:lstStyle/>
          <a:p>
            <a:r>
              <a:rPr lang="en-US" dirty="0" smtClean="0"/>
              <a:t>A man has interest</a:t>
            </a:r>
          </a:p>
          <a:p>
            <a:pPr marL="0" indent="0">
              <a:buNone/>
            </a:pPr>
            <a:r>
              <a:rPr lang="en-US" dirty="0" smtClean="0"/>
              <a:t>Personal interests</a:t>
            </a:r>
          </a:p>
          <a:p>
            <a:r>
              <a:rPr lang="en-US" dirty="0" smtClean="0"/>
              <a:t>A nation being collection of men also has  interest</a:t>
            </a:r>
          </a:p>
          <a:p>
            <a:pPr marL="0" indent="0">
              <a:buNone/>
            </a:pPr>
            <a:r>
              <a:rPr lang="en-US" dirty="0" smtClean="0"/>
              <a:t>National interests</a:t>
            </a:r>
          </a:p>
          <a:p>
            <a:pPr marL="0" indent="0">
              <a:buNone/>
            </a:pPr>
            <a:r>
              <a:rPr lang="en-US" dirty="0" smtClean="0"/>
              <a:t>Q. What is a man’s personal interest?</a:t>
            </a:r>
          </a:p>
          <a:p>
            <a:r>
              <a:rPr lang="en-US" dirty="0" smtClean="0"/>
              <a:t>security of life, property, money, fame, name, self-esteem etc.</a:t>
            </a:r>
          </a:p>
          <a:p>
            <a:pPr marL="0" indent="0">
              <a:buNone/>
            </a:pPr>
            <a:r>
              <a:rPr lang="en-US" dirty="0" smtClean="0"/>
              <a:t>Q. What may be national interest?</a:t>
            </a:r>
          </a:p>
          <a:p>
            <a:pPr marL="0" indent="0">
              <a:buNone/>
            </a:pPr>
            <a:r>
              <a:rPr lang="en-US" dirty="0" smtClean="0"/>
              <a:t>Something similar to above as it is collection of men</a:t>
            </a:r>
          </a:p>
          <a:p>
            <a:pPr marL="0" indent="0">
              <a:buNone/>
            </a:pPr>
            <a:r>
              <a:rPr lang="en-US" dirty="0" smtClean="0"/>
              <a:t>e.g.</a:t>
            </a:r>
          </a:p>
          <a:p>
            <a:pPr marL="0" indent="0">
              <a:buNone/>
            </a:pPr>
            <a:r>
              <a:rPr lang="en-US" dirty="0" smtClean="0"/>
              <a:t>Security of nation, security of land, economic development, international recognition, prosperity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5210789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Interest</a:t>
            </a:r>
            <a:endParaRPr lang="en-US" dirty="0"/>
          </a:p>
        </p:txBody>
      </p:sp>
      <p:sp>
        <p:nvSpPr>
          <p:cNvPr id="3" name="Content Placeholder 2"/>
          <p:cNvSpPr>
            <a:spLocks noGrp="1"/>
          </p:cNvSpPr>
          <p:nvPr>
            <p:ph idx="1"/>
          </p:nvPr>
        </p:nvSpPr>
        <p:spPr/>
        <p:txBody>
          <a:bodyPr/>
          <a:lstStyle/>
          <a:p>
            <a:r>
              <a:rPr lang="en-US" dirty="0" smtClean="0"/>
              <a:t>The concept is very vague and unclear</a:t>
            </a:r>
          </a:p>
          <a:p>
            <a:r>
              <a:rPr lang="en-US" dirty="0" smtClean="0"/>
              <a:t>Difficult to know exactly a state’s national interests</a:t>
            </a:r>
          </a:p>
          <a:p>
            <a:pPr marL="0" indent="0">
              <a:buNone/>
            </a:pPr>
            <a:r>
              <a:rPr lang="en-US" dirty="0" smtClean="0"/>
              <a:t>Brooking’s Institute: National interest is ‘the general and continuing ends for which a nation acts’</a:t>
            </a:r>
          </a:p>
          <a:p>
            <a:pPr marL="0" indent="0">
              <a:buNone/>
            </a:pPr>
            <a:r>
              <a:rPr lang="en-US" dirty="0" smtClean="0"/>
              <a:t>Dyke: the interest which the states seek to protect or achieve in relation to each other</a:t>
            </a:r>
          </a:p>
          <a:p>
            <a:pPr marL="0" indent="0">
              <a:buNone/>
            </a:pPr>
            <a:r>
              <a:rPr lang="en-US" dirty="0" smtClean="0"/>
              <a:t>Morgenthau: ‘A country’s national interests is proportional to its capacities’</a:t>
            </a:r>
          </a:p>
          <a:p>
            <a:pPr marL="0" indent="0">
              <a:buNone/>
            </a:pPr>
            <a:r>
              <a:rPr lang="en-US" dirty="0" smtClean="0"/>
              <a:t>The greater the capacity, the more the national interests e.g. US</a:t>
            </a:r>
          </a:p>
          <a:p>
            <a:r>
              <a:rPr lang="en-US" dirty="0" smtClean="0"/>
              <a:t>Marx: National interests is a hoax. There are no national interests, there are only class interests.</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2241793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of National Interest</a:t>
            </a:r>
            <a:endParaRPr lang="en-US" dirty="0"/>
          </a:p>
        </p:txBody>
      </p:sp>
      <p:sp>
        <p:nvSpPr>
          <p:cNvPr id="3" name="Content Placeholder 2"/>
          <p:cNvSpPr>
            <a:spLocks noGrp="1"/>
          </p:cNvSpPr>
          <p:nvPr>
            <p:ph idx="1"/>
          </p:nvPr>
        </p:nvSpPr>
        <p:spPr/>
        <p:txBody>
          <a:bodyPr/>
          <a:lstStyle/>
          <a:p>
            <a:r>
              <a:rPr lang="en-US" dirty="0" smtClean="0"/>
              <a:t>Has a recent growth</a:t>
            </a:r>
          </a:p>
          <a:p>
            <a:pPr marL="0" indent="0">
              <a:buNone/>
            </a:pPr>
            <a:r>
              <a:rPr lang="en-US" b="1" u="sng" dirty="0" smtClean="0"/>
              <a:t>In the early middle ages</a:t>
            </a:r>
            <a:r>
              <a:rPr lang="en-US" u="sng" dirty="0" smtClean="0"/>
              <a:t>: </a:t>
            </a:r>
          </a:p>
          <a:p>
            <a:r>
              <a:rPr lang="en-US" dirty="0" smtClean="0"/>
              <a:t>National interest was linked with the interest of church.</a:t>
            </a:r>
          </a:p>
          <a:p>
            <a:r>
              <a:rPr lang="en-US" dirty="0" smtClean="0"/>
              <a:t>The state must struggle to protect church and its faith</a:t>
            </a:r>
          </a:p>
          <a:p>
            <a:r>
              <a:rPr lang="en-US" dirty="0" smtClean="0"/>
              <a:t>All laws shall be in conformity with church’s teachings</a:t>
            </a:r>
          </a:p>
          <a:p>
            <a:r>
              <a:rPr lang="en-US" dirty="0" smtClean="0"/>
              <a:t>No law or even scientific knowledge or inquiry shall be against church’s teaching</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8017176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cont.</a:t>
            </a:r>
            <a:endParaRPr lang="en-US" dirty="0"/>
          </a:p>
        </p:txBody>
      </p:sp>
      <p:sp>
        <p:nvSpPr>
          <p:cNvPr id="3" name="Content Placeholder 2"/>
          <p:cNvSpPr>
            <a:spLocks noGrp="1"/>
          </p:cNvSpPr>
          <p:nvPr>
            <p:ph idx="1"/>
          </p:nvPr>
        </p:nvSpPr>
        <p:spPr>
          <a:xfrm>
            <a:off x="152400" y="1600200"/>
            <a:ext cx="8839200" cy="4525963"/>
          </a:xfrm>
        </p:spPr>
        <p:txBody>
          <a:bodyPr>
            <a:normAutofit/>
          </a:bodyPr>
          <a:lstStyle/>
          <a:p>
            <a:r>
              <a:rPr lang="en-US" b="1" u="sng" dirty="0" smtClean="0"/>
              <a:t>After peace of Westphalia </a:t>
            </a:r>
            <a:r>
              <a:rPr lang="en-US" dirty="0" smtClean="0"/>
              <a:t>and the Protestant struggle for reforming church</a:t>
            </a:r>
          </a:p>
          <a:p>
            <a:r>
              <a:rPr lang="en-US" dirty="0" smtClean="0"/>
              <a:t>The power of church was weakened and secular forces won</a:t>
            </a:r>
          </a:p>
          <a:p>
            <a:r>
              <a:rPr lang="en-US" dirty="0" smtClean="0"/>
              <a:t>The king/prince became independent</a:t>
            </a:r>
          </a:p>
          <a:p>
            <a:r>
              <a:rPr lang="en-US" dirty="0" smtClean="0"/>
              <a:t>Church has no role now in governmental affairs</a:t>
            </a:r>
          </a:p>
          <a:p>
            <a:r>
              <a:rPr lang="en-US" dirty="0" smtClean="0"/>
              <a:t>The national interest was now regarded as interest of the ruling class-the prince/monarch</a:t>
            </a:r>
          </a:p>
          <a:p>
            <a:r>
              <a:rPr lang="en-US" dirty="0" smtClean="0"/>
              <a:t>These include protection of ones’ kingdom from other claimant </a:t>
            </a:r>
          </a:p>
          <a:p>
            <a:r>
              <a:rPr lang="en-US" dirty="0" smtClean="0"/>
              <a:t>Protection and expansion of territory of state</a:t>
            </a:r>
          </a:p>
          <a:p>
            <a:r>
              <a:rPr lang="en-US" dirty="0" smtClean="0"/>
              <a:t>Protection and strengthening of  the ruling dynasty/royal family</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3583931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cont.</a:t>
            </a:r>
            <a:endParaRPr lang="en-US" dirty="0"/>
          </a:p>
        </p:txBody>
      </p:sp>
      <p:sp>
        <p:nvSpPr>
          <p:cNvPr id="3" name="Content Placeholder 2"/>
          <p:cNvSpPr>
            <a:spLocks noGrp="1"/>
          </p:cNvSpPr>
          <p:nvPr>
            <p:ph idx="1"/>
          </p:nvPr>
        </p:nvSpPr>
        <p:spPr>
          <a:xfrm>
            <a:off x="228600" y="1295400"/>
            <a:ext cx="8458200" cy="4830763"/>
          </a:xfrm>
        </p:spPr>
        <p:txBody>
          <a:bodyPr/>
          <a:lstStyle/>
          <a:p>
            <a:pPr marL="0" indent="0">
              <a:buNone/>
            </a:pPr>
            <a:r>
              <a:rPr lang="en-US" b="1" u="sng" dirty="0" smtClean="0"/>
              <a:t>Struggle between Monarch and democratic forces</a:t>
            </a:r>
          </a:p>
          <a:p>
            <a:r>
              <a:rPr lang="en-US" dirty="0" smtClean="0"/>
              <a:t>Victory of people/parliament over Monarch</a:t>
            </a:r>
          </a:p>
          <a:p>
            <a:r>
              <a:rPr lang="en-US" dirty="0" smtClean="0"/>
              <a:t>National interest shifted from the interest of monarch to interest of the people…….interest of the nation ….national interest</a:t>
            </a:r>
          </a:p>
          <a:p>
            <a:pPr marL="0" indent="0">
              <a:buNone/>
            </a:pPr>
            <a:endParaRPr lang="en-US" dirty="0" smtClean="0"/>
          </a:p>
          <a:p>
            <a:endParaRPr lang="en-US" dirty="0" smtClean="0"/>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296654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Kinds of National Interest</a:t>
            </a:r>
            <a:endParaRPr lang="en-US" dirty="0"/>
          </a:p>
        </p:txBody>
      </p:sp>
      <p:sp>
        <p:nvSpPr>
          <p:cNvPr id="3" name="Content Placeholder 2"/>
          <p:cNvSpPr>
            <a:spLocks noGrp="1"/>
          </p:cNvSpPr>
          <p:nvPr>
            <p:ph idx="1"/>
          </p:nvPr>
        </p:nvSpPr>
        <p:spPr/>
        <p:txBody>
          <a:bodyPr/>
          <a:lstStyle/>
          <a:p>
            <a:r>
              <a:rPr lang="en-US" dirty="0" smtClean="0"/>
              <a:t>According to Robinson: 6 categories of national interests</a:t>
            </a:r>
          </a:p>
          <a:p>
            <a:pPr marL="457200" indent="-457200">
              <a:buFont typeface="+mj-lt"/>
              <a:buAutoNum type="arabicPeriod"/>
            </a:pPr>
            <a:r>
              <a:rPr lang="en-US" dirty="0" smtClean="0"/>
              <a:t>Primary</a:t>
            </a:r>
          </a:p>
          <a:p>
            <a:pPr marL="457200" indent="-457200">
              <a:buFont typeface="+mj-lt"/>
              <a:buAutoNum type="arabicPeriod"/>
            </a:pPr>
            <a:r>
              <a:rPr lang="en-US" dirty="0" smtClean="0"/>
              <a:t>Secondary</a:t>
            </a:r>
          </a:p>
          <a:p>
            <a:pPr marL="457200" indent="-457200">
              <a:buFont typeface="+mj-lt"/>
              <a:buAutoNum type="arabicPeriod"/>
            </a:pPr>
            <a:r>
              <a:rPr lang="en-US" dirty="0" smtClean="0"/>
              <a:t>Permanent</a:t>
            </a:r>
          </a:p>
          <a:p>
            <a:pPr marL="457200" indent="-457200">
              <a:buFont typeface="+mj-lt"/>
              <a:buAutoNum type="arabicPeriod"/>
            </a:pPr>
            <a:r>
              <a:rPr lang="en-US" dirty="0" smtClean="0"/>
              <a:t>Variable </a:t>
            </a:r>
          </a:p>
          <a:p>
            <a:pPr marL="457200" indent="-457200">
              <a:buFont typeface="+mj-lt"/>
              <a:buAutoNum type="arabicPeriod"/>
            </a:pPr>
            <a:r>
              <a:rPr lang="en-US" dirty="0" smtClean="0"/>
              <a:t>General </a:t>
            </a:r>
          </a:p>
          <a:p>
            <a:pPr marL="457200" indent="-457200">
              <a:buFont typeface="+mj-lt"/>
              <a:buAutoNum type="arabicPeriod"/>
            </a:pPr>
            <a:r>
              <a:rPr lang="en-US" dirty="0" smtClean="0"/>
              <a:t>Specific </a:t>
            </a:r>
          </a:p>
          <a:p>
            <a:pPr marL="0" indent="0">
              <a:buNone/>
            </a:pPr>
            <a:endParaRPr lang="en-US" dirty="0"/>
          </a:p>
        </p:txBody>
      </p:sp>
      <p:sp>
        <p:nvSpPr>
          <p:cNvPr id="4" name="Footer Placeholder 3"/>
          <p:cNvSpPr>
            <a:spLocks noGrp="1"/>
          </p:cNvSpPr>
          <p:nvPr>
            <p:ph type="ftr" sz="quarter" idx="11"/>
          </p:nvPr>
        </p:nvSpPr>
        <p:spPr>
          <a:xfrm>
            <a:off x="1219200" y="6356350"/>
            <a:ext cx="4800600" cy="365125"/>
          </a:xfrm>
        </p:spPr>
        <p:txBody>
          <a:bodyPr/>
          <a:lstStyle/>
          <a:p>
            <a:r>
              <a:rPr lang="en-US" dirty="0"/>
              <a:t>http://paragkhanna.com/surge-of-the-second-world/</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410200" y="2590800"/>
            <a:ext cx="2857500" cy="2143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305669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Primary Interest</a:t>
            </a:r>
            <a:endParaRPr lang="en-US" dirty="0"/>
          </a:p>
        </p:txBody>
      </p:sp>
      <p:sp>
        <p:nvSpPr>
          <p:cNvPr id="3" name="Content Placeholder 2"/>
          <p:cNvSpPr>
            <a:spLocks noGrp="1"/>
          </p:cNvSpPr>
          <p:nvPr>
            <p:ph idx="1"/>
          </p:nvPr>
        </p:nvSpPr>
        <p:spPr>
          <a:xfrm>
            <a:off x="457200" y="1600200"/>
            <a:ext cx="8229600" cy="4953000"/>
          </a:xfrm>
        </p:spPr>
        <p:txBody>
          <a:bodyPr/>
          <a:lstStyle/>
          <a:p>
            <a:r>
              <a:rPr lang="en-US" dirty="0" smtClean="0"/>
              <a:t>The first and the most important interest-crucial for </a:t>
            </a:r>
            <a:r>
              <a:rPr lang="en-US" dirty="0" err="1" smtClean="0"/>
              <a:t>existance</a:t>
            </a:r>
            <a:endParaRPr lang="en-US" dirty="0" smtClean="0"/>
          </a:p>
          <a:p>
            <a:r>
              <a:rPr lang="en-US" dirty="0" smtClean="0"/>
              <a:t>A state must defend them at all cost</a:t>
            </a:r>
          </a:p>
          <a:p>
            <a:r>
              <a:rPr lang="en-US" dirty="0" smtClean="0"/>
              <a:t>No compromise or negotiation is possible </a:t>
            </a:r>
          </a:p>
          <a:p>
            <a:r>
              <a:rPr lang="en-US" dirty="0" smtClean="0"/>
              <a:t>Its protection is very sacred and all kinds of sacrifice is made</a:t>
            </a:r>
          </a:p>
          <a:p>
            <a:r>
              <a:rPr lang="en-US" dirty="0" smtClean="0"/>
              <a:t>Examples:</a:t>
            </a:r>
          </a:p>
          <a:p>
            <a:r>
              <a:rPr lang="en-US" dirty="0" smtClean="0"/>
              <a:t>Protection of land/borders/</a:t>
            </a:r>
          </a:p>
          <a:p>
            <a:r>
              <a:rPr lang="en-US" dirty="0" smtClean="0"/>
              <a:t>Protection of all people living in the state (all diverse groups, minorities etc.)</a:t>
            </a:r>
          </a:p>
          <a:p>
            <a:r>
              <a:rPr lang="en-US" dirty="0" smtClean="0"/>
              <a:t>protection and preservation of political institution (whether democratic, monarchic),</a:t>
            </a:r>
          </a:p>
          <a:p>
            <a:r>
              <a:rPr lang="en-US" dirty="0" smtClean="0"/>
              <a:t> protection and preservation of culture (language, literature, art, architecture, norms, values, customs, traditions etc.)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7429654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Secondary Interests</a:t>
            </a:r>
            <a:endParaRPr lang="en-US" dirty="0"/>
          </a:p>
        </p:txBody>
      </p:sp>
      <p:sp>
        <p:nvSpPr>
          <p:cNvPr id="3" name="Content Placeholder 2"/>
          <p:cNvSpPr>
            <a:spLocks noGrp="1"/>
          </p:cNvSpPr>
          <p:nvPr>
            <p:ph idx="1"/>
          </p:nvPr>
        </p:nvSpPr>
        <p:spPr/>
        <p:txBody>
          <a:bodyPr/>
          <a:lstStyle/>
          <a:p>
            <a:r>
              <a:rPr lang="en-US" dirty="0" smtClean="0"/>
              <a:t>Comes after primary interest and thus are important</a:t>
            </a:r>
          </a:p>
          <a:p>
            <a:r>
              <a:rPr lang="en-US" dirty="0" smtClean="0"/>
              <a:t>Protection of citizens in foreign countries</a:t>
            </a:r>
          </a:p>
          <a:p>
            <a:r>
              <a:rPr lang="en-US" dirty="0" smtClean="0"/>
              <a:t>Ensuring diplomatic immunities for the diplomatic staff and their protection</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7251913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Permanent Interests</a:t>
            </a:r>
            <a:endParaRPr lang="en-US" dirty="0"/>
          </a:p>
        </p:txBody>
      </p:sp>
      <p:sp>
        <p:nvSpPr>
          <p:cNvPr id="3" name="Content Placeholder 2"/>
          <p:cNvSpPr>
            <a:spLocks noGrp="1"/>
          </p:cNvSpPr>
          <p:nvPr>
            <p:ph idx="1"/>
          </p:nvPr>
        </p:nvSpPr>
        <p:spPr/>
        <p:txBody>
          <a:bodyPr/>
          <a:lstStyle/>
          <a:p>
            <a:r>
              <a:rPr lang="en-US" dirty="0" smtClean="0"/>
              <a:t>Refers to long term interest which remain constant for longer period of time</a:t>
            </a:r>
          </a:p>
          <a:p>
            <a:r>
              <a:rPr lang="en-US" dirty="0" smtClean="0"/>
              <a:t>The change in permanent interest is rather slow as a rapid change can invite resistance and resentment from ruling class, people, army, pressure groups etc.</a:t>
            </a:r>
          </a:p>
          <a:p>
            <a:r>
              <a:rPr lang="en-US" dirty="0" smtClean="0"/>
              <a:t>Example: Britain permanent interest was to ensure freedom of navigation in the oceans to maintain control on her colonies and her trade</a:t>
            </a:r>
            <a:endParaRPr lang="en-US" dirty="0"/>
          </a:p>
          <a:p>
            <a:r>
              <a:rPr lang="en-US" dirty="0" smtClean="0"/>
              <a:t>US developed a permanent interest in the gulf region to control and regulate oil reservoir and supply</a:t>
            </a:r>
          </a:p>
          <a:p>
            <a:r>
              <a:rPr lang="en-US" dirty="0" smtClean="0"/>
              <a:t>Muslim states have a permanent interest in Holy places in Saudi Arab; Jews in Jerusalem</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7218074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Variable Interests</a:t>
            </a:r>
            <a:endParaRPr lang="en-US" dirty="0"/>
          </a:p>
        </p:txBody>
      </p:sp>
      <p:sp>
        <p:nvSpPr>
          <p:cNvPr id="3" name="Content Placeholder 2"/>
          <p:cNvSpPr>
            <a:spLocks noGrp="1"/>
          </p:cNvSpPr>
          <p:nvPr>
            <p:ph idx="1"/>
          </p:nvPr>
        </p:nvSpPr>
        <p:spPr/>
        <p:txBody>
          <a:bodyPr>
            <a:normAutofit fontScale="92500"/>
          </a:bodyPr>
          <a:lstStyle/>
          <a:p>
            <a:r>
              <a:rPr lang="en-US" dirty="0" smtClean="0"/>
              <a:t>Interests that may change and are not constant</a:t>
            </a:r>
          </a:p>
          <a:p>
            <a:r>
              <a:rPr lang="en-US" dirty="0" smtClean="0"/>
              <a:t>The interest may change due to:</a:t>
            </a:r>
          </a:p>
          <a:p>
            <a:r>
              <a:rPr lang="en-US" dirty="0" smtClean="0"/>
              <a:t>Change in government (conservative </a:t>
            </a:r>
            <a:r>
              <a:rPr lang="en-US" dirty="0" err="1" smtClean="0"/>
              <a:t>vs</a:t>
            </a:r>
            <a:r>
              <a:rPr lang="en-US" dirty="0" smtClean="0"/>
              <a:t> liberal)</a:t>
            </a:r>
          </a:p>
          <a:p>
            <a:r>
              <a:rPr lang="en-US" dirty="0" smtClean="0"/>
              <a:t> change in leader/ruler, (new prince/king coming to power)</a:t>
            </a:r>
          </a:p>
          <a:p>
            <a:r>
              <a:rPr lang="en-US" dirty="0" smtClean="0"/>
              <a:t>Change in the situation prevailing at that time (Energy crises in Pakistan require government to give priority to investment in dams and other power projects such as Iran gas pipe project) </a:t>
            </a:r>
          </a:p>
          <a:p>
            <a:r>
              <a:rPr lang="en-US" dirty="0" smtClean="0"/>
              <a:t>Change in public opinion due to some event/need (India’s nuclear explosion in 1998 intensified a public opinion in Pakistan for same test at that time)</a:t>
            </a:r>
          </a:p>
          <a:p>
            <a:r>
              <a:rPr lang="en-US" dirty="0" smtClean="0"/>
              <a:t>Pressure due to other political parties (In Turkey, victory of Islamic party brought many changes in the government against secular parties)</a:t>
            </a:r>
          </a:p>
          <a:p>
            <a:endParaRPr lang="en-US" dirty="0" smtClean="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0828080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 interest cont.</a:t>
            </a:r>
            <a:endParaRPr lang="en-US" dirty="0"/>
          </a:p>
        </p:txBody>
      </p:sp>
      <p:sp>
        <p:nvSpPr>
          <p:cNvPr id="3" name="Content Placeholder 2"/>
          <p:cNvSpPr>
            <a:spLocks noGrp="1"/>
          </p:cNvSpPr>
          <p:nvPr>
            <p:ph idx="1"/>
          </p:nvPr>
        </p:nvSpPr>
        <p:spPr/>
        <p:txBody>
          <a:bodyPr/>
          <a:lstStyle/>
          <a:p>
            <a:r>
              <a:rPr lang="en-US" dirty="0" smtClean="0"/>
              <a:t>US interest in Pakistan during cold war and then ignoring Pakistan after USSR  disintegration. Then again attention after 9/11 when the World Trade Center was attacked.</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7969380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General Interests</a:t>
            </a:r>
            <a:endParaRPr lang="en-US" dirty="0"/>
          </a:p>
        </p:txBody>
      </p:sp>
      <p:sp>
        <p:nvSpPr>
          <p:cNvPr id="3" name="Content Placeholder 2"/>
          <p:cNvSpPr>
            <a:spLocks noGrp="1"/>
          </p:cNvSpPr>
          <p:nvPr>
            <p:ph idx="1"/>
          </p:nvPr>
        </p:nvSpPr>
        <p:spPr/>
        <p:txBody>
          <a:bodyPr/>
          <a:lstStyle/>
          <a:p>
            <a:r>
              <a:rPr lang="en-US" dirty="0" smtClean="0"/>
              <a:t>Refers to interests that are related to large number of nations</a:t>
            </a:r>
          </a:p>
          <a:p>
            <a:r>
              <a:rPr lang="en-US" dirty="0" smtClean="0"/>
              <a:t>They may be related to multilateral trade, diplomacy, power etc.</a:t>
            </a:r>
          </a:p>
          <a:p>
            <a:r>
              <a:rPr lang="en-US" dirty="0" smtClean="0"/>
              <a:t>Example: Britain general interest was to maintain balance of power in Europe continent</a:t>
            </a:r>
          </a:p>
          <a:p>
            <a:r>
              <a:rPr lang="en-US" dirty="0" smtClean="0"/>
              <a:t>All Muslim countries general interest in Saudi Arabia due to holy places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6827885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Interests</a:t>
            </a:r>
            <a:endParaRPr lang="en-US" dirty="0"/>
          </a:p>
        </p:txBody>
      </p:sp>
      <p:sp>
        <p:nvSpPr>
          <p:cNvPr id="3" name="Content Placeholder 2"/>
          <p:cNvSpPr>
            <a:spLocks noGrp="1"/>
          </p:cNvSpPr>
          <p:nvPr>
            <p:ph idx="1"/>
          </p:nvPr>
        </p:nvSpPr>
        <p:spPr/>
        <p:txBody>
          <a:bodyPr/>
          <a:lstStyle/>
          <a:p>
            <a:r>
              <a:rPr lang="en-US" dirty="0" smtClean="0"/>
              <a:t>Interest of specific/special nature of a state</a:t>
            </a:r>
          </a:p>
          <a:p>
            <a:r>
              <a:rPr lang="en-US" dirty="0" smtClean="0"/>
              <a:t>Pakistan specific interest of friendly relations with Arab states, </a:t>
            </a:r>
          </a:p>
          <a:p>
            <a:r>
              <a:rPr lang="en-US" dirty="0" smtClean="0"/>
              <a:t>bilateral trade (Afghan Transit Trade)</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5941369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a:xfrm>
            <a:off x="457200" y="1295400"/>
            <a:ext cx="8229600" cy="4830763"/>
          </a:xfrm>
        </p:spPr>
        <p:txBody>
          <a:bodyPr>
            <a:normAutofit/>
          </a:bodyPr>
          <a:lstStyle/>
          <a:p>
            <a:r>
              <a:rPr lang="en-US" b="1" dirty="0" smtClean="0"/>
              <a:t>Interest</a:t>
            </a:r>
          </a:p>
          <a:p>
            <a:r>
              <a:rPr lang="en-US" b="1" dirty="0" smtClean="0"/>
              <a:t>National Interest</a:t>
            </a:r>
          </a:p>
          <a:p>
            <a:r>
              <a:rPr lang="en-US" b="1" dirty="0" smtClean="0"/>
              <a:t>Development </a:t>
            </a:r>
            <a:r>
              <a:rPr lang="en-US" b="1" dirty="0"/>
              <a:t>of National </a:t>
            </a:r>
            <a:r>
              <a:rPr lang="en-US" b="1" dirty="0" smtClean="0"/>
              <a:t>Interest</a:t>
            </a:r>
            <a:r>
              <a:rPr lang="en-US" b="1" dirty="0"/>
              <a:t> </a:t>
            </a:r>
            <a:endParaRPr lang="en-US" b="1" dirty="0" smtClean="0"/>
          </a:p>
          <a:p>
            <a:pPr marL="0" indent="0">
              <a:buNone/>
            </a:pPr>
            <a:r>
              <a:rPr lang="en-US" dirty="0" smtClean="0"/>
              <a:t>Interest of church, interest </a:t>
            </a:r>
            <a:r>
              <a:rPr lang="en-US" dirty="0"/>
              <a:t>of the ruling </a:t>
            </a:r>
            <a:r>
              <a:rPr lang="en-US" dirty="0" smtClean="0"/>
              <a:t>class, interest </a:t>
            </a:r>
            <a:r>
              <a:rPr lang="en-US" dirty="0"/>
              <a:t>of the </a:t>
            </a:r>
            <a:r>
              <a:rPr lang="en-US" dirty="0" smtClean="0"/>
              <a:t>people.</a:t>
            </a:r>
          </a:p>
          <a:p>
            <a:r>
              <a:rPr lang="en-US" b="1" dirty="0" smtClean="0"/>
              <a:t>Kinds </a:t>
            </a:r>
            <a:r>
              <a:rPr lang="en-US" b="1" dirty="0"/>
              <a:t>of National </a:t>
            </a:r>
            <a:r>
              <a:rPr lang="en-US" b="1" dirty="0" smtClean="0"/>
              <a:t>Interest</a:t>
            </a:r>
          </a:p>
          <a:p>
            <a:pPr marL="457200" indent="-457200">
              <a:buFont typeface="+mj-lt"/>
              <a:buAutoNum type="arabicPeriod"/>
            </a:pPr>
            <a:r>
              <a:rPr lang="en-US" dirty="0" smtClean="0"/>
              <a:t>Primary</a:t>
            </a:r>
          </a:p>
          <a:p>
            <a:pPr marL="457200" indent="-457200">
              <a:buFont typeface="+mj-lt"/>
              <a:buAutoNum type="arabicPeriod"/>
            </a:pPr>
            <a:r>
              <a:rPr lang="en-US" dirty="0" smtClean="0"/>
              <a:t>Secondary</a:t>
            </a:r>
          </a:p>
          <a:p>
            <a:pPr marL="457200" indent="-457200">
              <a:buFont typeface="+mj-lt"/>
              <a:buAutoNum type="arabicPeriod"/>
            </a:pPr>
            <a:r>
              <a:rPr lang="en-US" dirty="0" smtClean="0"/>
              <a:t>Permanent</a:t>
            </a:r>
          </a:p>
          <a:p>
            <a:pPr marL="457200" indent="-457200">
              <a:buFont typeface="+mj-lt"/>
              <a:buAutoNum type="arabicPeriod"/>
            </a:pPr>
            <a:r>
              <a:rPr lang="en-US" dirty="0" smtClean="0"/>
              <a:t>Variable </a:t>
            </a:r>
            <a:endParaRPr lang="en-US" dirty="0"/>
          </a:p>
          <a:p>
            <a:pPr marL="457200" indent="-457200">
              <a:buFont typeface="+mj-lt"/>
              <a:buAutoNum type="arabicPeriod"/>
            </a:pPr>
            <a:r>
              <a:rPr lang="en-US" dirty="0"/>
              <a:t>General </a:t>
            </a:r>
          </a:p>
          <a:p>
            <a:pPr marL="457200" indent="-457200">
              <a:buFont typeface="+mj-lt"/>
              <a:buAutoNum type="arabicPeriod"/>
            </a:pPr>
            <a:r>
              <a:rPr lang="en-US" dirty="0" smtClean="0"/>
              <a:t>Specific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434181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935</TotalTime>
  <Words>968</Words>
  <Application>Microsoft Office PowerPoint</Application>
  <PresentationFormat>On-screen Show (4:3)</PresentationFormat>
  <Paragraphs>133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National Interests</vt:lpstr>
      <vt:lpstr>Summary</vt:lpstr>
      <vt:lpstr>Summary</vt:lpstr>
      <vt:lpstr>National Interests (NI)</vt:lpstr>
      <vt:lpstr>Interest</vt:lpstr>
      <vt:lpstr>Interest</vt:lpstr>
      <vt:lpstr>National Interest</vt:lpstr>
      <vt:lpstr>Development of National Interest</vt:lpstr>
      <vt:lpstr>Development cont.</vt:lpstr>
      <vt:lpstr>Development cont.</vt:lpstr>
      <vt:lpstr>Kinds of National Interest</vt:lpstr>
      <vt:lpstr>1. Primary Interest</vt:lpstr>
      <vt:lpstr>2. Secondary Interests</vt:lpstr>
      <vt:lpstr>3. Permanent Interests</vt:lpstr>
      <vt:lpstr>4. Variable Interests</vt:lpstr>
      <vt:lpstr>Variable interest cont.</vt:lpstr>
      <vt:lpstr>5. General Interests</vt:lpstr>
      <vt:lpstr>Specific Interests</vt:lpstr>
      <vt:lpstr>Summary </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stdc_lp</cp:lastModifiedBy>
  <cp:revision>66</cp:revision>
  <dcterms:created xsi:type="dcterms:W3CDTF">2012-02-27T05:45:45Z</dcterms:created>
  <dcterms:modified xsi:type="dcterms:W3CDTF">2014-11-24T23:39:05Z</dcterms:modified>
</cp:coreProperties>
</file>