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2" r:id="rId2"/>
    <p:sldId id="270" r:id="rId3"/>
    <p:sldId id="278" r:id="rId4"/>
    <p:sldId id="288" r:id="rId5"/>
    <p:sldId id="284" r:id="rId6"/>
    <p:sldId id="287" r:id="rId7"/>
    <p:sldId id="309" r:id="rId8"/>
    <p:sldId id="285" r:id="rId9"/>
    <p:sldId id="289" r:id="rId10"/>
    <p:sldId id="291" r:id="rId11"/>
    <p:sldId id="292" r:id="rId12"/>
    <p:sldId id="293" r:id="rId13"/>
    <p:sldId id="294" r:id="rId14"/>
    <p:sldId id="298" r:id="rId15"/>
    <p:sldId id="310" r:id="rId16"/>
    <p:sldId id="295" r:id="rId17"/>
    <p:sldId id="311" r:id="rId18"/>
    <p:sldId id="296" r:id="rId19"/>
    <p:sldId id="297" r:id="rId20"/>
    <p:sldId id="299" r:id="rId21"/>
    <p:sldId id="30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0FE367-E0F4-42EE-863A-3A5D86162E27}" type="datetimeFigureOut">
              <a:rPr lang="en-US" smtClean="0"/>
              <a:pPr/>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2152F-804C-459E-9BF0-BED10F3C9C19}" type="slidenum">
              <a:rPr lang="en-US" smtClean="0"/>
              <a:pPr/>
              <a:t>‹#›</a:t>
            </a:fld>
            <a:endParaRPr lang="en-US"/>
          </a:p>
        </p:txBody>
      </p:sp>
    </p:spTree>
    <p:extLst>
      <p:ext uri="{BB962C8B-B14F-4D97-AF65-F5344CB8AC3E}">
        <p14:creationId xmlns:p14="http://schemas.microsoft.com/office/powerpoint/2010/main" xmlns="" val="2431976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2C83DF-D728-4E6F-A013-0EDC115CC899}"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6E98F5B-BDF6-4DB0-A311-26D03F292D79}"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BA7B6D-8AF6-453A-98CC-C6D97CCA35FD}"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010152-8360-45B0-8CE0-8E55923D6FDD}"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EFEE22-7287-4687-A15A-78C81781B123}" type="datetime1">
              <a:rPr lang="en-US" smtClean="0"/>
              <a:pPr/>
              <a:t>11/24/2014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160EEC-2901-452D-8998-A8F00857A93B}" type="datetime1">
              <a:rPr lang="en-US" smtClean="0"/>
              <a:pPr/>
              <a:t>11/24/2014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4CF83-E912-4246-B77A-35E514C7930B}" type="datetime1">
              <a:rPr lang="en-US" smtClean="0"/>
              <a:pPr/>
              <a:t>11/24/2014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EC2BF-62E1-4AD4-85DA-F84D59E6F986}"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2AA0BF-19E0-491D-B4B0-D6F0EE4B13E6}"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2B6F9D-B02E-426D-BB17-09C62F555434}"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2D3F54-020D-4318-9BBE-156781B2A4BC}"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A6444D-E272-4453-B9F5-C8EE45503B20}" type="datetime1">
              <a:rPr lang="en-US" smtClean="0"/>
              <a:pPr/>
              <a:t>11/24/2014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extLst>
      <p:ext uri="{BB962C8B-B14F-4D97-AF65-F5344CB8AC3E}">
        <p14:creationId xmlns:p14="http://schemas.microsoft.com/office/powerpoint/2010/main" xmlns="" val="154767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BB637-B3C3-49E6-82B1-05DB035E4DD0}" type="datetime1">
              <a:rPr lang="en-US" smtClean="0"/>
              <a:pPr/>
              <a:t>11/24/2014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spcBef>
          <a:spcPct val="0"/>
        </a:spcBef>
        <a:buNone/>
        <a:defRPr sz="2800" b="1" i="0" kern="1200" baseline="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200" kern="1200" baseline="0">
          <a:solidFill>
            <a:schemeClr val="tx1"/>
          </a:solidFill>
          <a:latin typeface="Arial"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feenixx.com/aviation/US_Tri-Service_Fighters_Poster.htm" TargetMode="External"/><Relationship Id="rId2" Type="http://schemas.openxmlformats.org/officeDocument/2006/relationships/hyperlink" Target="http://commons.wikimedia.org/wiki/File:Gele%C5%BEinis_Vilkas_military_exercises_2002.jpg"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bbc.co.uk/history/events/public_opinion_about_the_afghan_war_changes"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thetruthaboutguns.com/2013/03/robert-farago/its-civilian-disarmament-stupid/"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dirty="0" smtClean="0"/>
              <a:t>Review of Previous Lecture- National Power</a:t>
            </a:r>
            <a:endParaRPr lang="en-US" dirty="0"/>
          </a:p>
        </p:txBody>
      </p:sp>
      <p:sp>
        <p:nvSpPr>
          <p:cNvPr id="3" name="Content Placeholder 2"/>
          <p:cNvSpPr>
            <a:spLocks noGrp="1"/>
          </p:cNvSpPr>
          <p:nvPr>
            <p:ph idx="1"/>
          </p:nvPr>
        </p:nvSpPr>
        <p:spPr>
          <a:xfrm>
            <a:off x="457200" y="914400"/>
            <a:ext cx="8229600" cy="5410200"/>
          </a:xfrm>
        </p:spPr>
        <p:txBody>
          <a:bodyPr>
            <a:normAutofit/>
          </a:bodyPr>
          <a:lstStyle/>
          <a:p>
            <a:r>
              <a:rPr lang="en-US" b="1" dirty="0"/>
              <a:t>Definition and Concept of </a:t>
            </a:r>
            <a:r>
              <a:rPr lang="en-US" b="1" dirty="0" smtClean="0"/>
              <a:t>power </a:t>
            </a:r>
          </a:p>
          <a:p>
            <a:pPr marL="0" indent="0">
              <a:buNone/>
            </a:pPr>
            <a:r>
              <a:rPr lang="en-US" dirty="0" smtClean="0"/>
              <a:t>The </a:t>
            </a:r>
            <a:r>
              <a:rPr lang="en-US" dirty="0"/>
              <a:t>capacity to impose one’s will on others by reliance on effective sanctions in case of non-compliance.</a:t>
            </a:r>
          </a:p>
          <a:p>
            <a:r>
              <a:rPr lang="en-US" b="1" dirty="0" smtClean="0"/>
              <a:t>Concept </a:t>
            </a:r>
            <a:r>
              <a:rPr lang="en-US" b="1" dirty="0"/>
              <a:t>of National </a:t>
            </a:r>
            <a:r>
              <a:rPr lang="en-US" b="1" dirty="0" smtClean="0"/>
              <a:t>power: </a:t>
            </a:r>
          </a:p>
          <a:p>
            <a:pPr marL="0" indent="0">
              <a:buNone/>
            </a:pPr>
            <a:r>
              <a:rPr lang="en-US" dirty="0" smtClean="0"/>
              <a:t>The ability to </a:t>
            </a:r>
            <a:r>
              <a:rPr lang="en-US" dirty="0"/>
              <a:t>control the behaviour of other  nations in accordance with one’s own will.</a:t>
            </a:r>
          </a:p>
          <a:p>
            <a:r>
              <a:rPr lang="en-US" dirty="0"/>
              <a:t>The state uses power to get more power</a:t>
            </a:r>
          </a:p>
          <a:p>
            <a:r>
              <a:rPr lang="en-US" b="1" dirty="0" smtClean="0"/>
              <a:t>Characteristic </a:t>
            </a:r>
            <a:r>
              <a:rPr lang="en-US" b="1" dirty="0"/>
              <a:t>of National </a:t>
            </a:r>
            <a:r>
              <a:rPr lang="en-US" b="1" dirty="0" smtClean="0"/>
              <a:t>power</a:t>
            </a:r>
            <a:r>
              <a:rPr lang="en-US" dirty="0" smtClean="0"/>
              <a:t>:</a:t>
            </a:r>
            <a:r>
              <a:rPr lang="en-US" u="sng" dirty="0"/>
              <a:t> relative</a:t>
            </a:r>
            <a:r>
              <a:rPr lang="en-US" dirty="0"/>
              <a:t> </a:t>
            </a:r>
            <a:r>
              <a:rPr lang="en-US" dirty="0" smtClean="0"/>
              <a:t>&amp; </a:t>
            </a:r>
            <a:r>
              <a:rPr lang="en-US" u="sng" dirty="0" smtClean="0"/>
              <a:t>dynamic</a:t>
            </a:r>
            <a:r>
              <a:rPr lang="en-US" dirty="0" smtClean="0"/>
              <a:t> </a:t>
            </a:r>
            <a:endParaRPr lang="en-US" dirty="0"/>
          </a:p>
          <a:p>
            <a:r>
              <a:rPr lang="en-US" b="1" dirty="0"/>
              <a:t>Elements of National </a:t>
            </a:r>
            <a:r>
              <a:rPr lang="en-US" b="1" dirty="0" smtClean="0"/>
              <a:t>Power</a:t>
            </a:r>
          </a:p>
          <a:p>
            <a:pPr marL="0" indent="0">
              <a:buNone/>
            </a:pPr>
            <a:r>
              <a:rPr lang="en-US" dirty="0" smtClean="0"/>
              <a:t>Population, Technology, Geography, National </a:t>
            </a:r>
            <a:r>
              <a:rPr lang="en-US" dirty="0"/>
              <a:t>Character and </a:t>
            </a:r>
            <a:r>
              <a:rPr lang="en-US" dirty="0" smtClean="0"/>
              <a:t>Morale, Economic Development, Leadership, Diplomacy</a:t>
            </a:r>
            <a:r>
              <a:rPr lang="en-US" dirty="0" smtClean="0">
                <a:solidFill>
                  <a:srgbClr val="FF0000"/>
                </a:solidFill>
              </a:rPr>
              <a:t>, Ideology, Military Preparedness, Natural </a:t>
            </a:r>
            <a:r>
              <a:rPr lang="en-US" dirty="0">
                <a:solidFill>
                  <a:srgbClr val="FF0000"/>
                </a:solidFill>
              </a:rPr>
              <a:t>Resources</a:t>
            </a:r>
          </a:p>
          <a:p>
            <a:endParaRPr lang="en-US" dirty="0"/>
          </a:p>
          <a:p>
            <a:endParaRPr lang="en-US" dirty="0"/>
          </a:p>
        </p:txBody>
      </p:sp>
      <p:sp>
        <p:nvSpPr>
          <p:cNvPr id="4" name="Footer Placeholder 3"/>
          <p:cNvSpPr>
            <a:spLocks noGrp="1"/>
          </p:cNvSpPr>
          <p:nvPr>
            <p:ph type="ftr" sz="quarter" idx="11"/>
          </p:nvPr>
        </p:nvSpPr>
        <p:spPr/>
        <p:txBody>
          <a:bodyPr/>
          <a:lstStyle/>
          <a:p>
            <a:endParaRPr kumimoji="0" lang="en-US" dirty="0"/>
          </a:p>
        </p:txBody>
      </p:sp>
    </p:spTree>
    <p:extLst>
      <p:ext uri="{BB962C8B-B14F-4D97-AF65-F5344CB8AC3E}">
        <p14:creationId xmlns:p14="http://schemas.microsoft.com/office/powerpoint/2010/main" xmlns="" val="987813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a:t>Element of National Power cont</a:t>
            </a:r>
            <a:r>
              <a:rPr lang="en-US" dirty="0" smtClean="0"/>
              <a:t>.</a:t>
            </a:r>
            <a:endParaRPr lang="en-US" dirty="0"/>
          </a:p>
        </p:txBody>
      </p:sp>
      <p:sp>
        <p:nvSpPr>
          <p:cNvPr id="3" name="Content Placeholder 2"/>
          <p:cNvSpPr>
            <a:spLocks noGrp="1"/>
          </p:cNvSpPr>
          <p:nvPr>
            <p:ph idx="1"/>
          </p:nvPr>
        </p:nvSpPr>
        <p:spPr>
          <a:xfrm>
            <a:off x="457200" y="1219200"/>
            <a:ext cx="8229600" cy="4906963"/>
          </a:xfrm>
        </p:spPr>
        <p:txBody>
          <a:bodyPr/>
          <a:lstStyle/>
          <a:p>
            <a:pPr marL="0" indent="0">
              <a:buNone/>
            </a:pPr>
            <a:r>
              <a:rPr lang="en-US" b="1" dirty="0"/>
              <a:t>3. Geography </a:t>
            </a:r>
            <a:endParaRPr lang="en-US" b="1" dirty="0" smtClean="0"/>
          </a:p>
          <a:p>
            <a:r>
              <a:rPr lang="en-US" dirty="0" smtClean="0"/>
              <a:t>Include size, location and topography</a:t>
            </a:r>
          </a:p>
          <a:p>
            <a:r>
              <a:rPr lang="en-US" b="1" u="sng" dirty="0" smtClean="0"/>
              <a:t>Size/Area</a:t>
            </a:r>
            <a:r>
              <a:rPr lang="en-US" dirty="0" smtClean="0"/>
              <a:t>: Greater area, greater power</a:t>
            </a:r>
          </a:p>
          <a:p>
            <a:r>
              <a:rPr lang="en-US" dirty="0" smtClean="0"/>
              <a:t>Also provides more resources to defend itself</a:t>
            </a:r>
          </a:p>
          <a:p>
            <a:r>
              <a:rPr lang="en-US" dirty="0" smtClean="0"/>
              <a:t>Can bear large population and their needs</a:t>
            </a:r>
          </a:p>
          <a:p>
            <a:r>
              <a:rPr lang="en-US" dirty="0" smtClean="0"/>
              <a:t>Greater production and export</a:t>
            </a:r>
          </a:p>
          <a:p>
            <a:r>
              <a:rPr lang="en-US" dirty="0" smtClean="0"/>
              <a:t>China, USA, Russia are powerful due to large size</a:t>
            </a:r>
          </a:p>
          <a:p>
            <a:r>
              <a:rPr lang="en-US" dirty="0" smtClean="0"/>
              <a:t>England, France, Germany, Portugal were powerful when they possessed colonies</a:t>
            </a:r>
          </a:p>
          <a:p>
            <a:r>
              <a:rPr lang="en-US" dirty="0" smtClean="0"/>
              <a:t>Large states are difficult to conquer: territory swallows the conqueror e.g. Napoleon and Hitler failed in Russia and Japan in China in 1937</a:t>
            </a:r>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xmlns="" val="2550303098"/>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Ideology</a:t>
            </a:r>
            <a:endParaRPr lang="en-US" dirty="0"/>
          </a:p>
        </p:txBody>
      </p:sp>
      <p:sp>
        <p:nvSpPr>
          <p:cNvPr id="3" name="Content Placeholder 2"/>
          <p:cNvSpPr>
            <a:spLocks noGrp="1"/>
          </p:cNvSpPr>
          <p:nvPr>
            <p:ph idx="1"/>
          </p:nvPr>
        </p:nvSpPr>
        <p:spPr/>
        <p:txBody>
          <a:bodyPr>
            <a:normAutofit/>
          </a:bodyPr>
          <a:lstStyle/>
          <a:p>
            <a:r>
              <a:rPr lang="en-US" dirty="0" err="1" smtClean="0"/>
              <a:t>Pedelford</a:t>
            </a:r>
            <a:r>
              <a:rPr lang="en-US" dirty="0" smtClean="0"/>
              <a:t> </a:t>
            </a:r>
            <a:r>
              <a:rPr lang="en-US" dirty="0"/>
              <a:t>and Lincoln: ‘A body of ideas concerning economic, social and political values and goals which pose action program for attaining these goals’</a:t>
            </a:r>
          </a:p>
          <a:p>
            <a:r>
              <a:rPr lang="en-US" dirty="0"/>
              <a:t>Ideologies tend to arise in the times of crises and social stress</a:t>
            </a:r>
          </a:p>
          <a:p>
            <a:r>
              <a:rPr lang="en-US" dirty="0" smtClean="0"/>
              <a:t>Act as motivating </a:t>
            </a:r>
            <a:r>
              <a:rPr lang="en-US" dirty="0"/>
              <a:t>force for a nation</a:t>
            </a:r>
            <a:r>
              <a:rPr lang="en-US" dirty="0" smtClean="0"/>
              <a:t>, integrates them to strive collectively for the common cause (economic, political or social)</a:t>
            </a:r>
          </a:p>
          <a:p>
            <a:r>
              <a:rPr lang="en-US" dirty="0" smtClean="0"/>
              <a:t>Common ideology provides support to the government both nationally and internationally e.g. communist states, capitalist states, Islamic countries, democratic states etc.</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3603182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Ideology cont.</a:t>
            </a:r>
            <a:endParaRPr lang="en-US" dirty="0"/>
          </a:p>
        </p:txBody>
      </p:sp>
      <p:sp>
        <p:nvSpPr>
          <p:cNvPr id="3" name="Content Placeholder 2"/>
          <p:cNvSpPr>
            <a:spLocks noGrp="1"/>
          </p:cNvSpPr>
          <p:nvPr>
            <p:ph idx="1"/>
          </p:nvPr>
        </p:nvSpPr>
        <p:spPr/>
        <p:txBody>
          <a:bodyPr/>
          <a:lstStyle/>
          <a:p>
            <a:r>
              <a:rPr lang="en-US" dirty="0" smtClean="0"/>
              <a:t>Germany, Japan and Italy made alliance in WWII due to common ideology of having strong dictatorial governments</a:t>
            </a:r>
          </a:p>
          <a:p>
            <a:r>
              <a:rPr lang="en-US" dirty="0" smtClean="0"/>
              <a:t>Israel attack on Masjid Al Aqsa led the foundation of OIC for protection of Islam</a:t>
            </a:r>
          </a:p>
          <a:p>
            <a:r>
              <a:rPr lang="en-US" dirty="0" smtClean="0"/>
              <a:t>However, states may cooperate despite conflicting ideologies</a:t>
            </a:r>
          </a:p>
          <a:p>
            <a:r>
              <a:rPr lang="en-US" dirty="0" smtClean="0"/>
              <a:t>E.g. Russia cooperation with USA and Britain during WWII, China and US relationship politically and economically,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158114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Military Preparedness</a:t>
            </a:r>
            <a:endParaRPr lang="en-US" dirty="0"/>
          </a:p>
        </p:txBody>
      </p:sp>
      <p:sp>
        <p:nvSpPr>
          <p:cNvPr id="3" name="Content Placeholder 2"/>
          <p:cNvSpPr>
            <a:spLocks noGrp="1"/>
          </p:cNvSpPr>
          <p:nvPr>
            <p:ph idx="1"/>
          </p:nvPr>
        </p:nvSpPr>
        <p:spPr/>
        <p:txBody>
          <a:bodyPr/>
          <a:lstStyle/>
          <a:p>
            <a:r>
              <a:rPr lang="en-US" dirty="0" smtClean="0"/>
              <a:t>The most evident and observable element in national power</a:t>
            </a:r>
          </a:p>
          <a:p>
            <a:r>
              <a:rPr lang="en-US" dirty="0" smtClean="0"/>
              <a:t>The stronger the military power- the greater the national power</a:t>
            </a:r>
          </a:p>
          <a:p>
            <a:r>
              <a:rPr lang="en-US" dirty="0" smtClean="0"/>
              <a:t>includes the quality of military training and skills</a:t>
            </a:r>
          </a:p>
          <a:p>
            <a:r>
              <a:rPr lang="en-US" dirty="0" smtClean="0"/>
              <a:t>The quality of weapons and arms</a:t>
            </a:r>
          </a:p>
          <a:p>
            <a:r>
              <a:rPr lang="en-US" dirty="0" smtClean="0"/>
              <a:t>The military leadership</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198923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buNone/>
            </a:pPr>
            <a:r>
              <a:rPr lang="en-US" dirty="0" smtClean="0"/>
              <a:t>Quality </a:t>
            </a:r>
            <a:r>
              <a:rPr lang="en-US" dirty="0"/>
              <a:t>of military training and </a:t>
            </a:r>
            <a:r>
              <a:rPr lang="en-US" dirty="0" smtClean="0"/>
              <a:t>skills:</a:t>
            </a:r>
          </a:p>
          <a:p>
            <a:r>
              <a:rPr lang="en-US" dirty="0" smtClean="0"/>
              <a:t> Includes physical as well as professional training, updated military warfare techniques, training in use of knowledge as well as weapons, intelligence system etc.</a:t>
            </a:r>
            <a:endParaRPr lang="en-US" dirty="0"/>
          </a:p>
          <a:p>
            <a:pPr marL="0" indent="0">
              <a:buNone/>
            </a:pPr>
            <a:r>
              <a:rPr lang="en-US" dirty="0"/>
              <a:t>The </a:t>
            </a:r>
            <a:r>
              <a:rPr lang="en-US" dirty="0" smtClean="0"/>
              <a:t>quality and quantity </a:t>
            </a:r>
            <a:r>
              <a:rPr lang="en-US" dirty="0"/>
              <a:t>of weapons and </a:t>
            </a:r>
            <a:r>
              <a:rPr lang="en-US" dirty="0" smtClean="0"/>
              <a:t>arms: </a:t>
            </a:r>
          </a:p>
          <a:p>
            <a:r>
              <a:rPr lang="en-US" dirty="0" smtClean="0"/>
              <a:t>Includes the advancement of technology in making the weapons, possession of chemical, biological, nuclear weapons, aircrafts, ships, submarines, missiles etc.</a:t>
            </a:r>
          </a:p>
          <a:p>
            <a:pPr marL="0" indent="0">
              <a:buNone/>
            </a:pPr>
            <a:r>
              <a:rPr lang="en-US" dirty="0" smtClean="0"/>
              <a:t>The </a:t>
            </a:r>
            <a:r>
              <a:rPr lang="en-US" dirty="0"/>
              <a:t>military </a:t>
            </a:r>
            <a:r>
              <a:rPr lang="en-US" dirty="0" smtClean="0"/>
              <a:t>leadership:</a:t>
            </a:r>
          </a:p>
          <a:p>
            <a:r>
              <a:rPr lang="en-US" dirty="0" smtClean="0"/>
              <a:t>The genius and intellect of military leaders, their spirit, wisdom, war skills and techniques etc.</a:t>
            </a:r>
            <a:endParaRPr lang="en-US" dirty="0"/>
          </a:p>
          <a:p>
            <a:endParaRPr lang="en-US" dirty="0"/>
          </a:p>
        </p:txBody>
      </p:sp>
      <p:sp>
        <p:nvSpPr>
          <p:cNvPr id="2" name="Footer Placeholder 1"/>
          <p:cNvSpPr>
            <a:spLocks noGrp="1"/>
          </p:cNvSpPr>
          <p:nvPr>
            <p:ph type="ftr" sz="quarter" idx="11"/>
          </p:nvPr>
        </p:nvSpPr>
        <p:spPr>
          <a:xfrm>
            <a:off x="1066800" y="6356350"/>
            <a:ext cx="4953000" cy="365125"/>
          </a:xfrm>
        </p:spPr>
        <p:txBody>
          <a:bodyPr/>
          <a:lstStyle/>
          <a:p>
            <a:endParaRPr lang="en-US" dirty="0"/>
          </a:p>
        </p:txBody>
      </p:sp>
    </p:spTree>
    <p:extLst>
      <p:ext uri="{BB962C8B-B14F-4D97-AF65-F5344CB8AC3E}">
        <p14:creationId xmlns:p14="http://schemas.microsoft.com/office/powerpoint/2010/main" xmlns="" val="3300083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533399" y="6356350"/>
            <a:ext cx="7924801" cy="365125"/>
          </a:xfrm>
        </p:spPr>
        <p:txBody>
          <a:bodyPr/>
          <a:lstStyle/>
          <a:p>
            <a:r>
              <a:rPr lang="en-US" dirty="0">
                <a:hlinkClick r:id="rId2"/>
              </a:rPr>
              <a:t>http://</a:t>
            </a:r>
            <a:r>
              <a:rPr lang="en-US" dirty="0" smtClean="0">
                <a:hlinkClick r:id="rId2"/>
              </a:rPr>
              <a:t>commons.wikimedia.org/wiki/File:Gele%C5%BEinis_Vilkas_military_exercises_2002.jpg</a:t>
            </a:r>
            <a:endParaRPr lang="en-US" dirty="0" smtClean="0"/>
          </a:p>
          <a:p>
            <a:r>
              <a:rPr lang="en-US" dirty="0">
                <a:hlinkClick r:id="rId3"/>
              </a:rPr>
              <a:t>http://</a:t>
            </a:r>
            <a:r>
              <a:rPr lang="en-US" dirty="0" smtClean="0">
                <a:hlinkClick r:id="rId3"/>
              </a:rPr>
              <a:t>www.feenixx.com/aviation/US_Tri-Service_Fighters_Poster.htm</a:t>
            </a:r>
            <a:r>
              <a:rPr lang="en-US" dirty="0" smtClean="0"/>
              <a:t> </a:t>
            </a:r>
            <a:endParaRPr lang="en-US"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5224" t="21034" r="-5224" b="-6061"/>
          <a:stretch/>
        </p:blipFill>
        <p:spPr bwMode="auto">
          <a:xfrm>
            <a:off x="437602" y="152400"/>
            <a:ext cx="5088922" cy="2881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4592"/>
          <a:stretch/>
        </p:blipFill>
        <p:spPr bwMode="auto">
          <a:xfrm>
            <a:off x="2770909" y="2590800"/>
            <a:ext cx="6029987" cy="383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115908" t="114714" r="115908" b="-96211"/>
          <a:stretch/>
        </p:blipFill>
        <p:spPr bwMode="auto">
          <a:xfrm>
            <a:off x="535424" y="3588327"/>
            <a:ext cx="3993573" cy="2440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17985"/>
          <a:stretch/>
        </p:blipFill>
        <p:spPr bwMode="auto">
          <a:xfrm>
            <a:off x="5110155" y="152400"/>
            <a:ext cx="4033845" cy="2481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26251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Natural Resources</a:t>
            </a:r>
            <a:endParaRPr lang="en-US" dirty="0"/>
          </a:p>
        </p:txBody>
      </p:sp>
      <p:sp>
        <p:nvSpPr>
          <p:cNvPr id="3" name="Content Placeholder 2"/>
          <p:cNvSpPr>
            <a:spLocks noGrp="1"/>
          </p:cNvSpPr>
          <p:nvPr>
            <p:ph idx="1"/>
          </p:nvPr>
        </p:nvSpPr>
        <p:spPr/>
        <p:txBody>
          <a:bodyPr>
            <a:normAutofit/>
          </a:bodyPr>
          <a:lstStyle/>
          <a:p>
            <a:r>
              <a:rPr lang="en-US" dirty="0" smtClean="0"/>
              <a:t>Natural resources provides national power if they are exploited and utilized</a:t>
            </a:r>
          </a:p>
          <a:p>
            <a:r>
              <a:rPr lang="en-US" dirty="0" smtClean="0"/>
              <a:t>Mere possession of resources do not contribute to power</a:t>
            </a:r>
          </a:p>
          <a:p>
            <a:r>
              <a:rPr lang="en-US" dirty="0" smtClean="0"/>
              <a:t>Natural resources includes minerals, water resources, fertility of soil, flora and fauna etc.</a:t>
            </a:r>
          </a:p>
          <a:p>
            <a:r>
              <a:rPr lang="en-US" dirty="0" smtClean="0"/>
              <a:t>Raw materials are useful if they are transformed into finished goods internally</a:t>
            </a:r>
          </a:p>
          <a:p>
            <a:r>
              <a:rPr lang="en-US" dirty="0" smtClean="0"/>
              <a:t>Some resources have become very important due to advancement in science and technology e.g.</a:t>
            </a:r>
          </a:p>
          <a:p>
            <a:r>
              <a:rPr lang="en-US" dirty="0" smtClean="0"/>
              <a:t>Oil, natural gas, coal, uranium (for production of energy)</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6295341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Resources cont.</a:t>
            </a:r>
            <a:endParaRPr lang="en-US" dirty="0"/>
          </a:p>
        </p:txBody>
      </p:sp>
      <p:sp>
        <p:nvSpPr>
          <p:cNvPr id="3" name="Content Placeholder 2"/>
          <p:cNvSpPr>
            <a:spLocks noGrp="1"/>
          </p:cNvSpPr>
          <p:nvPr>
            <p:ph idx="1"/>
          </p:nvPr>
        </p:nvSpPr>
        <p:spPr/>
        <p:txBody>
          <a:bodyPr/>
          <a:lstStyle/>
          <a:p>
            <a:r>
              <a:rPr lang="en-US" dirty="0"/>
              <a:t>Some are always important e.g. </a:t>
            </a:r>
          </a:p>
          <a:p>
            <a:r>
              <a:rPr lang="en-US" dirty="0"/>
              <a:t>Gold, silver, iron, copper, gem stones </a:t>
            </a:r>
            <a:endParaRPr lang="en-US" dirty="0" smtClean="0"/>
          </a:p>
          <a:p>
            <a:pPr marL="0" indent="0">
              <a:buNone/>
            </a:pPr>
            <a:r>
              <a:rPr lang="en-US" dirty="0" smtClean="0"/>
              <a:t>etc. and food</a:t>
            </a:r>
          </a:p>
          <a:p>
            <a:r>
              <a:rPr lang="en-US" dirty="0" smtClean="0"/>
              <a:t>Countries with self sufficiency in food and grains were powerful during wars e.g. USA and SU during world wars, Germany struggle hard for food during WWI.</a:t>
            </a:r>
          </a:p>
          <a:p>
            <a:r>
              <a:rPr lang="en-US" dirty="0" smtClean="0"/>
              <a:t>Future conflicts will be on water resources</a:t>
            </a:r>
          </a:p>
          <a:p>
            <a:endParaRPr lang="en-US" dirty="0" smtClean="0"/>
          </a:p>
          <a:p>
            <a:r>
              <a:rPr lang="en-US" b="1" dirty="0" smtClean="0"/>
              <a:t>Some other factors of national power are</a:t>
            </a:r>
            <a:r>
              <a:rPr lang="en-US" dirty="0" smtClean="0"/>
              <a:t>: Efficiency </a:t>
            </a:r>
            <a:r>
              <a:rPr lang="en-US" dirty="0"/>
              <a:t>of </a:t>
            </a:r>
            <a:r>
              <a:rPr lang="en-US" dirty="0" smtClean="0"/>
              <a:t>Bureaucracy, Education, Intelligence network, Foreign </a:t>
            </a:r>
            <a:r>
              <a:rPr lang="en-US" dirty="0"/>
              <a:t>Support </a:t>
            </a:r>
          </a:p>
        </p:txBody>
      </p:sp>
      <p:sp>
        <p:nvSpPr>
          <p:cNvPr id="4" name="Footer Placeholder 3"/>
          <p:cNvSpPr>
            <a:spLocks noGrp="1"/>
          </p:cNvSpPr>
          <p:nvPr>
            <p:ph type="ftr" sz="quarter" idx="11"/>
          </p:nvPr>
        </p:nvSpPr>
        <p:spPr>
          <a:xfrm>
            <a:off x="990600" y="6356350"/>
            <a:ext cx="5029200" cy="365125"/>
          </a:xfrm>
        </p:spPr>
        <p:txBody>
          <a:bodyPr/>
          <a:lstStyle/>
          <a:p>
            <a:r>
              <a:rPr lang="en-US" dirty="0"/>
              <a:t>http://www.eco-pros.org/naturalresources.htm</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38800" y="235527"/>
            <a:ext cx="3497182" cy="24314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33780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on National Power</a:t>
            </a:r>
            <a:endParaRPr lang="en-US" dirty="0"/>
          </a:p>
        </p:txBody>
      </p:sp>
      <p:sp>
        <p:nvSpPr>
          <p:cNvPr id="3" name="Content Placeholder 2"/>
          <p:cNvSpPr>
            <a:spLocks noGrp="1"/>
          </p:cNvSpPr>
          <p:nvPr>
            <p:ph idx="1"/>
          </p:nvPr>
        </p:nvSpPr>
        <p:spPr/>
        <p:txBody>
          <a:bodyPr/>
          <a:lstStyle/>
          <a:p>
            <a:r>
              <a:rPr lang="en-US" dirty="0" smtClean="0"/>
              <a:t>A state can increase its national power through the components described.</a:t>
            </a:r>
          </a:p>
          <a:p>
            <a:r>
              <a:rPr lang="en-US" dirty="0" smtClean="0"/>
              <a:t>However, certain factors limit the national power.</a:t>
            </a:r>
          </a:p>
          <a:p>
            <a:r>
              <a:rPr lang="en-US" dirty="0" smtClean="0"/>
              <a:t>They are:</a:t>
            </a:r>
          </a:p>
          <a:p>
            <a:pPr marL="457200" indent="-457200">
              <a:buFont typeface="+mj-lt"/>
              <a:buAutoNum type="arabicPeriod"/>
            </a:pPr>
            <a:r>
              <a:rPr lang="en-US" dirty="0" smtClean="0"/>
              <a:t>Balance of Power</a:t>
            </a:r>
          </a:p>
          <a:p>
            <a:pPr marL="457200" indent="-457200">
              <a:buFont typeface="+mj-lt"/>
              <a:buAutoNum type="arabicPeriod"/>
            </a:pPr>
            <a:r>
              <a:rPr lang="en-US" dirty="0" smtClean="0"/>
              <a:t>International Morality</a:t>
            </a:r>
          </a:p>
          <a:p>
            <a:pPr marL="457200" indent="-457200">
              <a:buFont typeface="+mj-lt"/>
              <a:buAutoNum type="arabicPeriod"/>
            </a:pPr>
            <a:r>
              <a:rPr lang="en-US" dirty="0" smtClean="0"/>
              <a:t>World Public Opinion</a:t>
            </a:r>
          </a:p>
          <a:p>
            <a:pPr marL="457200" indent="-457200">
              <a:buFont typeface="+mj-lt"/>
              <a:buAutoNum type="arabicPeriod"/>
            </a:pPr>
            <a:r>
              <a:rPr lang="en-US" dirty="0" smtClean="0"/>
              <a:t>Disarmament</a:t>
            </a:r>
          </a:p>
          <a:p>
            <a:pPr marL="457200" indent="-457200">
              <a:buFont typeface="+mj-lt"/>
              <a:buAutoNum type="arabicPeriod"/>
            </a:pPr>
            <a:r>
              <a:rPr lang="en-US" dirty="0" smtClean="0"/>
              <a:t>International Organization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5904595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Balance of Power</a:t>
            </a:r>
            <a:endParaRPr lang="en-US" dirty="0"/>
          </a:p>
        </p:txBody>
      </p:sp>
      <p:sp>
        <p:nvSpPr>
          <p:cNvPr id="3" name="Content Placeholder 2"/>
          <p:cNvSpPr>
            <a:spLocks noGrp="1"/>
          </p:cNvSpPr>
          <p:nvPr>
            <p:ph idx="1"/>
          </p:nvPr>
        </p:nvSpPr>
        <p:spPr/>
        <p:txBody>
          <a:bodyPr/>
          <a:lstStyle/>
          <a:p>
            <a:r>
              <a:rPr lang="en-US" dirty="0" smtClean="0"/>
              <a:t>A phenomena where by the power of a nation or a group of nation is balanced by another state or group of sate through different mechanism</a:t>
            </a:r>
          </a:p>
          <a:p>
            <a:r>
              <a:rPr lang="en-US" dirty="0" smtClean="0"/>
              <a:t>Checking power with power to achieve balance</a:t>
            </a:r>
          </a:p>
          <a:p>
            <a:r>
              <a:rPr lang="en-US" dirty="0" smtClean="0"/>
              <a:t>Thus national power of a state can be limited by the phenomena of balance of power (through alliances and counter alliances, divide and rule, armaments, buffer state etc.)</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075322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International Morality</a:t>
            </a:r>
            <a:endParaRPr lang="en-US" dirty="0"/>
          </a:p>
        </p:txBody>
      </p:sp>
      <p:sp>
        <p:nvSpPr>
          <p:cNvPr id="3" name="Content Placeholder 2"/>
          <p:cNvSpPr>
            <a:spLocks noGrp="1"/>
          </p:cNvSpPr>
          <p:nvPr>
            <p:ph idx="1"/>
          </p:nvPr>
        </p:nvSpPr>
        <p:spPr/>
        <p:txBody>
          <a:bodyPr/>
          <a:lstStyle/>
          <a:p>
            <a:r>
              <a:rPr lang="en-US" dirty="0" smtClean="0"/>
              <a:t>A state can not keep on increasing its national power by all means like Machiavellian policies</a:t>
            </a:r>
          </a:p>
          <a:p>
            <a:r>
              <a:rPr lang="en-US" dirty="0" smtClean="0"/>
              <a:t>The states have to abide by some accepted international norms and principles of morality</a:t>
            </a:r>
          </a:p>
          <a:p>
            <a:r>
              <a:rPr lang="en-US" dirty="0" smtClean="0"/>
              <a:t>These limits the national power as the rulers and diplomats have to consider them in dealing in international affairs</a:t>
            </a:r>
          </a:p>
          <a:p>
            <a:r>
              <a:rPr lang="en-US" dirty="0" smtClean="0"/>
              <a:t>Some of these are: keeping promises, fair dealing, abiding by pacts and treaties, respect for international law, protection of minorities, safeguard of human rights, peaceful means for settling disputes, respecting international boundaries, principle of non interference in internal affairs of other state,  etc.</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9215354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World Public Opinion</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The world public opinion safeguard the interest of humanity</a:t>
            </a:r>
          </a:p>
          <a:p>
            <a:r>
              <a:rPr lang="en-US" dirty="0" smtClean="0"/>
              <a:t>Protects against violation of fundamental rights, threat to world peace, genocide, misuse of power, denial of justice etc.</a:t>
            </a:r>
          </a:p>
          <a:p>
            <a:r>
              <a:rPr lang="en-US" dirty="0" smtClean="0"/>
              <a:t>It unifies the people all around the world to strive for the just cause and to put pressure on their governments to struggle for the same</a:t>
            </a:r>
          </a:p>
          <a:p>
            <a:r>
              <a:rPr lang="en-US" dirty="0" smtClean="0"/>
              <a:t>E.g. disarmaments, nuclear free zone, struggle against drug trafficking, war against terrorism, </a:t>
            </a:r>
          </a:p>
          <a:p>
            <a:r>
              <a:rPr lang="en-US" dirty="0" smtClean="0"/>
              <a:t>World public opinion on Israel atrocities in Gaza and use of social media</a:t>
            </a:r>
          </a:p>
          <a:p>
            <a:r>
              <a:rPr lang="en-US" dirty="0" smtClean="0"/>
              <a:t>India and Pakistan announced a moratorium on nuclear testing after nuclear explosions in 1998</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808598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dirty="0" smtClean="0"/>
              <a:t>. World Public Opinion cont.</a:t>
            </a:r>
            <a:endParaRPr lang="en-US" dirty="0"/>
          </a:p>
        </p:txBody>
      </p:sp>
      <p:sp>
        <p:nvSpPr>
          <p:cNvPr id="3" name="Content Placeholder 2"/>
          <p:cNvSpPr>
            <a:spLocks noGrp="1"/>
          </p:cNvSpPr>
          <p:nvPr>
            <p:ph idx="1"/>
          </p:nvPr>
        </p:nvSpPr>
        <p:spPr/>
        <p:txBody>
          <a:bodyPr/>
          <a:lstStyle/>
          <a:p>
            <a:r>
              <a:rPr lang="en-US" dirty="0" smtClean="0"/>
              <a:t>A state tries to follow world public opinion to avoid embarrassment and condemnation at international level</a:t>
            </a:r>
          </a:p>
          <a:p>
            <a:r>
              <a:rPr lang="en-US" dirty="0" smtClean="0"/>
              <a:t>Sometimes, states will not care for it and will keep its policy to pursue national interests</a:t>
            </a:r>
          </a:p>
          <a:p>
            <a:r>
              <a:rPr lang="en-US" dirty="0" smtClean="0"/>
              <a:t>E.g. Israel pay no heed to world public opinion and kept on attacking and killing innocent people in Gaza in 2014</a:t>
            </a:r>
          </a:p>
          <a:p>
            <a:r>
              <a:rPr lang="en-US" dirty="0" smtClean="0"/>
              <a:t>India continues its hard policy against Kashmiri people in IHK</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45672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81000" y="6356350"/>
            <a:ext cx="5638800" cy="365125"/>
          </a:xfrm>
        </p:spPr>
        <p:txBody>
          <a:bodyPr/>
          <a:lstStyle/>
          <a:p>
            <a:r>
              <a:rPr lang="en-US" dirty="0">
                <a:hlinkClick r:id="rId2"/>
              </a:rPr>
              <a:t>http://</a:t>
            </a:r>
            <a:r>
              <a:rPr lang="en-US" dirty="0" smtClean="0">
                <a:hlinkClick r:id="rId2"/>
              </a:rPr>
              <a:t>www.bbc.co.uk/history/events/public_opinion_about_the_afghan_war_changes</a:t>
            </a:r>
            <a:endParaRPr lang="en-US" dirty="0" smtClean="0"/>
          </a:p>
          <a:p>
            <a:r>
              <a:rPr lang="en-US" dirty="0"/>
              <a:t>http://guides.library.cornell.edu/polling</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19175" y="304800"/>
            <a:ext cx="6400800" cy="3600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00200" y="3905250"/>
            <a:ext cx="5029200" cy="2324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6412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dirty="0" smtClean="0"/>
              <a:t>. Disarmament</a:t>
            </a:r>
            <a:endParaRPr lang="en-US" dirty="0"/>
          </a:p>
        </p:txBody>
      </p:sp>
      <p:sp>
        <p:nvSpPr>
          <p:cNvPr id="3" name="Content Placeholder 2"/>
          <p:cNvSpPr>
            <a:spLocks noGrp="1"/>
          </p:cNvSpPr>
          <p:nvPr>
            <p:ph idx="1"/>
          </p:nvPr>
        </p:nvSpPr>
        <p:spPr/>
        <p:txBody>
          <a:bodyPr/>
          <a:lstStyle/>
          <a:p>
            <a:r>
              <a:rPr lang="en-US" dirty="0" smtClean="0"/>
              <a:t>The effort to reduce the acquisition of weapons and arms</a:t>
            </a:r>
          </a:p>
          <a:p>
            <a:r>
              <a:rPr lang="en-US" dirty="0" smtClean="0"/>
              <a:t>Disarmament reduces national power of a state</a:t>
            </a:r>
          </a:p>
          <a:p>
            <a:r>
              <a:rPr lang="en-US" dirty="0" smtClean="0"/>
              <a:t>Nuclear proliferation Treaty, Comprehensive Test Ban Treaty, Strategic Arms Limitation Talk, Strategic Arms Reduction Talk etc.</a:t>
            </a:r>
          </a:p>
          <a:p>
            <a:r>
              <a:rPr lang="en-US" dirty="0" smtClean="0"/>
              <a:t>Efforts of UN and agencies like International Atomic Energy Commission for disarmament of Iraq in middle east to decrease its capacity to attack others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664375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81000" y="6356350"/>
            <a:ext cx="7924800" cy="365125"/>
          </a:xfrm>
        </p:spPr>
        <p:txBody>
          <a:bodyPr/>
          <a:lstStyle/>
          <a:p>
            <a:r>
              <a:rPr lang="en-US" dirty="0">
                <a:hlinkClick r:id="rId2"/>
              </a:rPr>
              <a:t>http://www.thetruthaboutguns.com/2013/03/robert-farago/its-civilian-disarmament-stupid</a:t>
            </a:r>
            <a:r>
              <a:rPr lang="en-US" dirty="0" smtClean="0">
                <a:hlinkClick r:id="rId2"/>
              </a:rPr>
              <a:t>/</a:t>
            </a:r>
            <a:endParaRPr lang="en-US" dirty="0" smtClean="0"/>
          </a:p>
          <a:p>
            <a:r>
              <a:rPr lang="en-US" dirty="0"/>
              <a:t>http://www.haciendapub.com/randomnotes/guns-and-freedom-part-3-%E2%80%94-civilian-disarmament-and-tyranny</a:t>
            </a: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4500" b="9599"/>
          <a:stretch/>
        </p:blipFill>
        <p:spPr bwMode="auto">
          <a:xfrm>
            <a:off x="290945" y="249383"/>
            <a:ext cx="5486400" cy="32973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8338"/>
          <a:stretch/>
        </p:blipFill>
        <p:spPr bwMode="auto">
          <a:xfrm>
            <a:off x="3034145" y="3276600"/>
            <a:ext cx="5629275" cy="29510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02588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International Organization</a:t>
            </a:r>
            <a:endParaRPr lang="en-US" dirty="0"/>
          </a:p>
        </p:txBody>
      </p:sp>
      <p:sp>
        <p:nvSpPr>
          <p:cNvPr id="3" name="Content Placeholder 2"/>
          <p:cNvSpPr>
            <a:spLocks noGrp="1"/>
          </p:cNvSpPr>
          <p:nvPr>
            <p:ph idx="1"/>
          </p:nvPr>
        </p:nvSpPr>
        <p:spPr/>
        <p:txBody>
          <a:bodyPr/>
          <a:lstStyle/>
          <a:p>
            <a:r>
              <a:rPr lang="en-US" dirty="0" smtClean="0"/>
              <a:t>League of Nations and United Nations objective</a:t>
            </a:r>
          </a:p>
          <a:p>
            <a:r>
              <a:rPr lang="en-US" dirty="0" smtClean="0"/>
              <a:t>To maintain peace and collective security and to take measures for prevention and removal of threats to peace</a:t>
            </a:r>
          </a:p>
          <a:p>
            <a:r>
              <a:rPr lang="en-US" dirty="0" smtClean="0"/>
              <a:t>Thus, UN can intervene if it deem necessary that a particular state has become a threat to world peace</a:t>
            </a:r>
          </a:p>
          <a:p>
            <a:r>
              <a:rPr lang="en-US" dirty="0" err="1" smtClean="0"/>
              <a:t>E.g</a:t>
            </a:r>
            <a:r>
              <a:rPr lang="en-US" dirty="0" smtClean="0"/>
              <a:t> Iraq after gulf war, resolution against Israel aggression in Palestine, </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0544973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Meaning and concept of Power</a:t>
            </a:r>
          </a:p>
          <a:p>
            <a:r>
              <a:rPr lang="en-US" b="1" dirty="0" smtClean="0"/>
              <a:t>Definition of National Power</a:t>
            </a:r>
          </a:p>
          <a:p>
            <a:r>
              <a:rPr lang="en-US" b="1" dirty="0" smtClean="0"/>
              <a:t>Components </a:t>
            </a:r>
            <a:r>
              <a:rPr lang="en-US" b="1" dirty="0"/>
              <a:t>of National </a:t>
            </a:r>
            <a:r>
              <a:rPr lang="en-US" b="1" dirty="0" smtClean="0"/>
              <a:t>Power</a:t>
            </a:r>
          </a:p>
          <a:p>
            <a:pPr marL="457200" indent="-457200">
              <a:buFont typeface="+mj-lt"/>
              <a:buAutoNum type="arabicPeriod"/>
            </a:pPr>
            <a:r>
              <a:rPr lang="en-US" dirty="0" smtClean="0"/>
              <a:t>Population</a:t>
            </a:r>
            <a:endParaRPr lang="en-US" dirty="0"/>
          </a:p>
          <a:p>
            <a:pPr marL="457200" indent="-457200">
              <a:buFont typeface="+mj-lt"/>
              <a:buAutoNum type="arabicPeriod"/>
            </a:pPr>
            <a:r>
              <a:rPr lang="en-US" dirty="0"/>
              <a:t>Technology</a:t>
            </a:r>
          </a:p>
          <a:p>
            <a:pPr marL="457200" indent="-457200">
              <a:buFont typeface="+mj-lt"/>
              <a:buAutoNum type="arabicPeriod"/>
            </a:pPr>
            <a:r>
              <a:rPr lang="en-US" dirty="0"/>
              <a:t>Geography</a:t>
            </a:r>
          </a:p>
          <a:p>
            <a:pPr marL="457200" indent="-457200">
              <a:buFont typeface="+mj-lt"/>
              <a:buAutoNum type="arabicPeriod"/>
            </a:pPr>
            <a:r>
              <a:rPr lang="en-US" dirty="0"/>
              <a:t>National Character and Morale</a:t>
            </a:r>
          </a:p>
          <a:p>
            <a:pPr marL="457200" indent="-457200">
              <a:buFont typeface="+mj-lt"/>
              <a:buAutoNum type="arabicPeriod"/>
            </a:pPr>
            <a:r>
              <a:rPr lang="en-US" dirty="0"/>
              <a:t>Economic Development</a:t>
            </a:r>
          </a:p>
          <a:p>
            <a:pPr marL="457200" indent="-457200">
              <a:buFont typeface="+mj-lt"/>
              <a:buAutoNum type="arabicPeriod"/>
            </a:pPr>
            <a:r>
              <a:rPr lang="en-US" dirty="0"/>
              <a:t>Leadership</a:t>
            </a:r>
          </a:p>
          <a:p>
            <a:pPr marL="457200" indent="-457200">
              <a:buFont typeface="+mj-lt"/>
              <a:buAutoNum type="arabicPeriod"/>
            </a:pPr>
            <a:r>
              <a:rPr lang="en-US" dirty="0"/>
              <a:t>Diplomacy</a:t>
            </a:r>
          </a:p>
          <a:p>
            <a:pPr marL="457200" indent="-457200">
              <a:buFont typeface="+mj-lt"/>
              <a:buAutoNum type="arabicPeriod"/>
            </a:pPr>
            <a:r>
              <a:rPr lang="en-US" dirty="0"/>
              <a:t>Ideology</a:t>
            </a:r>
          </a:p>
          <a:p>
            <a:pPr marL="457200" indent="-457200">
              <a:buFont typeface="+mj-lt"/>
              <a:buAutoNum type="arabicPeriod"/>
            </a:pPr>
            <a:r>
              <a:rPr lang="en-US" dirty="0"/>
              <a:t>Military Preparedness</a:t>
            </a:r>
          </a:p>
          <a:p>
            <a:pPr marL="457200" indent="-457200">
              <a:buFont typeface="+mj-lt"/>
              <a:buAutoNum type="arabicPeriod"/>
            </a:pPr>
            <a:r>
              <a:rPr lang="en-US" dirty="0"/>
              <a:t>Natural Resources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408933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0" indent="0">
              <a:buNone/>
            </a:pPr>
            <a:r>
              <a:rPr lang="en-US" b="1" dirty="0"/>
              <a:t>Limitations on National </a:t>
            </a:r>
            <a:r>
              <a:rPr lang="en-US" b="1" dirty="0" smtClean="0"/>
              <a:t>Power</a:t>
            </a:r>
          </a:p>
          <a:p>
            <a:pPr marL="457200" indent="-457200">
              <a:buFont typeface="+mj-lt"/>
              <a:buAutoNum type="arabicPeriod"/>
            </a:pPr>
            <a:r>
              <a:rPr lang="en-US" dirty="0" smtClean="0"/>
              <a:t>Balance </a:t>
            </a:r>
            <a:r>
              <a:rPr lang="en-US" dirty="0"/>
              <a:t>of Power</a:t>
            </a:r>
          </a:p>
          <a:p>
            <a:pPr marL="457200" indent="-457200">
              <a:buFont typeface="+mj-lt"/>
              <a:buAutoNum type="arabicPeriod"/>
            </a:pPr>
            <a:r>
              <a:rPr lang="en-US" dirty="0"/>
              <a:t>International Morality</a:t>
            </a:r>
          </a:p>
          <a:p>
            <a:pPr marL="457200" indent="-457200">
              <a:buFont typeface="+mj-lt"/>
              <a:buAutoNum type="arabicPeriod"/>
            </a:pPr>
            <a:r>
              <a:rPr lang="en-US" dirty="0"/>
              <a:t>World Public Opinion</a:t>
            </a:r>
          </a:p>
          <a:p>
            <a:pPr marL="457200" indent="-457200">
              <a:buFont typeface="+mj-lt"/>
              <a:buAutoNum type="arabicPeriod"/>
            </a:pPr>
            <a:r>
              <a:rPr lang="en-US" dirty="0"/>
              <a:t>Disarmament</a:t>
            </a:r>
          </a:p>
          <a:p>
            <a:pPr marL="457200" indent="-457200">
              <a:buFont typeface="+mj-lt"/>
              <a:buAutoNum type="arabicPeriod"/>
            </a:pPr>
            <a:r>
              <a:rPr lang="en-US" dirty="0"/>
              <a:t>International Organization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7475419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r>
              <a:rPr lang="en-US" dirty="0" smtClean="0"/>
              <a:t>Define power and national power.</a:t>
            </a:r>
          </a:p>
          <a:p>
            <a:r>
              <a:rPr lang="en-US" dirty="0" smtClean="0"/>
              <a:t>How a state can increase its national power?</a:t>
            </a:r>
          </a:p>
          <a:p>
            <a:r>
              <a:rPr lang="en-US" dirty="0" smtClean="0"/>
              <a:t>What are the limitations on national power?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57367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2367</TotalTime>
  <Words>1252</Words>
  <Application>Microsoft Office PowerPoint</Application>
  <PresentationFormat>On-screen Show (4:3)</PresentationFormat>
  <Paragraphs>128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Review of Previous Lecture- National Power</vt:lpstr>
      <vt:lpstr>Element of National Power cont.</vt:lpstr>
      <vt:lpstr>8. Ideology</vt:lpstr>
      <vt:lpstr>Ideology cont.</vt:lpstr>
      <vt:lpstr>9. Military Preparedness</vt:lpstr>
      <vt:lpstr>Slide 6</vt:lpstr>
      <vt:lpstr>Slide 7</vt:lpstr>
      <vt:lpstr>10. Natural Resources</vt:lpstr>
      <vt:lpstr>Natural Resources cont.</vt:lpstr>
      <vt:lpstr>Limitations on National Power</vt:lpstr>
      <vt:lpstr>1. Balance of Power</vt:lpstr>
      <vt:lpstr>2. International Morality</vt:lpstr>
      <vt:lpstr>3. World Public Opinion</vt:lpstr>
      <vt:lpstr>3. World Public Opinion cont.</vt:lpstr>
      <vt:lpstr>Slide 15</vt:lpstr>
      <vt:lpstr>4. Disarmament</vt:lpstr>
      <vt:lpstr>Slide 17</vt:lpstr>
      <vt:lpstr>5. International Organization</vt:lpstr>
      <vt:lpstr>Summary</vt:lpstr>
      <vt:lpstr>Summary</vt:lpstr>
      <vt:lpstr>Review Questions</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stdc_lp</cp:lastModifiedBy>
  <cp:revision>99</cp:revision>
  <dcterms:created xsi:type="dcterms:W3CDTF">2012-02-27T05:45:45Z</dcterms:created>
  <dcterms:modified xsi:type="dcterms:W3CDTF">2014-11-24T22:27:17Z</dcterms:modified>
</cp:coreProperties>
</file>