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02" r:id="rId2"/>
    <p:sldId id="260" r:id="rId3"/>
    <p:sldId id="259" r:id="rId4"/>
    <p:sldId id="279" r:id="rId5"/>
    <p:sldId id="280" r:id="rId6"/>
    <p:sldId id="281" r:id="rId7"/>
    <p:sldId id="262" r:id="rId8"/>
    <p:sldId id="282" r:id="rId9"/>
    <p:sldId id="263" r:id="rId10"/>
    <p:sldId id="303" r:id="rId11"/>
    <p:sldId id="265" r:id="rId12"/>
    <p:sldId id="266" r:id="rId13"/>
    <p:sldId id="267" r:id="rId14"/>
    <p:sldId id="268" r:id="rId15"/>
    <p:sldId id="304" r:id="rId16"/>
    <p:sldId id="269" r:id="rId17"/>
    <p:sldId id="305" r:id="rId18"/>
    <p:sldId id="283" r:id="rId19"/>
    <p:sldId id="270" r:id="rId20"/>
    <p:sldId id="271" r:id="rId21"/>
    <p:sldId id="272" r:id="rId22"/>
    <p:sldId id="306" r:id="rId23"/>
    <p:sldId id="273" r:id="rId24"/>
    <p:sldId id="274" r:id="rId25"/>
    <p:sldId id="275" r:id="rId26"/>
    <p:sldId id="307" r:id="rId27"/>
    <p:sldId id="276" r:id="rId28"/>
    <p:sldId id="308" r:id="rId29"/>
    <p:sldId id="277" r:id="rId30"/>
    <p:sldId id="286" r:id="rId31"/>
    <p:sldId id="278" r:id="rId32"/>
    <p:sldId id="288" r:id="rId33"/>
    <p:sldId id="284" r:id="rId34"/>
    <p:sldId id="287" r:id="rId35"/>
    <p:sldId id="309" r:id="rId36"/>
    <p:sldId id="285" r:id="rId37"/>
    <p:sldId id="289" r:id="rId38"/>
    <p:sldId id="291" r:id="rId39"/>
    <p:sldId id="292" r:id="rId40"/>
    <p:sldId id="293" r:id="rId41"/>
    <p:sldId id="294" r:id="rId42"/>
    <p:sldId id="298" r:id="rId43"/>
    <p:sldId id="310" r:id="rId44"/>
    <p:sldId id="295" r:id="rId45"/>
    <p:sldId id="311" r:id="rId46"/>
    <p:sldId id="296" r:id="rId47"/>
    <p:sldId id="297" r:id="rId48"/>
    <p:sldId id="299" r:id="rId49"/>
    <p:sldId id="30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1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0FE367-E0F4-42EE-863A-3A5D86162E27}" type="datetimeFigureOut">
              <a:rPr lang="en-US" smtClean="0"/>
              <a:t>11/20/2014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2152F-804C-459E-9BF0-BED10F3C9C19}" type="slidenum">
              <a:rPr lang="en-US" smtClean="0"/>
              <a:t>‹#›</a:t>
            </a:fld>
            <a:endParaRPr lang="en-US"/>
          </a:p>
        </p:txBody>
      </p:sp>
    </p:spTree>
    <p:extLst>
      <p:ext uri="{BB962C8B-B14F-4D97-AF65-F5344CB8AC3E}">
        <p14:creationId xmlns:p14="http://schemas.microsoft.com/office/powerpoint/2010/main" val="2431976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2C83DF-D728-4E6F-A013-0EDC115CC899}" type="datetime1">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36E98F5B-BDF6-4DB0-A311-26D03F292D79}" type="datetime1">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BA7B6D-8AF6-453A-98CC-C6D97CCA35FD}" type="datetime1">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010152-8360-45B0-8CE0-8E55923D6FDD}" type="datetime1">
              <a:rPr lang="en-US" smtClean="0"/>
              <a:t>11/20/2014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EFEE22-7287-4687-A15A-78C81781B123}" type="datetime1">
              <a:rPr lang="en-US" smtClean="0"/>
              <a:t>11/20/2014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160EEC-2901-452D-8998-A8F00857A93B}" type="datetime1">
              <a:rPr lang="en-US" smtClean="0"/>
              <a:t>11/20/2014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94CF83-E912-4246-B77A-35E514C7930B}" type="datetime1">
              <a:rPr lang="en-US" smtClean="0"/>
              <a:t>11/20/2014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EC2BF-62E1-4AD4-85DA-F84D59E6F986}" type="datetime1">
              <a:rPr lang="en-US" smtClean="0"/>
              <a:t>11/20/2014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2AA0BF-19E0-491D-B4B0-D6F0EE4B13E6}" type="datetime1">
              <a:rPr lang="en-US" smtClean="0"/>
              <a:t>11/20/2014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2B6F9D-B02E-426D-BB17-09C62F555434}" type="datetime1">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2D3F54-020D-4318-9BBE-156781B2A4BC}" type="datetime1">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A6444D-E272-4453-B9F5-C8EE45503B20}" type="datetime1">
              <a:rPr lang="en-US" smtClean="0"/>
              <a:t>11/20/2014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extLst>
      <p:ext uri="{BB962C8B-B14F-4D97-AF65-F5344CB8AC3E}">
        <p14:creationId xmlns:p14="http://schemas.microsoft.com/office/powerpoint/2010/main" val="154767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BB637-B3C3-49E6-82B1-05DB035E4DD0}" type="datetime1">
              <a:rPr lang="en-US" smtClean="0"/>
              <a:t>11/20/2014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spcBef>
          <a:spcPct val="0"/>
        </a:spcBef>
        <a:buNone/>
        <a:defRPr sz="2800" b="1" i="0" kern="1200" baseline="0">
          <a:solidFill>
            <a:schemeClr val="tx1"/>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200" kern="1200" baseline="0">
          <a:solidFill>
            <a:schemeClr val="tx1"/>
          </a:solidFill>
          <a:latin typeface="Arial"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iritualnetworks.com/blog/83737/how-to-awaken-spiritual-power/" TargetMode="External"/><Relationship Id="rId2" Type="http://schemas.openxmlformats.org/officeDocument/2006/relationships/hyperlink" Target="http://malonemediagroup.com/great-power/"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bravenewclimate.com/2011/09/19/population-no-cc-fix-p1/"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hongkiat.com/blog/road-photography/"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cultural-china.com/chinaWH/html/en/Scenery66bye3473.html"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goal-setting-guide.com/finding-potential-leader/"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causticsodapodcast.com/2013/09/02/stalin-part-1-of-2/" TargetMode="External"/><Relationship Id="rId7" Type="http://schemas.openxmlformats.org/officeDocument/2006/relationships/image" Target="../media/image15.png"/><Relationship Id="rId2" Type="http://schemas.openxmlformats.org/officeDocument/2006/relationships/hyperlink" Target="http://mintopark.com/2011/10/28/jinnah-gandhi-congress/"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en.wikipedia.org/wiki/USS_Winston_S._Churchill" TargetMode="External"/><Relationship Id="rId9"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shutterstock.com/pic-63804130/stock-vector-art-of-diplomacy.html"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feenixx.com/aviation/US_Tri-Service_Fighters_Poster.htm" TargetMode="External"/><Relationship Id="rId2" Type="http://schemas.openxmlformats.org/officeDocument/2006/relationships/hyperlink" Target="http://commons.wikimedia.org/wiki/File:Gele%C5%BEinis_Vilkas_military_exercises_2002.jpg" TargetMode="Externa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bbc.co.uk/history/events/public_opinion_about_the_afghan_war_changes"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thetruthaboutguns.com/2013/03/robert-farago/its-civilian-disarmament-stupid/"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dirty="0" smtClean="0"/>
              <a:t>Review of Previous Lecture- NSS</a:t>
            </a:r>
            <a:endParaRPr lang="en-US" dirty="0"/>
          </a:p>
        </p:txBody>
      </p:sp>
      <p:sp>
        <p:nvSpPr>
          <p:cNvPr id="3" name="Content Placeholder 2"/>
          <p:cNvSpPr>
            <a:spLocks noGrp="1"/>
          </p:cNvSpPr>
          <p:nvPr>
            <p:ph idx="1"/>
          </p:nvPr>
        </p:nvSpPr>
        <p:spPr>
          <a:xfrm>
            <a:off x="457200" y="914400"/>
            <a:ext cx="8229600" cy="5410200"/>
          </a:xfrm>
        </p:spPr>
        <p:txBody>
          <a:bodyPr>
            <a:normAutofit fontScale="92500" lnSpcReduction="10000"/>
          </a:bodyPr>
          <a:lstStyle/>
          <a:p>
            <a:r>
              <a:rPr lang="en-US" sz="2400" b="1" u="sng" dirty="0" smtClean="0"/>
              <a:t>Concept and definition of NSS </a:t>
            </a:r>
          </a:p>
          <a:p>
            <a:r>
              <a:rPr lang="en-US" sz="2400" b="1" u="sng" dirty="0" smtClean="0"/>
              <a:t>Origin and Development NSS</a:t>
            </a:r>
          </a:p>
          <a:p>
            <a:r>
              <a:rPr lang="en-US" dirty="0" smtClean="0"/>
              <a:t>industrial </a:t>
            </a:r>
            <a:r>
              <a:rPr lang="en-US" dirty="0"/>
              <a:t>revolution, growth of international law, rise of democracy, development of diplomacy, growth of commercial and business activity between states </a:t>
            </a:r>
          </a:p>
          <a:p>
            <a:r>
              <a:rPr lang="en-US" sz="2400" b="1" i="1" u="sng" dirty="0"/>
              <a:t>Deep impact:</a:t>
            </a:r>
          </a:p>
          <a:p>
            <a:r>
              <a:rPr lang="en-US" dirty="0"/>
              <a:t>Rise of </a:t>
            </a:r>
            <a:r>
              <a:rPr lang="en-US" dirty="0" smtClean="0"/>
              <a:t>nationalism, </a:t>
            </a:r>
          </a:p>
          <a:p>
            <a:r>
              <a:rPr lang="en-US" dirty="0" smtClean="0"/>
              <a:t>Military </a:t>
            </a:r>
            <a:r>
              <a:rPr lang="en-US" dirty="0"/>
              <a:t>movements and warfare</a:t>
            </a:r>
          </a:p>
          <a:p>
            <a:r>
              <a:rPr lang="en-US" dirty="0"/>
              <a:t>Rise of ideology</a:t>
            </a:r>
          </a:p>
          <a:p>
            <a:r>
              <a:rPr lang="en-US" dirty="0"/>
              <a:t>Extension of NSS to non-European states</a:t>
            </a:r>
          </a:p>
          <a:p>
            <a:r>
              <a:rPr lang="en-US" sz="2400" b="1" u="sng" dirty="0"/>
              <a:t>Elements of </a:t>
            </a:r>
            <a:r>
              <a:rPr lang="en-US" sz="2400" b="1" u="sng" dirty="0" smtClean="0"/>
              <a:t>NSS</a:t>
            </a:r>
          </a:p>
          <a:p>
            <a:r>
              <a:rPr lang="en-US" sz="2400" b="1" dirty="0" smtClean="0"/>
              <a:t> </a:t>
            </a:r>
            <a:r>
              <a:rPr lang="en-US" dirty="0"/>
              <a:t>Sovereignty</a:t>
            </a:r>
          </a:p>
          <a:p>
            <a:r>
              <a:rPr lang="en-US" dirty="0"/>
              <a:t>Territorial Integrity</a:t>
            </a:r>
          </a:p>
          <a:p>
            <a:r>
              <a:rPr lang="en-US" dirty="0"/>
              <a:t>Legal Equality</a:t>
            </a:r>
          </a:p>
          <a:p>
            <a:r>
              <a:rPr lang="en-US" dirty="0"/>
              <a:t>Nationalism</a:t>
            </a:r>
          </a:p>
          <a:p>
            <a:endParaRPr lang="en-US" dirty="0"/>
          </a:p>
        </p:txBody>
      </p:sp>
      <p:sp>
        <p:nvSpPr>
          <p:cNvPr id="4" name="Footer Placeholder 3"/>
          <p:cNvSpPr>
            <a:spLocks noGrp="1"/>
          </p:cNvSpPr>
          <p:nvPr>
            <p:ph type="ftr" sz="quarter" idx="11"/>
          </p:nvPr>
        </p:nvSpPr>
        <p:spPr/>
        <p:txBody>
          <a:bodyPr/>
          <a:lstStyle/>
          <a:p>
            <a:endParaRPr kumimoji="0" lang="en-US" dirty="0"/>
          </a:p>
        </p:txBody>
      </p:sp>
    </p:spTree>
    <p:extLst>
      <p:ext uri="{BB962C8B-B14F-4D97-AF65-F5344CB8AC3E}">
        <p14:creationId xmlns:p14="http://schemas.microsoft.com/office/powerpoint/2010/main" val="987813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pPr algn="ctr"/>
            <a:r>
              <a:rPr lang="en-US" sz="4400" dirty="0"/>
              <a:t>National Power</a:t>
            </a:r>
          </a:p>
        </p:txBody>
      </p:sp>
      <p:sp>
        <p:nvSpPr>
          <p:cNvPr id="3" name="Content Placeholder 2"/>
          <p:cNvSpPr>
            <a:spLocks noGrp="1"/>
          </p:cNvSpPr>
          <p:nvPr>
            <p:ph idx="1"/>
          </p:nvPr>
        </p:nvSpPr>
        <p:spPr>
          <a:xfrm>
            <a:off x="457200" y="3429000"/>
            <a:ext cx="8229600" cy="2697163"/>
          </a:xfrm>
        </p:spPr>
        <p:txBody>
          <a:bodyPr/>
          <a:lstStyle/>
          <a:p>
            <a:pPr marL="0" indent="0" algn="ctr">
              <a:buNone/>
            </a:pPr>
            <a:r>
              <a:rPr lang="en-US" sz="2400" dirty="0"/>
              <a:t>Dr. Fayyaz Ahmad </a:t>
            </a:r>
            <a:r>
              <a:rPr lang="en-US" sz="2400" dirty="0" err="1"/>
              <a:t>Faize</a:t>
            </a:r>
            <a:endParaRPr lang="en-US" sz="2400" dirty="0"/>
          </a:p>
          <a:p>
            <a:pPr marL="0" indent="0" algn="ctr">
              <a:buNone/>
            </a:pPr>
            <a:r>
              <a:rPr lang="en-US" sz="2400" dirty="0"/>
              <a:t>Assistant Professor, Department of Humanities,</a:t>
            </a:r>
          </a:p>
          <a:p>
            <a:pPr marL="0" indent="0" algn="ctr">
              <a:buNone/>
            </a:pPr>
            <a:r>
              <a:rPr lang="en-US" sz="2400" dirty="0"/>
              <a:t>COMSATS Institute of Information Technology, Islamabad-Pakistan.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344277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Power</a:t>
            </a:r>
          </a:p>
        </p:txBody>
      </p:sp>
      <p:sp>
        <p:nvSpPr>
          <p:cNvPr id="3" name="Content Placeholder 2"/>
          <p:cNvSpPr>
            <a:spLocks noGrp="1"/>
          </p:cNvSpPr>
          <p:nvPr>
            <p:ph idx="1"/>
          </p:nvPr>
        </p:nvSpPr>
        <p:spPr/>
        <p:txBody>
          <a:bodyPr/>
          <a:lstStyle/>
          <a:p>
            <a:r>
              <a:rPr lang="en-US" dirty="0"/>
              <a:t>Definition and Concept </a:t>
            </a:r>
            <a:r>
              <a:rPr lang="en-US" dirty="0" smtClean="0"/>
              <a:t>of power</a:t>
            </a:r>
          </a:p>
          <a:p>
            <a:r>
              <a:rPr lang="en-US" dirty="0" smtClean="0"/>
              <a:t>Concept of National power</a:t>
            </a:r>
          </a:p>
          <a:p>
            <a:r>
              <a:rPr lang="en-US" dirty="0" smtClean="0"/>
              <a:t>Characteristic of National power</a:t>
            </a:r>
            <a:endParaRPr lang="en-US" dirty="0"/>
          </a:p>
          <a:p>
            <a:r>
              <a:rPr lang="en-US" dirty="0"/>
              <a:t>Elements of National Power</a:t>
            </a:r>
          </a:p>
          <a:p>
            <a:r>
              <a:rPr lang="en-US" dirty="0"/>
              <a:t>Limitations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696443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a:t>
            </a:r>
            <a:endParaRPr lang="en-US" dirty="0"/>
          </a:p>
        </p:txBody>
      </p:sp>
      <p:sp>
        <p:nvSpPr>
          <p:cNvPr id="3" name="Content Placeholder 2"/>
          <p:cNvSpPr>
            <a:spLocks noGrp="1"/>
          </p:cNvSpPr>
          <p:nvPr>
            <p:ph idx="1"/>
          </p:nvPr>
        </p:nvSpPr>
        <p:spPr/>
        <p:txBody>
          <a:bodyPr/>
          <a:lstStyle/>
          <a:p>
            <a:r>
              <a:rPr lang="en-US" dirty="0" smtClean="0"/>
              <a:t>Do you </a:t>
            </a:r>
            <a:r>
              <a:rPr lang="en-US" smtClean="0"/>
              <a:t>like power?</a:t>
            </a:r>
          </a:p>
          <a:p>
            <a:r>
              <a:rPr lang="en-US" dirty="0" smtClean="0"/>
              <a:t>Man (individual) struggle for power in some form or other</a:t>
            </a:r>
          </a:p>
          <a:p>
            <a:r>
              <a:rPr lang="en-US" dirty="0" smtClean="0"/>
              <a:t>Physical, social, moral, economic, spiritual etc.</a:t>
            </a:r>
          </a:p>
          <a:p>
            <a:endParaRPr lang="en-US" dirty="0"/>
          </a:p>
        </p:txBody>
      </p:sp>
      <p:sp>
        <p:nvSpPr>
          <p:cNvPr id="4" name="Footer Placeholder 3"/>
          <p:cNvSpPr>
            <a:spLocks noGrp="1"/>
          </p:cNvSpPr>
          <p:nvPr>
            <p:ph type="ftr" sz="quarter" idx="11"/>
          </p:nvPr>
        </p:nvSpPr>
        <p:spPr>
          <a:xfrm>
            <a:off x="1295400" y="6356350"/>
            <a:ext cx="5486400" cy="365125"/>
          </a:xfrm>
        </p:spPr>
        <p:txBody>
          <a:bodyPr/>
          <a:lstStyle/>
          <a:p>
            <a:r>
              <a:rPr lang="en-US" dirty="0">
                <a:hlinkClick r:id="rId2"/>
              </a:rPr>
              <a:t>http://malonemediagroup.com/great-power</a:t>
            </a:r>
            <a:r>
              <a:rPr lang="en-US" dirty="0" smtClean="0">
                <a:hlinkClick r:id="rId2"/>
              </a:rPr>
              <a:t>/</a:t>
            </a:r>
            <a:endParaRPr lang="en-US" dirty="0" smtClean="0"/>
          </a:p>
          <a:p>
            <a:r>
              <a:rPr lang="en-US" dirty="0">
                <a:hlinkClick r:id="rId3"/>
              </a:rPr>
              <a:t>http://spiritualnetworks.com/blog/83737/how-to-awaken-spiritual-power</a:t>
            </a:r>
            <a:r>
              <a:rPr lang="en-US" dirty="0" smtClean="0">
                <a:hlinkClick r:id="rId3"/>
              </a:rPr>
              <a:t>/</a:t>
            </a:r>
            <a:r>
              <a:rPr lang="en-US" dirty="0" smtClean="0"/>
              <a:t> </a:t>
            </a:r>
            <a:endParaRPr lang="en-US"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336" t="6645" r="15355" b="8786"/>
          <a:stretch/>
        </p:blipFill>
        <p:spPr bwMode="auto">
          <a:xfrm>
            <a:off x="533400" y="2819399"/>
            <a:ext cx="2177143" cy="250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5491" t="13007" r="12495"/>
          <a:stretch/>
        </p:blipFill>
        <p:spPr bwMode="auto">
          <a:xfrm>
            <a:off x="6574972" y="2819399"/>
            <a:ext cx="1872344" cy="250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3503" y="2819400"/>
            <a:ext cx="3753497" cy="250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8082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a:t>
            </a:r>
            <a:endParaRPr lang="en-US" dirty="0"/>
          </a:p>
        </p:txBody>
      </p:sp>
      <p:sp>
        <p:nvSpPr>
          <p:cNvPr id="3" name="Content Placeholder 2"/>
          <p:cNvSpPr>
            <a:spLocks noGrp="1"/>
          </p:cNvSpPr>
          <p:nvPr>
            <p:ph idx="1"/>
          </p:nvPr>
        </p:nvSpPr>
        <p:spPr/>
        <p:txBody>
          <a:bodyPr/>
          <a:lstStyle/>
          <a:p>
            <a:r>
              <a:rPr lang="en-US" dirty="0" smtClean="0"/>
              <a:t>State (collective) also struggle for power</a:t>
            </a:r>
          </a:p>
          <a:p>
            <a:r>
              <a:rPr lang="en-US" dirty="0" smtClean="0"/>
              <a:t>Economic</a:t>
            </a:r>
          </a:p>
          <a:p>
            <a:r>
              <a:rPr lang="en-US" dirty="0" smtClean="0"/>
              <a:t>Military</a:t>
            </a:r>
          </a:p>
          <a:p>
            <a:r>
              <a:rPr lang="en-US" dirty="0" smtClean="0"/>
              <a:t>technological</a:t>
            </a:r>
          </a:p>
          <a:p>
            <a:r>
              <a:rPr lang="en-US" dirty="0" smtClean="0"/>
              <a:t>Manpower etc.</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352825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What is Power?</a:t>
            </a:r>
            <a:endParaRPr lang="en-US" dirty="0"/>
          </a:p>
        </p:txBody>
      </p:sp>
      <p:sp>
        <p:nvSpPr>
          <p:cNvPr id="3" name="Content Placeholder 2"/>
          <p:cNvSpPr>
            <a:spLocks noGrp="1"/>
          </p:cNvSpPr>
          <p:nvPr>
            <p:ph idx="1"/>
          </p:nvPr>
        </p:nvSpPr>
        <p:spPr/>
        <p:txBody>
          <a:bodyPr/>
          <a:lstStyle/>
          <a:p>
            <a:r>
              <a:rPr lang="en-US" dirty="0" smtClean="0"/>
              <a:t>Power can be understood through the following words.</a:t>
            </a:r>
          </a:p>
          <a:p>
            <a:pPr marL="0" indent="0">
              <a:buNone/>
            </a:pPr>
            <a:endParaRPr lang="en-US" dirty="0" smtClean="0"/>
          </a:p>
          <a:p>
            <a:r>
              <a:rPr lang="en-US" dirty="0" smtClean="0"/>
              <a:t>Something impressive, influential, leading, dominating, controlling, directing, imposing, inspiring, stimulating</a:t>
            </a:r>
          </a:p>
          <a:p>
            <a:endParaRPr lang="en-US" dirty="0" smtClean="0"/>
          </a:p>
          <a:p>
            <a:r>
              <a:rPr lang="en-US" dirty="0" smtClean="0"/>
              <a:t>Something expressive, revealing, prominent, self-evident, illuminating</a:t>
            </a:r>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513763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Morgenthau- ability to influence the minds and actions of men</a:t>
            </a:r>
          </a:p>
          <a:p>
            <a:pPr marL="514350" indent="-514350">
              <a:buFont typeface="+mj-lt"/>
              <a:buAutoNum type="arabicPeriod"/>
            </a:pPr>
            <a:r>
              <a:rPr lang="en-US" dirty="0" err="1"/>
              <a:t>Organski</a:t>
            </a:r>
            <a:r>
              <a:rPr lang="en-US" dirty="0"/>
              <a:t>: The ability to influence the behavior of others in accordance with one’s own ends.</a:t>
            </a:r>
          </a:p>
          <a:p>
            <a:pPr marL="514350" indent="-514350">
              <a:buFont typeface="+mj-lt"/>
              <a:buAutoNum type="arabicPeriod"/>
            </a:pPr>
            <a:r>
              <a:rPr lang="en-US" dirty="0" err="1"/>
              <a:t>Schwarzenberger</a:t>
            </a:r>
            <a:r>
              <a:rPr lang="en-US" dirty="0"/>
              <a:t>: The capacity to impose one’s will on others by reliance on effective sanctions in case of non-compliance</a:t>
            </a:r>
            <a:r>
              <a:rPr lang="en-US" dirty="0" smtClean="0"/>
              <a:t>.</a:t>
            </a:r>
          </a:p>
          <a:p>
            <a:pPr marL="514350" indent="-514350">
              <a:buFont typeface="+mj-lt"/>
              <a:buAutoNum type="arabicPeriod"/>
            </a:pPr>
            <a:endParaRPr lang="en-US" dirty="0"/>
          </a:p>
          <a:p>
            <a:pPr marL="514350" indent="-514350">
              <a:buFont typeface="+mj-lt"/>
              <a:buAutoNum type="arabicPeriod"/>
            </a:pPr>
            <a:endParaRPr lang="en-US" dirty="0" smtClean="0"/>
          </a:p>
          <a:p>
            <a:pPr marL="514350" indent="-514350">
              <a:buFont typeface="+mj-lt"/>
              <a:buAutoNum type="arabicPeriod"/>
            </a:pPr>
            <a:endParaRPr lang="en-US" dirty="0"/>
          </a:p>
          <a:p>
            <a:pPr marL="0" indent="0">
              <a:buNone/>
            </a:pPr>
            <a:endParaRPr lang="en-US" dirty="0" smtClean="0"/>
          </a:p>
          <a:p>
            <a:pPr marL="0" indent="0">
              <a:buNone/>
            </a:pPr>
            <a:r>
              <a:rPr lang="en-US" sz="1200" dirty="0" smtClean="0"/>
              <a:t>Reference: </a:t>
            </a:r>
            <a:r>
              <a:rPr lang="en-US" sz="1200" dirty="0" err="1" smtClean="0"/>
              <a:t>Chander</a:t>
            </a:r>
            <a:r>
              <a:rPr lang="en-US" sz="1200" dirty="0" smtClean="0"/>
              <a:t>, P (1995). International Relations (10</a:t>
            </a:r>
            <a:r>
              <a:rPr lang="en-US" sz="1200" baseline="30000" dirty="0" smtClean="0"/>
              <a:t>th</a:t>
            </a:r>
            <a:r>
              <a:rPr lang="en-US" sz="1200" dirty="0" smtClean="0"/>
              <a:t> </a:t>
            </a:r>
            <a:r>
              <a:rPr lang="en-US" sz="1200" dirty="0" err="1" smtClean="0"/>
              <a:t>Edn</a:t>
            </a:r>
            <a:r>
              <a:rPr lang="en-US" sz="1200" dirty="0" smtClean="0"/>
              <a:t>)</a:t>
            </a:r>
            <a:endParaRPr lang="en-US" sz="12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89578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Power?</a:t>
            </a:r>
            <a:endParaRPr lang="en-US" dirty="0"/>
          </a:p>
        </p:txBody>
      </p:sp>
      <p:sp>
        <p:nvSpPr>
          <p:cNvPr id="3" name="Content Placeholder 2"/>
          <p:cNvSpPr>
            <a:spLocks noGrp="1"/>
          </p:cNvSpPr>
          <p:nvPr>
            <p:ph idx="1"/>
          </p:nvPr>
        </p:nvSpPr>
        <p:spPr/>
        <p:txBody>
          <a:bodyPr/>
          <a:lstStyle/>
          <a:p>
            <a:r>
              <a:rPr lang="en-US" dirty="0" smtClean="0"/>
              <a:t>Power of a nation / Power of a state</a:t>
            </a:r>
          </a:p>
          <a:p>
            <a:r>
              <a:rPr lang="en-US" dirty="0" smtClean="0"/>
              <a:t>A state always strives to increase its power</a:t>
            </a:r>
          </a:p>
          <a:p>
            <a:r>
              <a:rPr lang="en-US" dirty="0" smtClean="0"/>
              <a:t>Now the Question is ……</a:t>
            </a:r>
          </a:p>
          <a:p>
            <a:r>
              <a:rPr lang="en-US" dirty="0" smtClean="0">
                <a:solidFill>
                  <a:srgbClr val="FF0000"/>
                </a:solidFill>
              </a:rPr>
              <a:t>Is Power the mean or is it the end?</a:t>
            </a:r>
          </a:p>
          <a:p>
            <a:endParaRPr lang="en-US" dirty="0"/>
          </a:p>
          <a:p>
            <a:r>
              <a:rPr lang="en-US" dirty="0" smtClean="0"/>
              <a:t>Power is the mean- Power is also the end</a:t>
            </a:r>
          </a:p>
          <a:p>
            <a:endParaRPr lang="en-US" dirty="0"/>
          </a:p>
          <a:p>
            <a:r>
              <a:rPr lang="en-US" dirty="0" smtClean="0"/>
              <a:t>The state uses power to get more power</a:t>
            </a:r>
          </a:p>
          <a:p>
            <a:pPr marL="0" indent="0">
              <a:buNone/>
            </a:pPr>
            <a:r>
              <a:rPr lang="en-US" sz="2000" dirty="0" smtClean="0"/>
              <a:t>(Machiavelli &amp; Morgenthau are the main supporters of this theory)</a:t>
            </a:r>
          </a:p>
          <a:p>
            <a:pPr marL="0" indent="0">
              <a:buNone/>
            </a:pPr>
            <a:endParaRPr lang="en-US" sz="2000" dirty="0" smtClean="0"/>
          </a:p>
          <a:p>
            <a:r>
              <a:rPr lang="en-US" sz="2000" dirty="0" smtClean="0">
                <a:solidFill>
                  <a:srgbClr val="FF0000"/>
                </a:solidFill>
              </a:rPr>
              <a:t>However, Power corrupts and absolute power corrupts absolutely.</a:t>
            </a:r>
          </a:p>
          <a:p>
            <a:pPr marL="0" indent="0">
              <a:buNone/>
            </a:pPr>
            <a:endParaRPr lang="en-US" sz="2000" dirty="0" smtClean="0"/>
          </a:p>
          <a:p>
            <a:pPr marL="0" indent="0">
              <a:buNone/>
            </a:pPr>
            <a:endParaRPr lang="en-US" sz="2000" dirty="0"/>
          </a:p>
          <a:p>
            <a:pPr marL="0" indent="0">
              <a:buNone/>
            </a:pPr>
            <a:endParaRPr lang="en-US" sz="20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311633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Power?</a:t>
            </a:r>
          </a:p>
        </p:txBody>
      </p:sp>
      <p:sp>
        <p:nvSpPr>
          <p:cNvPr id="3" name="Content Placeholder 2"/>
          <p:cNvSpPr>
            <a:spLocks noGrp="1"/>
          </p:cNvSpPr>
          <p:nvPr>
            <p:ph idx="1"/>
          </p:nvPr>
        </p:nvSpPr>
        <p:spPr/>
        <p:txBody>
          <a:bodyPr>
            <a:normAutofit/>
          </a:bodyPr>
          <a:lstStyle/>
          <a:p>
            <a:r>
              <a:rPr lang="en-US" sz="2400" b="1" u="sng" dirty="0" smtClean="0"/>
              <a:t>Rosen and Jones</a:t>
            </a:r>
            <a:r>
              <a:rPr lang="en-US" sz="2400" dirty="0" smtClean="0"/>
              <a:t>: - ability of an international actor to use its tangible and intangible resources and assets in such a way as to influence the outcomes of events in the international system in the direction of improving its own satisfaction with the system.</a:t>
            </a:r>
          </a:p>
          <a:p>
            <a:r>
              <a:rPr lang="en-US" sz="2400" dirty="0" smtClean="0"/>
              <a:t>The </a:t>
            </a:r>
            <a:r>
              <a:rPr lang="en-US" sz="2400" dirty="0"/>
              <a:t>ability or potential of a state to influence the decision and behaviour of other states in international affairs according to its interests</a:t>
            </a:r>
            <a:r>
              <a:rPr lang="en-US" sz="2400" dirty="0" smtClean="0"/>
              <a:t>.</a:t>
            </a:r>
          </a:p>
          <a:p>
            <a:endParaRPr lang="en-US" sz="1200" i="1" dirty="0" smtClean="0"/>
          </a:p>
          <a:p>
            <a:endParaRPr lang="en-US" sz="1200" i="1" dirty="0"/>
          </a:p>
          <a:p>
            <a:endParaRPr lang="en-US" sz="1200" i="1" dirty="0" smtClean="0"/>
          </a:p>
          <a:p>
            <a:endParaRPr lang="en-US" sz="1200" i="1" dirty="0"/>
          </a:p>
          <a:p>
            <a:r>
              <a:rPr lang="en-US" sz="1200" i="1" dirty="0" smtClean="0"/>
              <a:t>Steven </a:t>
            </a:r>
            <a:r>
              <a:rPr lang="en-US" sz="1200" i="1" dirty="0"/>
              <a:t>J Rosen &amp; Walter S Jones, The Logic of International Relations (Massachusetts: Winthrop Publishers 1977), 182</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237034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t>
            </a:r>
            <a:r>
              <a:rPr lang="en-US" dirty="0" smtClean="0"/>
              <a:t>Power cont.</a:t>
            </a:r>
            <a:endParaRPr lang="en-US" dirty="0"/>
          </a:p>
        </p:txBody>
      </p:sp>
      <p:sp>
        <p:nvSpPr>
          <p:cNvPr id="3" name="Content Placeholder 2"/>
          <p:cNvSpPr>
            <a:spLocks noGrp="1"/>
          </p:cNvSpPr>
          <p:nvPr>
            <p:ph idx="1"/>
          </p:nvPr>
        </p:nvSpPr>
        <p:spPr/>
        <p:txBody>
          <a:bodyPr/>
          <a:lstStyle/>
          <a:p>
            <a:r>
              <a:rPr lang="en-US" dirty="0" smtClean="0"/>
              <a:t>Hartman</a:t>
            </a:r>
            <a:r>
              <a:rPr lang="en-US" dirty="0"/>
              <a:t>, “National Power denotes the ability of </a:t>
            </a:r>
            <a:r>
              <a:rPr lang="en-US" dirty="0" smtClean="0"/>
              <a:t>a nation </a:t>
            </a:r>
            <a:r>
              <a:rPr lang="en-US" dirty="0"/>
              <a:t>to fulfill national goals. It tells us as to how much </a:t>
            </a:r>
            <a:r>
              <a:rPr lang="en-US" dirty="0" smtClean="0"/>
              <a:t>powerful </a:t>
            </a:r>
            <a:r>
              <a:rPr lang="en-US" dirty="0"/>
              <a:t>or weak a particular nation is in securing its </a:t>
            </a:r>
            <a:r>
              <a:rPr lang="en-US" dirty="0" smtClean="0"/>
              <a:t>national </a:t>
            </a:r>
            <a:r>
              <a:rPr lang="en-US" dirty="0"/>
              <a:t>goals</a:t>
            </a:r>
            <a:r>
              <a:rPr lang="en-US" dirty="0" smtClean="0"/>
              <a:t>.”</a:t>
            </a:r>
          </a:p>
          <a:p>
            <a:pPr marL="0" indent="0">
              <a:buNone/>
            </a:pPr>
            <a:endParaRPr lang="en-US" dirty="0"/>
          </a:p>
          <a:p>
            <a:r>
              <a:rPr lang="en-US" dirty="0" err="1" smtClean="0"/>
              <a:t>Padelford</a:t>
            </a:r>
            <a:r>
              <a:rPr lang="en-US" dirty="0" smtClean="0"/>
              <a:t> </a:t>
            </a:r>
            <a:r>
              <a:rPr lang="en-US" dirty="0"/>
              <a:t>and </a:t>
            </a:r>
            <a:r>
              <a:rPr lang="en-US" dirty="0" err="1"/>
              <a:t>Lincon</a:t>
            </a:r>
            <a:r>
              <a:rPr lang="en-US" dirty="0"/>
              <a:t>, “National power is </a:t>
            </a:r>
            <a:r>
              <a:rPr lang="en-US" dirty="0" smtClean="0"/>
              <a:t>that combination </a:t>
            </a:r>
            <a:r>
              <a:rPr lang="en-US" dirty="0"/>
              <a:t>of power and capacity  of a state which </a:t>
            </a:r>
            <a:r>
              <a:rPr lang="en-US" dirty="0" smtClean="0"/>
              <a:t>the state </a:t>
            </a:r>
            <a:r>
              <a:rPr lang="en-US" dirty="0"/>
              <a:t>uses for fulfilling its national interests and goals</a:t>
            </a:r>
            <a:r>
              <a:rPr lang="en-US" dirty="0" smtClean="0"/>
              <a:t>.”</a:t>
            </a:r>
          </a:p>
          <a:p>
            <a:endParaRPr lang="en-US" dirty="0" smtClean="0"/>
          </a:p>
          <a:p>
            <a:r>
              <a:rPr lang="en-US" dirty="0" smtClean="0"/>
              <a:t>Through National Power, a nation </a:t>
            </a:r>
            <a:r>
              <a:rPr lang="en-US" dirty="0"/>
              <a:t>is able to control the behaviour of other  nations in </a:t>
            </a:r>
            <a:r>
              <a:rPr lang="en-US" dirty="0" smtClean="0"/>
              <a:t>accordance </a:t>
            </a:r>
            <a:r>
              <a:rPr lang="en-US" dirty="0"/>
              <a:t>with one’s own will.</a:t>
            </a:r>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017153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 of National Power </a:t>
            </a:r>
            <a:endParaRPr lang="en-US" dirty="0"/>
          </a:p>
        </p:txBody>
      </p:sp>
      <p:sp>
        <p:nvSpPr>
          <p:cNvPr id="3" name="Content Placeholder 2"/>
          <p:cNvSpPr>
            <a:spLocks noGrp="1"/>
          </p:cNvSpPr>
          <p:nvPr>
            <p:ph idx="1"/>
          </p:nvPr>
        </p:nvSpPr>
        <p:spPr/>
        <p:txBody>
          <a:bodyPr>
            <a:normAutofit lnSpcReduction="10000"/>
          </a:bodyPr>
          <a:lstStyle/>
          <a:p>
            <a:r>
              <a:rPr lang="en-US" dirty="0" smtClean="0"/>
              <a:t>Power is </a:t>
            </a:r>
            <a:r>
              <a:rPr lang="en-US" u="sng" dirty="0" smtClean="0"/>
              <a:t>relative</a:t>
            </a:r>
            <a:r>
              <a:rPr lang="en-US" dirty="0" smtClean="0"/>
              <a:t> and not absolute. A </a:t>
            </a:r>
            <a:r>
              <a:rPr lang="en-US" dirty="0"/>
              <a:t>State </a:t>
            </a:r>
            <a:r>
              <a:rPr lang="en-US" dirty="0" smtClean="0"/>
              <a:t>may be </a:t>
            </a:r>
            <a:r>
              <a:rPr lang="en-US" dirty="0"/>
              <a:t>powerful than </a:t>
            </a:r>
            <a:r>
              <a:rPr lang="en-US" dirty="0" smtClean="0"/>
              <a:t>one state </a:t>
            </a:r>
            <a:r>
              <a:rPr lang="en-US" dirty="0"/>
              <a:t>but may not be in comparison to other state</a:t>
            </a:r>
          </a:p>
          <a:p>
            <a:r>
              <a:rPr lang="en-US" dirty="0"/>
              <a:t>E.g. India may be stronger than Nepal, but is not strong than US or China</a:t>
            </a:r>
          </a:p>
          <a:p>
            <a:r>
              <a:rPr lang="en-US" dirty="0"/>
              <a:t>Power is </a:t>
            </a:r>
            <a:r>
              <a:rPr lang="en-US" u="sng" dirty="0"/>
              <a:t>dynamic</a:t>
            </a:r>
            <a:r>
              <a:rPr lang="en-US" dirty="0"/>
              <a:t> and not static in IR</a:t>
            </a:r>
            <a:r>
              <a:rPr lang="en-US" dirty="0" smtClean="0"/>
              <a:t>.</a:t>
            </a:r>
          </a:p>
          <a:p>
            <a:r>
              <a:rPr lang="en-US" dirty="0" smtClean="0"/>
              <a:t>The power of states keep on changing</a:t>
            </a:r>
          </a:p>
          <a:p>
            <a:r>
              <a:rPr lang="en-US" dirty="0" smtClean="0"/>
              <a:t>Some events may quickly change the power status e.g. a revolution, war (e.g. Europe after WWII, economic recession (loss of business activities, stock exchange crash, unemployment, currency devaluation etc.),  acquisition of weapons and successful arms and missile tests etc.</a:t>
            </a:r>
          </a:p>
          <a:p>
            <a:r>
              <a:rPr lang="en-US" dirty="0" smtClean="0"/>
              <a:t>National </a:t>
            </a:r>
            <a:r>
              <a:rPr lang="en-US" dirty="0"/>
              <a:t>Power is both Means as well as an End</a:t>
            </a:r>
          </a:p>
          <a:p>
            <a:r>
              <a:rPr lang="en-US" dirty="0" smtClean="0"/>
              <a:t>National Interests are determined by National power</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1798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National Power</a:t>
            </a:r>
            <a:endParaRPr lang="en-US" dirty="0"/>
          </a:p>
        </p:txBody>
      </p:sp>
      <p:sp>
        <p:nvSpPr>
          <p:cNvPr id="3" name="Content Placeholder 2"/>
          <p:cNvSpPr>
            <a:spLocks noGrp="1"/>
          </p:cNvSpPr>
          <p:nvPr>
            <p:ph idx="1"/>
          </p:nvPr>
        </p:nvSpPr>
        <p:spPr/>
        <p:txBody>
          <a:bodyPr/>
          <a:lstStyle/>
          <a:p>
            <a:r>
              <a:rPr lang="en-US" dirty="0"/>
              <a:t>National power is mostly linked with military capacity and </a:t>
            </a:r>
            <a:r>
              <a:rPr lang="en-US" dirty="0" smtClean="0"/>
              <a:t>superiority because of wars </a:t>
            </a:r>
          </a:p>
          <a:p>
            <a:r>
              <a:rPr lang="en-US" dirty="0" smtClean="0"/>
              <a:t>However, National </a:t>
            </a:r>
            <a:r>
              <a:rPr lang="en-US" dirty="0"/>
              <a:t>Power </a:t>
            </a:r>
            <a:r>
              <a:rPr lang="en-US" dirty="0" smtClean="0"/>
              <a:t>does not depend on a single component-Complex </a:t>
            </a:r>
            <a:endParaRPr lang="en-US" dirty="0"/>
          </a:p>
          <a:p>
            <a:r>
              <a:rPr lang="en-US" dirty="0"/>
              <a:t>Many Components</a:t>
            </a:r>
          </a:p>
          <a:p>
            <a:r>
              <a:rPr lang="en-US" dirty="0"/>
              <a:t>Derived strengths from these </a:t>
            </a:r>
            <a:r>
              <a:rPr lang="en-US" dirty="0" smtClean="0"/>
              <a:t>components.</a:t>
            </a:r>
          </a:p>
          <a:p>
            <a:r>
              <a:rPr lang="en-US" dirty="0" smtClean="0"/>
              <a:t>The stronger and many the components, the greater the national power and vice versa</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793624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Components of National Power</a:t>
            </a:r>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Population</a:t>
            </a:r>
          </a:p>
          <a:p>
            <a:pPr marL="457200" indent="-457200">
              <a:buFont typeface="+mj-lt"/>
              <a:buAutoNum type="arabicPeriod"/>
            </a:pPr>
            <a:r>
              <a:rPr lang="en-US" dirty="0" smtClean="0"/>
              <a:t>Technology</a:t>
            </a:r>
          </a:p>
          <a:p>
            <a:pPr marL="457200" indent="-457200">
              <a:buFont typeface="+mj-lt"/>
              <a:buAutoNum type="arabicPeriod"/>
            </a:pPr>
            <a:r>
              <a:rPr lang="en-US" dirty="0" smtClean="0"/>
              <a:t>Geography</a:t>
            </a:r>
          </a:p>
          <a:p>
            <a:pPr marL="457200" indent="-457200">
              <a:buFont typeface="+mj-lt"/>
              <a:buAutoNum type="arabicPeriod"/>
            </a:pPr>
            <a:r>
              <a:rPr lang="en-US" dirty="0" smtClean="0"/>
              <a:t>National Character and Morale</a:t>
            </a:r>
          </a:p>
          <a:p>
            <a:pPr marL="457200" indent="-457200">
              <a:buFont typeface="+mj-lt"/>
              <a:buAutoNum type="arabicPeriod"/>
            </a:pPr>
            <a:r>
              <a:rPr lang="en-US" dirty="0" smtClean="0"/>
              <a:t>Economic Development</a:t>
            </a:r>
          </a:p>
          <a:p>
            <a:pPr marL="457200" indent="-457200">
              <a:buFont typeface="+mj-lt"/>
              <a:buAutoNum type="arabicPeriod"/>
            </a:pPr>
            <a:r>
              <a:rPr lang="en-US" dirty="0" smtClean="0"/>
              <a:t>Leadership</a:t>
            </a:r>
          </a:p>
          <a:p>
            <a:pPr marL="457200" indent="-457200">
              <a:buFont typeface="+mj-lt"/>
              <a:buAutoNum type="arabicPeriod"/>
            </a:pPr>
            <a:r>
              <a:rPr lang="en-US" dirty="0" smtClean="0"/>
              <a:t>Diplomacy</a:t>
            </a:r>
          </a:p>
          <a:p>
            <a:pPr marL="457200" indent="-457200">
              <a:buFont typeface="+mj-lt"/>
              <a:buAutoNum type="arabicPeriod"/>
            </a:pPr>
            <a:r>
              <a:rPr lang="en-US" dirty="0" smtClean="0"/>
              <a:t>Ideology</a:t>
            </a:r>
          </a:p>
          <a:p>
            <a:pPr marL="457200" indent="-457200">
              <a:buFont typeface="+mj-lt"/>
              <a:buAutoNum type="arabicPeriod"/>
            </a:pPr>
            <a:r>
              <a:rPr lang="en-US" dirty="0" smtClean="0"/>
              <a:t>Military Preparedness</a:t>
            </a:r>
          </a:p>
          <a:p>
            <a:pPr marL="457200" indent="-457200">
              <a:buFont typeface="+mj-lt"/>
              <a:buAutoNum type="arabicPeriod"/>
            </a:pPr>
            <a:r>
              <a:rPr lang="en-US" dirty="0" smtClean="0"/>
              <a:t>Natural Resources</a:t>
            </a:r>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201824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Population</a:t>
            </a:r>
            <a:endParaRPr lang="en-US" dirty="0"/>
          </a:p>
        </p:txBody>
      </p:sp>
      <p:sp>
        <p:nvSpPr>
          <p:cNvPr id="3" name="Content Placeholder 2"/>
          <p:cNvSpPr>
            <a:spLocks noGrp="1"/>
          </p:cNvSpPr>
          <p:nvPr>
            <p:ph idx="1"/>
          </p:nvPr>
        </p:nvSpPr>
        <p:spPr/>
        <p:txBody>
          <a:bodyPr>
            <a:normAutofit lnSpcReduction="10000"/>
          </a:bodyPr>
          <a:lstStyle/>
          <a:p>
            <a:r>
              <a:rPr lang="en-US" dirty="0" smtClean="0"/>
              <a:t>How be the population? Small or large?</a:t>
            </a:r>
          </a:p>
          <a:p>
            <a:r>
              <a:rPr lang="en-US" dirty="0" smtClean="0"/>
              <a:t>Is it strength or weakness?</a:t>
            </a:r>
          </a:p>
          <a:p>
            <a:r>
              <a:rPr lang="en-US" dirty="0" smtClean="0"/>
              <a:t>Can be both?</a:t>
            </a:r>
          </a:p>
          <a:p>
            <a:r>
              <a:rPr lang="en-US" dirty="0" smtClean="0"/>
              <a:t>If the population is small, it can be effectively utilized, the facilities can be effectively provided </a:t>
            </a:r>
          </a:p>
          <a:p>
            <a:r>
              <a:rPr lang="en-US" dirty="0" smtClean="0"/>
              <a:t>However, large population can be source of strength if quality of population is good- </a:t>
            </a:r>
          </a:p>
          <a:p>
            <a:r>
              <a:rPr lang="en-US" dirty="0" smtClean="0"/>
              <a:t>Educated and trained- politically conscious,</a:t>
            </a:r>
          </a:p>
          <a:p>
            <a:r>
              <a:rPr lang="en-US" dirty="0" smtClean="0"/>
              <a:t>provide large man power, more production, provide large army,  (USA, China)</a:t>
            </a:r>
          </a:p>
          <a:p>
            <a:r>
              <a:rPr lang="en-US" dirty="0" smtClean="0"/>
              <a:t>But, if uneducated, or large number of old and children, or non-working, then burden on economy (under developed state)</a:t>
            </a:r>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742286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990600" y="6356350"/>
            <a:ext cx="5029200" cy="365125"/>
          </a:xfrm>
        </p:spPr>
        <p:txBody>
          <a:bodyPr/>
          <a:lstStyle/>
          <a:p>
            <a:r>
              <a:rPr lang="en-US" dirty="0">
                <a:hlinkClick r:id="rId2"/>
              </a:rPr>
              <a:t>http://bravenewclimate.com/2011/09/19/population-no-cc-fix-p1</a:t>
            </a:r>
            <a:r>
              <a:rPr lang="en-US" dirty="0" smtClean="0">
                <a:hlinkClick r:id="rId2"/>
              </a:rPr>
              <a:t>/</a:t>
            </a:r>
            <a:endParaRPr lang="en-US" dirty="0" smtClean="0"/>
          </a:p>
          <a:p>
            <a:r>
              <a:rPr lang="en-US" dirty="0"/>
              <a:t>http://www.btgrecruitment.com/graduates-pay-attention/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76200"/>
            <a:ext cx="5857875"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7889"/>
          <a:stretch/>
        </p:blipFill>
        <p:spPr bwMode="auto">
          <a:xfrm>
            <a:off x="533399" y="3960669"/>
            <a:ext cx="585787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243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Technology</a:t>
            </a:r>
            <a:endParaRPr lang="en-US" dirty="0"/>
          </a:p>
        </p:txBody>
      </p:sp>
      <p:sp>
        <p:nvSpPr>
          <p:cNvPr id="3" name="Content Placeholder 2"/>
          <p:cNvSpPr>
            <a:spLocks noGrp="1"/>
          </p:cNvSpPr>
          <p:nvPr>
            <p:ph idx="1"/>
          </p:nvPr>
        </p:nvSpPr>
        <p:spPr/>
        <p:txBody>
          <a:bodyPr/>
          <a:lstStyle/>
          <a:p>
            <a:r>
              <a:rPr lang="en-US" dirty="0" smtClean="0"/>
              <a:t>What is technology?</a:t>
            </a:r>
          </a:p>
          <a:p>
            <a:r>
              <a:rPr lang="en-US" dirty="0" smtClean="0"/>
              <a:t>Technology is the use and application of science and modern methods of production</a:t>
            </a:r>
          </a:p>
          <a:p>
            <a:r>
              <a:rPr lang="en-US" dirty="0" smtClean="0"/>
              <a:t>Industrial revolution equipped West  with tremendous power to establish colonies, </a:t>
            </a:r>
          </a:p>
          <a:p>
            <a:r>
              <a:rPr lang="en-US" dirty="0" smtClean="0"/>
              <a:t>US and SU become superpowers due to superiority in technology </a:t>
            </a:r>
          </a:p>
          <a:p>
            <a:r>
              <a:rPr lang="en-US" dirty="0" smtClean="0"/>
              <a:t>Technology use has increased in present world </a:t>
            </a:r>
          </a:p>
          <a:p>
            <a:r>
              <a:rPr lang="en-US" dirty="0" smtClean="0"/>
              <a:t>Technology in 3 areas</a:t>
            </a:r>
          </a:p>
          <a:p>
            <a:r>
              <a:rPr lang="en-US" dirty="0" smtClean="0"/>
              <a:t>Industrial, military and communication</a:t>
            </a:r>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211708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304800" y="6356350"/>
            <a:ext cx="5715000" cy="365125"/>
          </a:xfrm>
        </p:spPr>
        <p:txBody>
          <a:bodyPr/>
          <a:lstStyle/>
          <a:p>
            <a:r>
              <a:rPr lang="en-US" dirty="0">
                <a:hlinkClick r:id="rId2"/>
              </a:rPr>
              <a:t>http://www.hongkiat.com/blog/road-photography</a:t>
            </a:r>
            <a:r>
              <a:rPr lang="en-US" dirty="0" smtClean="0">
                <a:hlinkClick r:id="rId2"/>
              </a:rPr>
              <a:t>/</a:t>
            </a:r>
            <a:endParaRPr lang="en-US" dirty="0" smtClean="0"/>
          </a:p>
          <a:p>
            <a:r>
              <a:rPr lang="en-US" dirty="0"/>
              <a:t>http://www.gascliptech.com/oil-and-gas/</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8" y="76200"/>
            <a:ext cx="6765088" cy="3873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99" y="3962400"/>
            <a:ext cx="6765087" cy="2141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188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marL="0" indent="0">
              <a:buNone/>
            </a:pPr>
            <a:r>
              <a:rPr lang="en-US" b="1" u="sng" dirty="0" smtClean="0"/>
              <a:t>Industrial:</a:t>
            </a:r>
          </a:p>
          <a:p>
            <a:r>
              <a:rPr lang="en-US" dirty="0" smtClean="0"/>
              <a:t>Better </a:t>
            </a:r>
            <a:r>
              <a:rPr lang="en-US" dirty="0"/>
              <a:t>tools and machinery, less cost, less use of effort and energy, convenient method, increased production, better </a:t>
            </a:r>
            <a:r>
              <a:rPr lang="en-US" dirty="0" smtClean="0"/>
              <a:t>quality and more income</a:t>
            </a:r>
          </a:p>
          <a:p>
            <a:r>
              <a:rPr lang="en-US" dirty="0" smtClean="0"/>
              <a:t>USA, European countries, Japan – superiority in industrial T.</a:t>
            </a:r>
          </a:p>
          <a:p>
            <a:pPr marL="0" indent="0">
              <a:buNone/>
            </a:pPr>
            <a:r>
              <a:rPr lang="en-US" b="1" u="sng" dirty="0" smtClean="0"/>
              <a:t>Military:</a:t>
            </a:r>
          </a:p>
          <a:p>
            <a:r>
              <a:rPr lang="en-US" dirty="0" smtClean="0"/>
              <a:t>Better and sophisticated weapons, more destruction, greater national security, export of weapons</a:t>
            </a:r>
          </a:p>
          <a:p>
            <a:r>
              <a:rPr lang="en-US" dirty="0" smtClean="0"/>
              <a:t>USA, Russia, China, Britain, France became powerful due to superiority in military technology</a:t>
            </a:r>
          </a:p>
          <a:p>
            <a:pPr marL="0" indent="0">
              <a:buNone/>
            </a:pPr>
            <a:r>
              <a:rPr lang="en-US" b="1" u="sng" dirty="0" smtClean="0"/>
              <a:t>Communication:</a:t>
            </a:r>
          </a:p>
          <a:p>
            <a:r>
              <a:rPr lang="en-US" dirty="0" smtClean="0"/>
              <a:t>Improvement in method of transportation of goods, people and ideas</a:t>
            </a:r>
          </a:p>
          <a:p>
            <a:r>
              <a:rPr lang="en-US" dirty="0" smtClean="0"/>
              <a:t>Network of roads, highways, motorways, telephonic system, improved air travel, safe sea-routes, railway tracks, optical </a:t>
            </a:r>
            <a:r>
              <a:rPr lang="en-US" dirty="0" err="1" smtClean="0"/>
              <a:t>fibre</a:t>
            </a:r>
            <a:r>
              <a:rPr lang="en-US" dirty="0" smtClean="0"/>
              <a:t> network,  internet etc.</a:t>
            </a:r>
            <a:endParaRPr lang="en-US" dirty="0"/>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85167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Geography</a:t>
            </a:r>
            <a:r>
              <a:rPr lang="en-US" dirty="0"/>
              <a:t/>
            </a:r>
            <a:br>
              <a:rPr lang="en-US" dirty="0"/>
            </a:b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Include size, location and topography</a:t>
            </a:r>
          </a:p>
          <a:p>
            <a:r>
              <a:rPr lang="en-US" b="1" u="sng" dirty="0" smtClean="0"/>
              <a:t>Size/Area</a:t>
            </a:r>
            <a:r>
              <a:rPr lang="en-US" dirty="0" smtClean="0"/>
              <a:t>: Greater area, greater power</a:t>
            </a:r>
          </a:p>
          <a:p>
            <a:r>
              <a:rPr lang="en-US" dirty="0" smtClean="0"/>
              <a:t>Also provides more resources to defend itself</a:t>
            </a:r>
          </a:p>
          <a:p>
            <a:r>
              <a:rPr lang="en-US" dirty="0" smtClean="0"/>
              <a:t>Can bear large population and their needs</a:t>
            </a:r>
          </a:p>
          <a:p>
            <a:r>
              <a:rPr lang="en-US" dirty="0" smtClean="0"/>
              <a:t>Greater production and export</a:t>
            </a:r>
          </a:p>
          <a:p>
            <a:r>
              <a:rPr lang="en-US" dirty="0" smtClean="0"/>
              <a:t>China, USA, Russia are powerful due to large size</a:t>
            </a:r>
          </a:p>
          <a:p>
            <a:r>
              <a:rPr lang="en-US" dirty="0" smtClean="0"/>
              <a:t>England, France, Germany, Portugal were powerful when they possessed colonies</a:t>
            </a:r>
          </a:p>
          <a:p>
            <a:r>
              <a:rPr lang="en-US" dirty="0" smtClean="0"/>
              <a:t>Large states are difficult to conquer: territory swallows the conqueror e.g. Napoleon and Hitler failed in Russia and Japan in China in 1937</a:t>
            </a:r>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503030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a:t>
            </a:r>
            <a:endParaRPr lang="en-US" dirty="0"/>
          </a:p>
        </p:txBody>
      </p:sp>
      <p:sp>
        <p:nvSpPr>
          <p:cNvPr id="3" name="Content Placeholder 2"/>
          <p:cNvSpPr>
            <a:spLocks noGrp="1"/>
          </p:cNvSpPr>
          <p:nvPr>
            <p:ph idx="1"/>
          </p:nvPr>
        </p:nvSpPr>
        <p:spPr/>
        <p:txBody>
          <a:bodyPr/>
          <a:lstStyle/>
          <a:p>
            <a:r>
              <a:rPr lang="en-US" b="1" u="sng" dirty="0" smtClean="0"/>
              <a:t>Location:</a:t>
            </a:r>
          </a:p>
          <a:p>
            <a:r>
              <a:rPr lang="en-US" dirty="0" smtClean="0"/>
              <a:t>Ensures security if more isolated e.g. England, Japan being island</a:t>
            </a:r>
          </a:p>
          <a:p>
            <a:r>
              <a:rPr lang="en-US" dirty="0" smtClean="0"/>
              <a:t>USA in WW I and WW II was safe than Europe and Asia</a:t>
            </a:r>
          </a:p>
          <a:p>
            <a:r>
              <a:rPr lang="en-US" dirty="0" smtClean="0"/>
              <a:t>States with extremely frigid zone does not contribute to power than states in temperate zone</a:t>
            </a:r>
          </a:p>
          <a:p>
            <a:r>
              <a:rPr lang="en-US" dirty="0" smtClean="0"/>
              <a:t>Even great civilizations flourished in these regions </a:t>
            </a:r>
          </a:p>
          <a:p>
            <a:r>
              <a:rPr lang="en-US" dirty="0" smtClean="0"/>
              <a:t>Regions with natural resources like oil, gas, gold, minerals, gem stones contributes to national power but are also areas of rivalry and conflict e.g. mid-east, central-</a:t>
            </a:r>
            <a:r>
              <a:rPr lang="en-US" dirty="0" err="1"/>
              <a:t>a</a:t>
            </a:r>
            <a:r>
              <a:rPr lang="en-US" dirty="0" err="1" smtClean="0"/>
              <a:t>sia</a:t>
            </a:r>
            <a:r>
              <a:rPr lang="en-US" dirty="0" smtClean="0"/>
              <a:t>, India, Africa</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43955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Geography cont.</a:t>
            </a:r>
            <a:endParaRPr lang="en-US" dirty="0"/>
          </a:p>
        </p:txBody>
      </p:sp>
      <p:sp>
        <p:nvSpPr>
          <p:cNvPr id="3" name="Content Placeholder 2"/>
          <p:cNvSpPr>
            <a:spLocks noGrp="1"/>
          </p:cNvSpPr>
          <p:nvPr>
            <p:ph idx="1"/>
          </p:nvPr>
        </p:nvSpPr>
        <p:spPr>
          <a:xfrm>
            <a:off x="457200" y="1295400"/>
            <a:ext cx="8229600" cy="4830763"/>
          </a:xfrm>
        </p:spPr>
        <p:txBody>
          <a:bodyPr/>
          <a:lstStyle/>
          <a:p>
            <a:r>
              <a:rPr lang="en-US" b="1" u="sng" dirty="0" smtClean="0">
                <a:solidFill>
                  <a:srgbClr val="FF0000"/>
                </a:solidFill>
              </a:rPr>
              <a:t>Topography</a:t>
            </a:r>
            <a:r>
              <a:rPr lang="en-US" dirty="0" smtClean="0"/>
              <a:t>: </a:t>
            </a:r>
          </a:p>
          <a:p>
            <a:r>
              <a:rPr lang="en-US" dirty="0" smtClean="0"/>
              <a:t>If state is inaccessible </a:t>
            </a:r>
            <a:r>
              <a:rPr lang="en-US" dirty="0"/>
              <a:t>to reach, provides more security to hide and attack </a:t>
            </a:r>
            <a:endParaRPr lang="en-US" dirty="0" smtClean="0"/>
          </a:p>
          <a:p>
            <a:r>
              <a:rPr lang="en-US" dirty="0" smtClean="0"/>
              <a:t>This include high mountains, rivers, sea etc. </a:t>
            </a:r>
          </a:p>
          <a:p>
            <a:r>
              <a:rPr lang="en-US" dirty="0" smtClean="0"/>
              <a:t>Himalayas blocked attack b/w China and India, Afghanistan topography, </a:t>
            </a:r>
            <a:r>
              <a:rPr lang="en-US" dirty="0"/>
              <a:t>tribal </a:t>
            </a:r>
            <a:r>
              <a:rPr lang="en-US" dirty="0" smtClean="0"/>
              <a:t>belt during British rule and now</a:t>
            </a:r>
          </a:p>
          <a:p>
            <a:r>
              <a:rPr lang="en-US" dirty="0" smtClean="0"/>
              <a:t>However, topography lost its importance due to advancement in science and technology</a:t>
            </a:r>
          </a:p>
          <a:p>
            <a:r>
              <a:rPr lang="en-US" dirty="0" smtClean="0"/>
              <a:t>Improved communication, air travel, spy satellites, nuclear arms, guided ballistic missiles etc.</a:t>
            </a:r>
            <a:endParaRPr lang="en-US" dirty="0"/>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855232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457200" y="6356350"/>
            <a:ext cx="7924800" cy="365125"/>
          </a:xfrm>
        </p:spPr>
        <p:txBody>
          <a:bodyPr/>
          <a:lstStyle/>
          <a:p>
            <a:r>
              <a:rPr lang="en-US" dirty="0">
                <a:hlinkClick r:id="rId2"/>
              </a:rPr>
              <a:t>http://</a:t>
            </a:r>
            <a:r>
              <a:rPr lang="en-US" dirty="0" smtClean="0">
                <a:hlinkClick r:id="rId2"/>
              </a:rPr>
              <a:t>www.cultural-china.com/chinaWH/html/en/Scenery66bye3473.html</a:t>
            </a:r>
            <a:endParaRPr lang="en-US" dirty="0" smtClean="0"/>
          </a:p>
          <a:p>
            <a:r>
              <a:rPr lang="en-US" dirty="0"/>
              <a:t>http://www.glogster.com/horseygurl1230/temperate-zone-glog-/g-6m0naos4082fporcno40ka0</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36" y="304800"/>
            <a:ext cx="4860652" cy="487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201" y="304801"/>
            <a:ext cx="4368799" cy="4876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3240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National Character and Morale</a:t>
            </a:r>
            <a:endParaRPr lang="en-US" dirty="0"/>
          </a:p>
        </p:txBody>
      </p:sp>
      <p:sp>
        <p:nvSpPr>
          <p:cNvPr id="3" name="Content Placeholder 2"/>
          <p:cNvSpPr>
            <a:spLocks noGrp="1"/>
          </p:cNvSpPr>
          <p:nvPr>
            <p:ph idx="1"/>
          </p:nvPr>
        </p:nvSpPr>
        <p:spPr>
          <a:xfrm>
            <a:off x="457200" y="1371600"/>
            <a:ext cx="8229600" cy="4754563"/>
          </a:xfrm>
        </p:spPr>
        <p:txBody>
          <a:bodyPr/>
          <a:lstStyle/>
          <a:p>
            <a:r>
              <a:rPr lang="en-US" dirty="0" smtClean="0"/>
              <a:t>The quality of population contributes to national power</a:t>
            </a:r>
          </a:p>
          <a:p>
            <a:r>
              <a:rPr lang="en-US" dirty="0" smtClean="0"/>
              <a:t>Morgenthau: ‘the degree of determination with which a nation supports the home and foreign policies of its government in times of peace and war’</a:t>
            </a:r>
          </a:p>
          <a:p>
            <a:r>
              <a:rPr lang="en-US" dirty="0" smtClean="0"/>
              <a:t>The people keep national interest and welfare above personal interest</a:t>
            </a:r>
          </a:p>
          <a:p>
            <a:r>
              <a:rPr lang="en-US" dirty="0" smtClean="0"/>
              <a:t>The nation exhibits high spirit of loyalty,  courage, patience, discipline, sacrifice and unity</a:t>
            </a:r>
          </a:p>
          <a:p>
            <a:r>
              <a:rPr lang="en-US" dirty="0" smtClean="0"/>
              <a:t>This provides strength to the government to pursue its policies nationally and internationally</a:t>
            </a:r>
          </a:p>
          <a:p>
            <a:r>
              <a:rPr lang="en-US" dirty="0" smtClean="0"/>
              <a:t>The European countries though small establish colonies in Asia and Africa (English, German, French, Russian)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98196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dirty="0" smtClean="0"/>
              <a:t>5. Economic Development</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Economic development provides state with sufficient funds, materials and physical infrastructure to defend itself</a:t>
            </a:r>
          </a:p>
          <a:p>
            <a:r>
              <a:rPr lang="en-US" dirty="0" smtClean="0"/>
              <a:t>Exploitation and utilization of resources is must</a:t>
            </a:r>
          </a:p>
          <a:p>
            <a:r>
              <a:rPr lang="en-US" dirty="0" smtClean="0"/>
              <a:t>Requires chain of industries, expert scientists, skilled and trained man power, better organization working environment, efficient managerial skills etc.</a:t>
            </a:r>
          </a:p>
          <a:p>
            <a:r>
              <a:rPr lang="en-US" dirty="0" smtClean="0"/>
              <a:t>Raw materials are transformed in finished products</a:t>
            </a:r>
          </a:p>
          <a:p>
            <a:r>
              <a:rPr lang="en-US" dirty="0" smtClean="0"/>
              <a:t>Earn high prices and more profit</a:t>
            </a:r>
          </a:p>
          <a:p>
            <a:r>
              <a:rPr lang="en-US" dirty="0" smtClean="0"/>
              <a:t>European and developed countries  import raw materials for their industry and export finished goods</a:t>
            </a:r>
          </a:p>
          <a:p>
            <a:r>
              <a:rPr lang="en-US" dirty="0" smtClean="0"/>
              <a:t>Increased productivity and export of surplus production will increase economic development</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479980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Leadership</a:t>
            </a:r>
            <a:endParaRPr lang="en-US" dirty="0"/>
          </a:p>
        </p:txBody>
      </p:sp>
      <p:sp>
        <p:nvSpPr>
          <p:cNvPr id="3" name="Content Placeholder 2"/>
          <p:cNvSpPr>
            <a:spLocks noGrp="1"/>
          </p:cNvSpPr>
          <p:nvPr>
            <p:ph idx="1"/>
          </p:nvPr>
        </p:nvSpPr>
        <p:spPr/>
        <p:txBody>
          <a:bodyPr/>
          <a:lstStyle/>
          <a:p>
            <a:r>
              <a:rPr lang="en-US" dirty="0" smtClean="0"/>
              <a:t>What is a leader?</a:t>
            </a:r>
          </a:p>
          <a:p>
            <a:r>
              <a:rPr lang="en-US" dirty="0" smtClean="0"/>
              <a:t>The one who leads the followers</a:t>
            </a:r>
          </a:p>
          <a:p>
            <a:r>
              <a:rPr lang="en-US" dirty="0" smtClean="0"/>
              <a:t>Without a leader, the people is a mob</a:t>
            </a:r>
          </a:p>
          <a:p>
            <a:r>
              <a:rPr lang="en-US" dirty="0" smtClean="0"/>
              <a:t>Very important because makes decision which can result in victory or defeat</a:t>
            </a:r>
          </a:p>
          <a:p>
            <a:r>
              <a:rPr lang="en-US" dirty="0" smtClean="0"/>
              <a:t>He may be weak physically but very strong mentally </a:t>
            </a:r>
          </a:p>
          <a:p>
            <a:r>
              <a:rPr lang="en-US" dirty="0" smtClean="0"/>
              <a:t>Possesses - </a:t>
            </a:r>
            <a:r>
              <a:rPr lang="en-US" dirty="0"/>
              <a:t>strength of character, high energy, greater wisdom, prolific knowledge, </a:t>
            </a:r>
            <a:r>
              <a:rPr lang="en-US" dirty="0" smtClean="0"/>
              <a:t>extraordinary courage</a:t>
            </a:r>
            <a:r>
              <a:rPr lang="en-US" dirty="0"/>
              <a:t>, </a:t>
            </a:r>
            <a:r>
              <a:rPr lang="en-US" dirty="0" smtClean="0"/>
              <a:t>will power</a:t>
            </a:r>
          </a:p>
          <a:p>
            <a:r>
              <a:rPr lang="en-US" dirty="0" smtClean="0"/>
              <a:t>Both Political and military Leadership are important for success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257405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609600" y="6356350"/>
            <a:ext cx="8001000" cy="365125"/>
          </a:xfrm>
        </p:spPr>
        <p:txBody>
          <a:bodyPr/>
          <a:lstStyle/>
          <a:p>
            <a:pPr algn="l"/>
            <a:r>
              <a:rPr lang="en-US" dirty="0">
                <a:hlinkClick r:id="rId2"/>
              </a:rPr>
              <a:t>http://www.goal-setting-guide.com/finding-potential-leader</a:t>
            </a:r>
            <a:r>
              <a:rPr lang="en-US" dirty="0" smtClean="0">
                <a:hlinkClick r:id="rId2"/>
              </a:rPr>
              <a:t>/</a:t>
            </a:r>
            <a:endParaRPr lang="en-US" dirty="0" smtClean="0"/>
          </a:p>
          <a:p>
            <a:pPr algn="l"/>
            <a:r>
              <a:rPr lang="en-US" dirty="0"/>
              <a:t>http://www.charlesyarbrough.com/2012/12/leaders/</a:t>
            </a:r>
            <a:endParaRPr lang="en-US" dirty="0" smtClean="0"/>
          </a:p>
          <a:p>
            <a:pPr algn="l"/>
            <a:r>
              <a:rPr lang="en-US" dirty="0"/>
              <a:t>http://www.theguardian.com/higher-education-network/2013/jan/31/university-leader-career-progression-training</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942" y="368531"/>
            <a:ext cx="5128054" cy="2402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9803" r="6719"/>
          <a:stretch/>
        </p:blipFill>
        <p:spPr bwMode="auto">
          <a:xfrm>
            <a:off x="5458996" y="1233055"/>
            <a:ext cx="3657601" cy="4301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797" y="2812473"/>
            <a:ext cx="5121126" cy="2923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1996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cont.</a:t>
            </a:r>
            <a:endParaRPr lang="en-US" dirty="0"/>
          </a:p>
        </p:txBody>
      </p:sp>
      <p:sp>
        <p:nvSpPr>
          <p:cNvPr id="3" name="Content Placeholder 2"/>
          <p:cNvSpPr>
            <a:spLocks noGrp="1"/>
          </p:cNvSpPr>
          <p:nvPr>
            <p:ph idx="1"/>
          </p:nvPr>
        </p:nvSpPr>
        <p:spPr/>
        <p:txBody>
          <a:bodyPr/>
          <a:lstStyle/>
          <a:p>
            <a:r>
              <a:rPr lang="en-US" dirty="0"/>
              <a:t>A good leader infuses spirit, provides direction, set examples for followers, unite their strength and achieve targets</a:t>
            </a:r>
          </a:p>
          <a:p>
            <a:r>
              <a:rPr lang="en-US" dirty="0"/>
              <a:t>Boost national character and morale during crises, while followers would blindly follow</a:t>
            </a:r>
          </a:p>
          <a:p>
            <a:r>
              <a:rPr lang="en-US" dirty="0"/>
              <a:t>E.g. President Wilson during WWI, Roosevelt during WWII, Churchill, Stalin, Hitler, Mussolini, Jinnah</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093687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457201" y="6465166"/>
            <a:ext cx="7686082" cy="365125"/>
          </a:xfrm>
        </p:spPr>
        <p:txBody>
          <a:bodyPr/>
          <a:lstStyle/>
          <a:p>
            <a:pPr algn="l"/>
            <a:r>
              <a:rPr lang="en-US" dirty="0">
                <a:hlinkClick r:id="rId2"/>
              </a:rPr>
              <a:t>http://mintopark.com/2011/10/28/jinnah-gandhi-congress</a:t>
            </a:r>
            <a:r>
              <a:rPr lang="en-US" dirty="0" smtClean="0">
                <a:hlinkClick r:id="rId2"/>
              </a:rPr>
              <a:t>/</a:t>
            </a:r>
            <a:endParaRPr lang="en-US" dirty="0" smtClean="0"/>
          </a:p>
          <a:p>
            <a:pPr algn="l"/>
            <a:r>
              <a:rPr lang="en-US" dirty="0">
                <a:hlinkClick r:id="rId3"/>
              </a:rPr>
              <a:t>http://www.causticsodapodcast.com/2013/09/02/stalin-part-1-of-2</a:t>
            </a:r>
            <a:r>
              <a:rPr lang="en-US" dirty="0" smtClean="0">
                <a:hlinkClick r:id="rId3"/>
              </a:rPr>
              <a:t>/</a:t>
            </a:r>
            <a:endParaRPr lang="en-US" dirty="0" smtClean="0"/>
          </a:p>
          <a:p>
            <a:pPr algn="l"/>
            <a:r>
              <a:rPr lang="en-US" dirty="0">
                <a:hlinkClick r:id="rId4"/>
              </a:rPr>
              <a:t>http://en.wikipedia.org/wiki/USS_Winston_S._</a:t>
            </a:r>
            <a:r>
              <a:rPr lang="en-US" dirty="0" smtClean="0">
                <a:hlinkClick r:id="rId4"/>
              </a:rPr>
              <a:t>Churchill</a:t>
            </a:r>
            <a:endParaRPr lang="en-US" dirty="0" smtClean="0"/>
          </a:p>
          <a:p>
            <a:pPr algn="l"/>
            <a:r>
              <a:rPr lang="en-US" dirty="0"/>
              <a:t>http://www.dailymail.co.uk/news/article-1087380/Did-Hitler-really-ONE-testicle-A-historian-sorts-extraordinary-truth-far-flung-myths-Fuhrer.html</a:t>
            </a: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244" y="228600"/>
            <a:ext cx="2369127"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1742" r="15097"/>
          <a:stretch/>
        </p:blipFill>
        <p:spPr bwMode="auto">
          <a:xfrm>
            <a:off x="432954" y="2438349"/>
            <a:ext cx="2341418" cy="3685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1309" y="3255870"/>
            <a:ext cx="2286000" cy="3018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rotWithShape="1">
          <a:blip r:embed="rId8">
            <a:extLst>
              <a:ext uri="{28A0092B-C50C-407E-A947-70E740481C1C}">
                <a14:useLocalDpi xmlns:a14="http://schemas.microsoft.com/office/drawing/2010/main" val="0"/>
              </a:ext>
            </a:extLst>
          </a:blip>
          <a:srcRect r="12199" b="13113"/>
          <a:stretch/>
        </p:blipFill>
        <p:spPr bwMode="auto">
          <a:xfrm>
            <a:off x="3810000" y="152400"/>
            <a:ext cx="4481945" cy="3103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rotWithShape="1">
          <a:blip r:embed="rId9">
            <a:extLst>
              <a:ext uri="{28A0092B-C50C-407E-A947-70E740481C1C}">
                <a14:useLocalDpi xmlns:a14="http://schemas.microsoft.com/office/drawing/2010/main" val="0"/>
              </a:ext>
            </a:extLst>
          </a:blip>
          <a:srcRect l="-11479" t="-4427" r="11479" b="9694"/>
          <a:stretch/>
        </p:blipFill>
        <p:spPr bwMode="auto">
          <a:xfrm>
            <a:off x="3557334" y="3048000"/>
            <a:ext cx="2413975" cy="3252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9552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Diplomacy</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a:t>Morgenthau: Diplomacy is the brain of national power</a:t>
            </a:r>
          </a:p>
          <a:p>
            <a:r>
              <a:rPr lang="en-US" dirty="0" smtClean="0"/>
              <a:t>Determines how skillfully and convincing the national interests are pursued by government officials</a:t>
            </a:r>
          </a:p>
          <a:p>
            <a:r>
              <a:rPr lang="en-US" dirty="0" smtClean="0"/>
              <a:t>A good diplomacy can win international support for government policies, </a:t>
            </a:r>
          </a:p>
          <a:p>
            <a:r>
              <a:rPr lang="en-US" dirty="0" smtClean="0"/>
              <a:t>win friends and favorable alliances</a:t>
            </a:r>
          </a:p>
          <a:p>
            <a:r>
              <a:rPr lang="en-US" dirty="0" smtClean="0"/>
              <a:t> pursued national goals with least resistance</a:t>
            </a:r>
          </a:p>
          <a:p>
            <a:r>
              <a:rPr lang="en-US" dirty="0" smtClean="0"/>
              <a:t> Diplomats lost importance and power at present?</a:t>
            </a:r>
          </a:p>
          <a:p>
            <a:r>
              <a:rPr lang="en-US" dirty="0" smtClean="0"/>
              <a:t>Improved and fast means of communication</a:t>
            </a:r>
          </a:p>
          <a:p>
            <a:r>
              <a:rPr lang="en-US" dirty="0" smtClean="0"/>
              <a:t>Popular opinion and popular interest in international affairs</a:t>
            </a:r>
          </a:p>
          <a:p>
            <a:r>
              <a:rPr lang="en-US" dirty="0" smtClean="0"/>
              <a:t>Rise of open diplomacy and media coverage</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585745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Diplomacy cont.</a:t>
            </a:r>
            <a:endParaRPr lang="en-US" dirty="0"/>
          </a:p>
        </p:txBody>
      </p:sp>
      <p:sp>
        <p:nvSpPr>
          <p:cNvPr id="3" name="Content Placeholder 2"/>
          <p:cNvSpPr>
            <a:spLocks noGrp="1"/>
          </p:cNvSpPr>
          <p:nvPr>
            <p:ph idx="1"/>
          </p:nvPr>
        </p:nvSpPr>
        <p:spPr/>
        <p:txBody>
          <a:bodyPr/>
          <a:lstStyle/>
          <a:p>
            <a:r>
              <a:rPr lang="en-US" dirty="0" smtClean="0"/>
              <a:t>Termed as ‘dignified clerk’ now</a:t>
            </a:r>
          </a:p>
          <a:p>
            <a:r>
              <a:rPr lang="en-US" dirty="0" smtClean="0"/>
              <a:t>Keep close contact with their government and can not act independently (more freedom in the past)</a:t>
            </a:r>
          </a:p>
          <a:p>
            <a:r>
              <a:rPr lang="en-US" dirty="0" smtClean="0"/>
              <a:t>World opinion can be molded through good diplomacy to catch international attention and solve national problems</a:t>
            </a:r>
          </a:p>
          <a:p>
            <a:endParaRPr lang="en-US" dirty="0" smtClean="0"/>
          </a:p>
          <a:p>
            <a:endParaRPr lang="en-US" dirty="0"/>
          </a:p>
        </p:txBody>
      </p:sp>
      <p:sp>
        <p:nvSpPr>
          <p:cNvPr id="4" name="Footer Placeholder 3"/>
          <p:cNvSpPr>
            <a:spLocks noGrp="1"/>
          </p:cNvSpPr>
          <p:nvPr>
            <p:ph type="ftr" sz="quarter" idx="11"/>
          </p:nvPr>
        </p:nvSpPr>
        <p:spPr>
          <a:xfrm>
            <a:off x="152400" y="6356350"/>
            <a:ext cx="7772400" cy="365125"/>
          </a:xfrm>
        </p:spPr>
        <p:txBody>
          <a:bodyPr/>
          <a:lstStyle/>
          <a:p>
            <a:pPr algn="l"/>
            <a:r>
              <a:rPr lang="en-US" dirty="0">
                <a:hlinkClick r:id="rId2"/>
              </a:rPr>
              <a:t>http://</a:t>
            </a:r>
            <a:r>
              <a:rPr lang="en-US" dirty="0" smtClean="0">
                <a:hlinkClick r:id="rId2"/>
              </a:rPr>
              <a:t>www.shutterstock.com/pic-63804130/stock-vector-art-of-diplomacy.html</a:t>
            </a:r>
            <a:endParaRPr lang="en-US" dirty="0" smtClean="0"/>
          </a:p>
          <a:p>
            <a:pPr algn="l"/>
            <a:r>
              <a:rPr lang="en-US" dirty="0"/>
              <a:t>http://www.lepoint.fr/livres/quai-d-orsay-des-diplomates-en-folie-06-12-2011-1404378_37.php</a:t>
            </a: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334"/>
          <a:stretch/>
        </p:blipFill>
        <p:spPr bwMode="auto">
          <a:xfrm>
            <a:off x="66675" y="3505200"/>
            <a:ext cx="3743325" cy="2601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7683"/>
          <a:stretch/>
        </p:blipFill>
        <p:spPr bwMode="auto">
          <a:xfrm>
            <a:off x="3810000" y="3505200"/>
            <a:ext cx="4838700" cy="2497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9852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Ideology</a:t>
            </a:r>
            <a:endParaRPr lang="en-US" dirty="0"/>
          </a:p>
        </p:txBody>
      </p:sp>
      <p:sp>
        <p:nvSpPr>
          <p:cNvPr id="3" name="Content Placeholder 2"/>
          <p:cNvSpPr>
            <a:spLocks noGrp="1"/>
          </p:cNvSpPr>
          <p:nvPr>
            <p:ph idx="1"/>
          </p:nvPr>
        </p:nvSpPr>
        <p:spPr/>
        <p:txBody>
          <a:bodyPr>
            <a:normAutofit/>
          </a:bodyPr>
          <a:lstStyle/>
          <a:p>
            <a:r>
              <a:rPr lang="en-US" dirty="0" err="1" smtClean="0"/>
              <a:t>Pedelford</a:t>
            </a:r>
            <a:r>
              <a:rPr lang="en-US" dirty="0" smtClean="0"/>
              <a:t> </a:t>
            </a:r>
            <a:r>
              <a:rPr lang="en-US" dirty="0"/>
              <a:t>and Lincoln: ‘A body of ideas concerning economic, social and political values and goals which pose action program for attaining these goals’</a:t>
            </a:r>
          </a:p>
          <a:p>
            <a:r>
              <a:rPr lang="en-US" dirty="0"/>
              <a:t>Ideologies tend to arise in the times of crises and social stress</a:t>
            </a:r>
          </a:p>
          <a:p>
            <a:r>
              <a:rPr lang="en-US" dirty="0" smtClean="0"/>
              <a:t>Act as motivating </a:t>
            </a:r>
            <a:r>
              <a:rPr lang="en-US" dirty="0"/>
              <a:t>force for a nation</a:t>
            </a:r>
            <a:r>
              <a:rPr lang="en-US" dirty="0" smtClean="0"/>
              <a:t>, integrates them to strive collectively for the common cause (economic, political or social)</a:t>
            </a:r>
          </a:p>
          <a:p>
            <a:r>
              <a:rPr lang="en-US" dirty="0" smtClean="0"/>
              <a:t>Common ideology provides support to the government both nationally and internationally e.g. communist states, capitalist states, Islamic countries, democratic states etc.</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360318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Ideology cont.</a:t>
            </a:r>
            <a:endParaRPr lang="en-US" dirty="0"/>
          </a:p>
        </p:txBody>
      </p:sp>
      <p:sp>
        <p:nvSpPr>
          <p:cNvPr id="3" name="Content Placeholder 2"/>
          <p:cNvSpPr>
            <a:spLocks noGrp="1"/>
          </p:cNvSpPr>
          <p:nvPr>
            <p:ph idx="1"/>
          </p:nvPr>
        </p:nvSpPr>
        <p:spPr/>
        <p:txBody>
          <a:bodyPr/>
          <a:lstStyle/>
          <a:p>
            <a:r>
              <a:rPr lang="en-US" dirty="0" smtClean="0"/>
              <a:t>Germany, Japan and Italy made alliance in WWII due to common ideology of having strong dictatorial governments</a:t>
            </a:r>
          </a:p>
          <a:p>
            <a:r>
              <a:rPr lang="en-US" dirty="0" smtClean="0"/>
              <a:t>Israel attack on Masjid Al Aqsa led the foundation of OIC for protection of Islam</a:t>
            </a:r>
          </a:p>
          <a:p>
            <a:r>
              <a:rPr lang="en-US" dirty="0" smtClean="0"/>
              <a:t>However, states may cooperate despite conflicting ideologies</a:t>
            </a:r>
          </a:p>
          <a:p>
            <a:r>
              <a:rPr lang="en-US" dirty="0" smtClean="0"/>
              <a:t>E.g. Russia cooperation with USA and Britain during WWII, China and US relationship politically and economically,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581144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Military Preparedness</a:t>
            </a:r>
            <a:endParaRPr lang="en-US" dirty="0"/>
          </a:p>
        </p:txBody>
      </p:sp>
      <p:sp>
        <p:nvSpPr>
          <p:cNvPr id="3" name="Content Placeholder 2"/>
          <p:cNvSpPr>
            <a:spLocks noGrp="1"/>
          </p:cNvSpPr>
          <p:nvPr>
            <p:ph idx="1"/>
          </p:nvPr>
        </p:nvSpPr>
        <p:spPr/>
        <p:txBody>
          <a:bodyPr/>
          <a:lstStyle/>
          <a:p>
            <a:r>
              <a:rPr lang="en-US" dirty="0" smtClean="0"/>
              <a:t>The most evident and observable element in national power</a:t>
            </a:r>
          </a:p>
          <a:p>
            <a:r>
              <a:rPr lang="en-US" dirty="0" smtClean="0"/>
              <a:t>The stronger the military power- the greater the national power</a:t>
            </a:r>
          </a:p>
          <a:p>
            <a:r>
              <a:rPr lang="en-US" dirty="0" smtClean="0"/>
              <a:t>includes the quality of military training and skills</a:t>
            </a:r>
          </a:p>
          <a:p>
            <a:r>
              <a:rPr lang="en-US" dirty="0" smtClean="0"/>
              <a:t>The quality of weapons and arms</a:t>
            </a:r>
          </a:p>
          <a:p>
            <a:r>
              <a:rPr lang="en-US" dirty="0" smtClean="0"/>
              <a:t>The military leadership</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98923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dirty="0" smtClean="0"/>
              <a:t>Quality </a:t>
            </a:r>
            <a:r>
              <a:rPr lang="en-US" dirty="0"/>
              <a:t>of military training and </a:t>
            </a:r>
            <a:r>
              <a:rPr lang="en-US" dirty="0" smtClean="0"/>
              <a:t>skills:</a:t>
            </a:r>
          </a:p>
          <a:p>
            <a:r>
              <a:rPr lang="en-US" dirty="0" smtClean="0"/>
              <a:t> Includes physical as well as professional training, updated military warfare techniques, training in use of knowledge as well as weapons, intelligence system etc.</a:t>
            </a:r>
            <a:endParaRPr lang="en-US" dirty="0"/>
          </a:p>
          <a:p>
            <a:pPr marL="0" indent="0">
              <a:buNone/>
            </a:pPr>
            <a:r>
              <a:rPr lang="en-US" dirty="0"/>
              <a:t>The </a:t>
            </a:r>
            <a:r>
              <a:rPr lang="en-US" dirty="0" smtClean="0"/>
              <a:t>quality and quantity </a:t>
            </a:r>
            <a:r>
              <a:rPr lang="en-US" dirty="0"/>
              <a:t>of weapons and </a:t>
            </a:r>
            <a:r>
              <a:rPr lang="en-US" dirty="0" smtClean="0"/>
              <a:t>arms: </a:t>
            </a:r>
          </a:p>
          <a:p>
            <a:r>
              <a:rPr lang="en-US" dirty="0" smtClean="0"/>
              <a:t>Includes the advancement of technology in making the weapons, possession of chemical, biological, nuclear weapons, aircrafts, ships, submarines, missiles etc.</a:t>
            </a:r>
          </a:p>
          <a:p>
            <a:pPr marL="0" indent="0">
              <a:buNone/>
            </a:pPr>
            <a:r>
              <a:rPr lang="en-US" dirty="0" smtClean="0"/>
              <a:t>The </a:t>
            </a:r>
            <a:r>
              <a:rPr lang="en-US" dirty="0"/>
              <a:t>military </a:t>
            </a:r>
            <a:r>
              <a:rPr lang="en-US" dirty="0" smtClean="0"/>
              <a:t>leadership:</a:t>
            </a:r>
          </a:p>
          <a:p>
            <a:r>
              <a:rPr lang="en-US" dirty="0" smtClean="0"/>
              <a:t>The genius and intellect of military leaders, their spirit, wisdom, war skills and techniques etc.</a:t>
            </a:r>
            <a:endParaRPr lang="en-US" dirty="0"/>
          </a:p>
          <a:p>
            <a:endParaRPr lang="en-US" dirty="0"/>
          </a:p>
        </p:txBody>
      </p:sp>
      <p:sp>
        <p:nvSpPr>
          <p:cNvPr id="2" name="Footer Placeholder 1"/>
          <p:cNvSpPr>
            <a:spLocks noGrp="1"/>
          </p:cNvSpPr>
          <p:nvPr>
            <p:ph type="ftr" sz="quarter" idx="11"/>
          </p:nvPr>
        </p:nvSpPr>
        <p:spPr>
          <a:xfrm>
            <a:off x="1066800" y="6356350"/>
            <a:ext cx="4953000" cy="365125"/>
          </a:xfrm>
        </p:spPr>
        <p:txBody>
          <a:bodyPr/>
          <a:lstStyle/>
          <a:p>
            <a:endParaRPr lang="en-US" dirty="0"/>
          </a:p>
        </p:txBody>
      </p:sp>
    </p:spTree>
    <p:extLst>
      <p:ext uri="{BB962C8B-B14F-4D97-AF65-F5344CB8AC3E}">
        <p14:creationId xmlns:p14="http://schemas.microsoft.com/office/powerpoint/2010/main" val="3300083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533399" y="6356350"/>
            <a:ext cx="7924801" cy="365125"/>
          </a:xfrm>
        </p:spPr>
        <p:txBody>
          <a:bodyPr/>
          <a:lstStyle/>
          <a:p>
            <a:r>
              <a:rPr lang="en-US" dirty="0">
                <a:hlinkClick r:id="rId2"/>
              </a:rPr>
              <a:t>http://</a:t>
            </a:r>
            <a:r>
              <a:rPr lang="en-US" dirty="0" smtClean="0">
                <a:hlinkClick r:id="rId2"/>
              </a:rPr>
              <a:t>commons.wikimedia.org/wiki/File:Gele%C5%BEinis_Vilkas_military_exercises_2002.jpg</a:t>
            </a:r>
            <a:endParaRPr lang="en-US" dirty="0" smtClean="0"/>
          </a:p>
          <a:p>
            <a:r>
              <a:rPr lang="en-US" dirty="0">
                <a:hlinkClick r:id="rId3"/>
              </a:rPr>
              <a:t>http://</a:t>
            </a:r>
            <a:r>
              <a:rPr lang="en-US" dirty="0" smtClean="0">
                <a:hlinkClick r:id="rId3"/>
              </a:rPr>
              <a:t>www.feenixx.com/aviation/US_Tri-Service_Fighters_Poster.htm</a:t>
            </a:r>
            <a:r>
              <a:rPr lang="en-US" dirty="0" smtClean="0"/>
              <a:t> </a:t>
            </a:r>
            <a:endParaRPr lang="en-US" dirty="0"/>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224" t="21034" r="-5224" b="-6061"/>
          <a:stretch/>
        </p:blipFill>
        <p:spPr bwMode="auto">
          <a:xfrm>
            <a:off x="437602" y="152400"/>
            <a:ext cx="5088922" cy="2881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4592"/>
          <a:stretch/>
        </p:blipFill>
        <p:spPr bwMode="auto">
          <a:xfrm>
            <a:off x="2770909" y="2590800"/>
            <a:ext cx="6029987" cy="383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15908" t="114714" r="115908" b="-96211"/>
          <a:stretch/>
        </p:blipFill>
        <p:spPr bwMode="auto">
          <a:xfrm>
            <a:off x="535424" y="3588327"/>
            <a:ext cx="3993573" cy="2440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7985"/>
          <a:stretch/>
        </p:blipFill>
        <p:spPr bwMode="auto">
          <a:xfrm>
            <a:off x="5110155" y="152400"/>
            <a:ext cx="4033845" cy="248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6251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Natural Resources</a:t>
            </a:r>
            <a:endParaRPr lang="en-US" dirty="0"/>
          </a:p>
        </p:txBody>
      </p:sp>
      <p:sp>
        <p:nvSpPr>
          <p:cNvPr id="3" name="Content Placeholder 2"/>
          <p:cNvSpPr>
            <a:spLocks noGrp="1"/>
          </p:cNvSpPr>
          <p:nvPr>
            <p:ph idx="1"/>
          </p:nvPr>
        </p:nvSpPr>
        <p:spPr/>
        <p:txBody>
          <a:bodyPr>
            <a:normAutofit/>
          </a:bodyPr>
          <a:lstStyle/>
          <a:p>
            <a:r>
              <a:rPr lang="en-US" dirty="0" smtClean="0"/>
              <a:t>Natural resources provides national power if they are exploited and utilized</a:t>
            </a:r>
          </a:p>
          <a:p>
            <a:r>
              <a:rPr lang="en-US" dirty="0" smtClean="0"/>
              <a:t>Mere possession of resources do not contribute to power</a:t>
            </a:r>
          </a:p>
          <a:p>
            <a:r>
              <a:rPr lang="en-US" dirty="0" smtClean="0"/>
              <a:t>Natural resources includes minerals, water resources, fertility of soil, flora and fauna etc.</a:t>
            </a:r>
          </a:p>
          <a:p>
            <a:r>
              <a:rPr lang="en-US" dirty="0" smtClean="0"/>
              <a:t>Raw materials are useful if they are transformed into finished goods internally</a:t>
            </a:r>
          </a:p>
          <a:p>
            <a:r>
              <a:rPr lang="en-US" dirty="0" smtClean="0"/>
              <a:t>Some resources have become very important due to advancement in science and technology e.g.</a:t>
            </a:r>
          </a:p>
          <a:p>
            <a:r>
              <a:rPr lang="en-US" dirty="0" smtClean="0"/>
              <a:t>Oil, natural gas, coal, uranium (for production of energy)</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29534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Resources cont.</a:t>
            </a:r>
            <a:endParaRPr lang="en-US" dirty="0"/>
          </a:p>
        </p:txBody>
      </p:sp>
      <p:sp>
        <p:nvSpPr>
          <p:cNvPr id="3" name="Content Placeholder 2"/>
          <p:cNvSpPr>
            <a:spLocks noGrp="1"/>
          </p:cNvSpPr>
          <p:nvPr>
            <p:ph idx="1"/>
          </p:nvPr>
        </p:nvSpPr>
        <p:spPr/>
        <p:txBody>
          <a:bodyPr/>
          <a:lstStyle/>
          <a:p>
            <a:r>
              <a:rPr lang="en-US" dirty="0"/>
              <a:t>Some are always important e.g. </a:t>
            </a:r>
          </a:p>
          <a:p>
            <a:r>
              <a:rPr lang="en-US" dirty="0"/>
              <a:t>Gold, silver, iron, copper, gem stones </a:t>
            </a:r>
            <a:endParaRPr lang="en-US" dirty="0" smtClean="0"/>
          </a:p>
          <a:p>
            <a:pPr marL="0" indent="0">
              <a:buNone/>
            </a:pPr>
            <a:r>
              <a:rPr lang="en-US" dirty="0" smtClean="0"/>
              <a:t>etc. and food</a:t>
            </a:r>
          </a:p>
          <a:p>
            <a:r>
              <a:rPr lang="en-US" dirty="0" smtClean="0"/>
              <a:t>Countries with self sufficiency in food and grains were powerful during wars e.g. USA and SU during world wars, Germany struggle hard for food during WWI.</a:t>
            </a:r>
          </a:p>
          <a:p>
            <a:r>
              <a:rPr lang="en-US" dirty="0" smtClean="0"/>
              <a:t>Future conflicts will be on water resources</a:t>
            </a:r>
          </a:p>
          <a:p>
            <a:endParaRPr lang="en-US" dirty="0" smtClean="0"/>
          </a:p>
          <a:p>
            <a:r>
              <a:rPr lang="en-US" b="1" dirty="0" smtClean="0"/>
              <a:t>Some other factors of national power are</a:t>
            </a:r>
            <a:r>
              <a:rPr lang="en-US" dirty="0" smtClean="0"/>
              <a:t>: Efficiency </a:t>
            </a:r>
            <a:r>
              <a:rPr lang="en-US" dirty="0"/>
              <a:t>of </a:t>
            </a:r>
            <a:r>
              <a:rPr lang="en-US" dirty="0" smtClean="0"/>
              <a:t>Bureaucracy, Education, Intelligence network, Foreign </a:t>
            </a:r>
            <a:r>
              <a:rPr lang="en-US" dirty="0"/>
              <a:t>Support </a:t>
            </a:r>
          </a:p>
        </p:txBody>
      </p:sp>
      <p:sp>
        <p:nvSpPr>
          <p:cNvPr id="4" name="Footer Placeholder 3"/>
          <p:cNvSpPr>
            <a:spLocks noGrp="1"/>
          </p:cNvSpPr>
          <p:nvPr>
            <p:ph type="ftr" sz="quarter" idx="11"/>
          </p:nvPr>
        </p:nvSpPr>
        <p:spPr>
          <a:xfrm>
            <a:off x="990600" y="6356350"/>
            <a:ext cx="5029200" cy="365125"/>
          </a:xfrm>
        </p:spPr>
        <p:txBody>
          <a:bodyPr/>
          <a:lstStyle/>
          <a:p>
            <a:r>
              <a:rPr lang="en-US" dirty="0"/>
              <a:t>http://www.eco-pros.org/naturalresources.htm</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35527"/>
            <a:ext cx="3497182" cy="2431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780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on National Power</a:t>
            </a:r>
            <a:endParaRPr lang="en-US" dirty="0"/>
          </a:p>
        </p:txBody>
      </p:sp>
      <p:sp>
        <p:nvSpPr>
          <p:cNvPr id="3" name="Content Placeholder 2"/>
          <p:cNvSpPr>
            <a:spLocks noGrp="1"/>
          </p:cNvSpPr>
          <p:nvPr>
            <p:ph idx="1"/>
          </p:nvPr>
        </p:nvSpPr>
        <p:spPr/>
        <p:txBody>
          <a:bodyPr/>
          <a:lstStyle/>
          <a:p>
            <a:r>
              <a:rPr lang="en-US" dirty="0" smtClean="0"/>
              <a:t>A state can increase its national power through the components described.</a:t>
            </a:r>
          </a:p>
          <a:p>
            <a:r>
              <a:rPr lang="en-US" dirty="0" smtClean="0"/>
              <a:t>However, certain factors limit the national power.</a:t>
            </a:r>
          </a:p>
          <a:p>
            <a:r>
              <a:rPr lang="en-US" dirty="0" smtClean="0"/>
              <a:t>They are:</a:t>
            </a:r>
          </a:p>
          <a:p>
            <a:pPr marL="457200" indent="-457200">
              <a:buFont typeface="+mj-lt"/>
              <a:buAutoNum type="arabicPeriod"/>
            </a:pPr>
            <a:r>
              <a:rPr lang="en-US" dirty="0" smtClean="0"/>
              <a:t>Balance of Power</a:t>
            </a:r>
          </a:p>
          <a:p>
            <a:pPr marL="457200" indent="-457200">
              <a:buFont typeface="+mj-lt"/>
              <a:buAutoNum type="arabicPeriod"/>
            </a:pPr>
            <a:r>
              <a:rPr lang="en-US" dirty="0" smtClean="0"/>
              <a:t>International Morality</a:t>
            </a:r>
          </a:p>
          <a:p>
            <a:pPr marL="457200" indent="-457200">
              <a:buFont typeface="+mj-lt"/>
              <a:buAutoNum type="arabicPeriod"/>
            </a:pPr>
            <a:r>
              <a:rPr lang="en-US" dirty="0" smtClean="0"/>
              <a:t>World Public Opinion</a:t>
            </a:r>
          </a:p>
          <a:p>
            <a:pPr marL="457200" indent="-457200">
              <a:buFont typeface="+mj-lt"/>
              <a:buAutoNum type="arabicPeriod"/>
            </a:pPr>
            <a:r>
              <a:rPr lang="en-US" dirty="0" smtClean="0"/>
              <a:t>Disarmament</a:t>
            </a:r>
          </a:p>
          <a:p>
            <a:pPr marL="457200" indent="-457200">
              <a:buFont typeface="+mj-lt"/>
              <a:buAutoNum type="arabicPeriod"/>
            </a:pPr>
            <a:r>
              <a:rPr lang="en-US" dirty="0" smtClean="0"/>
              <a:t>International Organization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90459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Balance of Power</a:t>
            </a:r>
            <a:endParaRPr lang="en-US" dirty="0"/>
          </a:p>
        </p:txBody>
      </p:sp>
      <p:sp>
        <p:nvSpPr>
          <p:cNvPr id="3" name="Content Placeholder 2"/>
          <p:cNvSpPr>
            <a:spLocks noGrp="1"/>
          </p:cNvSpPr>
          <p:nvPr>
            <p:ph idx="1"/>
          </p:nvPr>
        </p:nvSpPr>
        <p:spPr/>
        <p:txBody>
          <a:bodyPr/>
          <a:lstStyle/>
          <a:p>
            <a:r>
              <a:rPr lang="en-US" dirty="0" smtClean="0"/>
              <a:t>A phenomena where by the power of a nation or a group of nation is balanced by another state or group of sate through different mechanism</a:t>
            </a:r>
          </a:p>
          <a:p>
            <a:r>
              <a:rPr lang="en-US" dirty="0" smtClean="0"/>
              <a:t>Checking power with power to achieve balance</a:t>
            </a:r>
          </a:p>
          <a:p>
            <a:r>
              <a:rPr lang="en-US" dirty="0" smtClean="0"/>
              <a:t>Thus national power of a state can be limited by the phenomena of balance of power (through alliances and counter alliances, divide and rule, armaments, buffer state etc.)</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75322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International Morality</a:t>
            </a:r>
            <a:endParaRPr lang="en-US" dirty="0"/>
          </a:p>
        </p:txBody>
      </p:sp>
      <p:sp>
        <p:nvSpPr>
          <p:cNvPr id="3" name="Content Placeholder 2"/>
          <p:cNvSpPr>
            <a:spLocks noGrp="1"/>
          </p:cNvSpPr>
          <p:nvPr>
            <p:ph idx="1"/>
          </p:nvPr>
        </p:nvSpPr>
        <p:spPr/>
        <p:txBody>
          <a:bodyPr/>
          <a:lstStyle/>
          <a:p>
            <a:r>
              <a:rPr lang="en-US" dirty="0" smtClean="0"/>
              <a:t>A state can not keep on increasing its national power by all means like Machiavellian policies</a:t>
            </a:r>
          </a:p>
          <a:p>
            <a:r>
              <a:rPr lang="en-US" dirty="0" smtClean="0"/>
              <a:t>The states have to abide by some accepted international norms and principles of morality</a:t>
            </a:r>
          </a:p>
          <a:p>
            <a:r>
              <a:rPr lang="en-US" dirty="0" smtClean="0"/>
              <a:t>These limits the national power as the rulers and diplomats have to consider them in dealing in international affairs</a:t>
            </a:r>
          </a:p>
          <a:p>
            <a:r>
              <a:rPr lang="en-US" dirty="0" smtClean="0"/>
              <a:t>Some of these are: keeping promises, fair dealing, abiding by pacts and treaties, respect for international law, protection of minorities, safeguard of human rights, peaceful means for settling disputes, respecting international boundaries, principle of non interference in internal affairs of other state,  etc.</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21535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World Public Opinion</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smtClean="0"/>
              <a:t>The world public opinion safeguard the interest of humanity</a:t>
            </a:r>
          </a:p>
          <a:p>
            <a:r>
              <a:rPr lang="en-US" dirty="0" smtClean="0"/>
              <a:t>Protects against violation of fundamental rights, threat to world peace, genocide, misuse of power, denial of justice etc.</a:t>
            </a:r>
          </a:p>
          <a:p>
            <a:r>
              <a:rPr lang="en-US" dirty="0" smtClean="0"/>
              <a:t>It unifies the people all around the world to strive for the just cause and to put pressure on their governments to struggle for the same</a:t>
            </a:r>
          </a:p>
          <a:p>
            <a:r>
              <a:rPr lang="en-US" dirty="0" smtClean="0"/>
              <a:t>E.g. disarmaments, nuclear free zone, struggle against drug trafficking, war against terrorism, </a:t>
            </a:r>
          </a:p>
          <a:p>
            <a:r>
              <a:rPr lang="en-US" dirty="0" smtClean="0"/>
              <a:t>World public opinion on Israel atrocities in Gaza and use of social media</a:t>
            </a:r>
          </a:p>
          <a:p>
            <a:r>
              <a:rPr lang="en-US" dirty="0" smtClean="0"/>
              <a:t>India and Pakistan announced a moratorium on nuclear testing after nuclear explosions in 1998</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08598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World Public Opinion cont.</a:t>
            </a:r>
            <a:endParaRPr lang="en-US" dirty="0"/>
          </a:p>
        </p:txBody>
      </p:sp>
      <p:sp>
        <p:nvSpPr>
          <p:cNvPr id="3" name="Content Placeholder 2"/>
          <p:cNvSpPr>
            <a:spLocks noGrp="1"/>
          </p:cNvSpPr>
          <p:nvPr>
            <p:ph idx="1"/>
          </p:nvPr>
        </p:nvSpPr>
        <p:spPr/>
        <p:txBody>
          <a:bodyPr/>
          <a:lstStyle/>
          <a:p>
            <a:r>
              <a:rPr lang="en-US" dirty="0" smtClean="0"/>
              <a:t>A state tries to follow world public opinion to avoid embarrassment and condemnation at international level</a:t>
            </a:r>
          </a:p>
          <a:p>
            <a:r>
              <a:rPr lang="en-US" dirty="0" smtClean="0"/>
              <a:t>Sometimes, states will not care for it and will keep its policy to pursue national interests</a:t>
            </a:r>
          </a:p>
          <a:p>
            <a:r>
              <a:rPr lang="en-US" dirty="0" smtClean="0"/>
              <a:t>E.g. Israel pay no heed to world public opinion and kept on attacking and killing innocent people in Gaza in 2014</a:t>
            </a:r>
          </a:p>
          <a:p>
            <a:r>
              <a:rPr lang="en-US" dirty="0" smtClean="0"/>
              <a:t>India continues its hard policy against Kashmiri people in IHK</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45672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381000" y="6356350"/>
            <a:ext cx="5638800" cy="365125"/>
          </a:xfrm>
        </p:spPr>
        <p:txBody>
          <a:bodyPr/>
          <a:lstStyle/>
          <a:p>
            <a:r>
              <a:rPr lang="en-US" dirty="0">
                <a:hlinkClick r:id="rId2"/>
              </a:rPr>
              <a:t>http://</a:t>
            </a:r>
            <a:r>
              <a:rPr lang="en-US" dirty="0" smtClean="0">
                <a:hlinkClick r:id="rId2"/>
              </a:rPr>
              <a:t>www.bbc.co.uk/history/events/public_opinion_about_the_afghan_war_changes</a:t>
            </a:r>
            <a:endParaRPr lang="en-US" dirty="0" smtClean="0"/>
          </a:p>
          <a:p>
            <a:r>
              <a:rPr lang="en-US" dirty="0"/>
              <a:t>http://guides.library.cornell.edu/polling</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175" y="304800"/>
            <a:ext cx="640080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905250"/>
            <a:ext cx="502920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4125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dirty="0" smtClean="0"/>
              <a:t>. Disarmament</a:t>
            </a:r>
            <a:endParaRPr lang="en-US" dirty="0"/>
          </a:p>
        </p:txBody>
      </p:sp>
      <p:sp>
        <p:nvSpPr>
          <p:cNvPr id="3" name="Content Placeholder 2"/>
          <p:cNvSpPr>
            <a:spLocks noGrp="1"/>
          </p:cNvSpPr>
          <p:nvPr>
            <p:ph idx="1"/>
          </p:nvPr>
        </p:nvSpPr>
        <p:spPr/>
        <p:txBody>
          <a:bodyPr/>
          <a:lstStyle/>
          <a:p>
            <a:r>
              <a:rPr lang="en-US" dirty="0" smtClean="0"/>
              <a:t>The effort to reduce the acquisition of weapons and arms</a:t>
            </a:r>
          </a:p>
          <a:p>
            <a:r>
              <a:rPr lang="en-US" dirty="0" smtClean="0"/>
              <a:t>Disarmament reduces national power of a state</a:t>
            </a:r>
          </a:p>
          <a:p>
            <a:r>
              <a:rPr lang="en-US" dirty="0" smtClean="0"/>
              <a:t>Nuclear proliferation Treaty, Comprehensive Test Ban Treaty, Strategic Arms Limitation Talk, Strategic Arms Reduction Talk etc.</a:t>
            </a:r>
          </a:p>
          <a:p>
            <a:r>
              <a:rPr lang="en-US" dirty="0" smtClean="0"/>
              <a:t>Efforts of UN and agencies like International Atomic Energy Commission for disarmament of Iraq in middle east to decrease its capacity to attack others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643754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381000" y="6356350"/>
            <a:ext cx="7924800" cy="365125"/>
          </a:xfrm>
        </p:spPr>
        <p:txBody>
          <a:bodyPr/>
          <a:lstStyle/>
          <a:p>
            <a:r>
              <a:rPr lang="en-US" dirty="0">
                <a:hlinkClick r:id="rId2"/>
              </a:rPr>
              <a:t>http://www.thetruthaboutguns.com/2013/03/robert-farago/its-civilian-disarmament-stupid</a:t>
            </a:r>
            <a:r>
              <a:rPr lang="en-US" dirty="0" smtClean="0">
                <a:hlinkClick r:id="rId2"/>
              </a:rPr>
              <a:t>/</a:t>
            </a:r>
            <a:endParaRPr lang="en-US" dirty="0" smtClean="0"/>
          </a:p>
          <a:p>
            <a:r>
              <a:rPr lang="en-US" dirty="0"/>
              <a:t>http://www.haciendapub.com/randomnotes/guns-and-freedom-part-3-%E2%80%94-civilian-disarmament-and-tyranny</a:t>
            </a:r>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500" b="9599"/>
          <a:stretch/>
        </p:blipFill>
        <p:spPr bwMode="auto">
          <a:xfrm>
            <a:off x="290945" y="249383"/>
            <a:ext cx="5486400" cy="3297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8338"/>
          <a:stretch/>
        </p:blipFill>
        <p:spPr bwMode="auto">
          <a:xfrm>
            <a:off x="3034145" y="3276600"/>
            <a:ext cx="5629275" cy="295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5884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smtClean="0"/>
              <a:t>. International Organization</a:t>
            </a:r>
            <a:endParaRPr lang="en-US" dirty="0"/>
          </a:p>
        </p:txBody>
      </p:sp>
      <p:sp>
        <p:nvSpPr>
          <p:cNvPr id="3" name="Content Placeholder 2"/>
          <p:cNvSpPr>
            <a:spLocks noGrp="1"/>
          </p:cNvSpPr>
          <p:nvPr>
            <p:ph idx="1"/>
          </p:nvPr>
        </p:nvSpPr>
        <p:spPr/>
        <p:txBody>
          <a:bodyPr/>
          <a:lstStyle/>
          <a:p>
            <a:r>
              <a:rPr lang="en-US" dirty="0" smtClean="0"/>
              <a:t>League of Nations and United Nations objective</a:t>
            </a:r>
          </a:p>
          <a:p>
            <a:r>
              <a:rPr lang="en-US" dirty="0" smtClean="0"/>
              <a:t>To maintain peace and collective security and to take measures for prevention and removal of threats to peace</a:t>
            </a:r>
          </a:p>
          <a:p>
            <a:r>
              <a:rPr lang="en-US" dirty="0" smtClean="0"/>
              <a:t>Thus, UN can intervene if it deem necessary that a particular state has become a threat to world peace</a:t>
            </a:r>
          </a:p>
          <a:p>
            <a:r>
              <a:rPr lang="en-US" dirty="0" err="1" smtClean="0"/>
              <a:t>E.g</a:t>
            </a:r>
            <a:r>
              <a:rPr lang="en-US" dirty="0" smtClean="0"/>
              <a:t> Iraq after gulf war, resolution against Israel aggression in Palestine, </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544973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Meaning and concept of Power</a:t>
            </a:r>
          </a:p>
          <a:p>
            <a:r>
              <a:rPr lang="en-US" b="1" dirty="0" smtClean="0"/>
              <a:t>Definition of National Power</a:t>
            </a:r>
          </a:p>
          <a:p>
            <a:r>
              <a:rPr lang="en-US" b="1" dirty="0" smtClean="0"/>
              <a:t>Components </a:t>
            </a:r>
            <a:r>
              <a:rPr lang="en-US" b="1" dirty="0"/>
              <a:t>of National </a:t>
            </a:r>
            <a:r>
              <a:rPr lang="en-US" b="1" dirty="0" smtClean="0"/>
              <a:t>Power</a:t>
            </a:r>
          </a:p>
          <a:p>
            <a:pPr marL="457200" indent="-457200">
              <a:buFont typeface="+mj-lt"/>
              <a:buAutoNum type="arabicPeriod"/>
            </a:pPr>
            <a:r>
              <a:rPr lang="en-US" dirty="0" smtClean="0"/>
              <a:t>Population</a:t>
            </a:r>
            <a:endParaRPr lang="en-US" dirty="0"/>
          </a:p>
          <a:p>
            <a:pPr marL="457200" indent="-457200">
              <a:buFont typeface="+mj-lt"/>
              <a:buAutoNum type="arabicPeriod"/>
            </a:pPr>
            <a:r>
              <a:rPr lang="en-US" dirty="0"/>
              <a:t>Technology</a:t>
            </a:r>
          </a:p>
          <a:p>
            <a:pPr marL="457200" indent="-457200">
              <a:buFont typeface="+mj-lt"/>
              <a:buAutoNum type="arabicPeriod"/>
            </a:pPr>
            <a:r>
              <a:rPr lang="en-US" dirty="0"/>
              <a:t>Geography</a:t>
            </a:r>
          </a:p>
          <a:p>
            <a:pPr marL="457200" indent="-457200">
              <a:buFont typeface="+mj-lt"/>
              <a:buAutoNum type="arabicPeriod"/>
            </a:pPr>
            <a:r>
              <a:rPr lang="en-US" dirty="0"/>
              <a:t>National Character and Morale</a:t>
            </a:r>
          </a:p>
          <a:p>
            <a:pPr marL="457200" indent="-457200">
              <a:buFont typeface="+mj-lt"/>
              <a:buAutoNum type="arabicPeriod"/>
            </a:pPr>
            <a:r>
              <a:rPr lang="en-US" dirty="0"/>
              <a:t>Economic Development</a:t>
            </a:r>
          </a:p>
          <a:p>
            <a:pPr marL="457200" indent="-457200">
              <a:buFont typeface="+mj-lt"/>
              <a:buAutoNum type="arabicPeriod"/>
            </a:pPr>
            <a:r>
              <a:rPr lang="en-US" dirty="0"/>
              <a:t>Leadership</a:t>
            </a:r>
          </a:p>
          <a:p>
            <a:pPr marL="457200" indent="-457200">
              <a:buFont typeface="+mj-lt"/>
              <a:buAutoNum type="arabicPeriod"/>
            </a:pPr>
            <a:r>
              <a:rPr lang="en-US" dirty="0"/>
              <a:t>Diplomacy</a:t>
            </a:r>
          </a:p>
          <a:p>
            <a:pPr marL="457200" indent="-457200">
              <a:buFont typeface="+mj-lt"/>
              <a:buAutoNum type="arabicPeriod"/>
            </a:pPr>
            <a:r>
              <a:rPr lang="en-US" dirty="0"/>
              <a:t>Ideology</a:t>
            </a:r>
          </a:p>
          <a:p>
            <a:pPr marL="457200" indent="-457200">
              <a:buFont typeface="+mj-lt"/>
              <a:buAutoNum type="arabicPeriod"/>
            </a:pPr>
            <a:r>
              <a:rPr lang="en-US" dirty="0"/>
              <a:t>Military Preparedness</a:t>
            </a:r>
          </a:p>
          <a:p>
            <a:pPr marL="457200" indent="-457200">
              <a:buFont typeface="+mj-lt"/>
              <a:buAutoNum type="arabicPeriod"/>
            </a:pPr>
            <a:r>
              <a:rPr lang="en-US" dirty="0"/>
              <a:t>Natural Resources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08933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marL="0" indent="0">
              <a:buNone/>
            </a:pPr>
            <a:r>
              <a:rPr lang="en-US" b="1" dirty="0"/>
              <a:t>Limitations on National </a:t>
            </a:r>
            <a:r>
              <a:rPr lang="en-US" b="1" dirty="0" smtClean="0"/>
              <a:t>Power</a:t>
            </a:r>
          </a:p>
          <a:p>
            <a:pPr marL="457200" indent="-457200">
              <a:buFont typeface="+mj-lt"/>
              <a:buAutoNum type="arabicPeriod"/>
            </a:pPr>
            <a:r>
              <a:rPr lang="en-US" dirty="0" smtClean="0"/>
              <a:t>Balance </a:t>
            </a:r>
            <a:r>
              <a:rPr lang="en-US" dirty="0"/>
              <a:t>of Power</a:t>
            </a:r>
          </a:p>
          <a:p>
            <a:pPr marL="457200" indent="-457200">
              <a:buFont typeface="+mj-lt"/>
              <a:buAutoNum type="arabicPeriod"/>
            </a:pPr>
            <a:r>
              <a:rPr lang="en-US" dirty="0"/>
              <a:t>International Morality</a:t>
            </a:r>
          </a:p>
          <a:p>
            <a:pPr marL="457200" indent="-457200">
              <a:buFont typeface="+mj-lt"/>
              <a:buAutoNum type="arabicPeriod"/>
            </a:pPr>
            <a:r>
              <a:rPr lang="en-US" dirty="0"/>
              <a:t>World Public Opinion</a:t>
            </a:r>
          </a:p>
          <a:p>
            <a:pPr marL="457200" indent="-457200">
              <a:buFont typeface="+mj-lt"/>
              <a:buAutoNum type="arabicPeriod"/>
            </a:pPr>
            <a:r>
              <a:rPr lang="en-US" dirty="0"/>
              <a:t>Disarmament</a:t>
            </a:r>
          </a:p>
          <a:p>
            <a:pPr marL="457200" indent="-457200">
              <a:buFont typeface="+mj-lt"/>
              <a:buAutoNum type="arabicPeriod"/>
            </a:pPr>
            <a:r>
              <a:rPr lang="en-US" dirty="0"/>
              <a:t>International Organization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475419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r>
              <a:rPr lang="en-US" dirty="0" smtClean="0"/>
              <a:t>Define power and national power.</a:t>
            </a:r>
          </a:p>
          <a:p>
            <a:r>
              <a:rPr lang="en-US" dirty="0" smtClean="0"/>
              <a:t>How a state can increase its national power?</a:t>
            </a:r>
          </a:p>
          <a:p>
            <a:r>
              <a:rPr lang="en-US" dirty="0" smtClean="0"/>
              <a:t>What are the limitations on national power?</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57367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2262</TotalTime>
  <Words>2811</Words>
  <Application>Microsoft Office PowerPoint</Application>
  <PresentationFormat>On-screen Show (4:3)</PresentationFormat>
  <Paragraphs>317</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Review of Previous Lecture- NSS</vt:lpstr>
      <vt:lpstr>National Power</vt:lpstr>
      <vt:lpstr>National Power</vt:lpstr>
      <vt:lpstr>Power</vt:lpstr>
      <vt:lpstr>Power</vt:lpstr>
      <vt:lpstr>But What is Power?</vt:lpstr>
      <vt:lpstr>Power?</vt:lpstr>
      <vt:lpstr>National Power?</vt:lpstr>
      <vt:lpstr>National Power?</vt:lpstr>
      <vt:lpstr>National Power cont.</vt:lpstr>
      <vt:lpstr>Characteristic of National Power </vt:lpstr>
      <vt:lpstr>Components of National Power</vt:lpstr>
      <vt:lpstr>Components of National Power</vt:lpstr>
      <vt:lpstr>1. Population</vt:lpstr>
      <vt:lpstr>PowerPoint Presentation</vt:lpstr>
      <vt:lpstr>2. Technology</vt:lpstr>
      <vt:lpstr>PowerPoint Presentation</vt:lpstr>
      <vt:lpstr>PowerPoint Presentation</vt:lpstr>
      <vt:lpstr>3. Geography </vt:lpstr>
      <vt:lpstr>Geography</vt:lpstr>
      <vt:lpstr>Geography cont.</vt:lpstr>
      <vt:lpstr>PowerPoint Presentation</vt:lpstr>
      <vt:lpstr>4. National Character and Morale</vt:lpstr>
      <vt:lpstr>5. Economic Development</vt:lpstr>
      <vt:lpstr>6. Leadership</vt:lpstr>
      <vt:lpstr>PowerPoint Presentation</vt:lpstr>
      <vt:lpstr>Leadership cont.</vt:lpstr>
      <vt:lpstr>PowerPoint Presentation</vt:lpstr>
      <vt:lpstr>7. Diplomacy</vt:lpstr>
      <vt:lpstr>Diplomacy cont.</vt:lpstr>
      <vt:lpstr>8. Ideology</vt:lpstr>
      <vt:lpstr>Ideology cont.</vt:lpstr>
      <vt:lpstr>9. Military Preparedness</vt:lpstr>
      <vt:lpstr>PowerPoint Presentation</vt:lpstr>
      <vt:lpstr>PowerPoint Presentation</vt:lpstr>
      <vt:lpstr>10. Natural Resources</vt:lpstr>
      <vt:lpstr>Natural Resources cont.</vt:lpstr>
      <vt:lpstr>Limitations on National Power</vt:lpstr>
      <vt:lpstr>1. Balance of Power</vt:lpstr>
      <vt:lpstr>2. International Morality</vt:lpstr>
      <vt:lpstr>3. World Public Opinion</vt:lpstr>
      <vt:lpstr>3. World Public Opinion cont.</vt:lpstr>
      <vt:lpstr>PowerPoint Presentation</vt:lpstr>
      <vt:lpstr>4. Disarmament</vt:lpstr>
      <vt:lpstr>PowerPoint Presentation</vt:lpstr>
      <vt:lpstr>5. International Organization</vt:lpstr>
      <vt:lpstr>Summary</vt:lpstr>
      <vt:lpstr>Summary</vt:lpstr>
      <vt:lpstr>Review Questions</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94</cp:revision>
  <dcterms:created xsi:type="dcterms:W3CDTF">2012-02-27T05:45:45Z</dcterms:created>
  <dcterms:modified xsi:type="dcterms:W3CDTF">2014-11-20T10:08:56Z</dcterms:modified>
</cp:coreProperties>
</file>