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6" r:id="rId1"/>
    <p:sldMasterId id="2147483813" r:id="rId2"/>
  </p:sldMasterIdLst>
  <p:notesMasterIdLst>
    <p:notesMasterId r:id="rId18"/>
  </p:notesMasterIdLst>
  <p:handoutMasterIdLst>
    <p:handoutMasterId r:id="rId19"/>
  </p:handoutMasterIdLst>
  <p:sldIdLst>
    <p:sldId id="337" r:id="rId3"/>
    <p:sldId id="338" r:id="rId4"/>
    <p:sldId id="299" r:id="rId5"/>
    <p:sldId id="315" r:id="rId6"/>
    <p:sldId id="270" r:id="rId7"/>
    <p:sldId id="269" r:id="rId8"/>
    <p:sldId id="319" r:id="rId9"/>
    <p:sldId id="317" r:id="rId10"/>
    <p:sldId id="316" r:id="rId11"/>
    <p:sldId id="272" r:id="rId12"/>
    <p:sldId id="320" r:id="rId13"/>
    <p:sldId id="335" r:id="rId14"/>
    <p:sldId id="336" r:id="rId15"/>
    <p:sldId id="321" r:id="rId16"/>
    <p:sldId id="305" r:id="rId17"/>
  </p:sldIdLst>
  <p:sldSz cx="9144000" cy="6858000" type="screen4x3"/>
  <p:notesSz cx="6858000" cy="9144000"/>
  <p:custDataLst>
    <p:tags r:id="rId2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yy Ahmad" initials="F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CFF99"/>
    <a:srgbClr val="000000"/>
    <a:srgbClr val="CB01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Fayyaz Ahmad Faize</a:t>
            </a:r>
          </a:p>
        </p:txBody>
      </p:sp>
      <p:sp>
        <p:nvSpPr>
          <p:cNvPr id="144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2149EA18-5C81-4A69-81DA-2E947718D2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0994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Fayyaz Ahmad Faize</a:t>
            </a:r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790E623A-2B5F-4656-89C5-2339F914C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9430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223F3-F3AB-4489-9B44-A1AA72110608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322CD-9F75-43EE-8585-0138FAB133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732749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E02D0-D4A6-4FAB-ADD4-ADDE480FB330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B05C7-C36D-4CBA-ABBC-29DC62E3C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067405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DA9DB-9405-4E04-883C-6F05BA803673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F7484-C4D1-4DAD-BD33-F77831DA77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00345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E8799-AD0C-48BC-A59C-C08EEC20133F}" type="datetime1">
              <a:rPr lang="en-US" smtClean="0"/>
              <a:t>11/20/2014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296A2-D944-4CC9-A40E-74F4E060F0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32313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E8B62-4A89-4228-9D45-E50208887B56}" type="datetime1">
              <a:rPr lang="en-US" smtClean="0"/>
              <a:t>11/20/2014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5FD23-F13B-44AD-B8E8-E156707B08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737022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4DFB8-1F9F-4C80-85B3-11027622B6A6}" type="datetime1">
              <a:rPr lang="en-US" smtClean="0"/>
              <a:t>11/20/2014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C2A37-1CAA-40DC-95D6-973D485471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222152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5EC84-0BA9-4AD9-BECB-BF85B01B9C51}" type="datetime1">
              <a:rPr lang="en-US" smtClean="0"/>
              <a:t>11/20/2014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B20A0-378D-4696-99FF-6A4AD2791A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517569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5AEA8-A89B-40B9-9ABB-7A903E88A78C}" type="datetime1">
              <a:rPr lang="en-US" smtClean="0"/>
              <a:t>11/20/2014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58926-A97C-41A4-BAA1-BB2BC914B0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55488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CB12A-E707-4FB1-AF81-06A012F15E0D}" type="datetime1">
              <a:rPr lang="en-US" smtClean="0"/>
              <a:t>11/20/2014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6A412-BDF8-42C4-B587-B14BFA7B28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451437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456B8-5498-4F86-A138-BF20FE80A7F0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7D438-6281-4AB8-8F3E-B222DF01B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165774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17ABE-32CA-4415-A7A4-70CE529F634F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40049-4133-4B15-BA98-AA8FC73302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59369"/>
      </p:ext>
    </p:extLst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73F09-3977-48DB-AF7D-E214D8182DB9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 sz="1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73453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2800" b="1" i="0" baseline="0"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 baseline="0"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C0FFF-9438-4665-8C5F-3569CFA5AA1C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28147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11D9-EF55-4F5A-BFC7-84F7F7681645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9959081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42D9-396D-466E-A06D-C52499520A21}" type="datetime1">
              <a:rPr lang="en-US" smtClean="0"/>
              <a:t>11/20/2014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9019705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F5317-B72C-4226-B4B6-339C970E8436}" type="datetime1">
              <a:rPr lang="en-US" smtClean="0"/>
              <a:t>11/20/2014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03628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ECD6-2745-4B27-8448-442D84CB07B5}" type="datetime1">
              <a:rPr lang="en-US" smtClean="0"/>
              <a:t>11/20/2014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6050607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0D9-1987-4EC9-811A-4038A30858DC}" type="datetime1">
              <a:rPr lang="en-US" smtClean="0"/>
              <a:t>11/20/2014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195408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77B84-38BC-49FE-9324-79B53E81F4DA}" type="datetime1">
              <a:rPr lang="en-US" smtClean="0"/>
              <a:t>11/20/2014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852027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7215-E5B2-4C36-B540-1B37277C5F4D}" type="datetime1">
              <a:rPr lang="en-US" smtClean="0"/>
              <a:t>11/20/2014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25296809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497C2-01B7-4020-B0F4-2ED279562B43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4396252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F3869-062E-448E-BCD1-87B185AED65B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1531841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E9CF119C-6009-4451-8B61-F3FF7DDD9EEB}" type="datetime1">
              <a:rPr lang="en-US" smtClean="0"/>
              <a:t>11/20/2014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6F42FDE4-A7DD-41A7-A0A6-9B649FB43336}" type="slidenum">
              <a:rPr kumimoji="0" lang="en-US" smtClean="0"/>
              <a:t>‹#›</a:t>
            </a:fld>
            <a:endParaRPr kumimoji="0" lang="en-US" sz="14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2585637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385050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C8B1171-8BF3-409B-9DED-72E218133B0C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0FCE9EA-4947-442D-A785-DA0BF56B2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ransition spd="slow">
    <p:split orient="vert"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C8B1171-8BF3-409B-9DED-72E218133B0C}" type="datetime1">
              <a:rPr lang="en-US" smtClean="0"/>
              <a:t>11/20/2014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0FCE9EA-4947-442D-A785-DA0BF56B2BA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792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12" r:id="rId12"/>
    <p:sldLayoutId id="2147483779" r:id="rId13"/>
  </p:sldLayoutIdLst>
  <p:transition spd="slow">
    <p:split orient="vert"/>
  </p:transition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m.pk/url?sa=t&amp;rct=j&amp;q=&amp;esrc=s&amp;source=web&amp;cd=1&amp;cad=rja&amp;uact=8&amp;ved=0CBsQFjAA&amp;url=http://hamariweb.com/dictionaries/nationalism_urdu-meanings.aspx&amp;ei=0ShqVKySDYnJPLa3gZAE&amp;usg=AFQjCNGv-Ti-SV6oHu5J_bfIun6AKGSVRA&amp;sig2=32QqvsNeVYkWSypviYWNHg&amp;bvm=bv.79142246,d.d2s" TargetMode="Externa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allthingsd.com/20111226/obama-likes-the-internet-so-hell-probably-veto-sopa-if-it-gets-that-far/" TargetMode="External"/><Relationship Id="rId2" Type="http://schemas.openxmlformats.org/officeDocument/2006/relationships/hyperlink" Target="http://heatherfreitag.wordpress.com/2010/11/09/the-dip-in-diplomacy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rkeyagenda.com/nationalism-a-force-for-evil-1223.html" TargetMode="External"/><Relationship Id="rId7" Type="http://schemas.openxmlformats.org/officeDocument/2006/relationships/image" Target="../media/image8.png"/><Relationship Id="rId2" Type="http://schemas.openxmlformats.org/officeDocument/2006/relationships/hyperlink" Target="http://en.wikipedia.org/wiki/Indian_nationalism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 of Previous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/>
              <a:t>Development </a:t>
            </a:r>
            <a:r>
              <a:rPr lang="en-US" b="1" u="sng" dirty="0"/>
              <a:t>of NSS </a:t>
            </a:r>
            <a:r>
              <a:rPr lang="en-US" b="1" u="sng" dirty="0" smtClean="0"/>
              <a:t>– Deep impact by following factors</a:t>
            </a:r>
            <a:endParaRPr lang="en-US" b="1" u="sng" dirty="0"/>
          </a:p>
          <a:p>
            <a:r>
              <a:rPr lang="en-US" dirty="0" smtClean="0"/>
              <a:t>Rise </a:t>
            </a:r>
            <a:r>
              <a:rPr lang="en-US" dirty="0"/>
              <a:t>of nationalism</a:t>
            </a:r>
          </a:p>
          <a:p>
            <a:r>
              <a:rPr lang="en-US" dirty="0"/>
              <a:t>Military movements and warfare</a:t>
            </a:r>
          </a:p>
          <a:p>
            <a:r>
              <a:rPr lang="en-US" dirty="0"/>
              <a:t>Rise of ideology</a:t>
            </a:r>
          </a:p>
          <a:p>
            <a:r>
              <a:rPr lang="en-US" dirty="0"/>
              <a:t>Extension of NSS to non-European </a:t>
            </a:r>
            <a:r>
              <a:rPr lang="en-US" dirty="0" smtClean="0"/>
              <a:t>states</a:t>
            </a:r>
          </a:p>
          <a:p>
            <a:pPr marL="0" indent="0">
              <a:buNone/>
            </a:pPr>
            <a:r>
              <a:rPr lang="en-US" b="1" u="sng" dirty="0" smtClean="0"/>
              <a:t>Elements </a:t>
            </a:r>
            <a:r>
              <a:rPr lang="en-US" b="1" u="sng" dirty="0"/>
              <a:t>of NSS</a:t>
            </a:r>
          </a:p>
          <a:p>
            <a:r>
              <a:rPr lang="en-US" b="1" dirty="0"/>
              <a:t> </a:t>
            </a:r>
            <a:r>
              <a:rPr lang="en-US" dirty="0"/>
              <a:t>Sovereignty</a:t>
            </a:r>
          </a:p>
          <a:p>
            <a:r>
              <a:rPr lang="en-US" dirty="0"/>
              <a:t>Territorial Integrity</a:t>
            </a:r>
          </a:p>
          <a:p>
            <a:r>
              <a:rPr lang="en-US" dirty="0"/>
              <a:t>Legal Equality</a:t>
            </a:r>
          </a:p>
          <a:p>
            <a:r>
              <a:rPr lang="en-US" dirty="0"/>
              <a:t>Nationalism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2031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Today’s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Elements of NSS</a:t>
            </a:r>
          </a:p>
          <a:p>
            <a:pPr marL="0" indent="0">
              <a:buNone/>
            </a:pPr>
            <a:endParaRPr lang="en-US" b="1" u="sng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Nationalism</a:t>
            </a:r>
          </a:p>
          <a:p>
            <a:r>
              <a:rPr lang="en-US" dirty="0" smtClean="0"/>
              <a:t>Territorial </a:t>
            </a:r>
            <a:r>
              <a:rPr lang="en-US" dirty="0"/>
              <a:t>Integrity</a:t>
            </a:r>
          </a:p>
          <a:p>
            <a:r>
              <a:rPr lang="en-US" dirty="0"/>
              <a:t>Legal Equality</a:t>
            </a:r>
          </a:p>
          <a:p>
            <a:r>
              <a:rPr lang="en-US" dirty="0"/>
              <a:t>Nationalism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6816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8382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2. Territorial </a:t>
            </a:r>
            <a:r>
              <a:rPr lang="en-US" b="1" dirty="0">
                <a:solidFill>
                  <a:schemeClr val="tx1"/>
                </a:solidFill>
              </a:rPr>
              <a:t>Integrity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Where will a nation live?</a:t>
            </a:r>
          </a:p>
          <a:p>
            <a:r>
              <a:rPr lang="en-US" dirty="0" smtClean="0"/>
              <a:t>A nation needs a state to live- It needs Territory- </a:t>
            </a:r>
          </a:p>
          <a:p>
            <a:r>
              <a:rPr lang="en-US" dirty="0" smtClean="0"/>
              <a:t>NSS will exist if the integrity of territory continue</a:t>
            </a:r>
          </a:p>
          <a:p>
            <a:r>
              <a:rPr lang="en-US" dirty="0" smtClean="0"/>
              <a:t>No Land--No Nation</a:t>
            </a:r>
          </a:p>
          <a:p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  <a:p>
            <a:endParaRPr lang="en-US" sz="2800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33400" y="6356350"/>
            <a:ext cx="5486400" cy="365125"/>
          </a:xfrm>
        </p:spPr>
        <p:txBody>
          <a:bodyPr/>
          <a:lstStyle/>
          <a:p>
            <a:r>
              <a:rPr kumimoji="0" lang="en-US" dirty="0"/>
              <a:t>http://cavendishandgloucester.com/land-opportunities.php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3</a:t>
            </a:fld>
            <a:endParaRPr kumimoji="0"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743200"/>
            <a:ext cx="5247132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292509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Territorial Integrity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nation thus protects its own territory and safeguards its </a:t>
            </a:r>
            <a:r>
              <a:rPr lang="en-US" dirty="0" smtClean="0"/>
              <a:t>integrity</a:t>
            </a:r>
          </a:p>
          <a:p>
            <a:r>
              <a:rPr lang="en-US" dirty="0" smtClean="0"/>
              <a:t>It does not like interference in its internal affairs</a:t>
            </a:r>
            <a:endParaRPr lang="en-US" dirty="0"/>
          </a:p>
          <a:p>
            <a:r>
              <a:rPr lang="en-US" dirty="0" smtClean="0"/>
              <a:t>Similarly, non-interference </a:t>
            </a:r>
            <a:r>
              <a:rPr lang="en-US" dirty="0"/>
              <a:t>in internal affairs of </a:t>
            </a:r>
            <a:r>
              <a:rPr lang="en-US" dirty="0" smtClean="0"/>
              <a:t>other</a:t>
            </a:r>
          </a:p>
          <a:p>
            <a:r>
              <a:rPr lang="en-US" dirty="0" smtClean="0"/>
              <a:t>Protection against </a:t>
            </a:r>
            <a:r>
              <a:rPr lang="en-US" smtClean="0"/>
              <a:t>external threats </a:t>
            </a:r>
            <a:endParaRPr lang="en-US" dirty="0"/>
          </a:p>
          <a:p>
            <a:r>
              <a:rPr lang="en-US" dirty="0"/>
              <a:t>Abstain from use of force to solve inter-state problems</a:t>
            </a:r>
          </a:p>
          <a:p>
            <a:r>
              <a:rPr lang="en-US" dirty="0"/>
              <a:t>Respect for international boundaries</a:t>
            </a:r>
          </a:p>
          <a:p>
            <a:r>
              <a:rPr lang="en-US" dirty="0"/>
              <a:t>Use of peaceful means to solve </a:t>
            </a:r>
            <a:r>
              <a:rPr lang="en-US" dirty="0" smtClean="0"/>
              <a:t>problems</a:t>
            </a:r>
          </a:p>
          <a:p>
            <a:pPr marL="0" indent="0">
              <a:buNone/>
            </a:pPr>
            <a:r>
              <a:rPr lang="en-US" dirty="0" smtClean="0"/>
              <a:t>Q. What are the peaceful means?</a:t>
            </a:r>
          </a:p>
          <a:p>
            <a:r>
              <a:rPr lang="en-US" dirty="0" smtClean="0"/>
              <a:t>diplomacy, negotiations, observance of international law, role of international organizations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4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3319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-228600"/>
            <a:ext cx="77724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Nationalism </a:t>
            </a:r>
            <a:r>
              <a:rPr lang="ar-AE" dirty="0">
                <a:hlinkClick r:id="rId2"/>
              </a:rPr>
              <a:t>قوم پرستی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153400" cy="5486400"/>
          </a:xfrm>
        </p:spPr>
        <p:txBody>
          <a:bodyPr>
            <a:normAutofit/>
          </a:bodyPr>
          <a:lstStyle/>
          <a:p>
            <a:r>
              <a:rPr lang="en-US" dirty="0" smtClean="0"/>
              <a:t>What is nationalism?</a:t>
            </a:r>
          </a:p>
          <a:p>
            <a:r>
              <a:rPr lang="en-US" dirty="0" smtClean="0"/>
              <a:t>Concept of common identity based on ethnic, cultural and linguistic foundations </a:t>
            </a:r>
          </a:p>
          <a:p>
            <a:r>
              <a:rPr lang="en-US" dirty="0" smtClean="0"/>
              <a:t>Snyder- ‘a condition of mind, feeling or sentiment of a group of people living in a geographical area, speaking a common language, possessing a literature in which the aspirations of nation have been expressed, attached to common traditions and common customs’</a:t>
            </a:r>
          </a:p>
          <a:p>
            <a:r>
              <a:rPr lang="en-US" dirty="0" smtClean="0"/>
              <a:t>Spirit of nationalism unites the people to strive collectively for common aims and interests</a:t>
            </a:r>
          </a:p>
          <a:p>
            <a:r>
              <a:rPr lang="en-US" dirty="0" smtClean="0"/>
              <a:t>Many freedom movements are led by nationalistic forces</a:t>
            </a:r>
          </a:p>
          <a:p>
            <a:pPr marL="0" indent="0">
              <a:buNone/>
            </a:pPr>
            <a:r>
              <a:rPr lang="en-US" dirty="0" smtClean="0"/>
              <a:t>Q. Can you give some examples?</a:t>
            </a:r>
          </a:p>
          <a:p>
            <a:pPr marL="0" indent="0">
              <a:buNone/>
            </a:pPr>
            <a:r>
              <a:rPr lang="en-US" dirty="0" smtClean="0"/>
              <a:t>Russian, Pakistan, China, etc.</a:t>
            </a:r>
          </a:p>
          <a:p>
            <a:r>
              <a:rPr lang="en-US" dirty="0" smtClean="0"/>
              <a:t>Responsible for freedom and democracy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810000" cy="365125"/>
          </a:xfrm>
        </p:spPr>
        <p:txBody>
          <a:bodyPr/>
          <a:lstStyle/>
          <a:p>
            <a:r>
              <a:rPr kumimoji="0" lang="en-US" dirty="0" smtClean="0"/>
              <a:t>Snyder (1954). The meaning of nationalism, Rutgers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5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441072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838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3. Legal Equality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7724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Q. What is legal equality?</a:t>
            </a:r>
          </a:p>
          <a:p>
            <a:r>
              <a:rPr lang="en-US" dirty="0" smtClean="0"/>
              <a:t>NSS assumes all states to be equal</a:t>
            </a:r>
          </a:p>
          <a:p>
            <a:pPr marL="0" indent="0">
              <a:buNone/>
            </a:pPr>
            <a:r>
              <a:rPr lang="en-US" dirty="0" smtClean="0"/>
              <a:t> irrespective of population, area,</a:t>
            </a:r>
          </a:p>
          <a:p>
            <a:pPr marL="0" indent="0">
              <a:buNone/>
            </a:pPr>
            <a:r>
              <a:rPr lang="en-US" dirty="0" smtClean="0"/>
              <a:t> economic condition, military power etc.</a:t>
            </a:r>
          </a:p>
          <a:p>
            <a:r>
              <a:rPr lang="en-US" dirty="0" smtClean="0"/>
              <a:t>Equality implies respect for all</a:t>
            </a:r>
          </a:p>
          <a:p>
            <a:r>
              <a:rPr lang="en-US" dirty="0" smtClean="0"/>
              <a:t>Inequality would result in humiliations, conflicts, tension and war</a:t>
            </a:r>
          </a:p>
          <a:p>
            <a:r>
              <a:rPr lang="en-US" dirty="0"/>
              <a:t>Does the UN charter also recognize it?</a:t>
            </a:r>
          </a:p>
          <a:p>
            <a:r>
              <a:rPr lang="en-US" dirty="0"/>
              <a:t>Yes, it is accepted by UN charter as </a:t>
            </a:r>
            <a:r>
              <a:rPr lang="en-US" dirty="0" smtClean="0"/>
              <a:t>well </a:t>
            </a:r>
            <a:endParaRPr lang="en-US" dirty="0"/>
          </a:p>
          <a:p>
            <a:endParaRPr lang="en-US" dirty="0" smtClean="0"/>
          </a:p>
          <a:p>
            <a:endParaRPr lang="en-US" sz="2800" dirty="0" smtClean="0"/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6</a:t>
            </a:fld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04799"/>
            <a:ext cx="2466975" cy="2286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05388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r>
              <a:rPr lang="en-US" dirty="0"/>
              <a:t>Veto power in UN is against legal equality</a:t>
            </a:r>
          </a:p>
          <a:p>
            <a:r>
              <a:rPr lang="en-US" dirty="0"/>
              <a:t>International affairs and policies are shaped and </a:t>
            </a:r>
            <a:r>
              <a:rPr lang="en-US" dirty="0" smtClean="0"/>
              <a:t>driven </a:t>
            </a:r>
            <a:r>
              <a:rPr lang="en-US" dirty="0"/>
              <a:t>by big powers</a:t>
            </a:r>
          </a:p>
          <a:p>
            <a:r>
              <a:rPr lang="en-US" dirty="0"/>
              <a:t>Can veto any resolution even if General Assembly has approved  it majority</a:t>
            </a:r>
          </a:p>
          <a:p>
            <a:r>
              <a:rPr lang="en-US" dirty="0"/>
              <a:t>Smaller states though given equality certificate have little say in international affairs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467600" cy="365125"/>
          </a:xfrm>
        </p:spPr>
        <p:txBody>
          <a:bodyPr/>
          <a:lstStyle/>
          <a:p>
            <a:r>
              <a:rPr lang="en-GB" dirty="0">
                <a:hlinkClick r:id="rId2"/>
              </a:rPr>
              <a:t>http://heatherfreitag.wordpress.com/2010/11/09/the-dip-in-diplomacy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r>
              <a:rPr lang="en-GB" dirty="0">
                <a:hlinkClick r:id="rId3"/>
              </a:rPr>
              <a:t>http://allthingsd.com/20111226/obama-likes-the-internet-so-hell-probably-veto-sopa-if-it-gets-that-far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</a:p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7</a:t>
            </a:fld>
            <a:endParaRPr kumimoji="0"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"/>
          <a:stretch/>
        </p:blipFill>
        <p:spPr bwMode="auto">
          <a:xfrm>
            <a:off x="4849091" y="3138343"/>
            <a:ext cx="4017818" cy="2965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0" t="7655" r="25646"/>
          <a:stretch/>
        </p:blipFill>
        <p:spPr bwMode="auto">
          <a:xfrm>
            <a:off x="1295400" y="3189143"/>
            <a:ext cx="2438400" cy="288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36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676400" y="6356350"/>
            <a:ext cx="6629400" cy="365125"/>
          </a:xfrm>
        </p:spPr>
        <p:txBody>
          <a:bodyPr/>
          <a:lstStyle/>
          <a:p>
            <a:r>
              <a:rPr kumimoji="0" lang="en-US" dirty="0">
                <a:hlinkClick r:id="rId2"/>
              </a:rPr>
              <a:t>http://</a:t>
            </a:r>
            <a:r>
              <a:rPr kumimoji="0" lang="en-US" dirty="0" smtClean="0">
                <a:hlinkClick r:id="rId2"/>
              </a:rPr>
              <a:t>en.wikipedia.org/wiki/Indian_nationalism</a:t>
            </a:r>
            <a:r>
              <a:rPr kumimoji="0" lang="en-US" dirty="0" smtClean="0"/>
              <a:t> </a:t>
            </a:r>
          </a:p>
          <a:p>
            <a:r>
              <a:rPr kumimoji="0" lang="en-US" dirty="0">
                <a:hlinkClick r:id="rId3"/>
              </a:rPr>
              <a:t>http://</a:t>
            </a:r>
            <a:r>
              <a:rPr kumimoji="0" lang="en-US" dirty="0" smtClean="0">
                <a:hlinkClick r:id="rId3"/>
              </a:rPr>
              <a:t>www.turkeyagenda.com/nationalism-a-force-for-evil-1223.html</a:t>
            </a:r>
            <a:r>
              <a:rPr kumimoji="0" lang="en-US" dirty="0" smtClean="0"/>
              <a:t> 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8</a:t>
            </a:fld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303" y="304800"/>
            <a:ext cx="489901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302" y="3830782"/>
            <a:ext cx="4899015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58" y="3657600"/>
            <a:ext cx="3579944" cy="2611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59" y="381000"/>
            <a:ext cx="3579944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74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98764" y="6356350"/>
            <a:ext cx="7578436" cy="365125"/>
          </a:xfrm>
        </p:spPr>
        <p:txBody>
          <a:bodyPr/>
          <a:lstStyle/>
          <a:p>
            <a:r>
              <a:rPr kumimoji="0" lang="en-US" dirty="0"/>
              <a:t>http://www.pakistanaffairs.pk/threads/10586-Why-Pork-is-Prohibited-in-Islam-Listen-From-a-Non-Muslim-Scholar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9</a:t>
            </a:fld>
            <a:endParaRPr kumimoji="0"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64" y="304800"/>
            <a:ext cx="8054686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70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762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Danger of Nationalism 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Is there any danger of nationalism?</a:t>
            </a:r>
          </a:p>
          <a:p>
            <a:r>
              <a:rPr lang="en-US" dirty="0" smtClean="0"/>
              <a:t>Responsible for intolerance</a:t>
            </a:r>
          </a:p>
          <a:p>
            <a:r>
              <a:rPr lang="en-US" dirty="0"/>
              <a:t>Creates hatred towards other nations and ethnocentrism</a:t>
            </a:r>
          </a:p>
          <a:p>
            <a:r>
              <a:rPr lang="en-US" dirty="0" smtClean="0"/>
              <a:t>Responsible for war  and destroying world peace (WWI and WWII)</a:t>
            </a:r>
          </a:p>
          <a:p>
            <a:r>
              <a:rPr lang="en-US" sz="2000" dirty="0"/>
              <a:t>Hayes: Nationalism is ‘a curse and nothing but a curse’</a:t>
            </a:r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05000" y="6356350"/>
            <a:ext cx="4114800" cy="365125"/>
          </a:xfrm>
        </p:spPr>
        <p:txBody>
          <a:bodyPr/>
          <a:lstStyle/>
          <a:p>
            <a:r>
              <a:rPr kumimoji="0" lang="en-US" dirty="0"/>
              <a:t>http://izquotes.com/quote/56399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10</a:t>
            </a:fld>
            <a:endParaRPr kumimoji="0"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7" t="11818" r="9390" b="33636"/>
          <a:stretch/>
        </p:blipFill>
        <p:spPr bwMode="auto">
          <a:xfrm>
            <a:off x="914400" y="3886200"/>
            <a:ext cx="7079673" cy="207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139713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Nationalism has both merits as well as demerits.</a:t>
            </a:r>
          </a:p>
          <a:p>
            <a:r>
              <a:rPr lang="en-US" dirty="0" smtClean="0"/>
              <a:t>Brogan referred to nationalism as  ‘this greatest destructive constructive force’.</a:t>
            </a:r>
          </a:p>
          <a:p>
            <a:r>
              <a:rPr lang="en-US" dirty="0" smtClean="0"/>
              <a:t>Nationalism is neither moral nor immoral doctrine</a:t>
            </a:r>
          </a:p>
          <a:p>
            <a:r>
              <a:rPr lang="en-US" dirty="0" smtClean="0"/>
              <a:t>If misused, then lead to tyranny and war</a:t>
            </a:r>
          </a:p>
          <a:p>
            <a:r>
              <a:rPr lang="en-US" dirty="0" smtClean="0"/>
              <a:t>If used constructively, then source of unity, strength, community service</a:t>
            </a:r>
          </a:p>
          <a:p>
            <a:r>
              <a:rPr lang="en-US" dirty="0" smtClean="0"/>
              <a:t> The </a:t>
            </a:r>
            <a:r>
              <a:rPr lang="en-US" dirty="0"/>
              <a:t>state shall pursue it with care</a:t>
            </a:r>
          </a:p>
          <a:p>
            <a:r>
              <a:rPr lang="en-US" dirty="0"/>
              <a:t>Sense of respect and tolerance for </a:t>
            </a:r>
            <a:r>
              <a:rPr lang="en-US" dirty="0" smtClean="0"/>
              <a:t>others.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11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671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868362"/>
          </a:xfrm>
        </p:spPr>
        <p:txBody>
          <a:bodyPr/>
          <a:lstStyle/>
          <a:p>
            <a:r>
              <a:rPr lang="en-US" dirty="0" smtClean="0"/>
              <a:t>Summary of the Unit- NSS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</a:t>
            </a:r>
            <a:r>
              <a:rPr lang="en-US" dirty="0"/>
              <a:t>is a state?</a:t>
            </a:r>
          </a:p>
          <a:p>
            <a:r>
              <a:rPr lang="en-US" dirty="0" smtClean="0"/>
              <a:t>What </a:t>
            </a:r>
            <a:r>
              <a:rPr lang="en-US" dirty="0"/>
              <a:t>is a nation?</a:t>
            </a:r>
          </a:p>
          <a:p>
            <a:pPr algn="just"/>
            <a:r>
              <a:rPr lang="en-US" i="1" dirty="0" smtClean="0">
                <a:solidFill>
                  <a:srgbClr val="FF0000"/>
                </a:solidFill>
              </a:rPr>
              <a:t>The goal of nation- state</a:t>
            </a:r>
          </a:p>
          <a:p>
            <a:pPr algn="just"/>
            <a:r>
              <a:rPr lang="en-US" i="1" dirty="0" smtClean="0">
                <a:solidFill>
                  <a:srgbClr val="FF0000"/>
                </a:solidFill>
              </a:rPr>
              <a:t>A </a:t>
            </a:r>
            <a:r>
              <a:rPr lang="en-US" i="1" dirty="0">
                <a:solidFill>
                  <a:srgbClr val="FF0000"/>
                </a:solidFill>
              </a:rPr>
              <a:t>nation needs a state. One nation, one state</a:t>
            </a:r>
          </a:p>
          <a:p>
            <a:pPr algn="just"/>
            <a:r>
              <a:rPr lang="en-US" dirty="0" smtClean="0"/>
              <a:t>In Islam- Muslim </a:t>
            </a:r>
            <a:r>
              <a:rPr lang="en-US" dirty="0" err="1"/>
              <a:t>Ummah</a:t>
            </a:r>
            <a:r>
              <a:rPr lang="en-US" dirty="0"/>
              <a:t>- Muslim </a:t>
            </a:r>
            <a:r>
              <a:rPr lang="en-US" dirty="0" smtClean="0"/>
              <a:t>Community based on religion of Islam and not on ethnic, language or cultural similarity.</a:t>
            </a:r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12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4004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r>
              <a:rPr lang="en-US" dirty="0" smtClean="0"/>
              <a:t>NSS: A </a:t>
            </a:r>
            <a:r>
              <a:rPr lang="en-US" dirty="0"/>
              <a:t>system in which a state deriving its strength from </a:t>
            </a:r>
            <a:r>
              <a:rPr lang="en-US" dirty="0" smtClean="0"/>
              <a:t>linguistic, ethnic or cultural similarity and </a:t>
            </a:r>
            <a:r>
              <a:rPr lang="en-US" dirty="0"/>
              <a:t>possessing a territory governed by a sovereign</a:t>
            </a:r>
          </a:p>
          <a:p>
            <a:r>
              <a:rPr lang="en-US" dirty="0" smtClean="0"/>
              <a:t>1648- </a:t>
            </a:r>
            <a:r>
              <a:rPr lang="en-US" dirty="0"/>
              <a:t>Treaty/Peace of  Westphalia </a:t>
            </a:r>
          </a:p>
          <a:p>
            <a:r>
              <a:rPr lang="en-US" dirty="0"/>
              <a:t>30 years war ended and peace established in Europe</a:t>
            </a:r>
          </a:p>
          <a:p>
            <a:r>
              <a:rPr lang="en-US" dirty="0"/>
              <a:t>dynastic rivalries in France and Germany</a:t>
            </a:r>
          </a:p>
          <a:p>
            <a:r>
              <a:rPr lang="en-US" dirty="0" smtClean="0"/>
              <a:t>Catholics </a:t>
            </a:r>
            <a:r>
              <a:rPr lang="en-US" dirty="0"/>
              <a:t>and Protestants for reformation </a:t>
            </a:r>
          </a:p>
          <a:p>
            <a:pPr marL="0" indent="0">
              <a:buNone/>
            </a:pPr>
            <a:r>
              <a:rPr lang="en-US" sz="2000" b="1" u="sng" dirty="0"/>
              <a:t>Development of NSS </a:t>
            </a:r>
            <a:r>
              <a:rPr lang="en-US" sz="2000" b="1" u="sng" dirty="0" smtClean="0"/>
              <a:t>– Deep impact by following factors</a:t>
            </a:r>
            <a:endParaRPr lang="en-US" sz="2000" b="1" u="sng" dirty="0"/>
          </a:p>
          <a:p>
            <a:r>
              <a:rPr lang="en-US" dirty="0" smtClean="0"/>
              <a:t>Rise </a:t>
            </a:r>
            <a:r>
              <a:rPr lang="en-US" dirty="0"/>
              <a:t>of nationalism</a:t>
            </a:r>
          </a:p>
          <a:p>
            <a:r>
              <a:rPr lang="en-US" dirty="0"/>
              <a:t>Military movements and warfare</a:t>
            </a:r>
          </a:p>
          <a:p>
            <a:r>
              <a:rPr lang="en-US" dirty="0"/>
              <a:t>Rise of ideology</a:t>
            </a:r>
          </a:p>
          <a:p>
            <a:r>
              <a:rPr lang="en-US" dirty="0"/>
              <a:t>Extension of NSS to non-European states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13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7304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r>
              <a:rPr lang="en-US" dirty="0" smtClean="0"/>
              <a:t>Summary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txBody>
          <a:bodyPr>
            <a:normAutofit/>
          </a:bodyPr>
          <a:lstStyle/>
          <a:p>
            <a:r>
              <a:rPr lang="en-US" sz="2400" b="1" u="sng" dirty="0" smtClean="0"/>
              <a:t>Elements </a:t>
            </a:r>
            <a:r>
              <a:rPr lang="en-US" sz="2400" b="1" u="sng" dirty="0"/>
              <a:t>of </a:t>
            </a:r>
            <a:r>
              <a:rPr lang="en-US" sz="2400" b="1" u="sng" dirty="0" smtClean="0"/>
              <a:t>NSS</a:t>
            </a:r>
          </a:p>
          <a:p>
            <a:r>
              <a:rPr lang="en-US" sz="2400" b="1" dirty="0" smtClean="0"/>
              <a:t> </a:t>
            </a:r>
            <a:r>
              <a:rPr lang="en-US" dirty="0"/>
              <a:t>Sovereignty</a:t>
            </a:r>
          </a:p>
          <a:p>
            <a:r>
              <a:rPr lang="en-US" dirty="0"/>
              <a:t>Territorial Integrity</a:t>
            </a:r>
          </a:p>
          <a:p>
            <a:r>
              <a:rPr lang="en-US" dirty="0"/>
              <a:t>Legal Equality</a:t>
            </a:r>
          </a:p>
          <a:p>
            <a:r>
              <a:rPr lang="en-US" dirty="0"/>
              <a:t>Nationalism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14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2488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38200"/>
          </a:xfrm>
        </p:spPr>
        <p:txBody>
          <a:bodyPr>
            <a:normAutofit/>
          </a:bodyPr>
          <a:lstStyle/>
          <a:p>
            <a:r>
              <a:rPr lang="en-US" dirty="0" smtClean="0"/>
              <a:t>Review Questions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0010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How NSS originated from 30 years war?</a:t>
            </a:r>
          </a:p>
          <a:p>
            <a:r>
              <a:rPr lang="en-US" dirty="0" smtClean="0"/>
              <a:t>Trace the developments that cast a deep impact on the NSS after peace of Westphalia, 1648.</a:t>
            </a:r>
          </a:p>
          <a:p>
            <a:r>
              <a:rPr lang="en-US" dirty="0" smtClean="0"/>
              <a:t>Describe the concept of sovereignty and is absolute sovereignty possible in today’s world?</a:t>
            </a:r>
          </a:p>
          <a:p>
            <a:r>
              <a:rPr lang="en-US" dirty="0" smtClean="0"/>
              <a:t>Discuss the main elements of NSS?</a:t>
            </a:r>
          </a:p>
          <a:p>
            <a:r>
              <a:rPr lang="en-US" dirty="0" smtClean="0"/>
              <a:t>What is legal equality of states and does it really exist?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15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3958869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      KINEMATICS&amp;#x0D;&amp;#x0A;    PHYSICS&amp;#x0D;&amp;#x0A;    ‘A’ Level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KINEMATICS&amp;quot;&quot;/&gt;&lt;property id=&quot;20307&quot; value=&quot;257&quot;/&gt;&lt;/object&gt;&lt;object type=&quot;3&quot; unique_id=&quot;10007&quot;&gt;&lt;property id=&quot;20148&quot; value=&quot;5&quot;/&gt;&lt;property id=&quot;20300&quot; value=&quot;Slide 3&quot;/&gt;&lt;property id=&quot;20307&quot; value=&quot;291&quot;/&gt;&lt;/object&gt;&lt;object type=&quot;3&quot; unique_id=&quot;10008&quot;&gt;&lt;property id=&quot;20148&quot; value=&quot;5&quot;/&gt;&lt;property id=&quot;20300&quot; value=&quot;Slide 4 - &amp;quot;Angular Velocity&amp;quot;&quot;/&gt;&lt;property id=&quot;20307&quot; value=&quot;295&quot;/&gt;&lt;/object&gt;&lt;object type=&quot;3&quot; unique_id=&quot;10010&quot;&gt;&lt;property id=&quot;20148&quot; value=&quot;5&quot;/&gt;&lt;property id=&quot;20300&quot; value=&quot;Slide 5 - &amp;quot;Circular Motion &amp;amp; SHM&amp;quot;&quot;/&gt;&lt;property id=&quot;20307&quot; value=&quot;296&quot;/&gt;&lt;/object&gt;&lt;object type=&quot;3&quot; unique_id=&quot;10011&quot;&gt;&lt;property id=&quot;20148&quot; value=&quot;5&quot;/&gt;&lt;property id=&quot;20300&quot; value=&quot;Slide 6 - &amp;quot;Circular motion&amp;quot;&quot;/&gt;&lt;property id=&quot;20307&quot; value=&quot;297&quot;/&gt;&lt;/object&gt;&lt;object type=&quot;3&quot; unique_id=&quot;10015&quot;&gt;&lt;property id=&quot;20148&quot; value=&quot;5&quot;/&gt;&lt;property id=&quot;20300&quot; value=&quot;Slide 7&quot;/&gt;&lt;property id=&quot;20307&quot; value=&quot;292&quot;/&gt;&lt;/object&gt;&lt;object type=&quot;3&quot; unique_id=&quot;10016&quot;&gt;&lt;property id=&quot;20148&quot; value=&quot;5&quot;/&gt;&lt;property id=&quot;20300&quot; value=&quot;Slide 8 - &amp;quot; &amp;#x0D;&amp;#x0A;&amp;quot;&quot;/&gt;&lt;property id=&quot;20307&quot; value=&quot;258&quot;/&gt;&lt;/object&gt;&lt;object type=&quot;3&quot; unique_id=&quot;10017&quot;&gt;&lt;property id=&quot;20148&quot; value=&quot;5&quot;/&gt;&lt;property id=&quot;20300&quot; value=&quot;Slide 10&quot;/&gt;&lt;property id=&quot;20307&quot; value=&quot;259&quot;/&gt;&lt;/object&gt;&lt;object type=&quot;3&quot; unique_id=&quot;10018&quot;&gt;&lt;property id=&quot;20148&quot; value=&quot;5&quot;/&gt;&lt;property id=&quot;20300&quot; value=&quot;Slide 11&quot;/&gt;&lt;property id=&quot;20307&quot; value=&quot;260&quot;/&gt;&lt;/object&gt;&lt;object type=&quot;3&quot; unique_id=&quot;10019&quot;&gt;&lt;property id=&quot;20148&quot; value=&quot;5&quot;/&gt;&lt;property id=&quot;20300&quot; value=&quot;Slide 12 - &amp;quot;Kinematics&amp;quot;&quot;/&gt;&lt;property id=&quot;20307&quot; value=&quot;290&quot;/&gt;&lt;/object&gt;&lt;object type=&quot;3&quot; unique_id=&quot;10020&quot;&gt;&lt;property id=&quot;20148&quot; value=&quot;5&quot;/&gt;&lt;property id=&quot;20300&quot; value=&quot;Slide 13&quot;/&gt;&lt;property id=&quot;20307&quot; value=&quot;261&quot;/&gt;&lt;/object&gt;&lt;object type=&quot;3&quot; unique_id=&quot;10022&quot;&gt;&lt;property id=&quot;20148&quot; value=&quot;5&quot;/&gt;&lt;property id=&quot;20300&quot; value=&quot;Slide 15 - &amp;quot;Points to Remember&amp;quot;&quot;/&gt;&lt;property id=&quot;20307&quot; value=&quot;262&quot;/&gt;&lt;/object&gt;&lt;object type=&quot;3&quot; unique_id=&quot;10023&quot;&gt;&lt;property id=&quot;20148&quot; value=&quot;5&quot;/&gt;&lt;property id=&quot;20300&quot; value=&quot;Slide 19 - &amp;quot;*****GRAPHS*****&amp;quot;&quot;/&gt;&lt;property id=&quot;20307&quot; value=&quot;263&quot;/&gt;&lt;/object&gt;&lt;object type=&quot;3&quot; unique_id=&quot;10024&quot;&gt;&lt;property id=&quot;20148&quot; value=&quot;5&quot;/&gt;&lt;property id=&quot;20300&quot; value=&quot;Slide 20&quot;/&gt;&lt;property id=&quot;20307&quot; value=&quot;264&quot;/&gt;&lt;/object&gt;&lt;object type=&quot;3&quot; unique_id=&quot;10025&quot;&gt;&lt;property id=&quot;20148&quot; value=&quot;5&quot;/&gt;&lt;property id=&quot;20300&quot; value=&quot;Slide 21 - &amp;quot;Shapes of Graphs&amp;quot;&quot;/&gt;&lt;property id=&quot;20307&quot; value=&quot;265&quot;/&gt;&lt;/object&gt;&lt;object type=&quot;3&quot; unique_id=&quot;10026&quot;&gt;&lt;property id=&quot;20148&quot; value=&quot;5&quot;/&gt;&lt;property id=&quot;20300&quot; value=&quot;Slide 23 - &amp;quot;Body at Rest&amp;amp;#x09;&amp;amp;#x09;Uniform &amp;amp;#x09;&amp;amp;#x09; &amp;#x0D;&amp;#x0A;V=0&amp;amp;#x09;&amp;amp;#x09;&amp;amp;#x09;Velocity &amp;amp;#x09;&amp;amp;#x09;Acceleration&amp;quot;&quot;/&gt;&lt;property id=&quot;20307&quot; value=&quot;266&quot;/&gt;&lt;/object&gt;&lt;object type=&quot;3&quot; unique_id=&quot;10027&quot;&gt;&lt;property id=&quot;20148&quot; value=&quot;5&quot;/&gt;&lt;property id=&quot;20300&quot; value=&quot;Slide 24 - &amp;quot;Velocity – Time Graph&amp;quot;&quot;/&gt;&lt;property id=&quot;20307&quot; value=&quot;267&quot;/&gt;&lt;/object&gt;&lt;object type=&quot;3&quot; unique_id=&quot;10028&quot;&gt;&lt;property id=&quot;20148&quot; value=&quot;5&quot;/&gt;&lt;property id=&quot;20300&quot; value=&quot;Slide 25 - &amp;quot;Uniform Velocity            Uniform Acceleration&amp;amp;#x09;        Increasing&amp;#x0D;&amp;#x0A;&amp;amp;#x09;&amp;amp;#x09;&amp;amp;#x09;&amp;amp;#x09;&amp;amp;#x09;&amp;amp;#x09;        Acceleration&amp;quot;&quot;/&gt;&lt;property id=&quot;20307&quot; value=&quot;269&quot;/&gt;&lt;/object&gt;&lt;object type=&quot;3&quot; unique_id=&quot;10029&quot;&gt;&lt;property id=&quot;20148&quot; value=&quot;5&quot;/&gt;&lt;property id=&quot;20300&quot; value=&quot;Slide 26&quot;/&gt;&lt;property id=&quot;20307&quot; value=&quot;268&quot;/&gt;&lt;/object&gt;&lt;object type=&quot;3&quot; unique_id=&quot;10030&quot;&gt;&lt;property id=&quot;20148&quot; value=&quot;5&quot;/&gt;&lt;property id=&quot;20300&quot; value=&quot;Slide 27&quot;/&gt;&lt;property id=&quot;20307&quot; value=&quot;279&quot;/&gt;&lt;/object&gt;&lt;object type=&quot;3&quot; unique_id=&quot;10031&quot;&gt;&lt;property id=&quot;20148&quot; value=&quot;5&quot;/&gt;&lt;property id=&quot;20300&quot; value=&quot;Slide 28&quot;/&gt;&lt;property id=&quot;20307&quot; value=&quot;280&quot;/&gt;&lt;/object&gt;&lt;object type=&quot;3&quot; unique_id=&quot;10032&quot;&gt;&lt;property id=&quot;20148&quot; value=&quot;5&quot;/&gt;&lt;property id=&quot;20300&quot; value=&quot;Slide 29&quot;/&gt;&lt;property id=&quot;20307&quot; value=&quot;278&quot;/&gt;&lt;/object&gt;&lt;object type=&quot;3&quot; unique_id=&quot;10033&quot;&gt;&lt;property id=&quot;20148&quot; value=&quot;5&quot;/&gt;&lt;property id=&quot;20300&quot; value=&quot;Slide 30&quot;/&gt;&lt;property id=&quot;20307&quot; value=&quot;281&quot;/&gt;&lt;/object&gt;&lt;object type=&quot;3&quot; unique_id=&quot;10034&quot;&gt;&lt;property id=&quot;20148&quot; value=&quot;5&quot;/&gt;&lt;property id=&quot;20300&quot; value=&quot;Slide 31&quot;/&gt;&lt;property id=&quot;20307&quot; value=&quot;270&quot;/&gt;&lt;/object&gt;&lt;object type=&quot;3&quot; unique_id=&quot;10035&quot;&gt;&lt;property id=&quot;20148&quot; value=&quot;5&quot;/&gt;&lt;property id=&quot;20300&quot; value=&quot;Slide 32 - &amp;quot;Elephant and Feather&amp;quot;&quot;/&gt;&lt;property id=&quot;20307&quot; value=&quot;275&quot;/&gt;&lt;/object&gt;&lt;object type=&quot;3&quot; unique_id=&quot;10036&quot;&gt;&lt;property id=&quot;20148&quot; value=&quot;5&quot;/&gt;&lt;property id=&quot;20300&quot; value=&quot;Slide 33 - &amp;quot;Resource Academia&amp;#x0D;&amp;#x0A;PHYSICS&amp;quot;&quot;/&gt;&lt;property id=&quot;20307&quot; value=&quot;276&quot;/&gt;&lt;/object&gt;&lt;object type=&quot;3&quot; unique_id=&quot;10037&quot;&gt;&lt;property id=&quot;20148&quot; value=&quot;5&quot;/&gt;&lt;property id=&quot;20300&quot; value=&quot;Slide 34 - &amp;quot;Galileo Galilee&amp;quot;&quot;/&gt;&lt;property id=&quot;20307&quot; value=&quot;293&quot;/&gt;&lt;/object&gt;&lt;object type=&quot;3&quot; unique_id=&quot;10038&quot;&gt;&lt;property id=&quot;20148&quot; value=&quot;5&quot;/&gt;&lt;property id=&quot;20300&quot; value=&quot;Slide 35 - &amp;quot;Galileo Expt. with ‘g’&amp;quot;&quot;/&gt;&lt;property id=&quot;20307&quot; value=&quot;283&quot;/&gt;&lt;/object&gt;&lt;object type=&quot;3&quot; unique_id=&quot;10039&quot;&gt;&lt;property id=&quot;20148&quot; value=&quot;5&quot;/&gt;&lt;property id=&quot;20300&quot; value=&quot;Slide 36&quot;/&gt;&lt;property id=&quot;20307&quot; value=&quot;271&quot;/&gt;&lt;/object&gt;&lt;object type=&quot;3&quot; unique_id=&quot;10041&quot;&gt;&lt;property id=&quot;20148&quot; value=&quot;5&quot;/&gt;&lt;property id=&quot;20300&quot; value=&quot;Slide 37 - &amp;quot;Motion Under Gravity of two balls&amp;quot;&quot;/&gt;&lt;property id=&quot;20307&quot; value=&quot;303&quot;/&gt;&lt;/object&gt;&lt;object type=&quot;3&quot; unique_id=&quot;10042&quot;&gt;&lt;property id=&quot;20148&quot; value=&quot;5&quot;/&gt;&lt;property id=&quot;20300&quot; value=&quot;Slide 38 - &amp;quot;Terminal Velocity&amp;quot;&quot;/&gt;&lt;property id=&quot;20307&quot; value=&quot;304&quot;/&gt;&lt;/object&gt;&lt;object type=&quot;3&quot; unique_id=&quot;10043&quot;&gt;&lt;property id=&quot;20148&quot; value=&quot;5&quot;/&gt;&lt;property id=&quot;20300&quot; value=&quot;Slide 39 - &amp;quot;The parachutist has just jumped out of the aircraft, and is falling faster and faster (&amp;quot;accelerating&amp;quot;).As her spee&quot;/&gt;&lt;property id=&quot;20307&quot; value=&quot;286&quot;/&gt;&lt;/object&gt;&lt;object type=&quot;3&quot; unique_id=&quot;10044&quot;&gt;&lt;property id=&quot;20148&quot; value=&quot;5&quot;/&gt;&lt;property id=&quot;20300&quot; value=&quot;Slide 40 - &amp;quot;The parachutist is now falling fast enough for the air resistance to equal her weight &amp;quot;&quot;/&gt;&lt;property id=&quot;20307&quot; value=&quot;285&quot;/&gt;&lt;/object&gt;&lt;object type=&quot;3&quot; unique_id=&quot;10045&quot;&gt;&lt;property id=&quot;20148&quot; value=&quot;5&quot;/&gt;&lt;property id=&quot;20300&quot; value=&quot;Slide 41 - &amp;quot;When the parachute is opened, the air resistance increases, so the parachutist slows down greatly.&amp;#x0D;&amp;#x0A;For a few secon&quot;/&gt;&lt;property id=&quot;20307&quot; value=&quot;287&quot;/&gt;&lt;/object&gt;&lt;object type=&quot;3&quot; unique_id=&quot;10046&quot;&gt;&lt;property id=&quot;20148&quot; value=&quot;5&quot;/&gt;&lt;property id=&quot;20300&quot; value=&quot;Slide 42 - &amp;quot;The forces are again balanced. Her speed is constant again – but now she has a new, much slower, terminal velocity&quot;/&gt;&lt;property id=&quot;20307&quot; value=&quot;288&quot;/&gt;&lt;/object&gt;&lt;object type=&quot;3&quot; unique_id=&quot;10047&quot;&gt;&lt;property id=&quot;20148&quot; value=&quot;5&quot;/&gt;&lt;property id=&quot;20300&quot; value=&quot;Slide 43 - &amp;quot;On the ground, her speed immediately drops to zero. &amp;quot;&quot;/&gt;&lt;property id=&quot;20307&quot; value=&quot;289&quot;/&gt;&lt;/object&gt;&lt;object type=&quot;3&quot; unique_id=&quot;10048&quot;&gt;&lt;property id=&quot;20148&quot; value=&quot;5&quot;/&gt;&lt;property id=&quot;20300&quot; value=&quot;Slide 44 - &amp;quot;GOOD LUCK&amp;quot;&quot;/&gt;&lt;property id=&quot;20307&quot; value=&quot;272&quot;/&gt;&lt;/object&gt;&lt;object type=&quot;3&quot; unique_id=&quot;10338&quot;&gt;&lt;property id=&quot;20148&quot; value=&quot;5&quot;/&gt;&lt;property id=&quot;20300&quot; value=&quot;Slide 9 - &amp;quot;Distance &amp;amp; Displacement&amp;quot;&quot;/&gt;&lt;property id=&quot;20307&quot; value=&quot;305&quot;/&gt;&lt;/object&gt;&lt;object type=&quot;3&quot; unique_id=&quot;10339&quot;&gt;&lt;property id=&quot;20148&quot; value=&quot;5&quot;/&gt;&lt;property id=&quot;20300&quot; value=&quot;Slide 14 - &amp;quot;Uniform Motion&amp;quot;&quot;/&gt;&lt;property id=&quot;20307&quot; value=&quot;306&quot;/&gt;&lt;/object&gt;&lt;object type=&quot;3&quot; unique_id=&quot;10340&quot;&gt;&lt;property id=&quot;20148&quot; value=&quot;5&quot;/&gt;&lt;property id=&quot;20300&quot; value=&quot;Slide 16 - &amp;quot;Uniform Acceleration&amp;quot;&quot;/&gt;&lt;property id=&quot;20307&quot; value=&quot;307&quot;/&gt;&lt;/object&gt;&lt;object type=&quot;3&quot; unique_id=&quot;10341&quot;&gt;&lt;property id=&quot;20148&quot; value=&quot;5&quot;/&gt;&lt;property id=&quot;20300&quot; value=&quot;Slide 17 - &amp;quot;Projectile Motion&amp;quot;&quot;/&gt;&lt;property id=&quot;20307&quot; value=&quot;308&quot;/&gt;&lt;/object&gt;&lt;object type=&quot;3&quot; unique_id=&quot;10342&quot;&gt;&lt;property id=&quot;20148&quot; value=&quot;5&quot;/&gt;&lt;property id=&quot;20300&quot; value=&quot;Slide 18 - &amp;quot;Projectile of Ball&amp;quot;&quot;/&gt;&lt;property id=&quot;20307&quot; value=&quot;309&quot;/&gt;&lt;/object&gt;&lt;object type=&quot;3&quot; unique_id=&quot;10388&quot;&gt;&lt;property id=&quot;20148&quot; value=&quot;5&quot;/&gt;&lt;property id=&quot;20300&quot; value=&quot;Slide 22 - &amp;quot;Shapes of Distance-time graph&amp;quot;&quot;/&gt;&lt;property id=&quot;20307&quot; value=&quot;310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Certificate</Template>
  <TotalTime>23106</TotalTime>
  <Words>742</Words>
  <Application>Microsoft Office PowerPoint</Application>
  <PresentationFormat>On-screen Show (4:3)</PresentationFormat>
  <Paragraphs>124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Custom Design</vt:lpstr>
      <vt:lpstr>Office Theme</vt:lpstr>
      <vt:lpstr>Review of Previous Lecture</vt:lpstr>
      <vt:lpstr>Today’s Lecture</vt:lpstr>
      <vt:lpstr>2. Territorial Integrity</vt:lpstr>
      <vt:lpstr>Territorial Integrity</vt:lpstr>
      <vt:lpstr>Nationalism قوم پرستی </vt:lpstr>
      <vt:lpstr>3. Legal Equality</vt:lpstr>
      <vt:lpstr>PowerPoint Presentation</vt:lpstr>
      <vt:lpstr>PowerPoint Presentation</vt:lpstr>
      <vt:lpstr>PowerPoint Presentation</vt:lpstr>
      <vt:lpstr>Danger of Nationalism </vt:lpstr>
      <vt:lpstr>Conclusion</vt:lpstr>
      <vt:lpstr>Summary of the Unit- NSS</vt:lpstr>
      <vt:lpstr>Summary cont.</vt:lpstr>
      <vt:lpstr>Summary cont.</vt:lpstr>
      <vt:lpstr>Review Questions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KINEMATICS PHYSICS</dc:title>
  <dc:creator>Resource Acdemia</dc:creator>
  <cp:lastModifiedBy>NTS</cp:lastModifiedBy>
  <cp:revision>282</cp:revision>
  <dcterms:created xsi:type="dcterms:W3CDTF">2005-09-16T06:15:04Z</dcterms:created>
  <dcterms:modified xsi:type="dcterms:W3CDTF">2014-11-20T09:02:20Z</dcterms:modified>
</cp:coreProperties>
</file>