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77" r:id="rId2"/>
    <p:sldId id="262" r:id="rId3"/>
    <p:sldId id="291" r:id="rId4"/>
    <p:sldId id="307" r:id="rId5"/>
    <p:sldId id="294" r:id="rId6"/>
    <p:sldId id="293" r:id="rId7"/>
    <p:sldId id="268" r:id="rId8"/>
    <p:sldId id="308" r:id="rId9"/>
    <p:sldId id="269" r:id="rId10"/>
    <p:sldId id="270" r:id="rId11"/>
    <p:sldId id="271" r:id="rId12"/>
    <p:sldId id="272" r:id="rId13"/>
    <p:sldId id="274" r:id="rId14"/>
    <p:sldId id="295" r:id="rId15"/>
    <p:sldId id="296" r:id="rId16"/>
    <p:sldId id="297" r:id="rId17"/>
    <p:sldId id="298" r:id="rId18"/>
    <p:sldId id="299" r:id="rId19"/>
    <p:sldId id="300" r:id="rId20"/>
    <p:sldId id="301" r:id="rId21"/>
    <p:sldId id="302" r:id="rId22"/>
    <p:sldId id="303" r:id="rId23"/>
    <p:sldId id="304" r:id="rId24"/>
    <p:sldId id="305" r:id="rId25"/>
    <p:sldId id="275" r:id="rId26"/>
    <p:sldId id="276"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42" autoAdjust="0"/>
    <p:restoredTop sz="94622" autoAdjust="0"/>
  </p:normalViewPr>
  <p:slideViewPr>
    <p:cSldViewPr>
      <p:cViewPr varScale="1">
        <p:scale>
          <a:sx n="63" d="100"/>
          <a:sy n="63" d="100"/>
        </p:scale>
        <p:origin x="-1506" y="-114"/>
      </p:cViewPr>
      <p:guideLst>
        <p:guide orient="horz" pos="2160"/>
        <p:guide pos="2880"/>
      </p:guideLst>
    </p:cSldViewPr>
  </p:slideViewPr>
  <p:outlineViewPr>
    <p:cViewPr>
      <p:scale>
        <a:sx n="33" d="100"/>
        <a:sy n="33" d="100"/>
      </p:scale>
      <p:origin x="0" y="16296"/>
    </p:cViewPr>
  </p:outlineViewPr>
  <p:notesTextViewPr>
    <p:cViewPr>
      <p:scale>
        <a:sx n="100" d="100"/>
        <a:sy n="100" d="100"/>
      </p:scale>
      <p:origin x="0" y="0"/>
    </p:cViewPr>
  </p:notesTextViewPr>
  <p:sorterViewPr>
    <p:cViewPr>
      <p:scale>
        <a:sx n="100" d="100"/>
        <a:sy n="100" d="100"/>
      </p:scale>
      <p:origin x="0" y="2994"/>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88D65-5B8A-45FF-B81B-3D66FD650148}" type="datetimeFigureOut">
              <a:rPr lang="en-US" smtClean="0"/>
              <a:pPr/>
              <a:t>18/12/2014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EE9A33-4E05-4F78-976F-8E97A05201B4}" type="slidenum">
              <a:rPr lang="en-US" smtClean="0"/>
              <a:pPr/>
              <a:t>‹#›</a:t>
            </a:fld>
            <a:endParaRPr lang="en-US"/>
          </a:p>
        </p:txBody>
      </p:sp>
    </p:spTree>
    <p:extLst>
      <p:ext uri="{BB962C8B-B14F-4D97-AF65-F5344CB8AC3E}">
        <p14:creationId xmlns="" xmlns:p14="http://schemas.microsoft.com/office/powerpoint/2010/main" val="2462898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391C787-0946-4DFE-8924-90D327E0B50D}" type="datetime1">
              <a:rPr lang="en-US" smtClean="0"/>
              <a:pPr/>
              <a:t>18/12/2014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lvl1pPr algn="l">
              <a:defRPr sz="2800" b="1" i="0" baseline="0">
                <a:latin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143000"/>
            <a:ext cx="8534400" cy="5181600"/>
          </a:xfrm>
        </p:spPr>
        <p:txBody>
          <a:bodyPr>
            <a:normAutofit/>
          </a:bodyPr>
          <a:lstStyle>
            <a:lvl1pPr>
              <a:defRPr sz="2200" baseline="0">
                <a:latin typeface="Arial" pitchFamily="34" charset="0"/>
              </a:defRPr>
            </a:lvl1pPr>
            <a:lvl2pPr>
              <a:defRPr sz="2200" baseline="0">
                <a:latin typeface="Arial" pitchFamily="34" charset="0"/>
              </a:defRPr>
            </a:lvl2pPr>
            <a:lvl3pPr>
              <a:defRPr sz="2200" baseline="0">
                <a:latin typeface="Arial" pitchFamily="34" charset="0"/>
              </a:defRPr>
            </a:lvl3pPr>
            <a:lvl4pPr>
              <a:defRPr sz="2200" baseline="0">
                <a:latin typeface="Arial" pitchFamily="34" charset="0"/>
              </a:defRPr>
            </a:lvl4pPr>
            <a:lvl5pPr>
              <a:defRPr sz="2200" baseline="0">
                <a:latin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2FFB55-3B08-4726-B2CE-2CA162AB6743}" type="datetime1">
              <a:rPr lang="en-US" smtClean="0"/>
              <a:pPr/>
              <a:t>18/12/2014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AD85B9-E6C1-46CD-BC43-77D2963D061B}" type="datetime1">
              <a:rPr lang="en-US" smtClean="0"/>
              <a:pPr/>
              <a:t>18/12/2014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50BE59-9F15-40DB-9568-D4787E893238}" type="datetime1">
              <a:rPr lang="en-US" smtClean="0"/>
              <a:pPr/>
              <a:t>18/12/2014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018ECDD-18CF-43AE-98D1-2C21DB837022}" type="datetime1">
              <a:rPr lang="en-US" smtClean="0"/>
              <a:pPr/>
              <a:t>18/12/2014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165749E-9354-4B2A-871B-386334CD1FCF}" type="datetime1">
              <a:rPr lang="en-US" smtClean="0"/>
              <a:pPr/>
              <a:t>18/12/2014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41FE3D-DE58-470D-9E96-6AEC54C86FFA}" type="datetime1">
              <a:rPr lang="en-US" smtClean="0"/>
              <a:pPr/>
              <a:t>18/12/2014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09F10F-B4B3-46C6-BB99-1C9C919241B5}" type="datetime1">
              <a:rPr lang="en-US" smtClean="0"/>
              <a:pPr/>
              <a:t>18/12/2014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C8C813-A749-4CF0-B834-A5998D192DCC}" type="datetime1">
              <a:rPr lang="en-US" smtClean="0"/>
              <a:pPr/>
              <a:t>18/12/2014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135424-565B-45A6-B898-21C0E97C9E2D}" type="datetime1">
              <a:rPr lang="en-US" smtClean="0"/>
              <a:pPr/>
              <a:t>18/12/2014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26BCDD-3B70-4159-8A2A-54B7446BBC85}" type="datetime1">
              <a:rPr lang="en-US" smtClean="0"/>
              <a:pPr/>
              <a:t>18/12/2014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DDE15-47CF-4352-B965-BD87E0F4E03E}" type="datetime1">
              <a:rPr lang="en-US" smtClean="0"/>
              <a:pPr/>
              <a:t>18/12/2014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D2A1D3-94CF-4BE8-B9A0-75EFE4C74F9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of </a:t>
            </a:r>
            <a:r>
              <a:rPr lang="en-US" dirty="0" smtClean="0"/>
              <a:t>US </a:t>
            </a:r>
            <a:r>
              <a:rPr lang="en-US" dirty="0" smtClean="0"/>
              <a:t>Foreign </a:t>
            </a:r>
            <a:r>
              <a:rPr lang="en-US" dirty="0" smtClean="0"/>
              <a:t>Policy</a:t>
            </a:r>
            <a:endParaRPr lang="en-US" dirty="0"/>
          </a:p>
        </p:txBody>
      </p:sp>
      <p:sp>
        <p:nvSpPr>
          <p:cNvPr id="3" name="Content Placeholder 2"/>
          <p:cNvSpPr>
            <a:spLocks noGrp="1"/>
          </p:cNvSpPr>
          <p:nvPr>
            <p:ph idx="1"/>
          </p:nvPr>
        </p:nvSpPr>
        <p:spPr/>
        <p:txBody>
          <a:bodyPr>
            <a:normAutofit/>
          </a:bodyPr>
          <a:lstStyle/>
          <a:p>
            <a:pPr marL="0" indent="0">
              <a:buNone/>
            </a:pPr>
            <a:r>
              <a:rPr lang="en-US" b="1" u="sng" dirty="0" smtClean="0"/>
              <a:t>Major Goals of US Foreign Policy</a:t>
            </a:r>
            <a:r>
              <a:rPr lang="en-US" dirty="0" smtClean="0"/>
              <a:t>: Territorial Integrity, Allies security, </a:t>
            </a:r>
            <a:r>
              <a:rPr lang="en-US" dirty="0" err="1" smtClean="0"/>
              <a:t>BoP</a:t>
            </a:r>
            <a:r>
              <a:rPr lang="en-US" dirty="0" smtClean="0"/>
              <a:t>,  Fostering International Security through UN,  Protecting Strategic Resources,  US interests in free navigation, trade and Business, Human Rights, Democracy</a:t>
            </a:r>
            <a:r>
              <a:rPr lang="en-US" b="1" dirty="0" smtClean="0"/>
              <a:t>, </a:t>
            </a:r>
            <a:endParaRPr lang="en-US" dirty="0" smtClean="0"/>
          </a:p>
          <a:p>
            <a:r>
              <a:rPr lang="en-US" b="1" u="sng" dirty="0" smtClean="0"/>
              <a:t>Who are involved in  US Foreign Policy</a:t>
            </a:r>
            <a:r>
              <a:rPr lang="en-US" dirty="0" smtClean="0"/>
              <a:t>? President, Congress, Judiciary, pressure group, public opinion</a:t>
            </a:r>
          </a:p>
          <a:p>
            <a:r>
              <a:rPr lang="en-US" b="1" u="sng" dirty="0" smtClean="0"/>
              <a:t>Change in US Foreign Policy After WW-II: </a:t>
            </a:r>
            <a:r>
              <a:rPr lang="en-US" dirty="0" smtClean="0"/>
              <a:t>Cold war and struggle against communism, Post 1991 strengthening position</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8552136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US Foreign Policy Cont.</a:t>
            </a:r>
            <a:endParaRPr lang="en-US" dirty="0">
              <a:effectLst/>
            </a:endParaRPr>
          </a:p>
        </p:txBody>
      </p:sp>
      <p:sp>
        <p:nvSpPr>
          <p:cNvPr id="3" name="Subtitle 2"/>
          <p:cNvSpPr>
            <a:spLocks noGrp="1"/>
          </p:cNvSpPr>
          <p:nvPr>
            <p:ph type="subTitle" idx="1"/>
          </p:nvPr>
        </p:nvSpPr>
        <p:spPr/>
        <p:txBody>
          <a:bodyPr>
            <a:normAutofit/>
          </a:bodyPr>
          <a:lstStyle/>
          <a:p>
            <a:r>
              <a:rPr lang="en-US" dirty="0"/>
              <a:t>Dr. Fayyaz Ahmad </a:t>
            </a:r>
            <a:r>
              <a:rPr lang="en-US" dirty="0" err="1"/>
              <a:t>Faize</a:t>
            </a:r>
            <a:endParaRPr lang="en-US" dirty="0"/>
          </a:p>
          <a:p>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 xmlns:p14="http://schemas.microsoft.com/office/powerpoint/2010/main" val="12589104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Change in US Foreign Policy After </a:t>
            </a:r>
            <a:r>
              <a:rPr lang="en-US" dirty="0" smtClean="0"/>
              <a:t>WW-II cont.</a:t>
            </a:r>
            <a:endParaRPr lang="en-US" dirty="0"/>
          </a:p>
        </p:txBody>
      </p:sp>
      <p:sp>
        <p:nvSpPr>
          <p:cNvPr id="3" name="Content Placeholder 2"/>
          <p:cNvSpPr>
            <a:spLocks noGrp="1"/>
          </p:cNvSpPr>
          <p:nvPr>
            <p:ph idx="1"/>
          </p:nvPr>
        </p:nvSpPr>
        <p:spPr/>
        <p:txBody>
          <a:bodyPr>
            <a:normAutofit/>
          </a:bodyPr>
          <a:lstStyle/>
          <a:p>
            <a:r>
              <a:rPr lang="en-US" dirty="0" smtClean="0"/>
              <a:t>From 1945-91: US foreign policy was to contain communism. The </a:t>
            </a:r>
            <a:r>
              <a:rPr lang="en-US" dirty="0"/>
              <a:t>collapse of the Soviet Union  ended the last serious challenge for territorial dominion over Eurasia. The primary goal of American foreign policy </a:t>
            </a:r>
            <a:r>
              <a:rPr lang="en-US" dirty="0" smtClean="0"/>
              <a:t>was </a:t>
            </a:r>
            <a:r>
              <a:rPr lang="en-US" dirty="0"/>
              <a:t>achieved.</a:t>
            </a:r>
          </a:p>
          <a:p>
            <a:r>
              <a:rPr lang="en-US" dirty="0" smtClean="0"/>
              <a:t>After SU disintegration, US </a:t>
            </a:r>
            <a:r>
              <a:rPr lang="en-US" dirty="0"/>
              <a:t>foreign policy focused on consolidating its success. </a:t>
            </a:r>
            <a:endParaRPr lang="en-US" dirty="0" smtClean="0"/>
          </a:p>
          <a:p>
            <a:r>
              <a:rPr lang="en-US" dirty="0" smtClean="0"/>
              <a:t>Together </a:t>
            </a:r>
            <a:r>
              <a:rPr lang="en-US" dirty="0"/>
              <a:t>with its European allies, the United States set out to create, for the first time in history, a peaceful, undivided, and democratic </a:t>
            </a:r>
            <a:r>
              <a:rPr lang="en-US" dirty="0" smtClean="0"/>
              <a:t>Europe and Eastern Europe states were added to NATO.</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42800891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Change in US Foreign Policy After WW-II cont.</a:t>
            </a:r>
          </a:p>
        </p:txBody>
      </p:sp>
      <p:sp>
        <p:nvSpPr>
          <p:cNvPr id="3" name="Content Placeholder 2"/>
          <p:cNvSpPr>
            <a:spLocks noGrp="1"/>
          </p:cNvSpPr>
          <p:nvPr>
            <p:ph idx="1"/>
          </p:nvPr>
        </p:nvSpPr>
        <p:spPr/>
        <p:txBody>
          <a:bodyPr/>
          <a:lstStyle/>
          <a:p>
            <a:r>
              <a:rPr lang="en-US" dirty="0"/>
              <a:t>In Asia. U.S. relations with its two key regional partners, Japan and South Korea, remain the foundation of regional stability. Democracy is taking root in South Korea, the Philippines, Indonesia, and Taiwan. U.S. engagement with China is slowly tying an economically surging Beijing into the global economy. </a:t>
            </a:r>
          </a:p>
          <a:p>
            <a:r>
              <a:rPr lang="en-US" dirty="0"/>
              <a:t>The success of American policy at present is that no power  posses a hegemonic threat to Eurasia. </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19424718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 Tools </a:t>
            </a:r>
            <a:r>
              <a:rPr lang="en-US" dirty="0"/>
              <a:t>for the Conduct of Foreign Policy</a:t>
            </a:r>
          </a:p>
        </p:txBody>
      </p:sp>
      <p:sp>
        <p:nvSpPr>
          <p:cNvPr id="3" name="Content Placeholder 2"/>
          <p:cNvSpPr>
            <a:spLocks noGrp="1"/>
          </p:cNvSpPr>
          <p:nvPr>
            <p:ph idx="1"/>
          </p:nvPr>
        </p:nvSpPr>
        <p:spPr/>
        <p:txBody>
          <a:bodyPr>
            <a:normAutofit/>
          </a:bodyPr>
          <a:lstStyle/>
          <a:p>
            <a:pPr marL="0" fontAlgn="t">
              <a:lnSpc>
                <a:spcPct val="115000"/>
              </a:lnSpc>
              <a:spcBef>
                <a:spcPts val="0"/>
              </a:spcBef>
            </a:pPr>
            <a:r>
              <a:rPr lang="en-US" dirty="0" smtClean="0">
                <a:solidFill>
                  <a:srgbClr val="000000"/>
                </a:solidFill>
                <a:ea typeface="Calibri"/>
                <a:cs typeface="Arial" pitchFamily="34" charset="0"/>
              </a:rPr>
              <a:t>Diplomacy </a:t>
            </a:r>
            <a:r>
              <a:rPr lang="en-US" sz="1800" dirty="0" smtClean="0">
                <a:solidFill>
                  <a:srgbClr val="000000"/>
                </a:solidFill>
                <a:ea typeface="Calibri"/>
                <a:cs typeface="Arial" pitchFamily="34" charset="0"/>
              </a:rPr>
              <a:t>(negotiations, talks, agreements, use of tact etc.)</a:t>
            </a:r>
            <a:endParaRPr lang="en-US" sz="1800" dirty="0">
              <a:cs typeface="Arial" pitchFamily="34" charset="0"/>
            </a:endParaRPr>
          </a:p>
          <a:p>
            <a:pPr marL="0" fontAlgn="t">
              <a:lnSpc>
                <a:spcPct val="115000"/>
              </a:lnSpc>
              <a:spcBef>
                <a:spcPts val="0"/>
              </a:spcBef>
            </a:pPr>
            <a:r>
              <a:rPr lang="en-US" dirty="0">
                <a:solidFill>
                  <a:srgbClr val="000000"/>
                </a:solidFill>
                <a:ea typeface="Calibri"/>
                <a:cs typeface="Arial" pitchFamily="34" charset="0"/>
              </a:rPr>
              <a:t>Foreign </a:t>
            </a:r>
            <a:r>
              <a:rPr lang="en-US" dirty="0" smtClean="0">
                <a:solidFill>
                  <a:srgbClr val="000000"/>
                </a:solidFill>
                <a:ea typeface="Calibri"/>
                <a:cs typeface="Arial" pitchFamily="34" charset="0"/>
              </a:rPr>
              <a:t>Aid </a:t>
            </a:r>
            <a:r>
              <a:rPr lang="en-US" sz="1800" dirty="0" smtClean="0">
                <a:solidFill>
                  <a:srgbClr val="000000"/>
                </a:solidFill>
                <a:ea typeface="Calibri"/>
                <a:cs typeface="Arial" pitchFamily="34" charset="0"/>
              </a:rPr>
              <a:t>(through different agencies, banks, organizations, USAID)</a:t>
            </a:r>
            <a:endParaRPr lang="en-US" sz="1800" dirty="0">
              <a:cs typeface="Arial" pitchFamily="34" charset="0"/>
            </a:endParaRPr>
          </a:p>
          <a:p>
            <a:pPr marL="0" fontAlgn="t">
              <a:lnSpc>
                <a:spcPct val="115000"/>
              </a:lnSpc>
              <a:spcBef>
                <a:spcPts val="0"/>
              </a:spcBef>
            </a:pPr>
            <a:r>
              <a:rPr lang="en-US" dirty="0">
                <a:solidFill>
                  <a:srgbClr val="000000"/>
                </a:solidFill>
                <a:ea typeface="Calibri"/>
                <a:cs typeface="Arial" pitchFamily="34" charset="0"/>
              </a:rPr>
              <a:t>Foreign </a:t>
            </a:r>
            <a:r>
              <a:rPr lang="en-US" dirty="0" smtClean="0">
                <a:solidFill>
                  <a:srgbClr val="000000"/>
                </a:solidFill>
                <a:ea typeface="Calibri"/>
                <a:cs typeface="Arial" pitchFamily="34" charset="0"/>
              </a:rPr>
              <a:t>Trade </a:t>
            </a:r>
            <a:r>
              <a:rPr lang="en-US" sz="1800" dirty="0" smtClean="0">
                <a:solidFill>
                  <a:srgbClr val="000000"/>
                </a:solidFill>
                <a:ea typeface="Calibri"/>
                <a:cs typeface="Arial" pitchFamily="34" charset="0"/>
              </a:rPr>
              <a:t>(reduce tariff, MFN status, allowing market access)</a:t>
            </a:r>
            <a:endParaRPr lang="en-US" sz="1800" dirty="0">
              <a:cs typeface="Arial" pitchFamily="34" charset="0"/>
            </a:endParaRPr>
          </a:p>
          <a:p>
            <a:pPr marL="0" fontAlgn="t">
              <a:lnSpc>
                <a:spcPct val="115000"/>
              </a:lnSpc>
              <a:spcBef>
                <a:spcPts val="0"/>
              </a:spcBef>
            </a:pPr>
            <a:r>
              <a:rPr lang="en-US" dirty="0" smtClean="0">
                <a:solidFill>
                  <a:srgbClr val="000000"/>
                </a:solidFill>
                <a:ea typeface="Calibri"/>
                <a:cs typeface="Arial" pitchFamily="34" charset="0"/>
              </a:rPr>
              <a:t>Propaganda </a:t>
            </a:r>
            <a:r>
              <a:rPr lang="en-US" sz="1800" dirty="0" smtClean="0">
                <a:solidFill>
                  <a:srgbClr val="000000"/>
                </a:solidFill>
                <a:ea typeface="Calibri"/>
                <a:cs typeface="Arial" pitchFamily="34" charset="0"/>
              </a:rPr>
              <a:t>(on all types of media, delivering speeches, foreign office statements, briefings, publicly scolding a country’s action etc.)</a:t>
            </a:r>
            <a:endParaRPr lang="en-US" sz="1800" dirty="0">
              <a:cs typeface="Arial" pitchFamily="34" charset="0"/>
            </a:endParaRPr>
          </a:p>
          <a:p>
            <a:pPr marL="0" fontAlgn="t">
              <a:lnSpc>
                <a:spcPct val="115000"/>
              </a:lnSpc>
              <a:spcBef>
                <a:spcPts val="0"/>
              </a:spcBef>
            </a:pPr>
            <a:r>
              <a:rPr lang="en-US" dirty="0">
                <a:solidFill>
                  <a:srgbClr val="000000"/>
                </a:solidFill>
                <a:ea typeface="Calibri"/>
                <a:cs typeface="Arial" pitchFamily="34" charset="0"/>
              </a:rPr>
              <a:t>Cultural Exchange </a:t>
            </a:r>
            <a:r>
              <a:rPr lang="en-US" dirty="0" smtClean="0">
                <a:solidFill>
                  <a:srgbClr val="000000"/>
                </a:solidFill>
                <a:ea typeface="Calibri"/>
                <a:cs typeface="Arial" pitchFamily="34" charset="0"/>
              </a:rPr>
              <a:t>Programs </a:t>
            </a:r>
            <a:r>
              <a:rPr lang="en-US" sz="1800" dirty="0" smtClean="0">
                <a:solidFill>
                  <a:srgbClr val="000000"/>
                </a:solidFill>
                <a:ea typeface="Calibri"/>
                <a:cs typeface="Arial" pitchFamily="34" charset="0"/>
              </a:rPr>
              <a:t>(scholarships, exchange of scholars, students, teachers, scientists, players etc.)</a:t>
            </a:r>
            <a:endParaRPr lang="en-US" sz="1800" dirty="0">
              <a:cs typeface="Arial" pitchFamily="34" charset="0"/>
            </a:endParaRPr>
          </a:p>
          <a:p>
            <a:pPr marL="0" fontAlgn="t">
              <a:lnSpc>
                <a:spcPct val="115000"/>
              </a:lnSpc>
              <a:spcBef>
                <a:spcPts val="0"/>
              </a:spcBef>
            </a:pPr>
            <a:r>
              <a:rPr lang="en-US" dirty="0">
                <a:solidFill>
                  <a:srgbClr val="000000"/>
                </a:solidFill>
                <a:ea typeface="Calibri"/>
                <a:cs typeface="Arial" pitchFamily="34" charset="0"/>
              </a:rPr>
              <a:t>Intelligence </a:t>
            </a:r>
            <a:r>
              <a:rPr lang="en-US" dirty="0" smtClean="0">
                <a:solidFill>
                  <a:srgbClr val="000000"/>
                </a:solidFill>
                <a:ea typeface="Calibri"/>
                <a:cs typeface="Arial" pitchFamily="34" charset="0"/>
              </a:rPr>
              <a:t>Operations </a:t>
            </a:r>
            <a:r>
              <a:rPr lang="en-US" sz="1800" dirty="0" smtClean="0">
                <a:solidFill>
                  <a:srgbClr val="000000"/>
                </a:solidFill>
                <a:ea typeface="Calibri"/>
                <a:cs typeface="Arial" pitchFamily="34" charset="0"/>
              </a:rPr>
              <a:t>(through intelligence agencies, private contractors, diplomats, Abbottabad operation,  etc.) </a:t>
            </a:r>
            <a:endParaRPr lang="en-US" sz="1800" dirty="0">
              <a:cs typeface="Arial" pitchFamily="34" charset="0"/>
            </a:endParaRPr>
          </a:p>
          <a:p>
            <a:pPr marL="0" fontAlgn="t">
              <a:lnSpc>
                <a:spcPct val="115000"/>
              </a:lnSpc>
              <a:spcBef>
                <a:spcPts val="0"/>
              </a:spcBef>
            </a:pPr>
            <a:r>
              <a:rPr lang="en-US" dirty="0" smtClean="0">
                <a:solidFill>
                  <a:srgbClr val="000000"/>
                </a:solidFill>
                <a:ea typeface="Calibri"/>
                <a:cs typeface="Arial" pitchFamily="34" charset="0"/>
              </a:rPr>
              <a:t>Subversion/creating political instability or assisting opposition </a:t>
            </a:r>
            <a:r>
              <a:rPr lang="en-US" sz="1800" dirty="0" smtClean="0">
                <a:solidFill>
                  <a:srgbClr val="000000"/>
                </a:solidFill>
                <a:ea typeface="Calibri"/>
                <a:cs typeface="Arial" pitchFamily="34" charset="0"/>
              </a:rPr>
              <a:t>(Iraq, Syria, Egypt, Libya, Afghanistan etc.)</a:t>
            </a:r>
            <a:endParaRPr lang="en-US" sz="1800" dirty="0">
              <a:cs typeface="Arial" pitchFamily="34" charset="0"/>
            </a:endParaRPr>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39463515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Tools for the Conduct of Foreign </a:t>
            </a:r>
            <a:r>
              <a:rPr lang="en-US" dirty="0" smtClean="0"/>
              <a:t>Policy cont.</a:t>
            </a:r>
            <a:endParaRPr lang="en-US" dirty="0"/>
          </a:p>
        </p:txBody>
      </p:sp>
      <p:sp>
        <p:nvSpPr>
          <p:cNvPr id="3" name="Content Placeholder 2"/>
          <p:cNvSpPr>
            <a:spLocks noGrp="1"/>
          </p:cNvSpPr>
          <p:nvPr>
            <p:ph idx="1"/>
          </p:nvPr>
        </p:nvSpPr>
        <p:spPr/>
        <p:txBody>
          <a:bodyPr>
            <a:normAutofit/>
          </a:bodyPr>
          <a:lstStyle/>
          <a:p>
            <a:pPr marL="0" indent="0" fontAlgn="t">
              <a:lnSpc>
                <a:spcPct val="115000"/>
              </a:lnSpc>
              <a:spcBef>
                <a:spcPts val="0"/>
              </a:spcBef>
              <a:buNone/>
            </a:pPr>
            <a:r>
              <a:rPr lang="en-US" dirty="0" smtClean="0">
                <a:solidFill>
                  <a:srgbClr val="000000"/>
                </a:solidFill>
                <a:ea typeface="Calibri"/>
                <a:cs typeface="Arial" pitchFamily="34" charset="0"/>
              </a:rPr>
              <a:t>Trade Embargo </a:t>
            </a:r>
            <a:r>
              <a:rPr lang="en-US" sz="1800" dirty="0" smtClean="0">
                <a:solidFill>
                  <a:srgbClr val="000000"/>
                </a:solidFill>
                <a:ea typeface="Calibri"/>
                <a:cs typeface="Arial" pitchFamily="34" charset="0"/>
              </a:rPr>
              <a:t>(banning products sale, denying market access, denial </a:t>
            </a:r>
            <a:r>
              <a:rPr lang="en-US" sz="1800" dirty="0">
                <a:solidFill>
                  <a:srgbClr val="000000"/>
                </a:solidFill>
                <a:ea typeface="Calibri"/>
                <a:cs typeface="Arial" pitchFamily="34" charset="0"/>
              </a:rPr>
              <a:t>of </a:t>
            </a:r>
            <a:r>
              <a:rPr lang="en-US" sz="1800" dirty="0" smtClean="0">
                <a:solidFill>
                  <a:srgbClr val="000000"/>
                </a:solidFill>
                <a:ea typeface="Calibri"/>
                <a:cs typeface="Arial" pitchFamily="34" charset="0"/>
              </a:rPr>
              <a:t>raw materials etc.)</a:t>
            </a:r>
            <a:r>
              <a:rPr lang="en-US" dirty="0">
                <a:solidFill>
                  <a:srgbClr val="000000"/>
                </a:solidFill>
                <a:ea typeface="Calibri"/>
                <a:cs typeface="Arial" pitchFamily="34" charset="0"/>
              </a:rPr>
              <a:t/>
            </a:r>
            <a:br>
              <a:rPr lang="en-US" dirty="0">
                <a:solidFill>
                  <a:srgbClr val="000000"/>
                </a:solidFill>
                <a:ea typeface="Calibri"/>
                <a:cs typeface="Arial" pitchFamily="34" charset="0"/>
              </a:rPr>
            </a:br>
            <a:r>
              <a:rPr lang="en-US" dirty="0" smtClean="0">
                <a:solidFill>
                  <a:srgbClr val="000000"/>
                </a:solidFill>
                <a:ea typeface="Calibri"/>
                <a:cs typeface="Arial" pitchFamily="34" charset="0"/>
              </a:rPr>
              <a:t>Freezing/Seizure </a:t>
            </a:r>
            <a:r>
              <a:rPr lang="en-US" dirty="0">
                <a:solidFill>
                  <a:srgbClr val="000000"/>
                </a:solidFill>
                <a:ea typeface="Calibri"/>
                <a:cs typeface="Arial" pitchFamily="34" charset="0"/>
              </a:rPr>
              <a:t>of </a:t>
            </a:r>
            <a:r>
              <a:rPr lang="en-US" dirty="0" smtClean="0">
                <a:solidFill>
                  <a:srgbClr val="000000"/>
                </a:solidFill>
                <a:ea typeface="Calibri"/>
                <a:cs typeface="Arial" pitchFamily="34" charset="0"/>
              </a:rPr>
              <a:t>Assets and accounts </a:t>
            </a:r>
            <a:r>
              <a:rPr lang="en-US" dirty="0">
                <a:solidFill>
                  <a:srgbClr val="000000"/>
                </a:solidFill>
                <a:ea typeface="Calibri"/>
                <a:cs typeface="Arial" pitchFamily="34" charset="0"/>
              </a:rPr>
              <a:t/>
            </a:r>
            <a:br>
              <a:rPr lang="en-US" dirty="0">
                <a:solidFill>
                  <a:srgbClr val="000000"/>
                </a:solidFill>
                <a:ea typeface="Calibri"/>
                <a:cs typeface="Arial" pitchFamily="34" charset="0"/>
              </a:rPr>
            </a:br>
            <a:r>
              <a:rPr lang="en-US" dirty="0" smtClean="0">
                <a:solidFill>
                  <a:srgbClr val="000000"/>
                </a:solidFill>
                <a:ea typeface="Calibri"/>
                <a:cs typeface="Arial" pitchFamily="34" charset="0"/>
              </a:rPr>
              <a:t>Breaking </a:t>
            </a:r>
            <a:r>
              <a:rPr lang="en-US" dirty="0">
                <a:solidFill>
                  <a:srgbClr val="000000"/>
                </a:solidFill>
                <a:ea typeface="Calibri"/>
                <a:cs typeface="Arial" pitchFamily="34" charset="0"/>
              </a:rPr>
              <a:t>Diplomatic </a:t>
            </a:r>
            <a:r>
              <a:rPr lang="en-US" dirty="0" smtClean="0">
                <a:solidFill>
                  <a:srgbClr val="000000"/>
                </a:solidFill>
                <a:ea typeface="Calibri"/>
                <a:cs typeface="Arial" pitchFamily="34" charset="0"/>
              </a:rPr>
              <a:t>Relations </a:t>
            </a:r>
            <a:r>
              <a:rPr lang="en-US" sz="1800" dirty="0" smtClean="0">
                <a:solidFill>
                  <a:srgbClr val="000000"/>
                </a:solidFill>
                <a:ea typeface="Calibri"/>
                <a:cs typeface="Arial" pitchFamily="34" charset="0"/>
              </a:rPr>
              <a:t>(calling of ambassadors, denying visa, not recognizing a state, terming it terrorist/undemocratic, asking US citizens not to visit that country etc.)</a:t>
            </a:r>
            <a:endParaRPr lang="en-US" sz="1800" dirty="0">
              <a:cs typeface="Arial" pitchFamily="34" charset="0"/>
            </a:endParaRPr>
          </a:p>
          <a:p>
            <a:pPr marL="0" indent="0" fontAlgn="t">
              <a:lnSpc>
                <a:spcPct val="115000"/>
              </a:lnSpc>
              <a:spcBef>
                <a:spcPts val="0"/>
              </a:spcBef>
              <a:buNone/>
            </a:pPr>
            <a:r>
              <a:rPr lang="en-US" dirty="0">
                <a:solidFill>
                  <a:srgbClr val="000000"/>
                </a:solidFill>
                <a:ea typeface="Calibri"/>
                <a:cs typeface="Arial" pitchFamily="34" charset="0"/>
              </a:rPr>
              <a:t>Gunboat </a:t>
            </a:r>
            <a:r>
              <a:rPr lang="en-US" dirty="0" smtClean="0">
                <a:solidFill>
                  <a:srgbClr val="000000"/>
                </a:solidFill>
                <a:ea typeface="Calibri"/>
                <a:cs typeface="Arial" pitchFamily="34" charset="0"/>
              </a:rPr>
              <a:t>Diplomacy </a:t>
            </a:r>
            <a:r>
              <a:rPr lang="en-US" sz="1800" dirty="0" smtClean="0">
                <a:solidFill>
                  <a:srgbClr val="000000"/>
                </a:solidFill>
                <a:ea typeface="Calibri"/>
                <a:cs typeface="Arial" pitchFamily="34" charset="0"/>
              </a:rPr>
              <a:t>(</a:t>
            </a:r>
            <a:r>
              <a:rPr lang="en-US" sz="1800" dirty="0"/>
              <a:t>relations involving the use or threat of military force, especially by </a:t>
            </a:r>
            <a:r>
              <a:rPr lang="en-US" sz="1800" dirty="0" smtClean="0"/>
              <a:t>a powerful </a:t>
            </a:r>
            <a:r>
              <a:rPr lang="en-US" sz="1800" dirty="0"/>
              <a:t>nation against a weaker </a:t>
            </a:r>
            <a:r>
              <a:rPr lang="en-US" sz="1800" dirty="0" smtClean="0"/>
              <a:t>one, carrot and stick policy)</a:t>
            </a:r>
            <a:endParaRPr lang="en-US" sz="1800" dirty="0">
              <a:cs typeface="Arial" pitchFamily="34" charset="0"/>
            </a:endParaRPr>
          </a:p>
          <a:p>
            <a:pPr marL="0" indent="0" fontAlgn="t">
              <a:lnSpc>
                <a:spcPct val="115000"/>
              </a:lnSpc>
              <a:spcBef>
                <a:spcPts val="0"/>
              </a:spcBef>
              <a:buNone/>
            </a:pPr>
            <a:r>
              <a:rPr lang="en-US" dirty="0">
                <a:solidFill>
                  <a:srgbClr val="000000"/>
                </a:solidFill>
                <a:ea typeface="Calibri"/>
                <a:cs typeface="Arial" pitchFamily="34" charset="0"/>
              </a:rPr>
              <a:t>Military </a:t>
            </a:r>
            <a:r>
              <a:rPr lang="en-US" dirty="0" smtClean="0">
                <a:solidFill>
                  <a:srgbClr val="000000"/>
                </a:solidFill>
                <a:ea typeface="Calibri"/>
                <a:cs typeface="Arial" pitchFamily="34" charset="0"/>
              </a:rPr>
              <a:t>Maneuvers </a:t>
            </a:r>
            <a:r>
              <a:rPr lang="en-US" sz="1800" dirty="0" smtClean="0">
                <a:solidFill>
                  <a:srgbClr val="000000"/>
                </a:solidFill>
                <a:ea typeface="Calibri"/>
                <a:cs typeface="Arial" pitchFamily="34" charset="0"/>
              </a:rPr>
              <a:t>(Vietnam, Korea, Afghanistan, Iraq, Libya, etc.</a:t>
            </a:r>
            <a:r>
              <a:rPr lang="en-US" dirty="0" smtClean="0">
                <a:solidFill>
                  <a:srgbClr val="000000"/>
                </a:solidFill>
                <a:ea typeface="Calibri"/>
                <a:cs typeface="Arial" pitchFamily="34" charset="0"/>
              </a:rPr>
              <a:t>)</a:t>
            </a:r>
            <a:r>
              <a:rPr lang="en-US" dirty="0">
                <a:solidFill>
                  <a:srgbClr val="000000"/>
                </a:solidFill>
                <a:ea typeface="Calibri"/>
                <a:cs typeface="Arial" pitchFamily="34" charset="0"/>
              </a:rPr>
              <a:t/>
            </a:r>
            <a:br>
              <a:rPr lang="en-US" dirty="0">
                <a:solidFill>
                  <a:srgbClr val="000000"/>
                </a:solidFill>
                <a:ea typeface="Calibri"/>
                <a:cs typeface="Arial" pitchFamily="34" charset="0"/>
              </a:rPr>
            </a:br>
            <a:r>
              <a:rPr lang="en-US" dirty="0" smtClean="0">
                <a:solidFill>
                  <a:srgbClr val="000000"/>
                </a:solidFill>
                <a:ea typeface="Calibri"/>
                <a:cs typeface="Arial" pitchFamily="34" charset="0"/>
              </a:rPr>
              <a:t>Blockade </a:t>
            </a:r>
            <a:r>
              <a:rPr lang="en-US" sz="1800" dirty="0" smtClean="0">
                <a:solidFill>
                  <a:srgbClr val="000000"/>
                </a:solidFill>
                <a:ea typeface="Calibri"/>
                <a:cs typeface="Arial" pitchFamily="34" charset="0"/>
              </a:rPr>
              <a:t>(Iraq during gulf war, Cuba missile crises, Libya oil blockade, no fly zone)</a:t>
            </a:r>
            <a:endParaRPr lang="en-US" dirty="0" smtClean="0">
              <a:solidFill>
                <a:srgbClr val="000000"/>
              </a:solidFill>
              <a:ea typeface="Calibri"/>
              <a:cs typeface="Arial" pitchFamily="34" charset="0"/>
            </a:endParaRP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33393751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US-SU Relations</a:t>
            </a:r>
            <a:endParaRPr lang="en-US" dirty="0"/>
          </a:p>
        </p:txBody>
      </p:sp>
      <p:sp>
        <p:nvSpPr>
          <p:cNvPr id="3" name="Content Placeholder 2"/>
          <p:cNvSpPr>
            <a:spLocks noGrp="1"/>
          </p:cNvSpPr>
          <p:nvPr>
            <p:ph idx="1"/>
          </p:nvPr>
        </p:nvSpPr>
        <p:spPr/>
        <p:txBody>
          <a:bodyPr>
            <a:normAutofit/>
          </a:bodyPr>
          <a:lstStyle/>
          <a:p>
            <a:r>
              <a:rPr lang="en-US" dirty="0" smtClean="0"/>
              <a:t>US was angry with SU for withdrawing from WW-I in 1917 and adopting communism</a:t>
            </a:r>
          </a:p>
          <a:p>
            <a:r>
              <a:rPr lang="en-US" dirty="0" smtClean="0"/>
              <a:t>Diplomatic relations between the two started as late as 1933</a:t>
            </a:r>
          </a:p>
          <a:p>
            <a:r>
              <a:rPr lang="en-US" dirty="0" smtClean="0"/>
              <a:t>During WW-II, both formed grand alliance to struggle against common enemy</a:t>
            </a:r>
          </a:p>
          <a:p>
            <a:r>
              <a:rPr lang="en-US" dirty="0" smtClean="0"/>
              <a:t>During World War-II, US helped SU with supply of military assistance worth $11 billion and other aid  under ‘Lend-Lease’ agreement</a:t>
            </a:r>
          </a:p>
          <a:p>
            <a:r>
              <a:rPr lang="en-US" dirty="0" smtClean="0"/>
              <a:t>Due to SU expansionist policy to spread communism, US abandoned isolation policy and got deeply involved in foreign relations with Europe, Asia</a:t>
            </a:r>
            <a:r>
              <a:rPr lang="en-US" dirty="0"/>
              <a:t> </a:t>
            </a:r>
            <a:r>
              <a:rPr lang="en-US" dirty="0" smtClean="0"/>
              <a:t>and Africa</a:t>
            </a:r>
          </a:p>
          <a:p>
            <a:r>
              <a:rPr lang="en-US" dirty="0" smtClean="0"/>
              <a:t>Introduce Truman Doctrine in 1947 to aid Greece and Turkey to prevent the spread of communism in these states</a:t>
            </a:r>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34272346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US-SU Relations cont.</a:t>
            </a:r>
          </a:p>
        </p:txBody>
      </p:sp>
      <p:sp>
        <p:nvSpPr>
          <p:cNvPr id="3" name="Content Placeholder 2"/>
          <p:cNvSpPr>
            <a:spLocks noGrp="1"/>
          </p:cNvSpPr>
          <p:nvPr>
            <p:ph idx="1"/>
          </p:nvPr>
        </p:nvSpPr>
        <p:spPr/>
        <p:txBody>
          <a:bodyPr/>
          <a:lstStyle/>
          <a:p>
            <a:r>
              <a:rPr lang="en-US" dirty="0"/>
              <a:t>Announced Marshall Plan, 1947 to provide economic and military assistance to war ravaged Europe in reconstruction and to contain communism in Western Europe which greatly helped these countries to revitalize their economy</a:t>
            </a:r>
          </a:p>
          <a:p>
            <a:r>
              <a:rPr lang="en-US" dirty="0" smtClean="0"/>
              <a:t>While </a:t>
            </a:r>
            <a:r>
              <a:rPr lang="en-US" dirty="0"/>
              <a:t>SU enforced communism in Eastern Europe and an iron curtain descended across the continent</a:t>
            </a:r>
          </a:p>
          <a:p>
            <a:r>
              <a:rPr lang="en-US" dirty="0"/>
              <a:t>SU blockade of </a:t>
            </a:r>
            <a:r>
              <a:rPr lang="en-US" dirty="0" smtClean="0"/>
              <a:t>Berlin in 1948 </a:t>
            </a:r>
            <a:r>
              <a:rPr lang="en-US" dirty="0"/>
              <a:t>resulted in a year long airlift of aid by US that helped the people during the </a:t>
            </a:r>
            <a:r>
              <a:rPr lang="en-US" dirty="0" smtClean="0"/>
              <a:t>blockade</a:t>
            </a:r>
          </a:p>
          <a:p>
            <a:r>
              <a:rPr lang="en-US" dirty="0"/>
              <a:t>US formed NATO in 1949 for collective security to western </a:t>
            </a:r>
            <a:r>
              <a:rPr lang="en-US" dirty="0" smtClean="0"/>
              <a:t>Europe</a:t>
            </a:r>
          </a:p>
          <a:p>
            <a:r>
              <a:rPr lang="en-US" dirty="0"/>
              <a:t>1949, SU tested its first nuclear bomb and the relations between the two get worsened</a:t>
            </a:r>
          </a:p>
          <a:p>
            <a:endParaRPr lang="en-US" dirty="0"/>
          </a:p>
          <a:p>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21415541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US-SU </a:t>
            </a:r>
            <a:r>
              <a:rPr lang="en-US" dirty="0" smtClean="0"/>
              <a:t>Relations cont.</a:t>
            </a:r>
            <a:endParaRPr lang="en-US" dirty="0"/>
          </a:p>
        </p:txBody>
      </p:sp>
      <p:sp>
        <p:nvSpPr>
          <p:cNvPr id="3" name="Content Placeholder 2"/>
          <p:cNvSpPr>
            <a:spLocks noGrp="1"/>
          </p:cNvSpPr>
          <p:nvPr>
            <p:ph idx="1"/>
          </p:nvPr>
        </p:nvSpPr>
        <p:spPr/>
        <p:txBody>
          <a:bodyPr/>
          <a:lstStyle/>
          <a:p>
            <a:r>
              <a:rPr lang="en-US" dirty="0" smtClean="0"/>
              <a:t>USA signed treaties with Japan, Australia and New Zealand in1951 for collective security</a:t>
            </a:r>
          </a:p>
          <a:p>
            <a:r>
              <a:rPr lang="en-US" dirty="0" smtClean="0"/>
              <a:t>Meanwhile, SEATO was formed in 1954 and CENTO in1955 against communism</a:t>
            </a:r>
          </a:p>
          <a:p>
            <a:r>
              <a:rPr lang="en-US" dirty="0" smtClean="0"/>
              <a:t>SU formed WARSAW Pact in 1955 to counter NATO’s power with Eastern Europe countries</a:t>
            </a:r>
          </a:p>
          <a:p>
            <a:r>
              <a:rPr lang="en-US" dirty="0" smtClean="0"/>
              <a:t>In Oct 1961, The Cuban missile crises took the two very close to a nuclear war when SU installed missiles in Cuba which was a threat to US and it threatened to attack Cuba</a:t>
            </a:r>
          </a:p>
          <a:p>
            <a:r>
              <a:rPr lang="en-US" dirty="0"/>
              <a:t>Through UN intervention, the crises was overcome and SU removed missiles from Cuba on the assurance that US will not attack Cuba</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42109606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US-SU </a:t>
            </a:r>
            <a:r>
              <a:rPr lang="en-US" dirty="0" smtClean="0"/>
              <a:t>Relations cont.</a:t>
            </a:r>
            <a:endParaRPr lang="en-US" dirty="0"/>
          </a:p>
        </p:txBody>
      </p:sp>
      <p:sp>
        <p:nvSpPr>
          <p:cNvPr id="3" name="Content Placeholder 2"/>
          <p:cNvSpPr>
            <a:spLocks noGrp="1"/>
          </p:cNvSpPr>
          <p:nvPr>
            <p:ph idx="1"/>
          </p:nvPr>
        </p:nvSpPr>
        <p:spPr/>
        <p:txBody>
          <a:bodyPr>
            <a:normAutofit/>
          </a:bodyPr>
          <a:lstStyle/>
          <a:p>
            <a:r>
              <a:rPr lang="en-US" dirty="0" smtClean="0"/>
              <a:t>Détente developed between the two in 1970’s  and the two countries agreed to cooperate in various fields such as technology, health, medical science, environment protection and disarmament</a:t>
            </a:r>
          </a:p>
          <a:p>
            <a:r>
              <a:rPr lang="en-US" dirty="0" smtClean="0"/>
              <a:t>SALT-I signed in 1972 and SALT-II signed in 1979 for reduction of arms and resulted in cordial relations </a:t>
            </a:r>
          </a:p>
          <a:p>
            <a:r>
              <a:rPr lang="en-US" dirty="0" smtClean="0"/>
              <a:t>Tension surged in 1979 when SU intervened in Afghanistan and US again become active to counter SU influence through military and economic assistance to Afghanistan</a:t>
            </a:r>
          </a:p>
          <a:p>
            <a:r>
              <a:rPr lang="en-US" dirty="0" smtClean="0"/>
              <a:t>US and her allies imposed economic sanctions on SU due to her support and human rights violation in Kampuchea </a:t>
            </a:r>
          </a:p>
          <a:p>
            <a:r>
              <a:rPr lang="en-US" dirty="0" smtClean="0"/>
              <a:t>SU reiterated by boycotting Olympic games held in Los Angeles in 1984</a:t>
            </a:r>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16764852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US-SU </a:t>
            </a:r>
            <a:r>
              <a:rPr lang="en-US" dirty="0" smtClean="0"/>
              <a:t>Relations cont.</a:t>
            </a:r>
            <a:endParaRPr lang="en-US" dirty="0"/>
          </a:p>
        </p:txBody>
      </p:sp>
      <p:sp>
        <p:nvSpPr>
          <p:cNvPr id="3" name="Content Placeholder 2"/>
          <p:cNvSpPr>
            <a:spLocks noGrp="1"/>
          </p:cNvSpPr>
          <p:nvPr>
            <p:ph idx="1"/>
          </p:nvPr>
        </p:nvSpPr>
        <p:spPr/>
        <p:txBody>
          <a:bodyPr/>
          <a:lstStyle/>
          <a:p>
            <a:r>
              <a:rPr lang="en-US" dirty="0" smtClean="0"/>
              <a:t>However, the two super powers realized that the strain relations are not in their favor and started efforts for improving relations</a:t>
            </a:r>
          </a:p>
          <a:p>
            <a:r>
              <a:rPr lang="en-US" dirty="0" smtClean="0"/>
              <a:t>In 1985, the foreign ministers of the two states met in Geneva and hold talks on disarmament for reducing tension but were not successful</a:t>
            </a:r>
          </a:p>
          <a:p>
            <a:r>
              <a:rPr lang="en-US" dirty="0" smtClean="0"/>
              <a:t>US president, Bush and Gorbachev SU president met in 1986 and made a significant contribution on reducing arms</a:t>
            </a:r>
          </a:p>
          <a:p>
            <a:r>
              <a:rPr lang="en-US" dirty="0" smtClean="0"/>
              <a:t>Moscow summit, the two countries exchanged documents on ratification of Intermediate Range Nuclear Forces  (INF) treaty besides a number of other agreements related to exchange of writers, sportsman and cultural exchange</a:t>
            </a:r>
          </a:p>
          <a:p>
            <a:r>
              <a:rPr lang="en-US" dirty="0" smtClean="0"/>
              <a:t>These meetings and developments greatly reduced the tension</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58613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US-SU </a:t>
            </a:r>
            <a:r>
              <a:rPr lang="en-US" dirty="0" smtClean="0"/>
              <a:t>Relations cont.</a:t>
            </a:r>
            <a:endParaRPr lang="en-US" dirty="0"/>
          </a:p>
        </p:txBody>
      </p:sp>
      <p:sp>
        <p:nvSpPr>
          <p:cNvPr id="3" name="Content Placeholder 2"/>
          <p:cNvSpPr>
            <a:spLocks noGrp="1"/>
          </p:cNvSpPr>
          <p:nvPr>
            <p:ph idx="1"/>
          </p:nvPr>
        </p:nvSpPr>
        <p:spPr/>
        <p:txBody>
          <a:bodyPr/>
          <a:lstStyle/>
          <a:p>
            <a:r>
              <a:rPr lang="en-US" dirty="0" smtClean="0"/>
              <a:t>SU withdrew from Afghanistan in 1988 </a:t>
            </a:r>
          </a:p>
          <a:p>
            <a:r>
              <a:rPr lang="en-US" dirty="0" smtClean="0"/>
              <a:t>Strategic Arms Reduction Talks to reduce nuclear weapons by 50% and the desire to embark upon cooperation rather than confrontation</a:t>
            </a:r>
          </a:p>
          <a:p>
            <a:r>
              <a:rPr lang="en-US" dirty="0" smtClean="0"/>
              <a:t>The Washington summit in 1990 between Bush and Gorbachev witnessed further agreements between the two for reducing sophisticated weapons, trade agreements and cultural exchange visits</a:t>
            </a:r>
            <a:endParaRPr lang="en-US" dirty="0"/>
          </a:p>
        </p:txBody>
      </p:sp>
      <p:sp>
        <p:nvSpPr>
          <p:cNvPr id="4" name="Footer Placeholder 3"/>
          <p:cNvSpPr>
            <a:spLocks noGrp="1"/>
          </p:cNvSpPr>
          <p:nvPr>
            <p:ph type="ftr" sz="quarter" idx="11"/>
          </p:nvPr>
        </p:nvSpPr>
        <p:spPr>
          <a:xfrm>
            <a:off x="1066800" y="6356350"/>
            <a:ext cx="4953000" cy="365125"/>
          </a:xfrm>
        </p:spPr>
        <p:txBody>
          <a:bodyPr/>
          <a:lstStyle/>
          <a:p>
            <a:r>
              <a:rPr lang="en-US" dirty="0"/>
              <a:t>http://en.wikipedia.org/wiki/Russia%E2%80%93United_States_relations</a:t>
            </a:r>
          </a:p>
        </p:txBody>
      </p:sp>
      <p:pic>
        <p:nvPicPr>
          <p:cNvPr id="614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181600" y="3657600"/>
            <a:ext cx="3619500" cy="266526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3824612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US-SU </a:t>
            </a:r>
            <a:r>
              <a:rPr lang="en-US" dirty="0" smtClean="0"/>
              <a:t>Relations cont.</a:t>
            </a:r>
            <a:endParaRPr lang="en-US" dirty="0"/>
          </a:p>
        </p:txBody>
      </p:sp>
      <p:sp>
        <p:nvSpPr>
          <p:cNvPr id="3" name="Content Placeholder 2"/>
          <p:cNvSpPr>
            <a:spLocks noGrp="1"/>
          </p:cNvSpPr>
          <p:nvPr>
            <p:ph idx="1"/>
          </p:nvPr>
        </p:nvSpPr>
        <p:spPr/>
        <p:txBody>
          <a:bodyPr/>
          <a:lstStyle/>
          <a:p>
            <a:r>
              <a:rPr lang="en-US" dirty="0" smtClean="0"/>
              <a:t>After SU demise in 1991</a:t>
            </a:r>
            <a:r>
              <a:rPr lang="en-US" dirty="0"/>
              <a:t>, the </a:t>
            </a:r>
            <a:r>
              <a:rPr lang="en-US" dirty="0" smtClean="0"/>
              <a:t>relations between the two become very cordial and US announced billion dollars aid for Russia.</a:t>
            </a:r>
          </a:p>
          <a:p>
            <a:r>
              <a:rPr lang="en-US" dirty="0" smtClean="0"/>
              <a:t>The two </a:t>
            </a:r>
            <a:r>
              <a:rPr lang="en-US" dirty="0"/>
              <a:t>were partners in the Gulf War against longtime Soviet ally </a:t>
            </a:r>
            <a:r>
              <a:rPr lang="en-US" dirty="0" smtClean="0"/>
              <a:t>Iraq. </a:t>
            </a:r>
          </a:p>
          <a:p>
            <a:r>
              <a:rPr lang="en-US" dirty="0"/>
              <a:t>The U.S. Olympics team arrives in Sochi, Russia, to participate in the 2014 Winter Olympics in 2014. US and Russia also agree to continue with the terms of the New START treaty from 2010 and to increase cooperation on counterterrorism, including ISIS.</a:t>
            </a:r>
          </a:p>
          <a:p>
            <a:r>
              <a:rPr lang="en-US" dirty="0"/>
              <a:t>In recent years, the two countries have attempted to reset frosty relations and establish a growing partnership. The two also agree on supporting a bilateral agenda to confront several problems, such as discarding stockpiles of nuclear weapons and combating the palpable threats of terrorism</a:t>
            </a:r>
          </a:p>
          <a:p>
            <a:endParaRPr lang="en-US" dirty="0" smtClean="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42176988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effectLst/>
              </a:rPr>
              <a:t>Pak-US Relations</a:t>
            </a:r>
            <a:endParaRPr lang="en-US" dirty="0">
              <a:effectLst/>
            </a:endParaRPr>
          </a:p>
        </p:txBody>
      </p:sp>
      <p:sp>
        <p:nvSpPr>
          <p:cNvPr id="3" name="Subtitle 2"/>
          <p:cNvSpPr>
            <a:spLocks noGrp="1"/>
          </p:cNvSpPr>
          <p:nvPr>
            <p:ph type="subTitle" idx="1"/>
          </p:nvPr>
        </p:nvSpPr>
        <p:spPr/>
        <p:txBody>
          <a:bodyPr>
            <a:normAutofit/>
          </a:bodyPr>
          <a:lstStyle/>
          <a:p>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 xmlns:p14="http://schemas.microsoft.com/office/powerpoint/2010/main" val="7036082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Pak-US Relations</a:t>
            </a:r>
          </a:p>
        </p:txBody>
      </p:sp>
      <p:sp>
        <p:nvSpPr>
          <p:cNvPr id="3" name="Content Placeholder 2"/>
          <p:cNvSpPr>
            <a:spLocks noGrp="1"/>
          </p:cNvSpPr>
          <p:nvPr>
            <p:ph idx="1"/>
          </p:nvPr>
        </p:nvSpPr>
        <p:spPr/>
        <p:txBody>
          <a:bodyPr/>
          <a:lstStyle/>
          <a:p>
            <a:r>
              <a:rPr lang="en-US" dirty="0" smtClean="0"/>
              <a:t>Pakistan's </a:t>
            </a:r>
            <a:r>
              <a:rPr lang="en-US" dirty="0"/>
              <a:t>relationship with </a:t>
            </a:r>
            <a:r>
              <a:rPr lang="en-US" dirty="0" smtClean="0"/>
              <a:t>US - major importance</a:t>
            </a:r>
            <a:r>
              <a:rPr lang="en-US" dirty="0"/>
              <a:t> </a:t>
            </a:r>
            <a:r>
              <a:rPr lang="en-US" dirty="0" smtClean="0"/>
              <a:t>because of super power status </a:t>
            </a:r>
          </a:p>
          <a:p>
            <a:r>
              <a:rPr lang="en-US" dirty="0" smtClean="0"/>
              <a:t>Pakistan-US established </a:t>
            </a:r>
            <a:r>
              <a:rPr lang="en-US" dirty="0"/>
              <a:t>diplomatic relations in </a:t>
            </a:r>
            <a:r>
              <a:rPr lang="en-US" dirty="0" smtClean="0"/>
              <a:t>1947</a:t>
            </a:r>
          </a:p>
          <a:p>
            <a:r>
              <a:rPr lang="en-US" b="1" dirty="0" err="1"/>
              <a:t>Liaquat</a:t>
            </a:r>
            <a:r>
              <a:rPr lang="en-US" b="1" dirty="0"/>
              <a:t> Ali Khan's Visit 1950</a:t>
            </a:r>
            <a:r>
              <a:rPr lang="en-US" dirty="0"/>
              <a:t/>
            </a:r>
            <a:br>
              <a:rPr lang="en-US" dirty="0"/>
            </a:br>
            <a:r>
              <a:rPr lang="en-US" dirty="0"/>
              <a:t>In 1949, the US Secretary of State </a:t>
            </a:r>
            <a:r>
              <a:rPr lang="en-US" dirty="0" smtClean="0"/>
              <a:t>invited </a:t>
            </a:r>
            <a:r>
              <a:rPr lang="en-US" dirty="0" err="1" smtClean="0"/>
              <a:t>Liaquat</a:t>
            </a:r>
            <a:r>
              <a:rPr lang="en-US" dirty="0" smtClean="0"/>
              <a:t> </a:t>
            </a:r>
            <a:r>
              <a:rPr lang="en-US" dirty="0"/>
              <a:t>Ali </a:t>
            </a:r>
            <a:r>
              <a:rPr lang="en-US" dirty="0" smtClean="0"/>
              <a:t>Khan, PM </a:t>
            </a:r>
          </a:p>
          <a:p>
            <a:r>
              <a:rPr lang="en-US" dirty="0" smtClean="0"/>
              <a:t>The PM visited </a:t>
            </a:r>
            <a:r>
              <a:rPr lang="en-US" dirty="0"/>
              <a:t>USA </a:t>
            </a:r>
            <a:r>
              <a:rPr lang="en-US" dirty="0" smtClean="0"/>
              <a:t>in 1950.</a:t>
            </a:r>
          </a:p>
          <a:p>
            <a:r>
              <a:rPr lang="en-US" dirty="0" smtClean="0"/>
              <a:t>The visit was important as it embarked a warm relationship between the two countries and helped in economic cooperation </a:t>
            </a:r>
            <a:r>
              <a:rPr lang="en-US" dirty="0"/>
              <a:t>and military </a:t>
            </a:r>
            <a:r>
              <a:rPr lang="en-US" dirty="0" smtClean="0"/>
              <a:t>aid </a:t>
            </a:r>
          </a:p>
          <a:p>
            <a:r>
              <a:rPr lang="en-US" dirty="0" smtClean="0"/>
              <a:t>Pakistan needed military aid and assistance at that time because it was newly independent</a:t>
            </a:r>
            <a:endParaRPr lang="en-US" dirty="0"/>
          </a:p>
          <a:p>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37647527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SEATO and CENTO 1954-55</a:t>
            </a:r>
          </a:p>
        </p:txBody>
      </p:sp>
      <p:sp>
        <p:nvSpPr>
          <p:cNvPr id="3" name="Content Placeholder 2"/>
          <p:cNvSpPr>
            <a:spLocks noGrp="1"/>
          </p:cNvSpPr>
          <p:nvPr>
            <p:ph idx="1"/>
          </p:nvPr>
        </p:nvSpPr>
        <p:spPr/>
        <p:txBody>
          <a:bodyPr>
            <a:normAutofit/>
          </a:bodyPr>
          <a:lstStyle/>
          <a:p>
            <a:r>
              <a:rPr lang="en-US" dirty="0" smtClean="0"/>
              <a:t>Cold war between US and SU</a:t>
            </a:r>
          </a:p>
          <a:p>
            <a:r>
              <a:rPr lang="en-US" dirty="0" smtClean="0"/>
              <a:t>Pakistan's </a:t>
            </a:r>
            <a:r>
              <a:rPr lang="en-US" dirty="0"/>
              <a:t>strategic geographic position </a:t>
            </a:r>
            <a:r>
              <a:rPr lang="en-US" dirty="0" smtClean="0"/>
              <a:t>as neighboring China, Afghanistan and close to Russia border was very important for the West</a:t>
            </a:r>
          </a:p>
          <a:p>
            <a:r>
              <a:rPr lang="en-US" dirty="0"/>
              <a:t>SU expansionist design was </a:t>
            </a:r>
            <a:r>
              <a:rPr lang="en-US" dirty="0" smtClean="0"/>
              <a:t>also a threat </a:t>
            </a:r>
            <a:r>
              <a:rPr lang="en-US" dirty="0"/>
              <a:t>to </a:t>
            </a:r>
            <a:r>
              <a:rPr lang="en-US" dirty="0" smtClean="0"/>
              <a:t>the newly </a:t>
            </a:r>
            <a:r>
              <a:rPr lang="en-US" dirty="0"/>
              <a:t>independent  </a:t>
            </a:r>
            <a:r>
              <a:rPr lang="en-US" dirty="0" smtClean="0"/>
              <a:t>Pakistan</a:t>
            </a:r>
          </a:p>
          <a:p>
            <a:r>
              <a:rPr lang="en-US" dirty="0" smtClean="0"/>
              <a:t>In </a:t>
            </a:r>
            <a:r>
              <a:rPr lang="en-US" dirty="0"/>
              <a:t>1954 Pakistan signed a Mutual Defence Agreement with the United States </a:t>
            </a:r>
            <a:endParaRPr lang="en-US" dirty="0" smtClean="0"/>
          </a:p>
          <a:p>
            <a:r>
              <a:rPr lang="en-US" dirty="0" smtClean="0"/>
              <a:t>Became </a:t>
            </a:r>
            <a:r>
              <a:rPr lang="en-US" dirty="0"/>
              <a:t>a member of SEATO (South East Asian Treaty Organization</a:t>
            </a:r>
            <a:r>
              <a:rPr lang="en-US" dirty="0" smtClean="0"/>
              <a:t>) in 1954</a:t>
            </a:r>
          </a:p>
          <a:p>
            <a:r>
              <a:rPr lang="en-US" dirty="0" smtClean="0"/>
              <a:t>Joined CENTO </a:t>
            </a:r>
            <a:r>
              <a:rPr lang="en-US" dirty="0"/>
              <a:t>(Central Treaty Organization</a:t>
            </a:r>
            <a:r>
              <a:rPr lang="en-US" dirty="0" smtClean="0"/>
              <a:t>) in 1955</a:t>
            </a:r>
          </a:p>
          <a:p>
            <a:r>
              <a:rPr lang="en-US" dirty="0" smtClean="0"/>
              <a:t>Both were military alliances and the purpose was to mutually defend and support against SU expansion and attack</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28331565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Pak-US Relations</a:t>
            </a:r>
          </a:p>
        </p:txBody>
      </p:sp>
      <p:sp>
        <p:nvSpPr>
          <p:cNvPr id="3" name="Content Placeholder 2"/>
          <p:cNvSpPr>
            <a:spLocks noGrp="1"/>
          </p:cNvSpPr>
          <p:nvPr>
            <p:ph idx="1"/>
          </p:nvPr>
        </p:nvSpPr>
        <p:spPr/>
        <p:txBody>
          <a:bodyPr/>
          <a:lstStyle/>
          <a:p>
            <a:r>
              <a:rPr lang="en-US" b="1" dirty="0"/>
              <a:t>Pakistan as Washington's Closest </a:t>
            </a:r>
            <a:r>
              <a:rPr lang="en-US" b="1" dirty="0" smtClean="0"/>
              <a:t>Ally</a:t>
            </a:r>
          </a:p>
          <a:p>
            <a:r>
              <a:rPr lang="en-US" dirty="0" smtClean="0"/>
              <a:t>Pakistan </a:t>
            </a:r>
            <a:r>
              <a:rPr lang="en-US" dirty="0"/>
              <a:t>also </a:t>
            </a:r>
            <a:r>
              <a:rPr lang="en-US" dirty="0" smtClean="0"/>
              <a:t>provided US necessary assistance during cold war for reconnaissance</a:t>
            </a:r>
            <a:r>
              <a:rPr lang="en-US" dirty="0"/>
              <a:t> flights over Soviet </a:t>
            </a:r>
            <a:r>
              <a:rPr lang="en-US" dirty="0" smtClean="0"/>
              <a:t>territory</a:t>
            </a:r>
          </a:p>
          <a:p>
            <a:r>
              <a:rPr lang="en-US" dirty="0" smtClean="0"/>
              <a:t>Pakistan </a:t>
            </a:r>
            <a:r>
              <a:rPr lang="en-US" dirty="0"/>
              <a:t>was considered one of Washington's closest allies in Asia. </a:t>
            </a:r>
            <a:endParaRPr lang="en-US" dirty="0" smtClean="0"/>
          </a:p>
          <a:p>
            <a:r>
              <a:rPr lang="en-US" dirty="0" smtClean="0"/>
              <a:t>Pakistan received </a:t>
            </a:r>
            <a:r>
              <a:rPr lang="en-US" dirty="0"/>
              <a:t>large amounts of economic and military </a:t>
            </a:r>
            <a:r>
              <a:rPr lang="en-US" dirty="0" smtClean="0"/>
              <a:t>aid</a:t>
            </a:r>
          </a:p>
          <a:p>
            <a:r>
              <a:rPr lang="en-US" dirty="0"/>
              <a:t>During Pak-India war 1965 and 1971, Pakistan expected military assistance from US being member of SEATO and CENTO, but US did not provide any assistance</a:t>
            </a:r>
          </a:p>
          <a:p>
            <a:r>
              <a:rPr lang="en-US" dirty="0"/>
              <a:t>Rather, US suspended military assistance to Pakistan </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12195702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Pak-US </a:t>
            </a:r>
            <a:r>
              <a:rPr lang="en-US" dirty="0" smtClean="0"/>
              <a:t>Relations cont.</a:t>
            </a:r>
            <a:endParaRPr lang="en-US" dirty="0"/>
          </a:p>
        </p:txBody>
      </p:sp>
      <p:sp>
        <p:nvSpPr>
          <p:cNvPr id="3" name="Content Placeholder 2"/>
          <p:cNvSpPr>
            <a:spLocks noGrp="1"/>
          </p:cNvSpPr>
          <p:nvPr>
            <p:ph idx="1"/>
          </p:nvPr>
        </p:nvSpPr>
        <p:spPr/>
        <p:txBody>
          <a:bodyPr/>
          <a:lstStyle/>
          <a:p>
            <a:r>
              <a:rPr lang="en-US" dirty="0" smtClean="0"/>
              <a:t>After Bengal tragedy, Pakistan left SEATO as a protest</a:t>
            </a:r>
          </a:p>
          <a:p>
            <a:r>
              <a:rPr lang="en-US" dirty="0" smtClean="0"/>
              <a:t>Pak-US relations were weaker during 1970’s while Pakistan also started its nuclear program after India’s nuclear test in 1974</a:t>
            </a:r>
          </a:p>
          <a:p>
            <a:r>
              <a:rPr lang="en-US" dirty="0"/>
              <a:t>In </a:t>
            </a:r>
            <a:r>
              <a:rPr lang="en-US" dirty="0" smtClean="0"/>
              <a:t>1979</a:t>
            </a:r>
            <a:r>
              <a:rPr lang="en-US" dirty="0"/>
              <a:t>, President Jimmy Carter cut off economic assistance to </a:t>
            </a:r>
            <a:r>
              <a:rPr lang="en-US" dirty="0" smtClean="0"/>
              <a:t>Pakistan </a:t>
            </a:r>
            <a:r>
              <a:rPr lang="en-US" dirty="0"/>
              <a:t>except for food </a:t>
            </a:r>
            <a:r>
              <a:rPr lang="en-US" dirty="0" smtClean="0"/>
              <a:t>assistance due to nuclear program</a:t>
            </a:r>
          </a:p>
          <a:p>
            <a:r>
              <a:rPr lang="en-US" dirty="0" smtClean="0"/>
              <a:t>After Iran’s revolution in 1979, Pakistan also quit CENTO</a:t>
            </a:r>
          </a:p>
          <a:p>
            <a:r>
              <a:rPr lang="en-US" dirty="0" smtClean="0"/>
              <a:t>Pakistan joined </a:t>
            </a:r>
            <a:r>
              <a:rPr lang="en-US" dirty="0"/>
              <a:t>the </a:t>
            </a:r>
            <a:r>
              <a:rPr lang="en-US" dirty="0" smtClean="0"/>
              <a:t>Non Aligned Movement</a:t>
            </a:r>
          </a:p>
          <a:p>
            <a:r>
              <a:rPr lang="en-US" dirty="0"/>
              <a:t>SU intervention in Afghanistan in 1979 made US changed her policy towards Pakistan</a:t>
            </a:r>
          </a:p>
          <a:p>
            <a:r>
              <a:rPr lang="en-US" dirty="0"/>
              <a:t>In order to contain communism, US lifted the sanctions imposed on Pakistan </a:t>
            </a:r>
          </a:p>
          <a:p>
            <a:endParaRPr lang="en-US" dirty="0" smtClean="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14182754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Pak-US </a:t>
            </a:r>
            <a:r>
              <a:rPr lang="en-US" dirty="0" smtClean="0"/>
              <a:t>Relations cont.</a:t>
            </a:r>
            <a:endParaRPr lang="en-US" dirty="0"/>
          </a:p>
        </p:txBody>
      </p:sp>
      <p:sp>
        <p:nvSpPr>
          <p:cNvPr id="3" name="Content Placeholder 2"/>
          <p:cNvSpPr>
            <a:spLocks noGrp="1"/>
          </p:cNvSpPr>
          <p:nvPr>
            <p:ph idx="1"/>
          </p:nvPr>
        </p:nvSpPr>
        <p:spPr/>
        <p:txBody>
          <a:bodyPr>
            <a:normAutofit/>
          </a:bodyPr>
          <a:lstStyle/>
          <a:p>
            <a:r>
              <a:rPr lang="en-US" dirty="0" smtClean="0"/>
              <a:t>In 1981, President </a:t>
            </a:r>
            <a:r>
              <a:rPr lang="en-US" dirty="0"/>
              <a:t>Ronald </a:t>
            </a:r>
            <a:r>
              <a:rPr lang="en-US" dirty="0" smtClean="0"/>
              <a:t>Reagan agreed to </a:t>
            </a:r>
            <a:r>
              <a:rPr lang="en-US" dirty="0"/>
              <a:t>provide US$ 3.2 billion to Pakistan </a:t>
            </a:r>
            <a:r>
              <a:rPr lang="en-US" dirty="0" smtClean="0"/>
              <a:t>for meeting its security threats</a:t>
            </a:r>
          </a:p>
          <a:p>
            <a:r>
              <a:rPr lang="en-US" dirty="0" smtClean="0"/>
              <a:t>US also supplied military assistance to Pakistan</a:t>
            </a:r>
          </a:p>
          <a:p>
            <a:r>
              <a:rPr lang="en-US" dirty="0" smtClean="0"/>
              <a:t>In1986, US announced US</a:t>
            </a:r>
            <a:r>
              <a:rPr lang="en-US" dirty="0"/>
              <a:t>$ 4.0 </a:t>
            </a:r>
            <a:r>
              <a:rPr lang="en-US" dirty="0" smtClean="0"/>
              <a:t>billion aid to Pakistan</a:t>
            </a:r>
          </a:p>
          <a:p>
            <a:r>
              <a:rPr lang="en-US" dirty="0" smtClean="0"/>
              <a:t>With this Pak-US collaboration and Afghan Jihad, SU suffered defeat and withdrew from Afghanistan in 1988</a:t>
            </a:r>
          </a:p>
          <a:p>
            <a:r>
              <a:rPr lang="en-US" dirty="0"/>
              <a:t>However, after SU withdrawal, US again showed a cold shoulder to Pakistan</a:t>
            </a:r>
          </a:p>
          <a:p>
            <a:r>
              <a:rPr lang="en-US" dirty="0"/>
              <a:t>Rather, it suspended all military assistance and economic aid in 1990 under the </a:t>
            </a:r>
            <a:r>
              <a:rPr lang="en-US" dirty="0" err="1"/>
              <a:t>Pressler</a:t>
            </a:r>
            <a:r>
              <a:rPr lang="en-US" dirty="0"/>
              <a:t> Amendment which required </a:t>
            </a:r>
            <a:r>
              <a:rPr lang="en-US" dirty="0" smtClean="0"/>
              <a:t>US </a:t>
            </a:r>
            <a:r>
              <a:rPr lang="en-US" dirty="0"/>
              <a:t>President to certify annually that Pakistan has no nuclear device</a:t>
            </a:r>
          </a:p>
          <a:p>
            <a:r>
              <a:rPr lang="en-US" dirty="0"/>
              <a:t>US also stopped the supply of F-16 jet fighters for which Pakistan had already paid $650 million </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18585301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Pak-US </a:t>
            </a:r>
            <a:r>
              <a:rPr lang="en-US" dirty="0" smtClean="0"/>
              <a:t>Relations cont. </a:t>
            </a:r>
            <a:endParaRPr lang="en-US" dirty="0"/>
          </a:p>
        </p:txBody>
      </p:sp>
      <p:sp>
        <p:nvSpPr>
          <p:cNvPr id="3" name="Content Placeholder 2"/>
          <p:cNvSpPr>
            <a:spLocks noGrp="1"/>
          </p:cNvSpPr>
          <p:nvPr>
            <p:ph idx="1"/>
          </p:nvPr>
        </p:nvSpPr>
        <p:spPr/>
        <p:txBody>
          <a:bodyPr/>
          <a:lstStyle/>
          <a:p>
            <a:r>
              <a:rPr lang="en-US" b="1" dirty="0"/>
              <a:t>Sanctions on alleged transfer of M-11 missiles</a:t>
            </a:r>
            <a:r>
              <a:rPr lang="en-US" dirty="0"/>
              <a:t/>
            </a:r>
            <a:br>
              <a:rPr lang="en-US" dirty="0"/>
            </a:br>
            <a:r>
              <a:rPr lang="en-US" dirty="0"/>
              <a:t>Pakistan's retention of the nuclear option became a defining issue in its relations with the United States. USA another action </a:t>
            </a:r>
            <a:r>
              <a:rPr lang="en-US" dirty="0" smtClean="0"/>
              <a:t>occurred </a:t>
            </a:r>
            <a:r>
              <a:rPr lang="en-US" dirty="0"/>
              <a:t>in September 1993 when the US imposed sanctions against China and Pakistan on alleged transfer of M-11 missiles to Pakistan labeling it a violation of the MTCR (Missile Technology Control Regime</a:t>
            </a:r>
            <a:r>
              <a:rPr lang="en-US" dirty="0" smtClean="0"/>
              <a:t>)</a:t>
            </a:r>
          </a:p>
          <a:p>
            <a:r>
              <a:rPr lang="en-US" dirty="0" smtClean="0"/>
              <a:t>In </a:t>
            </a:r>
            <a:r>
              <a:rPr lang="en-US" dirty="0"/>
              <a:t>1995, the US Senate under Clinton Administration passed the Brown Amendment to lift some </a:t>
            </a:r>
            <a:r>
              <a:rPr lang="en-US" dirty="0" smtClean="0"/>
              <a:t>sanction and lessen </a:t>
            </a:r>
            <a:r>
              <a:rPr lang="en-US" dirty="0"/>
              <a:t>its negative impact. The amendment suggested to sold 28 undelivered F-16s to a third country and the money be refunded to Pakistan. It also announced </a:t>
            </a:r>
            <a:r>
              <a:rPr lang="en-US" dirty="0" smtClean="0"/>
              <a:t>delivery </a:t>
            </a:r>
            <a:r>
              <a:rPr lang="en-US" dirty="0"/>
              <a:t>of some defense equipment and cooperation in narcotics control, terrorism and peace keeping. </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951227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Pak-US </a:t>
            </a:r>
            <a:r>
              <a:rPr lang="en-US" dirty="0" smtClean="0"/>
              <a:t>Relations cont. </a:t>
            </a:r>
            <a:endParaRPr lang="en-US" dirty="0"/>
          </a:p>
        </p:txBody>
      </p:sp>
      <p:sp>
        <p:nvSpPr>
          <p:cNvPr id="3" name="Content Placeholder 2"/>
          <p:cNvSpPr>
            <a:spLocks noGrp="1"/>
          </p:cNvSpPr>
          <p:nvPr>
            <p:ph idx="1"/>
          </p:nvPr>
        </p:nvSpPr>
        <p:spPr/>
        <p:txBody>
          <a:bodyPr/>
          <a:lstStyle/>
          <a:p>
            <a:r>
              <a:rPr lang="en-US" dirty="0" smtClean="0"/>
              <a:t>Pakistan Nuclear </a:t>
            </a:r>
            <a:r>
              <a:rPr lang="en-US" dirty="0"/>
              <a:t>Weapon Tests </a:t>
            </a:r>
            <a:r>
              <a:rPr lang="en-US" dirty="0" smtClean="0"/>
              <a:t>in 1998 as a response to India’s nuclear test was condemned by US and the West. </a:t>
            </a:r>
            <a:r>
              <a:rPr lang="en-US" dirty="0"/>
              <a:t/>
            </a:r>
            <a:br>
              <a:rPr lang="en-US" dirty="0"/>
            </a:br>
            <a:r>
              <a:rPr lang="en-US" dirty="0" smtClean="0"/>
              <a:t>Economic and military sanctions were imposed by Clinton's administration.</a:t>
            </a:r>
          </a:p>
          <a:p>
            <a:r>
              <a:rPr lang="en-US" dirty="0"/>
              <a:t>The relations improved after some months when Prime Minister at that time Nawaz Sharif's met with President Clinton in Washington and the security situation was discussed in the light of India’s nuclear test. US understood the situation and in the fear that a weak Pakistan may endangered the safety of nuclear program relaxed sanctions. US released $436.7 million to Pakistan for F-16 aircrafts. </a:t>
            </a:r>
          </a:p>
          <a:p>
            <a:r>
              <a:rPr lang="en-US" dirty="0"/>
              <a:t>With General Musharraf overthrowing the government of Nawaz Sharif again invited US reaction in the form of military sanctions. </a:t>
            </a:r>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5801947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Pak-US </a:t>
            </a:r>
            <a:r>
              <a:rPr lang="en-US" dirty="0" smtClean="0"/>
              <a:t>Relations cont.</a:t>
            </a:r>
            <a:endParaRPr lang="en-US" dirty="0"/>
          </a:p>
        </p:txBody>
      </p:sp>
      <p:sp>
        <p:nvSpPr>
          <p:cNvPr id="3" name="Content Placeholder 2"/>
          <p:cNvSpPr>
            <a:spLocks noGrp="1"/>
          </p:cNvSpPr>
          <p:nvPr>
            <p:ph idx="1"/>
          </p:nvPr>
        </p:nvSpPr>
        <p:spPr/>
        <p:txBody>
          <a:bodyPr>
            <a:normAutofit/>
          </a:bodyPr>
          <a:lstStyle/>
          <a:p>
            <a:r>
              <a:rPr lang="en-US" b="1" dirty="0" smtClean="0"/>
              <a:t>With September </a:t>
            </a:r>
            <a:r>
              <a:rPr lang="en-US" b="1" dirty="0"/>
              <a:t>11 </a:t>
            </a:r>
            <a:r>
              <a:rPr lang="en-US" b="1" dirty="0" smtClean="0"/>
              <a:t>attacks on </a:t>
            </a:r>
            <a:r>
              <a:rPr lang="en-US" dirty="0" smtClean="0"/>
              <a:t>World </a:t>
            </a:r>
            <a:r>
              <a:rPr lang="en-US" dirty="0"/>
              <a:t>Trade Centre at New </a:t>
            </a:r>
            <a:r>
              <a:rPr lang="en-US" dirty="0" smtClean="0"/>
              <a:t>York, the Pak-US relations assumed a new direction. Pakistan became an ally with US against Taliban and Al Qaeda and worked as a front line state against terrorism.</a:t>
            </a:r>
          </a:p>
          <a:p>
            <a:r>
              <a:rPr lang="en-US" dirty="0" smtClean="0"/>
              <a:t>Pakistan helped in arresting Al Qaeda and Taliban leaders and handed them over to US. It also provided a route to NATO supplies through Pakistan. </a:t>
            </a:r>
          </a:p>
          <a:p>
            <a:r>
              <a:rPr lang="en-US" dirty="0"/>
              <a:t>In 2004, the United States designated Pakistan as a </a:t>
            </a:r>
            <a:r>
              <a:rPr lang="en-US" i="1" dirty="0"/>
              <a:t>"major Non-NATO ally"</a:t>
            </a:r>
            <a:r>
              <a:rPr lang="en-US" dirty="0"/>
              <a:t>. This move will significantly enhance military cooperation between the two countries and enable Pakistan to purchase modern military equipment, satellite technology, depleted uranium ammunition and enhance cooperation in defense sector, research and development with US.</a:t>
            </a:r>
          </a:p>
          <a:p>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33436701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Pak-US </a:t>
            </a:r>
            <a:r>
              <a:rPr lang="en-US" dirty="0" smtClean="0"/>
              <a:t>Relations cont. </a:t>
            </a:r>
            <a:endParaRPr lang="en-US" dirty="0"/>
          </a:p>
        </p:txBody>
      </p:sp>
      <p:sp>
        <p:nvSpPr>
          <p:cNvPr id="3" name="Content Placeholder 2"/>
          <p:cNvSpPr>
            <a:spLocks noGrp="1"/>
          </p:cNvSpPr>
          <p:nvPr>
            <p:ph idx="1"/>
          </p:nvPr>
        </p:nvSpPr>
        <p:spPr/>
        <p:txBody>
          <a:bodyPr>
            <a:normAutofit/>
          </a:bodyPr>
          <a:lstStyle/>
          <a:p>
            <a:r>
              <a:rPr lang="en-US" dirty="0" smtClean="0"/>
              <a:t>In </a:t>
            </a:r>
            <a:r>
              <a:rPr lang="en-US" dirty="0"/>
              <a:t>return, Pakistan was given economic aid worth billion of dollars as compensation for war against terrorism. However, this cooperation also cost Pakistan too much. Security situation get worsened with suicide bomb attacks on security forces and public places causing more than 50000 deaths and crippled foreign investment</a:t>
            </a:r>
            <a:r>
              <a:rPr lang="en-US" dirty="0" smtClean="0"/>
              <a:t>.</a:t>
            </a:r>
          </a:p>
          <a:p>
            <a:r>
              <a:rPr lang="en-US" dirty="0" smtClean="0"/>
              <a:t>US also violating Pakistan sovereignty through continuous drone attacks causing deaths of innocent women, children and youth. This creates spirit of revenge and results in attacks on Pakistan armed forces and civilian places in retaliation.</a:t>
            </a:r>
          </a:p>
          <a:p>
            <a:endParaRPr lang="en-US" dirty="0"/>
          </a:p>
          <a:p>
            <a:endParaRPr lang="en-US" dirty="0" smtClean="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38592276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Pak-US </a:t>
            </a:r>
            <a:r>
              <a:rPr lang="en-US" smtClean="0"/>
              <a:t>Relations cont.</a:t>
            </a:r>
            <a:endParaRPr lang="en-US"/>
          </a:p>
        </p:txBody>
      </p:sp>
      <p:sp>
        <p:nvSpPr>
          <p:cNvPr id="3" name="Content Placeholder 2"/>
          <p:cNvSpPr>
            <a:spLocks noGrp="1"/>
          </p:cNvSpPr>
          <p:nvPr>
            <p:ph idx="1"/>
          </p:nvPr>
        </p:nvSpPr>
        <p:spPr/>
        <p:txBody>
          <a:bodyPr/>
          <a:lstStyle/>
          <a:p>
            <a:r>
              <a:rPr lang="en-US" b="1" u="sng" dirty="0" smtClean="0"/>
              <a:t>Conclusion</a:t>
            </a:r>
          </a:p>
          <a:p>
            <a:r>
              <a:rPr lang="en-US" dirty="0" smtClean="0"/>
              <a:t>Ups and downs in Pak-US relations</a:t>
            </a:r>
          </a:p>
          <a:p>
            <a:r>
              <a:rPr lang="en-US" dirty="0" smtClean="0"/>
              <a:t>US become friend in time of need </a:t>
            </a:r>
          </a:p>
          <a:p>
            <a:r>
              <a:rPr lang="en-US" dirty="0" smtClean="0"/>
              <a:t>US foreign secretary admitted that it was a mistake to leave Pakistan as a friend after cold war which resulted in </a:t>
            </a:r>
            <a:r>
              <a:rPr lang="en-US" dirty="0" err="1" smtClean="0"/>
              <a:t>Talibanization</a:t>
            </a:r>
            <a:r>
              <a:rPr lang="en-US" dirty="0" smtClean="0"/>
              <a:t> and </a:t>
            </a:r>
            <a:r>
              <a:rPr lang="en-US" smtClean="0"/>
              <a:t>Jihadi groups</a:t>
            </a:r>
            <a:endParaRPr lang="en-US" dirty="0" smtClean="0"/>
          </a:p>
          <a:p>
            <a:r>
              <a:rPr lang="en-US" dirty="0" smtClean="0"/>
              <a:t>It must realized the strategic importance of Pakistan</a:t>
            </a:r>
          </a:p>
          <a:p>
            <a:r>
              <a:rPr lang="en-US" dirty="0" smtClean="0"/>
              <a:t>Must continue to work and cooperation with Pakistan if peace is to be sustained in the region</a:t>
            </a:r>
          </a:p>
          <a:p>
            <a:endParaRPr lang="en-US" b="1" u="sng"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134016077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a:bodyPr>
          <a:lstStyle/>
          <a:p>
            <a:pPr marL="0" fontAlgn="t">
              <a:lnSpc>
                <a:spcPct val="115000"/>
              </a:lnSpc>
              <a:spcBef>
                <a:spcPts val="0"/>
              </a:spcBef>
              <a:buNone/>
            </a:pPr>
            <a:r>
              <a:rPr lang="en-US" b="1" u="sng" dirty="0" smtClean="0"/>
              <a:t>Tools </a:t>
            </a:r>
            <a:r>
              <a:rPr lang="en-US" b="1" u="sng" dirty="0"/>
              <a:t>for the Conduct of Foreign </a:t>
            </a:r>
            <a:r>
              <a:rPr lang="en-US" b="1" u="sng" dirty="0" smtClean="0"/>
              <a:t>Policy</a:t>
            </a:r>
            <a:r>
              <a:rPr lang="en-US" dirty="0" smtClean="0"/>
              <a:t>: </a:t>
            </a:r>
            <a:r>
              <a:rPr lang="en-US" dirty="0" smtClean="0">
                <a:solidFill>
                  <a:srgbClr val="000000"/>
                </a:solidFill>
                <a:ea typeface="Calibri"/>
                <a:cs typeface="Arial" pitchFamily="34" charset="0"/>
              </a:rPr>
              <a:t>Diplomacy, Foreign </a:t>
            </a:r>
            <a:r>
              <a:rPr lang="en-US" dirty="0">
                <a:solidFill>
                  <a:srgbClr val="000000"/>
                </a:solidFill>
                <a:ea typeface="Calibri"/>
                <a:cs typeface="Arial" pitchFamily="34" charset="0"/>
              </a:rPr>
              <a:t>Aid </a:t>
            </a:r>
            <a:r>
              <a:rPr lang="en-US" dirty="0" smtClean="0">
                <a:solidFill>
                  <a:srgbClr val="000000"/>
                </a:solidFill>
                <a:ea typeface="Calibri"/>
                <a:cs typeface="Arial" pitchFamily="34" charset="0"/>
              </a:rPr>
              <a:t>, Foreign Trade, Cultural </a:t>
            </a:r>
            <a:r>
              <a:rPr lang="en-US" dirty="0">
                <a:solidFill>
                  <a:srgbClr val="000000"/>
                </a:solidFill>
                <a:ea typeface="Calibri"/>
                <a:cs typeface="Arial" pitchFamily="34" charset="0"/>
              </a:rPr>
              <a:t>Exchange </a:t>
            </a:r>
            <a:r>
              <a:rPr lang="en-US" dirty="0" smtClean="0">
                <a:solidFill>
                  <a:srgbClr val="000000"/>
                </a:solidFill>
                <a:ea typeface="Calibri"/>
                <a:cs typeface="Arial" pitchFamily="34" charset="0"/>
              </a:rPr>
              <a:t>Programs, Intelligence Operations, Subversion/creating </a:t>
            </a:r>
            <a:r>
              <a:rPr lang="en-US" dirty="0">
                <a:solidFill>
                  <a:srgbClr val="000000"/>
                </a:solidFill>
                <a:ea typeface="Calibri"/>
                <a:cs typeface="Arial" pitchFamily="34" charset="0"/>
              </a:rPr>
              <a:t>political instability or </a:t>
            </a:r>
            <a:r>
              <a:rPr lang="en-US" dirty="0" smtClean="0">
                <a:solidFill>
                  <a:srgbClr val="000000"/>
                </a:solidFill>
                <a:ea typeface="Calibri"/>
                <a:cs typeface="Arial" pitchFamily="34" charset="0"/>
              </a:rPr>
              <a:t>assisting,  Trade Embargo,  Freezing/Seizure </a:t>
            </a:r>
            <a:r>
              <a:rPr lang="en-US" dirty="0">
                <a:solidFill>
                  <a:srgbClr val="000000"/>
                </a:solidFill>
                <a:ea typeface="Calibri"/>
                <a:cs typeface="Arial" pitchFamily="34" charset="0"/>
              </a:rPr>
              <a:t>of Assets and </a:t>
            </a:r>
            <a:r>
              <a:rPr lang="en-US" dirty="0" smtClean="0">
                <a:solidFill>
                  <a:srgbClr val="000000"/>
                </a:solidFill>
                <a:ea typeface="Calibri"/>
                <a:cs typeface="Arial" pitchFamily="34" charset="0"/>
              </a:rPr>
              <a:t>accounts, Breaking </a:t>
            </a:r>
            <a:r>
              <a:rPr lang="en-US" dirty="0">
                <a:solidFill>
                  <a:srgbClr val="000000"/>
                </a:solidFill>
                <a:ea typeface="Calibri"/>
                <a:cs typeface="Arial" pitchFamily="34" charset="0"/>
              </a:rPr>
              <a:t>Diplomatic </a:t>
            </a:r>
            <a:r>
              <a:rPr lang="en-US" dirty="0" smtClean="0">
                <a:solidFill>
                  <a:srgbClr val="000000"/>
                </a:solidFill>
                <a:ea typeface="Calibri"/>
                <a:cs typeface="Arial" pitchFamily="34" charset="0"/>
              </a:rPr>
              <a:t>Relations,  Gunboat Diplomacy, Military Maneuvers, Blockade</a:t>
            </a:r>
            <a:endParaRPr lang="en-US" dirty="0" smtClean="0"/>
          </a:p>
          <a:p>
            <a:r>
              <a:rPr lang="en-US" dirty="0" smtClean="0"/>
              <a:t>US-SU Relations</a:t>
            </a:r>
          </a:p>
          <a:p>
            <a:r>
              <a:rPr lang="en-US" dirty="0" smtClean="0"/>
              <a:t>Pak-US </a:t>
            </a:r>
            <a:r>
              <a:rPr lang="en-US" dirty="0"/>
              <a:t>Relations</a:t>
            </a:r>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17289356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Questions</a:t>
            </a:r>
            <a:endParaRPr lang="en-US" dirty="0"/>
          </a:p>
        </p:txBody>
      </p:sp>
      <p:sp>
        <p:nvSpPr>
          <p:cNvPr id="3" name="Content Placeholder 2"/>
          <p:cNvSpPr>
            <a:spLocks noGrp="1"/>
          </p:cNvSpPr>
          <p:nvPr>
            <p:ph idx="1"/>
          </p:nvPr>
        </p:nvSpPr>
        <p:spPr/>
        <p:txBody>
          <a:bodyPr/>
          <a:lstStyle/>
          <a:p>
            <a:r>
              <a:rPr lang="en-US" dirty="0" smtClean="0"/>
              <a:t>Discuss the major goals of US foreign policy.</a:t>
            </a:r>
          </a:p>
          <a:p>
            <a:r>
              <a:rPr lang="en-US" dirty="0" smtClean="0"/>
              <a:t>How US pursue its foreign policy?</a:t>
            </a:r>
          </a:p>
          <a:p>
            <a:r>
              <a:rPr lang="en-US" dirty="0" smtClean="0"/>
              <a:t>Discuss the US relations with SU.</a:t>
            </a:r>
          </a:p>
          <a:p>
            <a:r>
              <a:rPr lang="en-US" dirty="0" smtClean="0"/>
              <a:t>Discuss the US relations with Pakistan.</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16196469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10387</TotalTime>
  <Words>1773</Words>
  <Application>Microsoft Office PowerPoint</Application>
  <PresentationFormat>On-screen Show (4:3)</PresentationFormat>
  <Paragraphs>137</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Review of US Foreign Policy</vt:lpstr>
      <vt:lpstr>US Foreign Policy Cont.</vt:lpstr>
      <vt:lpstr>Change in US Foreign Policy After WW-II cont.</vt:lpstr>
      <vt:lpstr>Change in US Foreign Policy After WW-II cont.</vt:lpstr>
      <vt:lpstr>US Tools for the Conduct of Foreign Policy</vt:lpstr>
      <vt:lpstr>Tools for the Conduct of Foreign Policy cont.</vt:lpstr>
      <vt:lpstr>US-SU Relations</vt:lpstr>
      <vt:lpstr>US-SU Relations cont.</vt:lpstr>
      <vt:lpstr>US-SU Relations cont.</vt:lpstr>
      <vt:lpstr>US-SU Relations cont.</vt:lpstr>
      <vt:lpstr>US-SU Relations cont.</vt:lpstr>
      <vt:lpstr>US-SU Relations cont.</vt:lpstr>
      <vt:lpstr>US-SU Relations cont.</vt:lpstr>
      <vt:lpstr>Pak-US Relations</vt:lpstr>
      <vt:lpstr>Pak-US Relations</vt:lpstr>
      <vt:lpstr>SEATO and CENTO 1954-55</vt:lpstr>
      <vt:lpstr>Pak-US Relations</vt:lpstr>
      <vt:lpstr>Pak-US Relations cont.</vt:lpstr>
      <vt:lpstr>Pak-US Relations cont.</vt:lpstr>
      <vt:lpstr>Pak-US Relations cont. </vt:lpstr>
      <vt:lpstr>Pak-US Relations cont. </vt:lpstr>
      <vt:lpstr>Pak-US Relations cont.</vt:lpstr>
      <vt:lpstr>Pak-US Relations cont. </vt:lpstr>
      <vt:lpstr>Pak-US Relations cont.</vt:lpstr>
      <vt:lpstr>Summary</vt:lpstr>
      <vt:lpstr>Review Questions</vt:lpstr>
    </vt:vector>
  </TitlesOfParts>
  <Company>GHAZALA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GHAZALA</dc:creator>
  <cp:lastModifiedBy>NTS</cp:lastModifiedBy>
  <cp:revision>321</cp:revision>
  <dcterms:created xsi:type="dcterms:W3CDTF">2012-02-27T05:45:45Z</dcterms:created>
  <dcterms:modified xsi:type="dcterms:W3CDTF">2014-12-18T10:05:35Z</dcterms:modified>
</cp:coreProperties>
</file>