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77" r:id="rId2"/>
    <p:sldId id="262" r:id="rId3"/>
    <p:sldId id="306" r:id="rId4"/>
    <p:sldId id="266" r:id="rId5"/>
    <p:sldId id="281" r:id="rId6"/>
    <p:sldId id="283" r:id="rId7"/>
    <p:sldId id="284" r:id="rId8"/>
    <p:sldId id="285" r:id="rId9"/>
    <p:sldId id="286" r:id="rId10"/>
    <p:sldId id="267" r:id="rId11"/>
    <p:sldId id="27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42" autoAdjust="0"/>
    <p:restoredTop sz="94622" autoAdjust="0"/>
  </p:normalViewPr>
  <p:slideViewPr>
    <p:cSldViewPr>
      <p:cViewPr varScale="1">
        <p:scale>
          <a:sx n="63" d="100"/>
          <a:sy n="63" d="100"/>
        </p:scale>
        <p:origin x="-1506" y="-114"/>
      </p:cViewPr>
      <p:guideLst>
        <p:guide orient="horz" pos="2160"/>
        <p:guide pos="2880"/>
      </p:guideLst>
    </p:cSldViewPr>
  </p:slideViewPr>
  <p:outlineViewPr>
    <p:cViewPr>
      <p:scale>
        <a:sx n="33" d="100"/>
        <a:sy n="33" d="100"/>
      </p:scale>
      <p:origin x="0" y="16296"/>
    </p:cViewPr>
  </p:outlineViewPr>
  <p:notesTextViewPr>
    <p:cViewPr>
      <p:scale>
        <a:sx n="100" d="100"/>
        <a:sy n="100" d="100"/>
      </p:scale>
      <p:origin x="0" y="0"/>
    </p:cViewPr>
  </p:notesTextViewPr>
  <p:sorterViewPr>
    <p:cViewPr>
      <p:scale>
        <a:sx n="100" d="100"/>
        <a:sy n="100" d="100"/>
      </p:scale>
      <p:origin x="0" y="299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pPr/>
              <a:t>18/12/2014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pPr/>
              <a:t>‹#›</a:t>
            </a:fld>
            <a:endParaRPr lang="en-US"/>
          </a:p>
        </p:txBody>
      </p:sp>
    </p:spTree>
    <p:extLst>
      <p:ext uri="{BB962C8B-B14F-4D97-AF65-F5344CB8AC3E}">
        <p14:creationId xmlns:p14="http://schemas.microsoft.com/office/powerpoint/2010/main" xmlns=""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pPr/>
              <a:t>18/12/2014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pPr/>
              <a:t>18/12/2014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pPr/>
              <a:t>18/12/2014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pPr/>
              <a:t>18/12/2014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pPr/>
              <a:t>18/12/2014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pPr/>
              <a:t>18/12/2014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pPr/>
              <a:t>18/12/2014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pPr/>
              <a:t>18/12/2014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pPr/>
              <a:t>18/12/2014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pPr/>
              <a:t>18/12/2014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pPr/>
              <a:t>18/12/2014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pPr/>
              <a:t>18/12/2014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Pakistan Foreign Policy</a:t>
            </a:r>
            <a:endParaRPr lang="en-US" dirty="0"/>
          </a:p>
        </p:txBody>
      </p:sp>
      <p:sp>
        <p:nvSpPr>
          <p:cNvPr id="3" name="Content Placeholder 2"/>
          <p:cNvSpPr>
            <a:spLocks noGrp="1"/>
          </p:cNvSpPr>
          <p:nvPr>
            <p:ph idx="1"/>
          </p:nvPr>
        </p:nvSpPr>
        <p:spPr/>
        <p:txBody>
          <a:bodyPr>
            <a:normAutofit/>
          </a:bodyPr>
          <a:lstStyle/>
          <a:p>
            <a:r>
              <a:rPr lang="en-US" b="1" dirty="0"/>
              <a:t>Foreign </a:t>
            </a:r>
            <a:r>
              <a:rPr lang="en-US" b="1" dirty="0" smtClean="0"/>
              <a:t>Policy</a:t>
            </a:r>
            <a:r>
              <a:rPr lang="en-US" dirty="0" smtClean="0"/>
              <a:t>: </a:t>
            </a:r>
            <a:r>
              <a:rPr lang="en-GB" dirty="0"/>
              <a:t>the systematic plan, intention, aspiration, and ideals of any country on how to deal with its neighbours </a:t>
            </a:r>
            <a:endParaRPr lang="en-US" dirty="0"/>
          </a:p>
          <a:p>
            <a:r>
              <a:rPr lang="en-US" b="1" dirty="0"/>
              <a:t>Guiding Principles of Pakistan Foreign </a:t>
            </a:r>
            <a:r>
              <a:rPr lang="en-US" b="1" dirty="0" smtClean="0"/>
              <a:t>Policy:</a:t>
            </a:r>
            <a:r>
              <a:rPr lang="en-US" dirty="0" smtClean="0"/>
              <a:t>  Freedom </a:t>
            </a:r>
            <a:r>
              <a:rPr lang="en-US" dirty="0"/>
              <a:t>and </a:t>
            </a:r>
            <a:r>
              <a:rPr lang="en-US" dirty="0" smtClean="0"/>
              <a:t>Sovereignty, Muslim Countries, U.N Charter, World Peace, Non-Alignment, Self-Determination, Disarmament </a:t>
            </a:r>
            <a:endParaRPr lang="en-US" dirty="0"/>
          </a:p>
          <a:p>
            <a:r>
              <a:rPr lang="en-US" dirty="0"/>
              <a:t>Objectives of Pakistan Foreign </a:t>
            </a:r>
            <a:r>
              <a:rPr lang="en-US" dirty="0" smtClean="0"/>
              <a:t>Policy: dynamic &amp; progressive state, friendly relations, national security, self-determination, commercial </a:t>
            </a:r>
            <a:r>
              <a:rPr lang="en-US" dirty="0"/>
              <a:t>and economic </a:t>
            </a:r>
            <a:r>
              <a:rPr lang="en-US" dirty="0" smtClean="0"/>
              <a:t>cooperation, interests </a:t>
            </a:r>
            <a:r>
              <a:rPr lang="en-US" dirty="0"/>
              <a:t>of </a:t>
            </a:r>
            <a:r>
              <a:rPr lang="en-US" dirty="0" smtClean="0"/>
              <a:t>Pakistan,  </a:t>
            </a:r>
            <a:r>
              <a:rPr lang="en-GB" dirty="0" smtClean="0"/>
              <a:t>prestige &amp; honour</a:t>
            </a:r>
            <a:endParaRPr lang="en-US" dirty="0"/>
          </a:p>
          <a:p>
            <a:r>
              <a:rPr lang="en-US" b="1" dirty="0"/>
              <a:t>Challenges to Pakistan Foreign </a:t>
            </a:r>
            <a:r>
              <a:rPr lang="en-US" b="1" dirty="0" smtClean="0"/>
              <a:t>Policy</a:t>
            </a:r>
            <a:r>
              <a:rPr lang="en-US" dirty="0" smtClean="0"/>
              <a:t>: </a:t>
            </a:r>
            <a:r>
              <a:rPr lang="en-US" dirty="0"/>
              <a:t>Security Concern Post 9/11 </a:t>
            </a:r>
            <a:r>
              <a:rPr lang="en-US" dirty="0" smtClean="0"/>
              <a:t>attacks, Safeguarding Sovereignty, Terrorist </a:t>
            </a:r>
            <a:r>
              <a:rPr lang="en-US" dirty="0"/>
              <a:t>Label and Rogue </a:t>
            </a:r>
            <a:r>
              <a:rPr lang="en-US" dirty="0" smtClean="0"/>
              <a:t>state,  </a:t>
            </a:r>
            <a:r>
              <a:rPr lang="en-US" dirty="0"/>
              <a:t>Baluchistan </a:t>
            </a:r>
            <a:r>
              <a:rPr lang="en-US" dirty="0" smtClean="0"/>
              <a:t>issue, sports, foreign investment</a:t>
            </a:r>
            <a:endParaRPr lang="en-US" dirty="0"/>
          </a:p>
          <a:p>
            <a:r>
              <a:rPr lang="en-US" b="1" dirty="0"/>
              <a:t>Conclusion</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855213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US Foreign Policy</a:t>
            </a:r>
            <a:endParaRPr lang="en-US" dirty="0">
              <a:effectLst/>
            </a:endParaRPr>
          </a:p>
        </p:txBody>
      </p:sp>
      <p:sp>
        <p:nvSpPr>
          <p:cNvPr id="3" name="Subtitle 2"/>
          <p:cNvSpPr>
            <a:spLocks noGrp="1"/>
          </p:cNvSpPr>
          <p:nvPr>
            <p:ph type="subTitle" idx="1"/>
          </p:nvPr>
        </p:nvSpPr>
        <p:spPr/>
        <p:txBody>
          <a:bodyPr>
            <a:normAutofit/>
          </a:bodyPr>
          <a:lstStyle/>
          <a:p>
            <a:r>
              <a:rPr lang="en-US" dirty="0"/>
              <a:t>Dr. Fayyaz Ahmad </a:t>
            </a:r>
            <a:r>
              <a:rPr lang="en-US" dirty="0" err="1"/>
              <a:t>Faize</a:t>
            </a:r>
            <a:endParaRPr lang="en-US" dirty="0"/>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xmlns="" val="1258910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Foreign Policy</a:t>
            </a:r>
            <a:endParaRPr lang="en-US" dirty="0"/>
          </a:p>
        </p:txBody>
      </p:sp>
      <p:sp>
        <p:nvSpPr>
          <p:cNvPr id="3" name="Content Placeholder 2"/>
          <p:cNvSpPr>
            <a:spLocks noGrp="1"/>
          </p:cNvSpPr>
          <p:nvPr>
            <p:ph idx="1"/>
          </p:nvPr>
        </p:nvSpPr>
        <p:spPr/>
        <p:txBody>
          <a:bodyPr/>
          <a:lstStyle/>
          <a:p>
            <a:r>
              <a:rPr lang="en-US" dirty="0"/>
              <a:t>Basic Principles of US Foreign Policy before </a:t>
            </a:r>
            <a:r>
              <a:rPr lang="en-US" dirty="0" smtClean="0"/>
              <a:t>1945</a:t>
            </a:r>
          </a:p>
          <a:p>
            <a:r>
              <a:rPr lang="en-US" dirty="0" smtClean="0"/>
              <a:t>Major </a:t>
            </a:r>
            <a:r>
              <a:rPr lang="en-US" dirty="0"/>
              <a:t>Goals of US Foreign </a:t>
            </a:r>
            <a:r>
              <a:rPr lang="en-US" dirty="0" smtClean="0"/>
              <a:t>Policy</a:t>
            </a:r>
          </a:p>
          <a:p>
            <a:r>
              <a:rPr lang="en-US" dirty="0" smtClean="0"/>
              <a:t>Who </a:t>
            </a:r>
            <a:r>
              <a:rPr lang="en-US" dirty="0"/>
              <a:t>are involved in  US Foreign </a:t>
            </a:r>
            <a:r>
              <a:rPr lang="en-US" dirty="0" smtClean="0"/>
              <a:t>Policy?</a:t>
            </a:r>
          </a:p>
          <a:p>
            <a:r>
              <a:rPr lang="en-US" dirty="0" smtClean="0"/>
              <a:t>Change </a:t>
            </a:r>
            <a:r>
              <a:rPr lang="en-US" dirty="0"/>
              <a:t>in US Foreign Policy After WW-II: </a:t>
            </a:r>
            <a:endParaRPr lang="en-US" dirty="0" smtClean="0"/>
          </a:p>
          <a:p>
            <a:r>
              <a:rPr lang="en-US" dirty="0" smtClean="0"/>
              <a:t>Tools </a:t>
            </a:r>
            <a:r>
              <a:rPr lang="en-US" dirty="0"/>
              <a:t>for the Conduct of Foreign </a:t>
            </a:r>
            <a:r>
              <a:rPr lang="en-US" dirty="0" smtClean="0"/>
              <a:t>Policy</a:t>
            </a:r>
          </a:p>
          <a:p>
            <a:r>
              <a:rPr lang="en-US" dirty="0" smtClean="0"/>
              <a:t>US-SU </a:t>
            </a:r>
            <a:r>
              <a:rPr lang="en-US" dirty="0"/>
              <a:t>Relations</a:t>
            </a:r>
          </a:p>
          <a:p>
            <a:r>
              <a:rPr lang="en-US" dirty="0"/>
              <a:t>Pak-US Relations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917919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Basic Principles of US Foreign Policy before 1945</a:t>
            </a:r>
            <a:endParaRPr lang="en-US" dirty="0"/>
          </a:p>
        </p:txBody>
      </p:sp>
      <p:sp>
        <p:nvSpPr>
          <p:cNvPr id="3" name="Content Placeholder 2"/>
          <p:cNvSpPr>
            <a:spLocks noGrp="1"/>
          </p:cNvSpPr>
          <p:nvPr>
            <p:ph idx="1"/>
          </p:nvPr>
        </p:nvSpPr>
        <p:spPr/>
        <p:txBody>
          <a:bodyPr/>
          <a:lstStyle/>
          <a:p>
            <a:r>
              <a:rPr lang="en-US" dirty="0" smtClean="0"/>
              <a:t>US being in North America continent was completely cut off from the rest of the world. Thus, it adopted a policy of ‘isolation’ from its independence to beginning of twentieth century.</a:t>
            </a:r>
          </a:p>
          <a:p>
            <a:r>
              <a:rPr lang="en-US" dirty="0" smtClean="0"/>
              <a:t>Because of its isolationist policy, it was not interested in any territorial or economic interests from other states. Thus, it faced no hostility from other states as was persistent in Europe since several centuries.</a:t>
            </a:r>
          </a:p>
          <a:p>
            <a:r>
              <a:rPr lang="en-US" dirty="0" smtClean="0"/>
              <a:t>Liberty and equality principles occupied an important position in US administration and policies. It got independence from British in eighteenth century and thus respect for democratic principles and liberty is highly valued in US foreign policy.</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806700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Goals of US Foreign Policy</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 </a:t>
            </a:r>
            <a:r>
              <a:rPr lang="en-US" b="1" dirty="0"/>
              <a:t>1.  Protecting </a:t>
            </a:r>
            <a:r>
              <a:rPr lang="en-US" b="1" dirty="0" smtClean="0"/>
              <a:t>US Territorial Integrity.</a:t>
            </a:r>
            <a:r>
              <a:rPr lang="en-US" b="1" dirty="0"/>
              <a:t>  </a:t>
            </a:r>
            <a:r>
              <a:rPr lang="en-US" dirty="0" smtClean="0"/>
              <a:t>protect </a:t>
            </a:r>
            <a:r>
              <a:rPr lang="en-US" dirty="0"/>
              <a:t>the territorial </a:t>
            </a:r>
            <a:r>
              <a:rPr lang="en-US" dirty="0" smtClean="0"/>
              <a:t>integrity as well as protecting </a:t>
            </a:r>
            <a:r>
              <a:rPr lang="en-US" dirty="0"/>
              <a:t>one's embassies and safeguarding one's military forces stationed in or visiting other countries</a:t>
            </a:r>
            <a:r>
              <a:rPr lang="en-US" dirty="0" smtClean="0"/>
              <a:t>.</a:t>
            </a:r>
          </a:p>
          <a:p>
            <a:pPr marL="0" indent="0">
              <a:buNone/>
            </a:pPr>
            <a:r>
              <a:rPr lang="en-US" dirty="0" smtClean="0"/>
              <a:t>Protection of all its states and state institutions</a:t>
            </a:r>
          </a:p>
          <a:p>
            <a:pPr marL="0" indent="0">
              <a:buNone/>
            </a:pPr>
            <a:r>
              <a:rPr lang="en-US" b="1" dirty="0"/>
              <a:t>2. Protecting the Territorial Integrity of </a:t>
            </a:r>
            <a:r>
              <a:rPr lang="en-US" b="1" dirty="0" smtClean="0"/>
              <a:t>Allies: </a:t>
            </a:r>
            <a:r>
              <a:rPr lang="en-US" dirty="0" smtClean="0"/>
              <a:t>NATO  members, allies in Asia (South Korea, Japan, Israel etc.)</a:t>
            </a:r>
            <a:endParaRPr lang="en-US" dirty="0"/>
          </a:p>
          <a:p>
            <a:pPr marL="0" indent="0">
              <a:buNone/>
            </a:pPr>
            <a:r>
              <a:rPr lang="en-US" b="1" dirty="0"/>
              <a:t>3.  Maintaining the International Balance of </a:t>
            </a:r>
            <a:r>
              <a:rPr lang="en-US" b="1" dirty="0" smtClean="0"/>
              <a:t>Power: </a:t>
            </a:r>
            <a:r>
              <a:rPr lang="en-US" dirty="0" smtClean="0"/>
              <a:t>ensuring no state become so strong to become a threat to its neighbour e.g. Iraq, Syria, </a:t>
            </a:r>
            <a:endParaRPr lang="en-US" dirty="0"/>
          </a:p>
          <a:p>
            <a:pPr marL="0" indent="0">
              <a:buNone/>
            </a:pPr>
            <a:r>
              <a:rPr lang="en-US" b="1" dirty="0"/>
              <a:t>4.  Fostering International Security through the United </a:t>
            </a:r>
            <a:r>
              <a:rPr lang="en-US" b="1" dirty="0" smtClean="0"/>
              <a:t>Nations: </a:t>
            </a:r>
            <a:r>
              <a:rPr lang="en-US" dirty="0" smtClean="0"/>
              <a:t>War against Iraq, Bosnia peace mission, Kosovo, Afghanistan</a:t>
            </a:r>
            <a:endParaRPr lang="en-US" dirty="0"/>
          </a:p>
          <a:p>
            <a:pPr marL="0" indent="0">
              <a:buNone/>
            </a:pPr>
            <a:r>
              <a:rPr lang="en-US" b="1" dirty="0"/>
              <a:t>5.  Protecting Access to Strategic </a:t>
            </a:r>
            <a:r>
              <a:rPr lang="en-US" b="1" dirty="0" smtClean="0"/>
              <a:t>Resources: </a:t>
            </a:r>
            <a:r>
              <a:rPr lang="en-US" dirty="0" smtClean="0"/>
              <a:t>not only to its own but also to others states and ensuring a strict command and control system of strategic resources</a:t>
            </a:r>
          </a:p>
          <a:p>
            <a:pPr marL="0" indent="0">
              <a:buNone/>
            </a:pPr>
            <a:endParaRPr lang="en-US" dirty="0"/>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678132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of US Foreign </a:t>
            </a:r>
            <a:r>
              <a:rPr lang="en-US" dirty="0" smtClean="0"/>
              <a:t>Policy cont.</a:t>
            </a:r>
            <a:endParaRPr lang="en-US" dirty="0"/>
          </a:p>
        </p:txBody>
      </p:sp>
      <p:sp>
        <p:nvSpPr>
          <p:cNvPr id="3" name="Content Placeholder 2"/>
          <p:cNvSpPr>
            <a:spLocks noGrp="1"/>
          </p:cNvSpPr>
          <p:nvPr>
            <p:ph idx="1"/>
          </p:nvPr>
        </p:nvSpPr>
        <p:spPr/>
        <p:txBody>
          <a:bodyPr/>
          <a:lstStyle/>
          <a:p>
            <a:pPr marL="0" indent="0">
              <a:buNone/>
            </a:pPr>
            <a:r>
              <a:rPr lang="en-US" b="1" dirty="0"/>
              <a:t>6.  Maintaining International Legal Principles, </a:t>
            </a:r>
            <a:r>
              <a:rPr lang="en-US" dirty="0"/>
              <a:t>such as Freedom of the High Seas</a:t>
            </a:r>
          </a:p>
          <a:p>
            <a:pPr marL="0" indent="0">
              <a:buNone/>
            </a:pPr>
            <a:r>
              <a:rPr lang="en-US" b="1" dirty="0" smtClean="0"/>
              <a:t>7</a:t>
            </a:r>
            <a:r>
              <a:rPr lang="en-US" b="1" dirty="0"/>
              <a:t>.  Furthering the Interests of American Business and Fostering Modernization and Economic Development throughout the </a:t>
            </a:r>
            <a:r>
              <a:rPr lang="en-US" b="1" dirty="0" smtClean="0"/>
              <a:t>World: </a:t>
            </a:r>
            <a:r>
              <a:rPr lang="en-US" dirty="0" smtClean="0"/>
              <a:t>ensuring free and open market policy</a:t>
            </a:r>
            <a:endParaRPr lang="en-US" dirty="0"/>
          </a:p>
          <a:p>
            <a:pPr marL="0" indent="0">
              <a:buNone/>
            </a:pPr>
            <a:r>
              <a:rPr lang="en-US" b="1" dirty="0" smtClean="0"/>
              <a:t>8</a:t>
            </a:r>
            <a:r>
              <a:rPr lang="en-US" b="1" dirty="0"/>
              <a:t>.  Safeguarding American Nationals in Foreign </a:t>
            </a:r>
            <a:r>
              <a:rPr lang="en-US" b="1" dirty="0" smtClean="0"/>
              <a:t>Countries and their security and rights</a:t>
            </a:r>
            <a:endParaRPr lang="en-US" dirty="0"/>
          </a:p>
          <a:p>
            <a:pPr marL="0" indent="0">
              <a:buNone/>
            </a:pPr>
            <a:r>
              <a:rPr lang="en-US" b="1" dirty="0" smtClean="0"/>
              <a:t>9.</a:t>
            </a:r>
            <a:r>
              <a:rPr lang="en-US" b="1" dirty="0"/>
              <a:t>  Protecting Human Rights, Democracy, and other American Values</a:t>
            </a:r>
            <a:r>
              <a:rPr lang="en-US" b="1" dirty="0" smtClean="0"/>
              <a:t>. </a:t>
            </a:r>
            <a:r>
              <a:rPr lang="en-US" dirty="0" smtClean="0"/>
              <a:t>Opposes dictatorial and military regimes, opposes unconstitutional change of elected government, respect for human rights, women rights, child abuse etc.</a:t>
            </a:r>
            <a:endParaRPr lang="en-US" dirty="0"/>
          </a:p>
          <a:p>
            <a:endParaRPr lang="en-US" dirty="0"/>
          </a:p>
        </p:txBody>
      </p:sp>
      <p:sp>
        <p:nvSpPr>
          <p:cNvPr id="4" name="Footer Placeholder 3"/>
          <p:cNvSpPr>
            <a:spLocks noGrp="1"/>
          </p:cNvSpPr>
          <p:nvPr>
            <p:ph type="ftr" sz="quarter" idx="11"/>
          </p:nvPr>
        </p:nvSpPr>
        <p:spPr>
          <a:xfrm>
            <a:off x="990600" y="6356350"/>
            <a:ext cx="5029200" cy="365125"/>
          </a:xfrm>
        </p:spPr>
        <p:txBody>
          <a:bodyPr/>
          <a:lstStyle/>
          <a:p>
            <a:r>
              <a:rPr lang="en-US" dirty="0"/>
              <a:t>http://faculty.ucc.edu/egh-damerow/US%20Foreign%20Policy.htm</a:t>
            </a:r>
          </a:p>
        </p:txBody>
      </p:sp>
    </p:spTree>
    <p:extLst>
      <p:ext uri="{BB962C8B-B14F-4D97-AF65-F5344CB8AC3E}">
        <p14:creationId xmlns:p14="http://schemas.microsoft.com/office/powerpoint/2010/main" xmlns="" val="3427113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of US Foreign Policy cont.</a:t>
            </a:r>
          </a:p>
        </p:txBody>
      </p:sp>
      <p:sp>
        <p:nvSpPr>
          <p:cNvPr id="3" name="Content Placeholder 2"/>
          <p:cNvSpPr>
            <a:spLocks noGrp="1"/>
          </p:cNvSpPr>
          <p:nvPr>
            <p:ph idx="1"/>
          </p:nvPr>
        </p:nvSpPr>
        <p:spPr/>
        <p:txBody>
          <a:bodyPr>
            <a:normAutofit/>
          </a:bodyPr>
          <a:lstStyle/>
          <a:p>
            <a:r>
              <a:rPr lang="en-US" dirty="0"/>
              <a:t>These foreign policy objectives are often divided </a:t>
            </a:r>
            <a:r>
              <a:rPr lang="en-US" dirty="0" smtClean="0"/>
              <a:t>into:</a:t>
            </a:r>
          </a:p>
          <a:p>
            <a:pPr marL="0" indent="0">
              <a:buNone/>
            </a:pPr>
            <a:r>
              <a:rPr lang="en-US" dirty="0" smtClean="0"/>
              <a:t> </a:t>
            </a:r>
            <a:r>
              <a:rPr lang="en-US" dirty="0"/>
              <a:t>a.  high politics </a:t>
            </a:r>
            <a:endParaRPr lang="en-US" dirty="0" smtClean="0"/>
          </a:p>
          <a:p>
            <a:pPr marL="0" indent="0">
              <a:buNone/>
            </a:pPr>
            <a:r>
              <a:rPr lang="en-US" dirty="0" smtClean="0"/>
              <a:t> </a:t>
            </a:r>
            <a:r>
              <a:rPr lang="en-US" dirty="0"/>
              <a:t>b.  low politics.  </a:t>
            </a:r>
            <a:endParaRPr lang="en-US" dirty="0" smtClean="0"/>
          </a:p>
          <a:p>
            <a:r>
              <a:rPr lang="en-US" dirty="0" smtClean="0"/>
              <a:t> </a:t>
            </a:r>
            <a:r>
              <a:rPr lang="en-US" dirty="0"/>
              <a:t>High Politics refers to the political and military relationships between states.  Items 1 through </a:t>
            </a:r>
            <a:r>
              <a:rPr lang="en-US" dirty="0" smtClean="0"/>
              <a:t>6</a:t>
            </a:r>
          </a:p>
          <a:p>
            <a:r>
              <a:rPr lang="en-US" dirty="0" smtClean="0"/>
              <a:t>b</a:t>
            </a:r>
            <a:r>
              <a:rPr lang="en-US" dirty="0"/>
              <a:t>.  Low Politics refers to the economic, social, and cultural relationships between states. Items 7 through </a:t>
            </a:r>
            <a:r>
              <a:rPr lang="en-US" dirty="0" smtClean="0"/>
              <a:t>10</a:t>
            </a:r>
          </a:p>
          <a:p>
            <a:r>
              <a:rPr lang="en-US" dirty="0" smtClean="0"/>
              <a:t>High </a:t>
            </a:r>
            <a:r>
              <a:rPr lang="en-US" dirty="0"/>
              <a:t>politics has </a:t>
            </a:r>
            <a:r>
              <a:rPr lang="en-US" dirty="0" smtClean="0"/>
              <a:t>preference </a:t>
            </a:r>
            <a:r>
              <a:rPr lang="en-US" dirty="0"/>
              <a:t>over low politics in the conduct of countries' foreign policies.</a:t>
            </a:r>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2253145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are involved in  US Foreign Policy?</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executive </a:t>
            </a:r>
            <a:r>
              <a:rPr lang="en-US" dirty="0" smtClean="0"/>
              <a:t>has </a:t>
            </a:r>
            <a:r>
              <a:rPr lang="en-US" dirty="0"/>
              <a:t>the primary responsibility for making and implementing foreign policy.  </a:t>
            </a:r>
            <a:endParaRPr lang="en-US" dirty="0" smtClean="0"/>
          </a:p>
          <a:p>
            <a:r>
              <a:rPr lang="en-US" dirty="0" smtClean="0"/>
              <a:t>The </a:t>
            </a:r>
            <a:r>
              <a:rPr lang="en-US" dirty="0"/>
              <a:t>President of the United States is the </a:t>
            </a:r>
            <a:r>
              <a:rPr lang="en-US" dirty="0" smtClean="0"/>
              <a:t>Chief Executive of </a:t>
            </a:r>
            <a:r>
              <a:rPr lang="en-US" dirty="0"/>
              <a:t>state</a:t>
            </a:r>
            <a:r>
              <a:rPr lang="en-US" dirty="0" smtClean="0"/>
              <a:t>, chief </a:t>
            </a:r>
            <a:r>
              <a:rPr lang="en-US" dirty="0"/>
              <a:t>diplomat, commander-in-chief, chief economist, and national spokesperson. </a:t>
            </a:r>
            <a:endParaRPr lang="en-US" dirty="0" smtClean="0"/>
          </a:p>
          <a:p>
            <a:r>
              <a:rPr lang="en-US" dirty="0" smtClean="0"/>
              <a:t>The </a:t>
            </a:r>
            <a:r>
              <a:rPr lang="en-US" dirty="0"/>
              <a:t>President is assisted by a large foreign policy </a:t>
            </a:r>
            <a:r>
              <a:rPr lang="en-US" dirty="0" smtClean="0"/>
              <a:t>establishment office </a:t>
            </a:r>
          </a:p>
          <a:p>
            <a:r>
              <a:rPr lang="en-US" dirty="0" smtClean="0"/>
              <a:t>The </a:t>
            </a:r>
            <a:r>
              <a:rPr lang="en-US" dirty="0"/>
              <a:t>legislative branch shares many responsibilities as a junior partner.  Congress must appropriate all funds that are spent on foreign policy </a:t>
            </a:r>
            <a:r>
              <a:rPr lang="en-US" dirty="0" smtClean="0"/>
              <a:t>initiatives and sanctions foreign aid or grants to other countries.  </a:t>
            </a:r>
            <a:r>
              <a:rPr lang="en-US" dirty="0"/>
              <a:t>Congress has the power to declare war, although all military actions since World War II have been taken by Presidential initiative without a formal declaration of war.  </a:t>
            </a:r>
            <a:endParaRPr lang="en-US" dirty="0" smtClean="0"/>
          </a:p>
          <a:p>
            <a:r>
              <a:rPr lang="en-US" dirty="0" smtClean="0"/>
              <a:t>The </a:t>
            </a:r>
            <a:r>
              <a:rPr lang="en-US" dirty="0"/>
              <a:t>Senate must approve treaties.  </a:t>
            </a:r>
            <a:endParaRPr lang="en-US" dirty="0" smtClean="0"/>
          </a:p>
        </p:txBody>
      </p:sp>
      <p:sp>
        <p:nvSpPr>
          <p:cNvPr id="4" name="Footer Placeholder 3"/>
          <p:cNvSpPr>
            <a:spLocks noGrp="1"/>
          </p:cNvSpPr>
          <p:nvPr>
            <p:ph type="ftr" sz="quarter" idx="11"/>
          </p:nvPr>
        </p:nvSpPr>
        <p:spPr>
          <a:xfrm>
            <a:off x="1143000" y="6356350"/>
            <a:ext cx="5257800" cy="365125"/>
          </a:xfrm>
        </p:spPr>
        <p:txBody>
          <a:bodyPr/>
          <a:lstStyle/>
          <a:p>
            <a:r>
              <a:rPr lang="en-US" dirty="0"/>
              <a:t>http://faculty.ucc.edu/egh-damerow/US%20Foreign%20Policy.htm</a:t>
            </a:r>
          </a:p>
        </p:txBody>
      </p:sp>
    </p:spTree>
    <p:extLst>
      <p:ext uri="{BB962C8B-B14F-4D97-AF65-F5344CB8AC3E}">
        <p14:creationId xmlns:p14="http://schemas.microsoft.com/office/powerpoint/2010/main" xmlns="" val="1154092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involved in  US Foreign Policy</a:t>
            </a:r>
            <a:r>
              <a:rPr lang="en-US" dirty="0" smtClean="0"/>
              <a:t>? Cont.</a:t>
            </a:r>
            <a:endParaRPr lang="en-US" dirty="0"/>
          </a:p>
        </p:txBody>
      </p:sp>
      <p:sp>
        <p:nvSpPr>
          <p:cNvPr id="3" name="Content Placeholder 2"/>
          <p:cNvSpPr>
            <a:spLocks noGrp="1"/>
          </p:cNvSpPr>
          <p:nvPr>
            <p:ph idx="1"/>
          </p:nvPr>
        </p:nvSpPr>
        <p:spPr/>
        <p:txBody>
          <a:bodyPr/>
          <a:lstStyle/>
          <a:p>
            <a:r>
              <a:rPr lang="en-US" dirty="0"/>
              <a:t>The Senate must also confirm all appointments as ambassadors to foreign countries and all senior commissions in the Armed Forces of the United States.</a:t>
            </a:r>
          </a:p>
          <a:p>
            <a:r>
              <a:rPr lang="en-US" dirty="0" smtClean="0"/>
              <a:t>The </a:t>
            </a:r>
            <a:r>
              <a:rPr lang="en-US" b="1" dirty="0"/>
              <a:t>judiciary plays </a:t>
            </a:r>
            <a:r>
              <a:rPr lang="en-US" dirty="0"/>
              <a:t>a minor role, usually </a:t>
            </a:r>
            <a:r>
              <a:rPr lang="en-US" dirty="0" smtClean="0"/>
              <a:t>limited to reviewing jurisdiction.  </a:t>
            </a:r>
            <a:endParaRPr lang="en-US" dirty="0"/>
          </a:p>
          <a:p>
            <a:r>
              <a:rPr lang="en-US" dirty="0" smtClean="0"/>
              <a:t>Many </a:t>
            </a:r>
            <a:r>
              <a:rPr lang="en-US" dirty="0"/>
              <a:t>domestic </a:t>
            </a:r>
            <a:r>
              <a:rPr lang="en-US" dirty="0" smtClean="0"/>
              <a:t>and </a:t>
            </a:r>
            <a:r>
              <a:rPr lang="en-US" b="1" u="sng" dirty="0" smtClean="0"/>
              <a:t>pressure groups </a:t>
            </a:r>
            <a:r>
              <a:rPr lang="en-US" dirty="0" smtClean="0"/>
              <a:t>and vested interests </a:t>
            </a:r>
            <a:r>
              <a:rPr lang="en-US" dirty="0"/>
              <a:t>have an interest in foreign policy.   These include global corporations, associations for various ethnic and religious groups, some foundations, think tanks, major universities </a:t>
            </a:r>
            <a:endParaRPr lang="en-US" dirty="0" smtClean="0"/>
          </a:p>
          <a:p>
            <a:r>
              <a:rPr lang="en-US" b="1" u="sng" dirty="0" smtClean="0"/>
              <a:t>Public </a:t>
            </a:r>
            <a:r>
              <a:rPr lang="en-US" b="1" u="sng" dirty="0"/>
              <a:t>opinion </a:t>
            </a:r>
            <a:r>
              <a:rPr lang="en-US" dirty="0"/>
              <a:t>rarely pays attention to foreign policy matters unless some major crisis </a:t>
            </a:r>
            <a:r>
              <a:rPr lang="en-US" dirty="0" smtClean="0"/>
              <a:t>invites public concern</a:t>
            </a:r>
            <a:r>
              <a:rPr lang="en-US" dirty="0"/>
              <a:t>.  Then it can be quite powerful in influencing </a:t>
            </a:r>
            <a:r>
              <a:rPr lang="en-US" dirty="0" smtClean="0"/>
              <a:t>and modifying foreign policy. </a:t>
            </a:r>
            <a:endParaRPr lang="en-US" dirty="0"/>
          </a:p>
        </p:txBody>
      </p:sp>
      <p:sp>
        <p:nvSpPr>
          <p:cNvPr id="4" name="Footer Placeholder 3"/>
          <p:cNvSpPr>
            <a:spLocks noGrp="1"/>
          </p:cNvSpPr>
          <p:nvPr>
            <p:ph type="ftr" sz="quarter" idx="11"/>
          </p:nvPr>
        </p:nvSpPr>
        <p:spPr>
          <a:xfrm>
            <a:off x="685800" y="6356350"/>
            <a:ext cx="5334000" cy="365125"/>
          </a:xfrm>
        </p:spPr>
        <p:txBody>
          <a:bodyPr/>
          <a:lstStyle/>
          <a:p>
            <a:r>
              <a:rPr lang="en-US" dirty="0"/>
              <a:t>http://faculty.ucc.edu/egh-damerow/US%20Foreign%20Policy.htm</a:t>
            </a:r>
          </a:p>
        </p:txBody>
      </p:sp>
    </p:spTree>
    <p:extLst>
      <p:ext uri="{BB962C8B-B14F-4D97-AF65-F5344CB8AC3E}">
        <p14:creationId xmlns:p14="http://schemas.microsoft.com/office/powerpoint/2010/main" xmlns="" val="2642927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in US Foreign Policy After WW-II</a:t>
            </a:r>
            <a:endParaRPr lang="en-US" dirty="0"/>
          </a:p>
        </p:txBody>
      </p:sp>
      <p:sp>
        <p:nvSpPr>
          <p:cNvPr id="3" name="Content Placeholder 2"/>
          <p:cNvSpPr>
            <a:spLocks noGrp="1"/>
          </p:cNvSpPr>
          <p:nvPr>
            <p:ph idx="1"/>
          </p:nvPr>
        </p:nvSpPr>
        <p:spPr/>
        <p:txBody>
          <a:bodyPr>
            <a:normAutofit lnSpcReduction="10000"/>
          </a:bodyPr>
          <a:lstStyle/>
          <a:p>
            <a:r>
              <a:rPr lang="en-US" dirty="0" smtClean="0"/>
              <a:t>After WWII, European powers were weakened due to destruction</a:t>
            </a:r>
          </a:p>
          <a:p>
            <a:r>
              <a:rPr lang="en-US" dirty="0" smtClean="0"/>
              <a:t>SU and US emerged as victorious states</a:t>
            </a:r>
          </a:p>
          <a:p>
            <a:r>
              <a:rPr lang="en-US" dirty="0" smtClean="0"/>
              <a:t>Conflicting ideologies of the two states: Capitalism vs. Communism</a:t>
            </a:r>
          </a:p>
          <a:p>
            <a:r>
              <a:rPr lang="en-US" dirty="0" smtClean="0"/>
              <a:t>Fear and distrust of each other as a threat to other’s existence</a:t>
            </a:r>
          </a:p>
          <a:p>
            <a:r>
              <a:rPr lang="en-US" dirty="0" smtClean="0"/>
              <a:t>SU intervention in Eastern Europe and its expansionism was felt as a serious threat to capitalism to abolish private property and destruction of its political and social institutions</a:t>
            </a:r>
          </a:p>
          <a:p>
            <a:r>
              <a:rPr lang="en-US" dirty="0" smtClean="0"/>
              <a:t>US started active involvement on international level to contain communism threat and gave up policy of isolation</a:t>
            </a:r>
          </a:p>
          <a:p>
            <a:r>
              <a:rPr lang="en-US" dirty="0" smtClean="0"/>
              <a:t>So actively involved in western Europe states and also all types of military and economic aid to Europe as well as newly independent countries to prevent their falling to communism</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674517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pPr marL="0" indent="0">
              <a:buNone/>
            </a:pPr>
            <a:r>
              <a:rPr lang="en-US" b="1" u="sng" dirty="0" smtClean="0"/>
              <a:t>Major </a:t>
            </a:r>
            <a:r>
              <a:rPr lang="en-US" b="1" u="sng" dirty="0"/>
              <a:t>Goals of US Foreign </a:t>
            </a:r>
            <a:r>
              <a:rPr lang="en-US" b="1" u="sng" dirty="0" smtClean="0"/>
              <a:t>Policy</a:t>
            </a:r>
            <a:r>
              <a:rPr lang="en-US" dirty="0" smtClean="0"/>
              <a:t>: Territorial Integrity, Allies security, </a:t>
            </a:r>
            <a:r>
              <a:rPr lang="en-US" dirty="0" err="1" smtClean="0"/>
              <a:t>BoP</a:t>
            </a:r>
            <a:r>
              <a:rPr lang="en-US" dirty="0" smtClean="0"/>
              <a:t>,  Fostering </a:t>
            </a:r>
            <a:r>
              <a:rPr lang="en-US" dirty="0"/>
              <a:t>International Security through </a:t>
            </a:r>
            <a:r>
              <a:rPr lang="en-US" dirty="0" smtClean="0"/>
              <a:t>UN,  Protecting Strategic Resources,  US interests in free navigation, trade and Business, Human </a:t>
            </a:r>
            <a:r>
              <a:rPr lang="en-US" dirty="0"/>
              <a:t>Rights, Democracy</a:t>
            </a:r>
            <a:r>
              <a:rPr lang="en-US" b="1" dirty="0"/>
              <a:t>, </a:t>
            </a:r>
            <a:endParaRPr lang="en-US" dirty="0" smtClean="0"/>
          </a:p>
          <a:p>
            <a:r>
              <a:rPr lang="en-US" b="1" u="sng" dirty="0" smtClean="0"/>
              <a:t>Who </a:t>
            </a:r>
            <a:r>
              <a:rPr lang="en-US" b="1" u="sng" dirty="0"/>
              <a:t>are involved in  US Foreign Policy</a:t>
            </a:r>
            <a:r>
              <a:rPr lang="en-US" dirty="0" smtClean="0"/>
              <a:t>?</a:t>
            </a:r>
            <a:r>
              <a:rPr lang="en-US" dirty="0"/>
              <a:t> </a:t>
            </a:r>
            <a:r>
              <a:rPr lang="en-US" dirty="0" smtClean="0"/>
              <a:t>President, Congress, Judiciary, pressure group, public opinion</a:t>
            </a:r>
          </a:p>
          <a:p>
            <a:r>
              <a:rPr lang="en-US" b="1" u="sng" dirty="0" smtClean="0"/>
              <a:t>Change </a:t>
            </a:r>
            <a:r>
              <a:rPr lang="en-US" b="1" u="sng" dirty="0"/>
              <a:t>in US Foreign Policy After </a:t>
            </a:r>
            <a:r>
              <a:rPr lang="en-US" b="1" u="sng" dirty="0" smtClean="0"/>
              <a:t>WW-II: </a:t>
            </a:r>
            <a:r>
              <a:rPr lang="en-US" dirty="0" smtClean="0"/>
              <a:t>Cold war and struggle against communism, Post 1991 strengthening </a:t>
            </a:r>
            <a:r>
              <a:rPr lang="en-US" dirty="0" smtClean="0"/>
              <a:t>position</a:t>
            </a:r>
            <a:endParaRPr lang="en-US" dirty="0" smtClean="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xmlns="" val="17289356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10237</TotalTime>
  <Words>838</Words>
  <Application>Microsoft Office PowerPoint</Application>
  <PresentationFormat>On-screen Show (4:3)</PresentationFormat>
  <Paragraphs>66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Review of Pakistan Foreign Policy</vt:lpstr>
      <vt:lpstr>US Foreign Policy</vt:lpstr>
      <vt:lpstr>US Foreign Policy</vt:lpstr>
      <vt:lpstr>Basic Principles of US Foreign Policy before 1945</vt:lpstr>
      <vt:lpstr>Major Goals of US Foreign Policy</vt:lpstr>
      <vt:lpstr>Goals of US Foreign Policy cont.</vt:lpstr>
      <vt:lpstr>Goals of US Foreign Policy cont.</vt:lpstr>
      <vt:lpstr>Who are involved in  US Foreign Policy?</vt:lpstr>
      <vt:lpstr>Who are involved in  US Foreign Policy? Cont.</vt:lpstr>
      <vt:lpstr>Change in US Foreign Policy After WW-II</vt:lpstr>
      <vt:lpstr>Summary</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319</cp:revision>
  <dcterms:created xsi:type="dcterms:W3CDTF">2012-02-27T05:45:45Z</dcterms:created>
  <dcterms:modified xsi:type="dcterms:W3CDTF">2014-12-18T08:46:33Z</dcterms:modified>
</cp:coreProperties>
</file>