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02" r:id="rId2"/>
    <p:sldId id="262" r:id="rId3"/>
    <p:sldId id="370" r:id="rId4"/>
    <p:sldId id="400" r:id="rId5"/>
    <p:sldId id="382" r:id="rId6"/>
    <p:sldId id="384" r:id="rId7"/>
    <p:sldId id="404" r:id="rId8"/>
    <p:sldId id="395" r:id="rId9"/>
    <p:sldId id="396" r:id="rId10"/>
    <p:sldId id="390" r:id="rId11"/>
    <p:sldId id="408" r:id="rId12"/>
    <p:sldId id="397" r:id="rId13"/>
    <p:sldId id="391" r:id="rId14"/>
    <p:sldId id="405" r:id="rId15"/>
    <p:sldId id="322" r:id="rId16"/>
    <p:sldId id="35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2" autoAdjust="0"/>
    <p:restoredTop sz="94622" autoAdjust="0"/>
  </p:normalViewPr>
  <p:slideViewPr>
    <p:cSldViewPr>
      <p:cViewPr varScale="1">
        <p:scale>
          <a:sx n="63" d="100"/>
          <a:sy n="63" d="100"/>
        </p:scale>
        <p:origin x="-150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99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pPr/>
              <a:t>16/12/2014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pPr/>
              <a:t>‹#›</a:t>
            </a:fld>
            <a:endParaRPr lang="en-US"/>
          </a:p>
        </p:txBody>
      </p:sp>
    </p:spTree>
    <p:extLst>
      <p:ext uri="{BB962C8B-B14F-4D97-AF65-F5344CB8AC3E}">
        <p14:creationId xmlns=""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pPr/>
              <a:t>16/12/2014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pPr/>
              <a:t>16/12/2014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pPr/>
              <a:t>16/12/2014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pPr/>
              <a:t>16/12/2014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pPr/>
              <a:t>16/12/2014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pPr/>
              <a:t>16/12/2014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pPr/>
              <a:t>16/12/2014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pPr/>
              <a:t>16/12/2014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pPr/>
              <a:t>16/12/2014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pPr/>
              <a:t>16/12/2014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pPr/>
              <a:t>16/12/2014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pPr/>
              <a:t>16/12/2014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Foreign Policy </a:t>
            </a:r>
            <a:r>
              <a:rPr lang="en-US" smtClean="0"/>
              <a:t>of Pakistan</a:t>
            </a:r>
            <a:endParaRPr lang="en-US" dirty="0"/>
          </a:p>
        </p:txBody>
      </p:sp>
      <p:sp>
        <p:nvSpPr>
          <p:cNvPr id="3" name="Content Placeholder 2"/>
          <p:cNvSpPr>
            <a:spLocks noGrp="1"/>
          </p:cNvSpPr>
          <p:nvPr>
            <p:ph idx="1"/>
          </p:nvPr>
        </p:nvSpPr>
        <p:spPr/>
        <p:txBody>
          <a:bodyPr/>
          <a:lstStyle/>
          <a:p>
            <a:r>
              <a:rPr lang="en-US" b="1" dirty="0" smtClean="0"/>
              <a:t>Foreign Policy</a:t>
            </a:r>
            <a:r>
              <a:rPr lang="en-US" dirty="0" smtClean="0"/>
              <a:t>: </a:t>
            </a:r>
            <a:r>
              <a:rPr lang="en-GB" dirty="0" smtClean="0"/>
              <a:t>the systematic plan, intention, aspiration, and ideals of any country on how to deal with its neighbours </a:t>
            </a:r>
            <a:endParaRPr lang="en-US" dirty="0" smtClean="0"/>
          </a:p>
          <a:p>
            <a:r>
              <a:rPr lang="en-US" b="1" dirty="0" smtClean="0"/>
              <a:t>Guiding Principles of Pakistan Foreign Policy:</a:t>
            </a:r>
            <a:r>
              <a:rPr lang="en-US" dirty="0" smtClean="0"/>
              <a:t>  Freedom and Sovereignty, Muslim Countries, U.N Charter, World Peace, Non-Alignment, Self-Determination, Disarmament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1974249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Foreign Policy of Pakistan and Its Role Cont.</a:t>
            </a:r>
            <a:endParaRPr lang="en-US" dirty="0">
              <a:effectLst/>
            </a:endParaRPr>
          </a:p>
        </p:txBody>
      </p:sp>
      <p:sp>
        <p:nvSpPr>
          <p:cNvPr id="3" name="Subtitle 2"/>
          <p:cNvSpPr>
            <a:spLocks noGrp="1"/>
          </p:cNvSpPr>
          <p:nvPr>
            <p:ph type="subTitle" idx="1"/>
          </p:nvPr>
        </p:nvSpPr>
        <p:spPr/>
        <p:txBody>
          <a:bodyPr>
            <a:normAutofit/>
          </a:bodyPr>
          <a:lstStyle/>
          <a:p>
            <a:r>
              <a:rPr lang="en-US"/>
              <a:t>Dr. Fayyaz Ahmad </a:t>
            </a:r>
            <a:r>
              <a:rPr lang="en-US" err="1"/>
              <a:t>Faize</a:t>
            </a:r>
            <a:endParaRPr lang="en-US"/>
          </a:p>
          <a:p>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Foreign Policy</a:t>
            </a:r>
            <a:endParaRPr lang="en-US" dirty="0"/>
          </a:p>
        </p:txBody>
      </p:sp>
      <p:sp>
        <p:nvSpPr>
          <p:cNvPr id="4" name="Footer Placeholder 3"/>
          <p:cNvSpPr>
            <a:spLocks noGrp="1"/>
          </p:cNvSpPr>
          <p:nvPr>
            <p:ph type="ftr" sz="quarter" idx="11"/>
          </p:nvPr>
        </p:nvSpPr>
        <p:spPr/>
        <p:txBody>
          <a:bodyPr/>
          <a:lstStyle/>
          <a:p>
            <a:endParaRPr lang="en-US" dirty="0"/>
          </a:p>
        </p:txBody>
      </p:sp>
      <p:sp>
        <p:nvSpPr>
          <p:cNvPr id="6" name="Content Placeholder 5"/>
          <p:cNvSpPr>
            <a:spLocks noGrp="1"/>
          </p:cNvSpPr>
          <p:nvPr>
            <p:ph idx="1"/>
          </p:nvPr>
        </p:nvSpPr>
        <p:spPr/>
        <p:txBody>
          <a:bodyPr>
            <a:normAutofit/>
          </a:bodyPr>
          <a:lstStyle/>
          <a:p>
            <a:pPr marL="0" indent="0">
              <a:buNone/>
            </a:pPr>
            <a:r>
              <a:rPr lang="en-US" dirty="0" smtClean="0"/>
              <a:t>The objectives of Pakistan Foreign policy can be derived from the guiding principles and are listed below: </a:t>
            </a:r>
          </a:p>
          <a:p>
            <a:pPr marL="0" indent="0">
              <a:buNone/>
            </a:pPr>
            <a:endParaRPr lang="en-US" dirty="0" smtClean="0"/>
          </a:p>
          <a:p>
            <a:pPr marL="457200" indent="-457200">
              <a:buFont typeface="+mj-lt"/>
              <a:buAutoNum type="arabicPeriod"/>
            </a:pPr>
            <a:r>
              <a:rPr lang="en-US" dirty="0"/>
              <a:t> </a:t>
            </a:r>
            <a:r>
              <a:rPr lang="en-US" dirty="0" smtClean="0"/>
              <a:t>Promoting Pakistan </a:t>
            </a:r>
            <a:r>
              <a:rPr lang="en-US" dirty="0"/>
              <a:t>as a dynamic, progressive, moderate, and democratic Islamic country</a:t>
            </a:r>
            <a:r>
              <a:rPr lang="en-US" dirty="0" smtClean="0"/>
              <a:t>. </a:t>
            </a:r>
          </a:p>
          <a:p>
            <a:pPr marL="457200" indent="-457200">
              <a:buFont typeface="+mj-lt"/>
              <a:buAutoNum type="arabicPeriod"/>
            </a:pPr>
            <a:r>
              <a:rPr lang="en-US" dirty="0" smtClean="0"/>
              <a:t>Developing </a:t>
            </a:r>
            <a:r>
              <a:rPr lang="en-US" dirty="0"/>
              <a:t>friendly relations with all countries of the world, especially major </a:t>
            </a:r>
            <a:r>
              <a:rPr lang="en-US" dirty="0" smtClean="0"/>
              <a:t>powers, immediate neighbors and Muslim countries and avoiding policy of confrontation</a:t>
            </a:r>
          </a:p>
          <a:p>
            <a:pPr marL="457200" indent="-457200">
              <a:buFont typeface="+mj-lt"/>
              <a:buAutoNum type="arabicPeriod"/>
            </a:pPr>
            <a:r>
              <a:rPr lang="en-US" dirty="0"/>
              <a:t> </a:t>
            </a:r>
            <a:r>
              <a:rPr lang="en-US" dirty="0" smtClean="0"/>
              <a:t>Safeguarding </a:t>
            </a:r>
            <a:r>
              <a:rPr lang="en-US" dirty="0"/>
              <a:t>national security and </a:t>
            </a:r>
            <a:r>
              <a:rPr lang="en-US" dirty="0" smtClean="0"/>
              <a:t>territorial integrity including Kashmiris’ right for self-determination</a:t>
            </a:r>
          </a:p>
          <a:p>
            <a:pPr marL="457200" indent="-457200">
              <a:buFont typeface="+mj-lt"/>
              <a:buAutoNum type="arabicPeriod"/>
            </a:pPr>
            <a:r>
              <a:rPr lang="en-US" dirty="0"/>
              <a:t> </a:t>
            </a:r>
            <a:r>
              <a:rPr lang="en-US" dirty="0" smtClean="0"/>
              <a:t>Consolidating commercial </a:t>
            </a:r>
            <a:r>
              <a:rPr lang="en-US" dirty="0"/>
              <a:t>and economic cooperation with international community</a:t>
            </a:r>
            <a:r>
              <a:rPr lang="en-US" dirty="0" smtClean="0"/>
              <a:t>.</a:t>
            </a:r>
          </a:p>
          <a:p>
            <a:pPr marL="457200" indent="-457200">
              <a:buFont typeface="+mj-lt"/>
              <a:buAutoNum type="arabicPeriod"/>
            </a:pPr>
            <a:r>
              <a:rPr lang="en-US" dirty="0"/>
              <a:t> </a:t>
            </a:r>
            <a:r>
              <a:rPr lang="en-US" dirty="0" smtClean="0"/>
              <a:t>Safeguarding </a:t>
            </a:r>
            <a:r>
              <a:rPr lang="en-US" dirty="0"/>
              <a:t>the interests of </a:t>
            </a:r>
            <a:r>
              <a:rPr lang="en-US" dirty="0" smtClean="0"/>
              <a:t>Pakistan on international level</a:t>
            </a:r>
          </a:p>
        </p:txBody>
      </p:sp>
    </p:spTree>
    <p:extLst>
      <p:ext uri="{BB962C8B-B14F-4D97-AF65-F5344CB8AC3E}">
        <p14:creationId xmlns="" xmlns:p14="http://schemas.microsoft.com/office/powerpoint/2010/main" val="14585019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of Foreign </a:t>
            </a:r>
            <a:r>
              <a:rPr lang="en-US" dirty="0" smtClean="0"/>
              <a:t>Policy cont. </a:t>
            </a:r>
            <a:endParaRPr lang="en-GB" dirty="0"/>
          </a:p>
        </p:txBody>
      </p:sp>
      <p:sp>
        <p:nvSpPr>
          <p:cNvPr id="3" name="Content Placeholder 2"/>
          <p:cNvSpPr>
            <a:spLocks noGrp="1"/>
          </p:cNvSpPr>
          <p:nvPr>
            <p:ph idx="1"/>
          </p:nvPr>
        </p:nvSpPr>
        <p:spPr/>
        <p:txBody>
          <a:bodyPr>
            <a:normAutofit/>
          </a:bodyPr>
          <a:lstStyle/>
          <a:p>
            <a:pPr marL="457200" indent="-457200">
              <a:buFont typeface="+mj-lt"/>
              <a:buAutoNum type="arabicPeriod" startAt="6"/>
            </a:pPr>
            <a:r>
              <a:rPr lang="en-US" dirty="0"/>
              <a:t>Effective utilization of natural resources for regional and international </a:t>
            </a:r>
            <a:r>
              <a:rPr lang="en-US" dirty="0" smtClean="0"/>
              <a:t>cooperation and better economic and trade relations </a:t>
            </a:r>
          </a:p>
          <a:p>
            <a:pPr marL="457200" indent="-457200">
              <a:buFont typeface="+mj-lt"/>
              <a:buAutoNum type="arabicPeriod" startAt="6"/>
            </a:pPr>
            <a:r>
              <a:rPr lang="en-US" dirty="0"/>
              <a:t> </a:t>
            </a:r>
            <a:r>
              <a:rPr lang="en-GB" dirty="0" smtClean="0"/>
              <a:t>Achieve </a:t>
            </a:r>
            <a:r>
              <a:rPr lang="en-GB" dirty="0"/>
              <a:t>international </a:t>
            </a:r>
            <a:r>
              <a:rPr lang="en-GB" dirty="0" smtClean="0"/>
              <a:t>prestige, honour and recognition with </a:t>
            </a:r>
            <a:r>
              <a:rPr lang="en-GB" dirty="0"/>
              <a:t>its foreign policy, because a state is like an individual who likes that everyone respects him and give him honour. </a:t>
            </a:r>
            <a:endParaRPr lang="en-GB" dirty="0" smtClean="0"/>
          </a:p>
          <a:p>
            <a:pPr marL="457200" indent="-457200">
              <a:buFont typeface="+mj-lt"/>
              <a:buAutoNum type="arabicPeriod"/>
            </a:pPr>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 xmlns:p14="http://schemas.microsoft.com/office/powerpoint/2010/main" val="4099756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Policy</a:t>
            </a:r>
          </a:p>
        </p:txBody>
      </p:sp>
      <p:sp>
        <p:nvSpPr>
          <p:cNvPr id="3" name="Content Placeholder 2"/>
          <p:cNvSpPr>
            <a:spLocks noGrp="1"/>
          </p:cNvSpPr>
          <p:nvPr>
            <p:ph idx="1"/>
          </p:nvPr>
        </p:nvSpPr>
        <p:spPr/>
        <p:txBody>
          <a:bodyPr>
            <a:normAutofit/>
          </a:bodyPr>
          <a:lstStyle/>
          <a:p>
            <a:pPr marL="0" indent="0">
              <a:buNone/>
            </a:pPr>
            <a:r>
              <a:rPr lang="en-US" b="1" dirty="0"/>
              <a:t>1. Security Concern Post 9/11 attacks</a:t>
            </a:r>
          </a:p>
          <a:p>
            <a:r>
              <a:rPr lang="en-US" dirty="0" smtClean="0"/>
              <a:t>Pakistan’s </a:t>
            </a:r>
            <a:r>
              <a:rPr lang="en-US" dirty="0"/>
              <a:t>security is </a:t>
            </a:r>
            <a:r>
              <a:rPr lang="en-US" dirty="0" smtClean="0"/>
              <a:t>seriously threatened </a:t>
            </a:r>
            <a:r>
              <a:rPr lang="en-US" dirty="0"/>
              <a:t>in </a:t>
            </a:r>
            <a:r>
              <a:rPr lang="en-US" dirty="0" smtClean="0"/>
              <a:t>recent times  </a:t>
            </a:r>
            <a:endParaRPr lang="en-US" dirty="0"/>
          </a:p>
          <a:p>
            <a:r>
              <a:rPr lang="en-US" dirty="0" smtClean="0"/>
              <a:t>Earlier threats were from India, Russia’s military adventure and then Afghan </a:t>
            </a:r>
            <a:r>
              <a:rPr lang="en-US" dirty="0"/>
              <a:t>civil war </a:t>
            </a:r>
            <a:endParaRPr lang="en-US" dirty="0" smtClean="0"/>
          </a:p>
          <a:p>
            <a:r>
              <a:rPr lang="en-US" dirty="0" smtClean="0"/>
              <a:t>Presently, threat from India as well as internal and external extremist </a:t>
            </a:r>
          </a:p>
          <a:p>
            <a:r>
              <a:rPr lang="en-US" dirty="0" smtClean="0"/>
              <a:t>Suffered huge economic losses, more than $80 billion losses since 2001 and more than 50000 lives  </a:t>
            </a:r>
            <a:r>
              <a:rPr lang="en-US" dirty="0"/>
              <a:t>‎ </a:t>
            </a:r>
          </a:p>
          <a:p>
            <a:r>
              <a:rPr lang="en-US" dirty="0" smtClean="0"/>
              <a:t>Atmosphere of fear and unrest in people and decline in foreign investment due to war </a:t>
            </a:r>
            <a:r>
              <a:rPr lang="en-US" dirty="0"/>
              <a:t>against </a:t>
            </a:r>
            <a:r>
              <a:rPr lang="en-US" dirty="0" smtClean="0"/>
              <a:t>terrorism</a:t>
            </a:r>
            <a:r>
              <a:rPr lang="en-US" dirty="0"/>
              <a:t> </a:t>
            </a:r>
            <a:r>
              <a:rPr lang="en-US" dirty="0" smtClean="0"/>
              <a:t>continue</a:t>
            </a:r>
          </a:p>
        </p:txBody>
      </p:sp>
      <p:sp>
        <p:nvSpPr>
          <p:cNvPr id="4" name="Footer Placeholder 3"/>
          <p:cNvSpPr>
            <a:spLocks noGrp="1"/>
          </p:cNvSpPr>
          <p:nvPr>
            <p:ph type="ftr" sz="quarter" idx="11"/>
          </p:nvPr>
        </p:nvSpPr>
        <p:spPr>
          <a:xfrm>
            <a:off x="838200" y="6356350"/>
            <a:ext cx="7239000" cy="365125"/>
          </a:xfrm>
        </p:spPr>
        <p:txBody>
          <a:bodyPr/>
          <a:lstStyle/>
          <a:p>
            <a:r>
              <a:rPr lang="en-US" i="1" dirty="0"/>
              <a:t>www.thenews.com.pk/article-167805-</a:t>
            </a:r>
            <a:r>
              <a:rPr lang="en-US" b="1" i="1" dirty="0"/>
              <a:t>Pakistan</a:t>
            </a:r>
            <a:r>
              <a:rPr lang="en-US" i="1" dirty="0"/>
              <a:t>-suffers-$80-billion-</a:t>
            </a:r>
            <a:r>
              <a:rPr lang="en-US" b="1" i="1" dirty="0"/>
              <a:t>loss</a:t>
            </a:r>
            <a:r>
              <a:rPr lang="en-US" i="1" dirty="0"/>
              <a:t>-in- war-on-</a:t>
            </a:r>
            <a:r>
              <a:rPr lang="en-US" b="1" i="1" dirty="0"/>
              <a:t>terror</a:t>
            </a:r>
            <a:r>
              <a:rPr lang="en-US" i="1" dirty="0"/>
              <a:t>,-NA-told</a:t>
            </a:r>
            <a:r>
              <a:rPr lang="en-US" dirty="0"/>
              <a:t> ‎ </a:t>
            </a:r>
          </a:p>
          <a:p>
            <a:endParaRPr lang="en-US" dirty="0"/>
          </a:p>
        </p:txBody>
      </p:sp>
    </p:spTree>
    <p:extLst>
      <p:ext uri="{BB962C8B-B14F-4D97-AF65-F5344CB8AC3E}">
        <p14:creationId xmlns="" xmlns:p14="http://schemas.microsoft.com/office/powerpoint/2010/main" val="1318337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a:t>
            </a:r>
            <a:r>
              <a:rPr lang="en-US" dirty="0" smtClean="0"/>
              <a:t>Policy cont.</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2. Safeguarding Sovereignty  </a:t>
            </a:r>
          </a:p>
          <a:p>
            <a:r>
              <a:rPr lang="en-US" dirty="0"/>
              <a:t>US hot pursuit of Al-Qaeda and Taliban </a:t>
            </a:r>
            <a:r>
              <a:rPr lang="en-US" dirty="0" smtClean="0"/>
              <a:t>remnants continues</a:t>
            </a:r>
            <a:endParaRPr lang="en-US" dirty="0"/>
          </a:p>
          <a:p>
            <a:r>
              <a:rPr lang="en-US" dirty="0" smtClean="0"/>
              <a:t>drone </a:t>
            </a:r>
            <a:r>
              <a:rPr lang="en-US" dirty="0"/>
              <a:t>attacks on different </a:t>
            </a:r>
            <a:r>
              <a:rPr lang="en-US" dirty="0" smtClean="0"/>
              <a:t>villages </a:t>
            </a:r>
            <a:r>
              <a:rPr lang="en-US" dirty="0"/>
              <a:t>of </a:t>
            </a:r>
            <a:r>
              <a:rPr lang="en-US" dirty="0" err="1"/>
              <a:t>Bajour</a:t>
            </a:r>
            <a:r>
              <a:rPr lang="en-US" dirty="0"/>
              <a:t> agency and </a:t>
            </a:r>
            <a:r>
              <a:rPr lang="en-US" dirty="0" smtClean="0"/>
              <a:t>Waziristan</a:t>
            </a:r>
          </a:p>
          <a:p>
            <a:r>
              <a:rPr lang="en-US" dirty="0" smtClean="0"/>
              <a:t>Attack on </a:t>
            </a:r>
            <a:r>
              <a:rPr lang="en-US" dirty="0" err="1" smtClean="0"/>
              <a:t>Salala</a:t>
            </a:r>
            <a:r>
              <a:rPr lang="en-US" dirty="0" smtClean="0"/>
              <a:t> </a:t>
            </a:r>
            <a:r>
              <a:rPr lang="en-US" dirty="0"/>
              <a:t>check </a:t>
            </a:r>
            <a:r>
              <a:rPr lang="en-US" dirty="0" smtClean="0"/>
              <a:t>post, Abbottabad </a:t>
            </a:r>
            <a:r>
              <a:rPr lang="en-US" dirty="0"/>
              <a:t>raid, </a:t>
            </a:r>
            <a:r>
              <a:rPr lang="en-US" dirty="0" smtClean="0"/>
              <a:t>cross firing across western border </a:t>
            </a:r>
          </a:p>
          <a:p>
            <a:pPr marL="0" indent="0">
              <a:buNone/>
            </a:pPr>
            <a:r>
              <a:rPr lang="en-US" dirty="0"/>
              <a:t>The effects of these attacks are:</a:t>
            </a:r>
          </a:p>
          <a:p>
            <a:r>
              <a:rPr lang="en-US" dirty="0"/>
              <a:t>the causalities and death toll of innocent civilians, women and children </a:t>
            </a:r>
          </a:p>
          <a:p>
            <a:r>
              <a:rPr lang="en-US" dirty="0"/>
              <a:t>There is a strong public reaction against these drone attack</a:t>
            </a:r>
          </a:p>
          <a:p>
            <a:r>
              <a:rPr lang="en-US" dirty="0"/>
              <a:t>Further resulted in suicide attacks on Pakistan law enforcing agencies, airports, police station and civilian places</a:t>
            </a:r>
          </a:p>
          <a:p>
            <a:r>
              <a:rPr lang="en-US" dirty="0"/>
              <a:t>Violation of Pakistan’s territorial </a:t>
            </a:r>
            <a:r>
              <a:rPr lang="en-US" dirty="0" smtClean="0"/>
              <a:t>sovereignty and dignity</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801266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Policy cont.</a:t>
            </a:r>
          </a:p>
        </p:txBody>
      </p:sp>
      <p:sp>
        <p:nvSpPr>
          <p:cNvPr id="3" name="Content Placeholder 2"/>
          <p:cNvSpPr>
            <a:spLocks noGrp="1"/>
          </p:cNvSpPr>
          <p:nvPr>
            <p:ph idx="1"/>
          </p:nvPr>
        </p:nvSpPr>
        <p:spPr/>
        <p:txBody>
          <a:bodyPr/>
          <a:lstStyle/>
          <a:p>
            <a:pPr marL="0" indent="0">
              <a:buNone/>
            </a:pPr>
            <a:r>
              <a:rPr lang="en-US" b="1" dirty="0"/>
              <a:t>Pakistan facing the challenges:</a:t>
            </a:r>
          </a:p>
          <a:p>
            <a:pPr marL="457200" indent="-457200">
              <a:buFont typeface="+mj-lt"/>
              <a:buAutoNum type="arabicPeriod"/>
            </a:pPr>
            <a:r>
              <a:rPr lang="en-US" dirty="0"/>
              <a:t>How to secure its western border?</a:t>
            </a:r>
          </a:p>
          <a:p>
            <a:pPr marL="457200" indent="-457200">
              <a:buFont typeface="+mj-lt"/>
              <a:buAutoNum type="arabicPeriod"/>
            </a:pPr>
            <a:r>
              <a:rPr lang="en-US" dirty="0"/>
              <a:t>How to avoid a conflict with the US and its allies?</a:t>
            </a:r>
          </a:p>
          <a:p>
            <a:pPr marL="457200" indent="-457200">
              <a:buFont typeface="+mj-lt"/>
              <a:buAutoNum type="arabicPeriod"/>
            </a:pPr>
            <a:r>
              <a:rPr lang="en-US" dirty="0"/>
              <a:t>How to preserve the sanctity of its sovereignty while ensuring the flow of foreign aid/loans?</a:t>
            </a:r>
          </a:p>
          <a:p>
            <a:pPr marL="457200" indent="-457200">
              <a:buFont typeface="+mj-lt"/>
              <a:buAutoNum type="arabicPeriod"/>
            </a:pPr>
            <a:r>
              <a:rPr lang="en-US" dirty="0"/>
              <a:t>Whether to continue as an ally for war against terrorism or to pull out of the war?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2607020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a:t>
            </a:r>
            <a:r>
              <a:rPr lang="en-US" dirty="0" smtClean="0"/>
              <a:t>Policy cont.</a:t>
            </a:r>
            <a:endParaRPr lang="en-GB" dirty="0"/>
          </a:p>
        </p:txBody>
      </p:sp>
      <p:sp>
        <p:nvSpPr>
          <p:cNvPr id="3" name="Content Placeholder 2"/>
          <p:cNvSpPr>
            <a:spLocks noGrp="1"/>
          </p:cNvSpPr>
          <p:nvPr>
            <p:ph idx="1"/>
          </p:nvPr>
        </p:nvSpPr>
        <p:spPr/>
        <p:txBody>
          <a:bodyPr>
            <a:normAutofit/>
          </a:bodyPr>
          <a:lstStyle/>
          <a:p>
            <a:pPr marL="0" indent="0">
              <a:buNone/>
            </a:pPr>
            <a:r>
              <a:rPr lang="en-US" dirty="0" smtClean="0"/>
              <a:t>3. </a:t>
            </a:r>
            <a:r>
              <a:rPr lang="en-US" b="1" dirty="0" smtClean="0"/>
              <a:t>Terrorist Label and Rogue state</a:t>
            </a:r>
          </a:p>
          <a:p>
            <a:r>
              <a:rPr lang="en-US" dirty="0" smtClean="0"/>
              <a:t>Combatting Western self </a:t>
            </a:r>
            <a:r>
              <a:rPr lang="en-US" dirty="0"/>
              <a:t>created </a:t>
            </a:r>
            <a:r>
              <a:rPr lang="en-US" dirty="0" smtClean="0"/>
              <a:t>concept of blaming Muslim as terrorist </a:t>
            </a:r>
          </a:p>
          <a:p>
            <a:r>
              <a:rPr lang="en-US" dirty="0" smtClean="0"/>
              <a:t>Pakistan </a:t>
            </a:r>
            <a:r>
              <a:rPr lang="en-US" dirty="0"/>
              <a:t>faces tremendous pressure from western media, which links Pakistan armed forces and nuclear scientists with Al-Qaeda and Taliban and responsible for nuclear proliferation</a:t>
            </a:r>
          </a:p>
          <a:p>
            <a:r>
              <a:rPr lang="en-US" dirty="0"/>
              <a:t>The US expressed serious concern regarding the authenticity of the control and command system and  Pakistan’s ability to protect its nuclear assets and prevention of transfer of nuclear technology to other states.</a:t>
            </a:r>
          </a:p>
          <a:p>
            <a:r>
              <a:rPr lang="en-US" dirty="0" smtClean="0"/>
              <a:t>This </a:t>
            </a:r>
            <a:r>
              <a:rPr lang="en-US" dirty="0"/>
              <a:t>is the biggest challenge of the time</a:t>
            </a:r>
          </a:p>
          <a:p>
            <a:endParaRPr lang="en-GB"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1801229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Policy cont.</a:t>
            </a:r>
            <a:endParaRPr lang="en-GB" dirty="0"/>
          </a:p>
        </p:txBody>
      </p:sp>
      <p:sp>
        <p:nvSpPr>
          <p:cNvPr id="3" name="Content Placeholder 2"/>
          <p:cNvSpPr>
            <a:spLocks noGrp="1"/>
          </p:cNvSpPr>
          <p:nvPr>
            <p:ph idx="1"/>
          </p:nvPr>
        </p:nvSpPr>
        <p:spPr/>
        <p:txBody>
          <a:bodyPr>
            <a:normAutofit/>
          </a:bodyPr>
          <a:lstStyle/>
          <a:p>
            <a:pPr marL="0" indent="0">
              <a:buNone/>
            </a:pPr>
            <a:r>
              <a:rPr lang="en-US" b="1" dirty="0" smtClean="0"/>
              <a:t>4. Baluchistan </a:t>
            </a:r>
            <a:r>
              <a:rPr lang="en-US" b="1" dirty="0"/>
              <a:t>issue: </a:t>
            </a:r>
          </a:p>
          <a:p>
            <a:r>
              <a:rPr lang="en-US" dirty="0" smtClean="0"/>
              <a:t>After  </a:t>
            </a:r>
            <a:r>
              <a:rPr lang="en-US" dirty="0"/>
              <a:t>Akbar </a:t>
            </a:r>
            <a:r>
              <a:rPr lang="en-US" dirty="0" err="1"/>
              <a:t>Bugti’s</a:t>
            </a:r>
            <a:r>
              <a:rPr lang="en-US" dirty="0"/>
              <a:t> assassination, </a:t>
            </a:r>
            <a:r>
              <a:rPr lang="en-US" dirty="0" smtClean="0"/>
              <a:t>situation worsened, attacks on national installations, armed forces and civilians</a:t>
            </a:r>
          </a:p>
          <a:p>
            <a:r>
              <a:rPr lang="en-US" dirty="0" smtClean="0"/>
              <a:t>External interference in Baluchistan is also found</a:t>
            </a:r>
          </a:p>
          <a:p>
            <a:r>
              <a:rPr lang="en-US" dirty="0"/>
              <a:t>Small nationalist groups in Baluchistan are also threats to national integration and federation. </a:t>
            </a:r>
          </a:p>
          <a:p>
            <a:r>
              <a:rPr lang="en-US" dirty="0" smtClean="0"/>
              <a:t>Baluchistan's strategic </a:t>
            </a:r>
            <a:r>
              <a:rPr lang="en-US" dirty="0"/>
              <a:t>importance </a:t>
            </a:r>
            <a:r>
              <a:rPr lang="en-US" dirty="0" smtClean="0"/>
              <a:t>and China investment in </a:t>
            </a:r>
            <a:r>
              <a:rPr lang="en-US" dirty="0" err="1" smtClean="0"/>
              <a:t>Gawadar</a:t>
            </a:r>
            <a:r>
              <a:rPr lang="en-US" dirty="0" smtClean="0"/>
              <a:t> Port is also not liked by many states</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2440845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a:t>
            </a:r>
            <a:r>
              <a:rPr lang="en-US" dirty="0" smtClean="0"/>
              <a:t>Policy cont.</a:t>
            </a:r>
            <a:endParaRPr lang="en-US" dirty="0"/>
          </a:p>
        </p:txBody>
      </p:sp>
      <p:sp>
        <p:nvSpPr>
          <p:cNvPr id="3" name="Content Placeholder 2"/>
          <p:cNvSpPr>
            <a:spLocks noGrp="1"/>
          </p:cNvSpPr>
          <p:nvPr>
            <p:ph idx="1"/>
          </p:nvPr>
        </p:nvSpPr>
        <p:spPr/>
        <p:txBody>
          <a:bodyPr/>
          <a:lstStyle/>
          <a:p>
            <a:pPr marL="0" indent="0">
              <a:buNone/>
            </a:pPr>
            <a:r>
              <a:rPr lang="en-US" dirty="0" smtClean="0"/>
              <a:t>5. </a:t>
            </a:r>
            <a:r>
              <a:rPr lang="en-US" b="1" dirty="0" smtClean="0"/>
              <a:t>Kashmir Policy</a:t>
            </a:r>
          </a:p>
          <a:p>
            <a:r>
              <a:rPr lang="en-US" dirty="0" smtClean="0"/>
              <a:t>Pakistan </a:t>
            </a:r>
            <a:r>
              <a:rPr lang="en-US" dirty="0"/>
              <a:t>is facing a big internal challenge on </a:t>
            </a:r>
            <a:r>
              <a:rPr lang="en-US" dirty="0" smtClean="0"/>
              <a:t>its Kashmir policy </a:t>
            </a:r>
          </a:p>
          <a:p>
            <a:r>
              <a:rPr lang="en-US" dirty="0" smtClean="0"/>
              <a:t>The </a:t>
            </a:r>
            <a:r>
              <a:rPr lang="en-US" dirty="0"/>
              <a:t>plight of </a:t>
            </a:r>
            <a:r>
              <a:rPr lang="en-US" dirty="0" smtClean="0"/>
              <a:t>Kashmiris </a:t>
            </a:r>
            <a:r>
              <a:rPr lang="en-US" dirty="0"/>
              <a:t>have not changed so </a:t>
            </a:r>
            <a:r>
              <a:rPr lang="en-US" dirty="0" smtClean="0"/>
              <a:t>far </a:t>
            </a:r>
            <a:r>
              <a:rPr lang="en-US" dirty="0"/>
              <a:t>as result </a:t>
            </a:r>
            <a:r>
              <a:rPr lang="en-US" dirty="0" smtClean="0"/>
              <a:t>of giving trade concessions </a:t>
            </a:r>
            <a:r>
              <a:rPr lang="en-US" dirty="0"/>
              <a:t>to </a:t>
            </a:r>
            <a:r>
              <a:rPr lang="en-US" dirty="0" smtClean="0"/>
              <a:t>India, putting Kashmir issue in the back drop and declining support for Kashmir cause</a:t>
            </a:r>
          </a:p>
          <a:p>
            <a:r>
              <a:rPr lang="en-US" dirty="0" smtClean="0"/>
              <a:t>India’s continual violation of cease fire and exchange of fire across working boundary</a:t>
            </a:r>
          </a:p>
          <a:p>
            <a:r>
              <a:rPr lang="en-US" dirty="0" smtClean="0"/>
              <a:t>India’s propaganda against Pakistan for supporting terrorists groups in Indian Held Kashmir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2622776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to Pakistan Foreign Policy cont.</a:t>
            </a:r>
          </a:p>
        </p:txBody>
      </p:sp>
      <p:sp>
        <p:nvSpPr>
          <p:cNvPr id="3" name="Content Placeholder 2"/>
          <p:cNvSpPr>
            <a:spLocks noGrp="1"/>
          </p:cNvSpPr>
          <p:nvPr>
            <p:ph idx="1"/>
          </p:nvPr>
        </p:nvSpPr>
        <p:spPr/>
        <p:txBody>
          <a:bodyPr/>
          <a:lstStyle/>
          <a:p>
            <a:pPr marL="0" indent="0">
              <a:buNone/>
            </a:pPr>
            <a:r>
              <a:rPr lang="en-US" b="1" dirty="0" smtClean="0"/>
              <a:t>6. </a:t>
            </a:r>
            <a:r>
              <a:rPr lang="en-US" b="1" u="sng" dirty="0" smtClean="0"/>
              <a:t>Others</a:t>
            </a:r>
          </a:p>
          <a:p>
            <a:r>
              <a:rPr lang="en-US" dirty="0" smtClean="0"/>
              <a:t>Decrease in foreign investment due to law and order situation and Energy crises</a:t>
            </a:r>
          </a:p>
          <a:p>
            <a:r>
              <a:rPr lang="en-US" dirty="0" smtClean="0"/>
              <a:t>Unwillingness of foreign sport teams and players to come to Pakistan for playing and tourists due to security situation</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2344748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Challenges to Pakistan Foreign </a:t>
            </a:r>
            <a:r>
              <a:rPr lang="en-US" dirty="0" smtClean="0"/>
              <a:t>Policy </a:t>
            </a:r>
            <a:br>
              <a:rPr lang="en-US" dirty="0" smtClean="0"/>
            </a:br>
            <a:r>
              <a:rPr lang="en-US" dirty="0" smtClean="0"/>
              <a:t>Some Recommendation</a:t>
            </a:r>
            <a:endParaRPr lang="en-GB" dirty="0"/>
          </a:p>
        </p:txBody>
      </p:sp>
      <p:sp>
        <p:nvSpPr>
          <p:cNvPr id="3" name="Content Placeholder 2"/>
          <p:cNvSpPr>
            <a:spLocks noGrp="1"/>
          </p:cNvSpPr>
          <p:nvPr>
            <p:ph idx="1"/>
          </p:nvPr>
        </p:nvSpPr>
        <p:spPr/>
        <p:txBody>
          <a:bodyPr>
            <a:normAutofit/>
          </a:bodyPr>
          <a:lstStyle/>
          <a:p>
            <a:r>
              <a:rPr lang="en-US" dirty="0" smtClean="0"/>
              <a:t>a </a:t>
            </a:r>
            <a:r>
              <a:rPr lang="en-US" dirty="0"/>
              <a:t>clear foreign policy is still lacking </a:t>
            </a:r>
          </a:p>
          <a:p>
            <a:r>
              <a:rPr lang="en-US" dirty="0" smtClean="0"/>
              <a:t>Need to quickly address these challenges </a:t>
            </a:r>
          </a:p>
          <a:p>
            <a:r>
              <a:rPr lang="en-US" dirty="0" smtClean="0"/>
              <a:t>Lack </a:t>
            </a:r>
            <a:r>
              <a:rPr lang="en-US" dirty="0"/>
              <a:t>of concrete and clear foreign policy and national stand</a:t>
            </a:r>
          </a:p>
          <a:p>
            <a:r>
              <a:rPr lang="en-US" dirty="0"/>
              <a:t>Needs to convince the international world to help in stopping </a:t>
            </a:r>
            <a:r>
              <a:rPr lang="en-US" dirty="0" smtClean="0"/>
              <a:t>drone attacks which are against international law</a:t>
            </a:r>
          </a:p>
          <a:p>
            <a:r>
              <a:rPr lang="en-US" dirty="0" smtClean="0"/>
              <a:t>Needs to involve China, European Union, Muslim countries, OIC, western media etc. to stop drone attacks through an impressive diplomatic initiatives</a:t>
            </a:r>
          </a:p>
          <a:p>
            <a:r>
              <a:rPr lang="en-US" dirty="0" smtClean="0"/>
              <a:t>Invite western media to visit places where drone attacks are made to observe the actual casualties of innocent people</a:t>
            </a:r>
            <a:endParaRPr lang="en-US" dirty="0"/>
          </a:p>
          <a:p>
            <a:endParaRPr lang="en-US" dirty="0"/>
          </a:p>
          <a:p>
            <a:pPr marL="0" indent="0">
              <a:buNone/>
            </a:pPr>
            <a:r>
              <a:rPr lang="en-US" dirty="0" smtClean="0"/>
              <a:t>. </a:t>
            </a:r>
            <a:endParaRPr lang="en-US" dirty="0"/>
          </a:p>
          <a:p>
            <a:endParaRPr lang="en-GB"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1165148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Challenges to Pakistan Foreign Policy </a:t>
            </a:r>
            <a:br>
              <a:rPr lang="en-US" dirty="0"/>
            </a:br>
            <a:r>
              <a:rPr lang="en-US" dirty="0"/>
              <a:t>Some Recommendation</a:t>
            </a:r>
          </a:p>
        </p:txBody>
      </p:sp>
      <p:sp>
        <p:nvSpPr>
          <p:cNvPr id="3" name="Content Placeholder 2"/>
          <p:cNvSpPr>
            <a:spLocks noGrp="1"/>
          </p:cNvSpPr>
          <p:nvPr>
            <p:ph idx="1"/>
          </p:nvPr>
        </p:nvSpPr>
        <p:spPr/>
        <p:txBody>
          <a:bodyPr>
            <a:normAutofit/>
          </a:bodyPr>
          <a:lstStyle/>
          <a:p>
            <a:r>
              <a:rPr lang="en-US" dirty="0"/>
              <a:t>Protecting Pakistani dignity and label of being a terrorist</a:t>
            </a:r>
          </a:p>
          <a:p>
            <a:r>
              <a:rPr lang="en-US" dirty="0"/>
              <a:t>Pakistan needs to wash away the title of extremist and project the real face as a peace loving country</a:t>
            </a:r>
          </a:p>
          <a:p>
            <a:r>
              <a:rPr lang="en-US" dirty="0"/>
              <a:t>Through our foreign policy we need to present a picture that we are a responsible and moderate Muslim country</a:t>
            </a:r>
          </a:p>
          <a:p>
            <a:r>
              <a:rPr lang="en-US" dirty="0" smtClean="0"/>
              <a:t>Waziristan operation is going successful- now also use negotiation and dialogue with weak Taliban to help in arriving at a more sustainable peace in the region</a:t>
            </a:r>
          </a:p>
          <a:p>
            <a:r>
              <a:rPr lang="en-US" dirty="0" smtClean="0"/>
              <a:t>Pakistan </a:t>
            </a:r>
            <a:r>
              <a:rPr lang="en-US" dirty="0"/>
              <a:t>should give the message to the outside </a:t>
            </a:r>
            <a:r>
              <a:rPr lang="en-US" dirty="0" smtClean="0"/>
              <a:t>world </a:t>
            </a:r>
            <a:r>
              <a:rPr lang="en-US" dirty="0"/>
              <a:t>as a democratic country that if </a:t>
            </a:r>
            <a:r>
              <a:rPr lang="en-US" dirty="0" smtClean="0"/>
              <a:t>decisions </a:t>
            </a:r>
            <a:r>
              <a:rPr lang="en-US" dirty="0"/>
              <a:t>are taken in isolation without </a:t>
            </a:r>
            <a:r>
              <a:rPr lang="en-US" dirty="0" smtClean="0"/>
              <a:t>considering </a:t>
            </a:r>
            <a:r>
              <a:rPr lang="en-US" dirty="0"/>
              <a:t>and </a:t>
            </a:r>
            <a:r>
              <a:rPr lang="en-US" dirty="0" smtClean="0"/>
              <a:t>honoring </a:t>
            </a:r>
            <a:r>
              <a:rPr lang="en-US" dirty="0"/>
              <a:t>the sentiments of Pakistani </a:t>
            </a:r>
            <a:r>
              <a:rPr lang="en-US" dirty="0" smtClean="0"/>
              <a:t>society</a:t>
            </a:r>
            <a:r>
              <a:rPr lang="en-US" dirty="0"/>
              <a:t>, it will not only inflame public opinion </a:t>
            </a:r>
            <a:r>
              <a:rPr lang="en-US" dirty="0" smtClean="0"/>
              <a:t>but </a:t>
            </a:r>
            <a:r>
              <a:rPr lang="en-US" dirty="0"/>
              <a:t>also create internal security problems. </a:t>
            </a:r>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14195690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Challenges to Pakistan Foreign Policy </a:t>
            </a:r>
            <a:br>
              <a:rPr lang="en-US" dirty="0"/>
            </a:br>
            <a:r>
              <a:rPr lang="en-US" dirty="0"/>
              <a:t>Some Recommendation</a:t>
            </a:r>
          </a:p>
        </p:txBody>
      </p:sp>
      <p:sp>
        <p:nvSpPr>
          <p:cNvPr id="3" name="Content Placeholder 2"/>
          <p:cNvSpPr>
            <a:spLocks noGrp="1"/>
          </p:cNvSpPr>
          <p:nvPr>
            <p:ph idx="1"/>
          </p:nvPr>
        </p:nvSpPr>
        <p:spPr/>
        <p:txBody>
          <a:bodyPr>
            <a:normAutofit lnSpcReduction="10000"/>
          </a:bodyPr>
          <a:lstStyle/>
          <a:p>
            <a:r>
              <a:rPr lang="en-US" dirty="0"/>
              <a:t>Kashmir issue be raised on all diplomatic level and talks on this issue shall be </a:t>
            </a:r>
            <a:r>
              <a:rPr lang="en-US" dirty="0" smtClean="0"/>
              <a:t>re-scheduled and should be the main agenda</a:t>
            </a:r>
            <a:endParaRPr lang="en-US" dirty="0"/>
          </a:p>
          <a:p>
            <a:r>
              <a:rPr lang="en-US" dirty="0"/>
              <a:t>Talks with Baluchistan leaders and </a:t>
            </a:r>
            <a:r>
              <a:rPr lang="en-US" dirty="0" err="1"/>
              <a:t>sardars</a:t>
            </a:r>
            <a:r>
              <a:rPr lang="en-US" dirty="0"/>
              <a:t> through grand </a:t>
            </a:r>
            <a:r>
              <a:rPr lang="en-US" dirty="0" err="1"/>
              <a:t>jirga</a:t>
            </a:r>
            <a:endParaRPr lang="en-US" dirty="0"/>
          </a:p>
          <a:p>
            <a:r>
              <a:rPr lang="en-US" dirty="0" smtClean="0"/>
              <a:t>Economic </a:t>
            </a:r>
            <a:r>
              <a:rPr lang="en-US" dirty="0"/>
              <a:t>reforms  and attractive package be introduced and more provincial autonomy be given to </a:t>
            </a:r>
            <a:r>
              <a:rPr lang="en-US" dirty="0" smtClean="0"/>
              <a:t>provinces</a:t>
            </a:r>
          </a:p>
          <a:p>
            <a:r>
              <a:rPr lang="en-US" dirty="0" smtClean="0"/>
              <a:t>Inviting foreign teams to come to Pakistan for playing and assuring them of complete security (also announcing attractive incentives to players to initiate foreign visits)</a:t>
            </a:r>
          </a:p>
          <a:p>
            <a:r>
              <a:rPr lang="en-US" dirty="0" smtClean="0"/>
              <a:t>Tackling energy crises on emergency basis and to provide incentives to foreign investors </a:t>
            </a:r>
            <a:r>
              <a:rPr lang="en-US" smtClean="0"/>
              <a:t>and guarantee </a:t>
            </a:r>
            <a:r>
              <a:rPr lang="en-US" dirty="0" smtClean="0"/>
              <a:t>of their investment</a:t>
            </a:r>
            <a:endParaRPr lang="en-US" dirty="0"/>
          </a:p>
          <a:p>
            <a:r>
              <a:rPr lang="en-US" dirty="0"/>
              <a:t>Pakistan needs to reconsider, reschedule and reframe its foreign policy and set new priorities and goals to promote and protect its national interests. </a:t>
            </a:r>
          </a:p>
          <a:p>
            <a:r>
              <a:rPr lang="en-US" dirty="0"/>
              <a:t>Needs to work more closely with China, middle-east and European countries as well as US </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8330597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a:p>
        </p:txBody>
      </p:sp>
      <p:sp>
        <p:nvSpPr>
          <p:cNvPr id="3" name="Content Placeholder 2"/>
          <p:cNvSpPr>
            <a:spLocks noGrp="1"/>
          </p:cNvSpPr>
          <p:nvPr>
            <p:ph idx="1"/>
          </p:nvPr>
        </p:nvSpPr>
        <p:spPr/>
        <p:txBody>
          <a:bodyPr>
            <a:normAutofit/>
          </a:bodyPr>
          <a:lstStyle/>
          <a:p>
            <a:r>
              <a:rPr lang="en-US" b="1" dirty="0"/>
              <a:t>Foreign </a:t>
            </a:r>
            <a:r>
              <a:rPr lang="en-US" b="1" dirty="0" smtClean="0"/>
              <a:t>Policy</a:t>
            </a:r>
            <a:r>
              <a:rPr lang="en-US" dirty="0" smtClean="0"/>
              <a:t>: </a:t>
            </a:r>
            <a:r>
              <a:rPr lang="en-GB" dirty="0"/>
              <a:t>the systematic plan, intention, aspiration, and ideals of any country on how to deal with its neighbours </a:t>
            </a:r>
            <a:endParaRPr lang="en-US" dirty="0"/>
          </a:p>
          <a:p>
            <a:r>
              <a:rPr lang="en-US" b="1" dirty="0"/>
              <a:t>Guiding Principles of Pakistan Foreign </a:t>
            </a:r>
            <a:r>
              <a:rPr lang="en-US" b="1" dirty="0" smtClean="0"/>
              <a:t>Policy:</a:t>
            </a:r>
            <a:r>
              <a:rPr lang="en-US" dirty="0" smtClean="0"/>
              <a:t>  Freedom </a:t>
            </a:r>
            <a:r>
              <a:rPr lang="en-US" dirty="0"/>
              <a:t>and </a:t>
            </a:r>
            <a:r>
              <a:rPr lang="en-US" dirty="0" smtClean="0"/>
              <a:t>Sovereignty, Muslim Countries, U.N Charter, World Peace, Non-Alignment, Self-Determination, Disarmament </a:t>
            </a:r>
            <a:endParaRPr lang="en-US" dirty="0"/>
          </a:p>
          <a:p>
            <a:r>
              <a:rPr lang="en-US" dirty="0" smtClean="0"/>
              <a:t>Objectives of Pakistan Foreign Policy: dynamic &amp; progressive state, friendly relations, national security, self-determination, commercial and economic cooperation, interests of Pakistan,  </a:t>
            </a:r>
            <a:r>
              <a:rPr lang="en-GB" dirty="0" smtClean="0"/>
              <a:t>prestige &amp; honour</a:t>
            </a:r>
            <a:endParaRPr lang="en-US" dirty="0" smtClean="0"/>
          </a:p>
          <a:p>
            <a:r>
              <a:rPr lang="en-US" b="1" dirty="0" smtClean="0"/>
              <a:t>Challenges to Pakistan Foreign Policy</a:t>
            </a:r>
            <a:r>
              <a:rPr lang="en-US" dirty="0" smtClean="0"/>
              <a:t>: Security Concern Post 9/11 attacks, Safeguarding Sovereignty, Terrorist Label and Rogue state,  Baluchistan issue </a:t>
            </a:r>
          </a:p>
          <a:p>
            <a:r>
              <a:rPr lang="en-US" b="1" dirty="0" smtClean="0"/>
              <a:t>Conclusion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27706830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 Questions</a:t>
            </a:r>
            <a:endParaRPr lang="en-US"/>
          </a:p>
        </p:txBody>
      </p:sp>
      <p:sp>
        <p:nvSpPr>
          <p:cNvPr id="3" name="Content Placeholder 2"/>
          <p:cNvSpPr>
            <a:spLocks noGrp="1"/>
          </p:cNvSpPr>
          <p:nvPr>
            <p:ph idx="1"/>
          </p:nvPr>
        </p:nvSpPr>
        <p:spPr/>
        <p:txBody>
          <a:bodyPr/>
          <a:lstStyle/>
          <a:p>
            <a:r>
              <a:rPr lang="en-US" dirty="0" smtClean="0"/>
              <a:t>Define Foreign Policy?</a:t>
            </a:r>
            <a:endParaRPr lang="en-US" dirty="0"/>
          </a:p>
          <a:p>
            <a:r>
              <a:rPr lang="en-US" dirty="0" smtClean="0"/>
              <a:t>Discuss the guiding principles </a:t>
            </a:r>
            <a:r>
              <a:rPr lang="en-US" dirty="0"/>
              <a:t>of Pakistan </a:t>
            </a:r>
            <a:r>
              <a:rPr lang="en-US" dirty="0" smtClean="0"/>
              <a:t>foreign policy.</a:t>
            </a:r>
            <a:endParaRPr lang="en-US" dirty="0"/>
          </a:p>
          <a:p>
            <a:r>
              <a:rPr lang="en-US" dirty="0" smtClean="0"/>
              <a:t>What are the Objectives </a:t>
            </a:r>
            <a:r>
              <a:rPr lang="en-US" dirty="0"/>
              <a:t>of Pakistan Foreign </a:t>
            </a:r>
            <a:r>
              <a:rPr lang="en-US" dirty="0" smtClean="0"/>
              <a:t>Policy?</a:t>
            </a:r>
            <a:endParaRPr lang="en-US" dirty="0"/>
          </a:p>
          <a:p>
            <a:r>
              <a:rPr lang="en-US" dirty="0" smtClean="0"/>
              <a:t>Discuss some challenges </a:t>
            </a:r>
            <a:r>
              <a:rPr lang="en-US" dirty="0"/>
              <a:t>to Pakistan </a:t>
            </a:r>
            <a:r>
              <a:rPr lang="en-US" dirty="0" smtClean="0"/>
              <a:t>foreign policy at present and suggest some solution.</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 xmlns:p14="http://schemas.microsoft.com/office/powerpoint/2010/main" val="330587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9339</TotalTime>
  <Words>1236</Words>
  <Application>Microsoft Office PowerPoint</Application>
  <PresentationFormat>On-screen Show (4:3)</PresentationFormat>
  <Paragraphs>96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Review of Foreign Policy of Pakistan</vt:lpstr>
      <vt:lpstr>Foreign Policy of Pakistan and Its Role Cont.</vt:lpstr>
      <vt:lpstr>Objectives of Foreign Policy</vt:lpstr>
      <vt:lpstr>Objectives of Foreign Policy cont. </vt:lpstr>
      <vt:lpstr>Challenges to Pakistan Foreign Policy</vt:lpstr>
      <vt:lpstr>Challenges to Pakistan Foreign Policy cont.</vt:lpstr>
      <vt:lpstr>Challenges to Pakistan Foreign Policy cont.</vt:lpstr>
      <vt:lpstr>Challenges to Pakistan Foreign Policy cont.</vt:lpstr>
      <vt:lpstr>Challenges to Pakistan Foreign Policy cont.</vt:lpstr>
      <vt:lpstr>Challenges to Pakistan Foreign Policy cont.</vt:lpstr>
      <vt:lpstr>Challenges to Pakistan Foreign Policy cont.</vt:lpstr>
      <vt:lpstr>Challenges to Pakistan Foreign Policy  Some Recommendation</vt:lpstr>
      <vt:lpstr>Challenges to Pakistan Foreign Policy  Some Recommendation</vt:lpstr>
      <vt:lpstr>Challenges to Pakistan Foreign Policy  Some Recommendation</vt:lpstr>
      <vt:lpstr>Summary</vt:lpstr>
      <vt:lpstr>Review Questions</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309</cp:revision>
  <dcterms:created xsi:type="dcterms:W3CDTF">2012-02-27T05:45:45Z</dcterms:created>
  <dcterms:modified xsi:type="dcterms:W3CDTF">2014-12-16T06:45:07Z</dcterms:modified>
</cp:coreProperties>
</file>