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6" r:id="rId1"/>
    <p:sldMasterId id="2147483813" r:id="rId2"/>
  </p:sldMasterIdLst>
  <p:notesMasterIdLst>
    <p:notesMasterId r:id="rId48"/>
  </p:notesMasterIdLst>
  <p:handoutMasterIdLst>
    <p:handoutMasterId r:id="rId49"/>
  </p:handoutMasterIdLst>
  <p:sldIdLst>
    <p:sldId id="329" r:id="rId3"/>
    <p:sldId id="256" r:id="rId4"/>
    <p:sldId id="258" r:id="rId5"/>
    <p:sldId id="322" r:id="rId6"/>
    <p:sldId id="304" r:id="rId7"/>
    <p:sldId id="294" r:id="rId8"/>
    <p:sldId id="259" r:id="rId9"/>
    <p:sldId id="306" r:id="rId10"/>
    <p:sldId id="295" r:id="rId11"/>
    <p:sldId id="296" r:id="rId12"/>
    <p:sldId id="309" r:id="rId13"/>
    <p:sldId id="324" r:id="rId14"/>
    <p:sldId id="323" r:id="rId15"/>
    <p:sldId id="261" r:id="rId16"/>
    <p:sldId id="328" r:id="rId17"/>
    <p:sldId id="262" r:id="rId18"/>
    <p:sldId id="263" r:id="rId19"/>
    <p:sldId id="264" r:id="rId20"/>
    <p:sldId id="332" r:id="rId21"/>
    <p:sldId id="265" r:id="rId22"/>
    <p:sldId id="310" r:id="rId23"/>
    <p:sldId id="326" r:id="rId24"/>
    <p:sldId id="297" r:id="rId25"/>
    <p:sldId id="327" r:id="rId26"/>
    <p:sldId id="330" r:id="rId27"/>
    <p:sldId id="331" r:id="rId28"/>
    <p:sldId id="266" r:id="rId29"/>
    <p:sldId id="312" r:id="rId30"/>
    <p:sldId id="313" r:id="rId31"/>
    <p:sldId id="267" r:id="rId32"/>
    <p:sldId id="268" r:id="rId33"/>
    <p:sldId id="325" r:id="rId34"/>
    <p:sldId id="314" r:id="rId35"/>
    <p:sldId id="298" r:id="rId36"/>
    <p:sldId id="299" r:id="rId37"/>
    <p:sldId id="315" r:id="rId38"/>
    <p:sldId id="269" r:id="rId39"/>
    <p:sldId id="319" r:id="rId40"/>
    <p:sldId id="270" r:id="rId41"/>
    <p:sldId id="317" r:id="rId42"/>
    <p:sldId id="316" r:id="rId43"/>
    <p:sldId id="272" r:id="rId44"/>
    <p:sldId id="320" r:id="rId45"/>
    <p:sldId id="321" r:id="rId46"/>
    <p:sldId id="305" r:id="rId47"/>
  </p:sldIdLst>
  <p:sldSz cx="9144000" cy="6858000" type="screen4x3"/>
  <p:notesSz cx="6858000" cy="9144000"/>
  <p:custDataLst>
    <p:tags r:id="rId50"/>
  </p:custDataLst>
  <p:defaultTextStyle>
    <a:defPPr>
      <a:defRPr lang="en-US"/>
    </a:defPPr>
    <a:lvl1pPr algn="l" rtl="0" fontAlgn="base">
      <a:spcBef>
        <a:spcPct val="0"/>
      </a:spcBef>
      <a:spcAft>
        <a:spcPct val="0"/>
      </a:spcAft>
      <a:defRPr kumimoji="1" sz="2400" kern="1200">
        <a:solidFill>
          <a:schemeClr val="tx1"/>
        </a:solidFill>
        <a:latin typeface="Times New Roman" pitchFamily="18" charset="0"/>
        <a:ea typeface="+mn-ea"/>
        <a:cs typeface="Arial" charset="0"/>
      </a:defRPr>
    </a:lvl1pPr>
    <a:lvl2pPr marL="457200" algn="l" rtl="0" fontAlgn="base">
      <a:spcBef>
        <a:spcPct val="0"/>
      </a:spcBef>
      <a:spcAft>
        <a:spcPct val="0"/>
      </a:spcAft>
      <a:defRPr kumimoji="1" sz="2400" kern="1200">
        <a:solidFill>
          <a:schemeClr val="tx1"/>
        </a:solidFill>
        <a:latin typeface="Times New Roman" pitchFamily="18" charset="0"/>
        <a:ea typeface="+mn-ea"/>
        <a:cs typeface="Arial" charset="0"/>
      </a:defRPr>
    </a:lvl2pPr>
    <a:lvl3pPr marL="914400" algn="l" rtl="0" fontAlgn="base">
      <a:spcBef>
        <a:spcPct val="0"/>
      </a:spcBef>
      <a:spcAft>
        <a:spcPct val="0"/>
      </a:spcAft>
      <a:defRPr kumimoji="1" sz="2400" kern="1200">
        <a:solidFill>
          <a:schemeClr val="tx1"/>
        </a:solidFill>
        <a:latin typeface="Times New Roman" pitchFamily="18" charset="0"/>
        <a:ea typeface="+mn-ea"/>
        <a:cs typeface="Arial" charset="0"/>
      </a:defRPr>
    </a:lvl3pPr>
    <a:lvl4pPr marL="1371600" algn="l" rtl="0" fontAlgn="base">
      <a:spcBef>
        <a:spcPct val="0"/>
      </a:spcBef>
      <a:spcAft>
        <a:spcPct val="0"/>
      </a:spcAft>
      <a:defRPr kumimoji="1" sz="2400" kern="1200">
        <a:solidFill>
          <a:schemeClr val="tx1"/>
        </a:solidFill>
        <a:latin typeface="Times New Roman" pitchFamily="18" charset="0"/>
        <a:ea typeface="+mn-ea"/>
        <a:cs typeface="Arial" charset="0"/>
      </a:defRPr>
    </a:lvl4pPr>
    <a:lvl5pPr marL="1828800" algn="l" rtl="0" fontAlgn="base">
      <a:spcBef>
        <a:spcPct val="0"/>
      </a:spcBef>
      <a:spcAft>
        <a:spcPct val="0"/>
      </a:spcAft>
      <a:defRPr kumimoji="1" sz="2400" kern="1200">
        <a:solidFill>
          <a:schemeClr val="tx1"/>
        </a:solidFill>
        <a:latin typeface="Times New Roman" pitchFamily="18" charset="0"/>
        <a:ea typeface="+mn-ea"/>
        <a:cs typeface="Arial" charset="0"/>
      </a:defRPr>
    </a:lvl5pPr>
    <a:lvl6pPr marL="2286000" algn="l" defTabSz="914400" rtl="0" eaLnBrk="1" latinLnBrk="0" hangingPunct="1">
      <a:defRPr kumimoji="1" sz="2400" kern="1200">
        <a:solidFill>
          <a:schemeClr val="tx1"/>
        </a:solidFill>
        <a:latin typeface="Times New Roman" pitchFamily="18" charset="0"/>
        <a:ea typeface="+mn-ea"/>
        <a:cs typeface="Arial" charset="0"/>
      </a:defRPr>
    </a:lvl6pPr>
    <a:lvl7pPr marL="2743200" algn="l" defTabSz="914400" rtl="0" eaLnBrk="1" latinLnBrk="0" hangingPunct="1">
      <a:defRPr kumimoji="1" sz="2400" kern="1200">
        <a:solidFill>
          <a:schemeClr val="tx1"/>
        </a:solidFill>
        <a:latin typeface="Times New Roman" pitchFamily="18" charset="0"/>
        <a:ea typeface="+mn-ea"/>
        <a:cs typeface="Arial" charset="0"/>
      </a:defRPr>
    </a:lvl7pPr>
    <a:lvl8pPr marL="3200400" algn="l" defTabSz="914400" rtl="0" eaLnBrk="1" latinLnBrk="0" hangingPunct="1">
      <a:defRPr kumimoji="1" sz="2400" kern="1200">
        <a:solidFill>
          <a:schemeClr val="tx1"/>
        </a:solidFill>
        <a:latin typeface="Times New Roman" pitchFamily="18" charset="0"/>
        <a:ea typeface="+mn-ea"/>
        <a:cs typeface="Arial" charset="0"/>
      </a:defRPr>
    </a:lvl8pPr>
    <a:lvl9pPr marL="3657600" algn="l" defTabSz="914400" rtl="0" eaLnBrk="1" latinLnBrk="0" hangingPunct="1">
      <a:defRPr kumimoji="1" sz="2400" kern="1200">
        <a:solidFill>
          <a:schemeClr val="tx1"/>
        </a:solidFill>
        <a:latin typeface="Times New Roman" pitchFamily="18" charset="0"/>
        <a:ea typeface="+mn-ea"/>
        <a:cs typeface="Arial" charset="0"/>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Fayy Ahmad" initials="FA"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99"/>
    <a:srgbClr val="000000"/>
    <a:srgbClr val="CB0127"/>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1" d="100"/>
          <a:sy n="61" d="100"/>
        </p:scale>
        <p:origin x="-1542"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tags" Target="tags/tag1.xml"/><Relationship Id="rId55"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commentAuthors" Target="commentAuthors.xml"/><Relationship Id="rId3" Type="http://schemas.openxmlformats.org/officeDocument/2006/relationships/slide" Target="slides/slid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438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kumimoji="0" sz="1200">
                <a:latin typeface="Arial" charset="0"/>
              </a:defRPr>
            </a:lvl1pPr>
          </a:lstStyle>
          <a:p>
            <a:pPr>
              <a:defRPr/>
            </a:pPr>
            <a:endParaRPr lang="en-US"/>
          </a:p>
        </p:txBody>
      </p:sp>
      <p:sp>
        <p:nvSpPr>
          <p:cNvPr id="144387"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kumimoji="0" sz="1200">
                <a:latin typeface="Arial" charset="0"/>
              </a:defRPr>
            </a:lvl1pPr>
          </a:lstStyle>
          <a:p>
            <a:pPr>
              <a:defRPr/>
            </a:pPr>
            <a:endParaRPr lang="en-US"/>
          </a:p>
        </p:txBody>
      </p:sp>
      <p:sp>
        <p:nvSpPr>
          <p:cNvPr id="144388"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kumimoji="0" sz="1200">
                <a:latin typeface="Arial" charset="0"/>
              </a:defRPr>
            </a:lvl1pPr>
          </a:lstStyle>
          <a:p>
            <a:pPr>
              <a:defRPr/>
            </a:pPr>
            <a:r>
              <a:rPr lang="en-US"/>
              <a:t>Fayyaz Ahmad Faize</a:t>
            </a:r>
          </a:p>
        </p:txBody>
      </p:sp>
      <p:sp>
        <p:nvSpPr>
          <p:cNvPr id="144389"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kumimoji="0" sz="1200">
                <a:latin typeface="Arial" charset="0"/>
              </a:defRPr>
            </a:lvl1pPr>
          </a:lstStyle>
          <a:p>
            <a:pPr>
              <a:defRPr/>
            </a:pPr>
            <a:fld id="{2149EA18-5C81-4A69-81DA-2E947718D24B}" type="slidenum">
              <a:rPr lang="en-US"/>
              <a:pPr>
                <a:defRPr/>
              </a:pPr>
              <a:t>‹#›</a:t>
            </a:fld>
            <a:endParaRPr lang="en-US"/>
          </a:p>
        </p:txBody>
      </p:sp>
    </p:spTree>
    <p:extLst>
      <p:ext uri="{BB962C8B-B14F-4D97-AF65-F5344CB8AC3E}">
        <p14:creationId xmlns:p14="http://schemas.microsoft.com/office/powerpoint/2010/main" val="264909948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55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kumimoji="0" sz="1200">
                <a:latin typeface="Arial" charset="0"/>
              </a:defRPr>
            </a:lvl1pPr>
          </a:lstStyle>
          <a:p>
            <a:pPr>
              <a:defRPr/>
            </a:pPr>
            <a:endParaRPr lang="en-US"/>
          </a:p>
        </p:txBody>
      </p:sp>
      <p:sp>
        <p:nvSpPr>
          <p:cNvPr id="2355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kumimoji="0" sz="1200">
                <a:latin typeface="Arial" charset="0"/>
              </a:defRPr>
            </a:lvl1pPr>
          </a:lstStyle>
          <a:p>
            <a:pPr>
              <a:defRPr/>
            </a:pPr>
            <a:endParaRPr lang="en-US"/>
          </a:p>
        </p:txBody>
      </p:sp>
      <p:sp>
        <p:nvSpPr>
          <p:cNvPr id="4506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355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kumimoji="0" sz="1200">
                <a:latin typeface="Arial" charset="0"/>
              </a:defRPr>
            </a:lvl1pPr>
          </a:lstStyle>
          <a:p>
            <a:pPr>
              <a:defRPr/>
            </a:pPr>
            <a:r>
              <a:rPr lang="en-US"/>
              <a:t>Fayyaz Ahmad Faize</a:t>
            </a:r>
          </a:p>
        </p:txBody>
      </p:sp>
      <p:sp>
        <p:nvSpPr>
          <p:cNvPr id="2355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kumimoji="0" sz="1200">
                <a:latin typeface="Arial" charset="0"/>
              </a:defRPr>
            </a:lvl1pPr>
          </a:lstStyle>
          <a:p>
            <a:pPr>
              <a:defRPr/>
            </a:pPr>
            <a:fld id="{790E623A-2B5F-4656-89C5-2339F914CFCD}" type="slidenum">
              <a:rPr lang="en-US"/>
              <a:pPr>
                <a:defRPr/>
              </a:pPr>
              <a:t>‹#›</a:t>
            </a:fld>
            <a:endParaRPr lang="en-US"/>
          </a:p>
        </p:txBody>
      </p:sp>
    </p:spTree>
    <p:extLst>
      <p:ext uri="{BB962C8B-B14F-4D97-AF65-F5344CB8AC3E}">
        <p14:creationId xmlns:p14="http://schemas.microsoft.com/office/powerpoint/2010/main" val="3479594305"/>
      </p:ext>
    </p:extLst>
  </p:cSld>
  <p:clrMap bg1="lt1" tx1="dk1" bg2="lt2" tx2="dk2" accent1="accent1" accent2="accent2" accent3="accent3" accent4="accent4" accent5="accent5" accent6="accent6" hlink="hlink" folHlink="folHlink"/>
  <p:hf hdr="0" dt="0"/>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8" Type="http://schemas.openxmlformats.org/officeDocument/2006/relationships/hyperlink" Target="http://en.wikipedia.org/wiki/Kosovo" TargetMode="External"/><Relationship Id="rId3" Type="http://schemas.openxmlformats.org/officeDocument/2006/relationships/hyperlink" Target="http://en.wikipedia.org/wiki/Albania" TargetMode="External"/><Relationship Id="rId7" Type="http://schemas.openxmlformats.org/officeDocument/2006/relationships/hyperlink" Target="http://en.wikipedia.org/wiki/Wikipedia:Please_clarify" TargetMode="External"/><Relationship Id="rId2" Type="http://schemas.openxmlformats.org/officeDocument/2006/relationships/slide" Target="../slides/slide18.xml"/><Relationship Id="rId1" Type="http://schemas.openxmlformats.org/officeDocument/2006/relationships/notesMaster" Target="../notesMasters/notesMaster1.xml"/><Relationship Id="rId6" Type="http://schemas.openxmlformats.org/officeDocument/2006/relationships/hyperlink" Target="http://en.wikipedia.org/wiki/Greece" TargetMode="External"/><Relationship Id="rId5" Type="http://schemas.openxmlformats.org/officeDocument/2006/relationships/hyperlink" Target="http://en.wikipedia.org/wiki/Bulgaria" TargetMode="External"/><Relationship Id="rId10" Type="http://schemas.openxmlformats.org/officeDocument/2006/relationships/hyperlink" Target="http://en.wikipedia.org/wiki/Montenegro" TargetMode="External"/><Relationship Id="rId4" Type="http://schemas.openxmlformats.org/officeDocument/2006/relationships/hyperlink" Target="http://en.wikipedia.org/wiki/Bosnia_and_Herzegovina" TargetMode="External"/><Relationship Id="rId9" Type="http://schemas.openxmlformats.org/officeDocument/2006/relationships/hyperlink" Target="http://en.wikipedia.org/wiki/Republic_of_Macedonia"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Pic of </a:t>
            </a:r>
            <a:r>
              <a:rPr lang="en-US" dirty="0" err="1" smtClean="0"/>
              <a:t>bentham</a:t>
            </a:r>
            <a:r>
              <a:rPr lang="en-US" dirty="0" smtClean="0"/>
              <a:t>, country</a:t>
            </a:r>
            <a:endParaRPr lang="en-US" dirty="0"/>
          </a:p>
        </p:txBody>
      </p:sp>
      <p:sp>
        <p:nvSpPr>
          <p:cNvPr id="4" name="Footer Placeholder 3"/>
          <p:cNvSpPr>
            <a:spLocks noGrp="1"/>
          </p:cNvSpPr>
          <p:nvPr>
            <p:ph type="ftr" sz="quarter" idx="10"/>
          </p:nvPr>
        </p:nvSpPr>
        <p:spPr/>
        <p:txBody>
          <a:bodyPr/>
          <a:lstStyle/>
          <a:p>
            <a:pPr>
              <a:defRPr/>
            </a:pPr>
            <a:r>
              <a:rPr lang="en-US" smtClean="0"/>
              <a:t>Fayyaz Ahmad Faize</a:t>
            </a:r>
            <a:endParaRPr lang="en-US"/>
          </a:p>
        </p:txBody>
      </p:sp>
      <p:sp>
        <p:nvSpPr>
          <p:cNvPr id="5" name="Slide Number Placeholder 4"/>
          <p:cNvSpPr>
            <a:spLocks noGrp="1"/>
          </p:cNvSpPr>
          <p:nvPr>
            <p:ph type="sldNum" sz="quarter" idx="11"/>
          </p:nvPr>
        </p:nvSpPr>
        <p:spPr/>
        <p:txBody>
          <a:bodyPr/>
          <a:lstStyle/>
          <a:p>
            <a:pPr>
              <a:defRPr/>
            </a:pPr>
            <a:fld id="{790E623A-2B5F-4656-89C5-2339F914CFCD}" type="slidenum">
              <a:rPr lang="en-US" smtClean="0"/>
              <a:pPr>
                <a:defRPr/>
              </a:pPr>
              <a:t>5</a:t>
            </a:fld>
            <a:endParaRPr lang="en-US"/>
          </a:p>
        </p:txBody>
      </p:sp>
    </p:spTree>
    <p:extLst>
      <p:ext uri="{BB962C8B-B14F-4D97-AF65-F5344CB8AC3E}">
        <p14:creationId xmlns:p14="http://schemas.microsoft.com/office/powerpoint/2010/main" val="34803123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Prof </a:t>
            </a:r>
            <a:r>
              <a:rPr lang="en-US" dirty="0" err="1" smtClean="0"/>
              <a:t>dunn</a:t>
            </a:r>
            <a:r>
              <a:rPr lang="en-US" dirty="0" smtClean="0"/>
              <a:t> pic</a:t>
            </a:r>
            <a:endParaRPr lang="en-US" dirty="0"/>
          </a:p>
        </p:txBody>
      </p:sp>
      <p:sp>
        <p:nvSpPr>
          <p:cNvPr id="4" name="Footer Placeholder 3"/>
          <p:cNvSpPr>
            <a:spLocks noGrp="1"/>
          </p:cNvSpPr>
          <p:nvPr>
            <p:ph type="ftr" sz="quarter" idx="10"/>
          </p:nvPr>
        </p:nvSpPr>
        <p:spPr/>
        <p:txBody>
          <a:bodyPr/>
          <a:lstStyle/>
          <a:p>
            <a:pPr>
              <a:defRPr/>
            </a:pPr>
            <a:r>
              <a:rPr lang="en-US" smtClean="0"/>
              <a:t>Fayyaz Ahmad Faize</a:t>
            </a:r>
            <a:endParaRPr lang="en-US"/>
          </a:p>
        </p:txBody>
      </p:sp>
      <p:sp>
        <p:nvSpPr>
          <p:cNvPr id="5" name="Slide Number Placeholder 4"/>
          <p:cNvSpPr>
            <a:spLocks noGrp="1"/>
          </p:cNvSpPr>
          <p:nvPr>
            <p:ph type="sldNum" sz="quarter" idx="11"/>
          </p:nvPr>
        </p:nvSpPr>
        <p:spPr/>
        <p:txBody>
          <a:bodyPr/>
          <a:lstStyle/>
          <a:p>
            <a:pPr>
              <a:defRPr/>
            </a:pPr>
            <a:fld id="{790E623A-2B5F-4656-89C5-2339F914CFCD}" type="slidenum">
              <a:rPr lang="en-US" smtClean="0"/>
              <a:pPr>
                <a:defRPr/>
              </a:pPr>
              <a:t>7</a:t>
            </a:fld>
            <a:endParaRPr lang="en-US"/>
          </a:p>
        </p:txBody>
      </p:sp>
    </p:spTree>
    <p:extLst>
      <p:ext uri="{BB962C8B-B14F-4D97-AF65-F5344CB8AC3E}">
        <p14:creationId xmlns:p14="http://schemas.microsoft.com/office/powerpoint/2010/main" val="40409170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Pic wright</a:t>
            </a:r>
            <a:endParaRPr lang="en-US" dirty="0"/>
          </a:p>
        </p:txBody>
      </p:sp>
      <p:sp>
        <p:nvSpPr>
          <p:cNvPr id="4" name="Footer Placeholder 3"/>
          <p:cNvSpPr>
            <a:spLocks noGrp="1"/>
          </p:cNvSpPr>
          <p:nvPr>
            <p:ph type="ftr" sz="quarter" idx="10"/>
          </p:nvPr>
        </p:nvSpPr>
        <p:spPr/>
        <p:txBody>
          <a:bodyPr/>
          <a:lstStyle/>
          <a:p>
            <a:pPr>
              <a:defRPr/>
            </a:pPr>
            <a:r>
              <a:rPr lang="en-US" smtClean="0"/>
              <a:t>Fayyaz Ahmad Faize</a:t>
            </a:r>
            <a:endParaRPr lang="en-US"/>
          </a:p>
        </p:txBody>
      </p:sp>
      <p:sp>
        <p:nvSpPr>
          <p:cNvPr id="5" name="Slide Number Placeholder 4"/>
          <p:cNvSpPr>
            <a:spLocks noGrp="1"/>
          </p:cNvSpPr>
          <p:nvPr>
            <p:ph type="sldNum" sz="quarter" idx="11"/>
          </p:nvPr>
        </p:nvSpPr>
        <p:spPr/>
        <p:txBody>
          <a:bodyPr/>
          <a:lstStyle/>
          <a:p>
            <a:pPr>
              <a:defRPr/>
            </a:pPr>
            <a:fld id="{790E623A-2B5F-4656-89C5-2339F914CFCD}" type="slidenum">
              <a:rPr lang="en-US" smtClean="0"/>
              <a:pPr>
                <a:defRPr/>
              </a:pPr>
              <a:t>10</a:t>
            </a:fld>
            <a:endParaRPr lang="en-US"/>
          </a:p>
        </p:txBody>
      </p:sp>
    </p:spTree>
    <p:extLst>
      <p:ext uri="{BB962C8B-B14F-4D97-AF65-F5344CB8AC3E}">
        <p14:creationId xmlns:p14="http://schemas.microsoft.com/office/powerpoint/2010/main" val="12611796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Kurd </a:t>
            </a:r>
            <a:r>
              <a:rPr lang="en-US" dirty="0" err="1" smtClean="0"/>
              <a:t>iraq</a:t>
            </a:r>
            <a:r>
              <a:rPr lang="en-US" dirty="0" smtClean="0"/>
              <a:t> turkey, </a:t>
            </a:r>
            <a:endParaRPr lang="en-US" dirty="0"/>
          </a:p>
        </p:txBody>
      </p:sp>
      <p:sp>
        <p:nvSpPr>
          <p:cNvPr id="4" name="Footer Placeholder 3"/>
          <p:cNvSpPr>
            <a:spLocks noGrp="1"/>
          </p:cNvSpPr>
          <p:nvPr>
            <p:ph type="ftr" sz="quarter" idx="10"/>
          </p:nvPr>
        </p:nvSpPr>
        <p:spPr/>
        <p:txBody>
          <a:bodyPr/>
          <a:lstStyle/>
          <a:p>
            <a:pPr>
              <a:defRPr/>
            </a:pPr>
            <a:r>
              <a:rPr lang="en-US" smtClean="0"/>
              <a:t>Fayyaz Ahmad Faize</a:t>
            </a:r>
            <a:endParaRPr lang="en-US"/>
          </a:p>
        </p:txBody>
      </p:sp>
      <p:sp>
        <p:nvSpPr>
          <p:cNvPr id="5" name="Slide Number Placeholder 4"/>
          <p:cNvSpPr>
            <a:spLocks noGrp="1"/>
          </p:cNvSpPr>
          <p:nvPr>
            <p:ph type="sldNum" sz="quarter" idx="11"/>
          </p:nvPr>
        </p:nvSpPr>
        <p:spPr/>
        <p:txBody>
          <a:bodyPr/>
          <a:lstStyle/>
          <a:p>
            <a:pPr>
              <a:defRPr/>
            </a:pPr>
            <a:fld id="{790E623A-2B5F-4656-89C5-2339F914CFCD}" type="slidenum">
              <a:rPr lang="en-US" smtClean="0"/>
              <a:pPr>
                <a:defRPr/>
              </a:pPr>
              <a:t>14</a:t>
            </a:fld>
            <a:endParaRPr lang="en-US"/>
          </a:p>
        </p:txBody>
      </p:sp>
    </p:spTree>
    <p:extLst>
      <p:ext uri="{BB962C8B-B14F-4D97-AF65-F5344CB8AC3E}">
        <p14:creationId xmlns:p14="http://schemas.microsoft.com/office/powerpoint/2010/main" val="13399798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a:t>
            </a:r>
            <a:r>
              <a:rPr lang="en-US" dirty="0" smtClean="0">
                <a:hlinkClick r:id="rId3" tooltip="Albania"/>
              </a:rPr>
              <a:t>Albania</a:t>
            </a:r>
            <a:r>
              <a:rPr lang="en-US" dirty="0" smtClean="0"/>
              <a:t>  </a:t>
            </a:r>
            <a:r>
              <a:rPr lang="en-US" dirty="0" smtClean="0">
                <a:hlinkClick r:id="rId4" tooltip="Bosnia and Herzegovina"/>
              </a:rPr>
              <a:t>Bosnia and Herzegovina</a:t>
            </a:r>
            <a:r>
              <a:rPr lang="en-US" dirty="0" smtClean="0"/>
              <a:t>  </a:t>
            </a:r>
            <a:r>
              <a:rPr lang="en-US" dirty="0" smtClean="0">
                <a:hlinkClick r:id="rId5" tooltip="Bulgaria"/>
              </a:rPr>
              <a:t>Bulgaria</a:t>
            </a:r>
            <a:r>
              <a:rPr lang="en-US" dirty="0" smtClean="0"/>
              <a:t>  </a:t>
            </a:r>
            <a:r>
              <a:rPr lang="en-US" dirty="0" smtClean="0">
                <a:hlinkClick r:id="rId6" tooltip="Greece"/>
              </a:rPr>
              <a:t>Greece</a:t>
            </a:r>
            <a:r>
              <a:rPr lang="en-US" baseline="30000" dirty="0" smtClean="0">
                <a:effectLst/>
              </a:rPr>
              <a:t>[</a:t>
            </a:r>
            <a:r>
              <a:rPr lang="en-US" i="1" baseline="30000" dirty="0" smtClean="0">
                <a:effectLst/>
                <a:hlinkClick r:id="rId7" tooltip="Wikipedia:Please clarify"/>
              </a:rPr>
              <a:t>clarification needed</a:t>
            </a:r>
            <a:r>
              <a:rPr lang="en-US" baseline="30000" dirty="0" smtClean="0">
                <a:effectLst/>
              </a:rPr>
              <a:t>]</a:t>
            </a:r>
            <a:r>
              <a:rPr lang="en-US" dirty="0" smtClean="0"/>
              <a:t> </a:t>
            </a:r>
            <a:r>
              <a:rPr lang="en-US" dirty="0" smtClean="0">
                <a:hlinkClick r:id="rId8" tooltip="Kosovo"/>
              </a:rPr>
              <a:t>Kosovo</a:t>
            </a:r>
            <a:r>
              <a:rPr lang="en-US" dirty="0" smtClean="0"/>
              <a:t>  </a:t>
            </a:r>
            <a:r>
              <a:rPr lang="en-US" dirty="0" smtClean="0">
                <a:hlinkClick r:id="rId9" tooltip="Republic of Macedonia"/>
              </a:rPr>
              <a:t>Macedonia</a:t>
            </a:r>
            <a:r>
              <a:rPr lang="en-US" dirty="0" smtClean="0"/>
              <a:t>  </a:t>
            </a:r>
            <a:r>
              <a:rPr lang="en-US" dirty="0" smtClean="0">
                <a:hlinkClick r:id="rId10" tooltip="Montenegro"/>
              </a:rPr>
              <a:t>Montenegro</a:t>
            </a:r>
            <a:endParaRPr lang="en-US" dirty="0"/>
          </a:p>
        </p:txBody>
      </p:sp>
      <p:sp>
        <p:nvSpPr>
          <p:cNvPr id="4" name="Footer Placeholder 3"/>
          <p:cNvSpPr>
            <a:spLocks noGrp="1"/>
          </p:cNvSpPr>
          <p:nvPr>
            <p:ph type="ftr" sz="quarter" idx="10"/>
          </p:nvPr>
        </p:nvSpPr>
        <p:spPr/>
        <p:txBody>
          <a:bodyPr/>
          <a:lstStyle/>
          <a:p>
            <a:pPr>
              <a:defRPr/>
            </a:pPr>
            <a:r>
              <a:rPr lang="en-US" smtClean="0"/>
              <a:t>Fayyaz Ahmad Faize</a:t>
            </a:r>
            <a:endParaRPr lang="en-US"/>
          </a:p>
        </p:txBody>
      </p:sp>
      <p:sp>
        <p:nvSpPr>
          <p:cNvPr id="5" name="Slide Number Placeholder 4"/>
          <p:cNvSpPr>
            <a:spLocks noGrp="1"/>
          </p:cNvSpPr>
          <p:nvPr>
            <p:ph type="sldNum" sz="quarter" idx="11"/>
          </p:nvPr>
        </p:nvSpPr>
        <p:spPr/>
        <p:txBody>
          <a:bodyPr/>
          <a:lstStyle/>
          <a:p>
            <a:pPr>
              <a:defRPr/>
            </a:pPr>
            <a:fld id="{790E623A-2B5F-4656-89C5-2339F914CFCD}" type="slidenum">
              <a:rPr lang="en-US" smtClean="0"/>
              <a:pPr>
                <a:defRPr/>
              </a:pPr>
              <a:t>18</a:t>
            </a:fld>
            <a:endParaRPr lang="en-US"/>
          </a:p>
        </p:txBody>
      </p:sp>
    </p:spTree>
    <p:extLst>
      <p:ext uri="{BB962C8B-B14F-4D97-AF65-F5344CB8AC3E}">
        <p14:creationId xmlns:p14="http://schemas.microsoft.com/office/powerpoint/2010/main" val="688644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5D6223F3-F3AB-4489-9B44-A1AA72110608}" type="datetime1">
              <a:rPr lang="en-US" smtClean="0"/>
              <a:t>11/13/2014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DA322CD-9F75-43EE-8585-0138FAB133A3}" type="slidenum">
              <a:rPr lang="en-US"/>
              <a:pPr>
                <a:defRPr/>
              </a:pPr>
              <a:t>‹#›</a:t>
            </a:fld>
            <a:endParaRPr lang="en-US"/>
          </a:p>
        </p:txBody>
      </p:sp>
    </p:spTree>
    <p:extLst>
      <p:ext uri="{BB962C8B-B14F-4D97-AF65-F5344CB8AC3E}">
        <p14:creationId xmlns:p14="http://schemas.microsoft.com/office/powerpoint/2010/main" val="3298732749"/>
      </p:ext>
    </p:extLst>
  </p:cSld>
  <p:clrMapOvr>
    <a:masterClrMapping/>
  </p:clrMapOvr>
  <p:transition spd="slow">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16E02D0-D4A6-4FAB-ADD4-ADDE480FB330}" type="datetime1">
              <a:rPr lang="en-US" smtClean="0"/>
              <a:t>11/13/2014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DCB05C7-C36D-4CBA-ABBC-29DC62E3C9F8}" type="slidenum">
              <a:rPr lang="en-US"/>
              <a:pPr>
                <a:defRPr/>
              </a:pPr>
              <a:t>‹#›</a:t>
            </a:fld>
            <a:endParaRPr lang="en-US"/>
          </a:p>
        </p:txBody>
      </p:sp>
    </p:spTree>
    <p:extLst>
      <p:ext uri="{BB962C8B-B14F-4D97-AF65-F5344CB8AC3E}">
        <p14:creationId xmlns:p14="http://schemas.microsoft.com/office/powerpoint/2010/main" val="1852067405"/>
      </p:ext>
    </p:extLst>
  </p:cSld>
  <p:clrMapOvr>
    <a:masterClrMapping/>
  </p:clrMapOvr>
  <p:transition spd="slow">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E3DDA9DB-9405-4E04-883C-6F05BA803673}" type="datetime1">
              <a:rPr lang="en-US" smtClean="0"/>
              <a:t>11/13/2014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87F7484-C4D1-4DAD-BD33-F77831DA7771}" type="slidenum">
              <a:rPr lang="en-US"/>
              <a:pPr>
                <a:defRPr/>
              </a:pPr>
              <a:t>‹#›</a:t>
            </a:fld>
            <a:endParaRPr lang="en-US"/>
          </a:p>
        </p:txBody>
      </p:sp>
    </p:spTree>
    <p:extLst>
      <p:ext uri="{BB962C8B-B14F-4D97-AF65-F5344CB8AC3E}">
        <p14:creationId xmlns:p14="http://schemas.microsoft.com/office/powerpoint/2010/main" val="2090600345"/>
      </p:ext>
    </p:extLst>
  </p:cSld>
  <p:clrMapOvr>
    <a:masterClrMapping/>
  </p:clrMapOvr>
  <p:transition spd="slow">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227E8799-AD0C-48BC-A59C-C08EEC20133F}" type="datetime1">
              <a:rPr lang="en-US" smtClean="0"/>
              <a:t>11/13/2014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4AE296A2-D944-4CC9-A40E-74F4E060F090}" type="slidenum">
              <a:rPr lang="en-US"/>
              <a:pPr>
                <a:defRPr/>
              </a:pPr>
              <a:t>‹#›</a:t>
            </a:fld>
            <a:endParaRPr lang="en-US"/>
          </a:p>
        </p:txBody>
      </p:sp>
    </p:spTree>
    <p:extLst>
      <p:ext uri="{BB962C8B-B14F-4D97-AF65-F5344CB8AC3E}">
        <p14:creationId xmlns:p14="http://schemas.microsoft.com/office/powerpoint/2010/main" val="223832313"/>
      </p:ext>
    </p:extLst>
  </p:cSld>
  <p:clrMapOvr>
    <a:masterClrMapping/>
  </p:clrMapOvr>
  <p:transition spd="slow">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769E8B62-4A89-4228-9D45-E50208887B56}" type="datetime1">
              <a:rPr lang="en-US" smtClean="0"/>
              <a:t>11/13/2014</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2055FD23-F13B-44AD-B8E8-E156707B08B2}" type="slidenum">
              <a:rPr lang="en-US"/>
              <a:pPr>
                <a:defRPr/>
              </a:pPr>
              <a:t>‹#›</a:t>
            </a:fld>
            <a:endParaRPr lang="en-US"/>
          </a:p>
        </p:txBody>
      </p:sp>
    </p:spTree>
    <p:extLst>
      <p:ext uri="{BB962C8B-B14F-4D97-AF65-F5344CB8AC3E}">
        <p14:creationId xmlns:p14="http://schemas.microsoft.com/office/powerpoint/2010/main" val="1882737022"/>
      </p:ext>
    </p:extLst>
  </p:cSld>
  <p:clrMapOvr>
    <a:masterClrMapping/>
  </p:clrMapOvr>
  <p:transition spd="slow">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8144DFB8-1F9F-4C80-85B3-11027622B6A6}" type="datetime1">
              <a:rPr lang="en-US" smtClean="0"/>
              <a:t>11/13/2014</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052C2A37-1CAA-40DC-95D6-973D485471DF}" type="slidenum">
              <a:rPr lang="en-US"/>
              <a:pPr>
                <a:defRPr/>
              </a:pPr>
              <a:t>‹#›</a:t>
            </a:fld>
            <a:endParaRPr lang="en-US"/>
          </a:p>
        </p:txBody>
      </p:sp>
    </p:spTree>
    <p:extLst>
      <p:ext uri="{BB962C8B-B14F-4D97-AF65-F5344CB8AC3E}">
        <p14:creationId xmlns:p14="http://schemas.microsoft.com/office/powerpoint/2010/main" val="4179222152"/>
      </p:ext>
    </p:extLst>
  </p:cSld>
  <p:clrMapOvr>
    <a:masterClrMapping/>
  </p:clrMapOvr>
  <p:transition spd="slow">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B25EC84-0BA9-4AD9-BECB-BF85B01B9C51}" type="datetime1">
              <a:rPr lang="en-US" smtClean="0"/>
              <a:t>11/13/2014</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268B20A0-378D-4696-99FF-6A4AD2791A86}" type="slidenum">
              <a:rPr lang="en-US"/>
              <a:pPr>
                <a:defRPr/>
              </a:pPr>
              <a:t>‹#›</a:t>
            </a:fld>
            <a:endParaRPr lang="en-US"/>
          </a:p>
        </p:txBody>
      </p:sp>
    </p:spTree>
    <p:extLst>
      <p:ext uri="{BB962C8B-B14F-4D97-AF65-F5344CB8AC3E}">
        <p14:creationId xmlns:p14="http://schemas.microsoft.com/office/powerpoint/2010/main" val="2669517569"/>
      </p:ext>
    </p:extLst>
  </p:cSld>
  <p:clrMapOvr>
    <a:masterClrMapping/>
  </p:clrMapOvr>
  <p:transition spd="slow">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9D55AEA8-A89B-40B9-9ABB-7A903E88A78C}" type="datetime1">
              <a:rPr lang="en-US" smtClean="0"/>
              <a:t>11/13/2014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11658926-A97C-41A4-BAA1-BB2BC914B0B0}" type="slidenum">
              <a:rPr lang="en-US"/>
              <a:pPr>
                <a:defRPr/>
              </a:pPr>
              <a:t>‹#›</a:t>
            </a:fld>
            <a:endParaRPr lang="en-US"/>
          </a:p>
        </p:txBody>
      </p:sp>
    </p:spTree>
    <p:extLst>
      <p:ext uri="{BB962C8B-B14F-4D97-AF65-F5344CB8AC3E}">
        <p14:creationId xmlns:p14="http://schemas.microsoft.com/office/powerpoint/2010/main" val="3296255488"/>
      </p:ext>
    </p:extLst>
  </p:cSld>
  <p:clrMapOvr>
    <a:masterClrMapping/>
  </p:clrMapOvr>
  <p:transition spd="slow">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D56CB12A-E707-4FB1-AF81-06A012F15E0D}" type="datetime1">
              <a:rPr lang="en-US" smtClean="0"/>
              <a:t>11/13/2014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DAB6A412-BDF8-42C4-B587-B14BFA7B2854}" type="slidenum">
              <a:rPr lang="en-US"/>
              <a:pPr>
                <a:defRPr/>
              </a:pPr>
              <a:t>‹#›</a:t>
            </a:fld>
            <a:endParaRPr lang="en-US"/>
          </a:p>
        </p:txBody>
      </p:sp>
    </p:spTree>
    <p:extLst>
      <p:ext uri="{BB962C8B-B14F-4D97-AF65-F5344CB8AC3E}">
        <p14:creationId xmlns:p14="http://schemas.microsoft.com/office/powerpoint/2010/main" val="3276451437"/>
      </p:ext>
    </p:extLst>
  </p:cSld>
  <p:clrMapOvr>
    <a:masterClrMapping/>
  </p:clrMapOvr>
  <p:transition spd="slow">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592456B8-5498-4F86-A138-BF20FE80A7F0}" type="datetime1">
              <a:rPr lang="en-US" smtClean="0"/>
              <a:t>11/13/2014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1B7D438-6281-4AB8-8F3E-B222DF01BD22}" type="slidenum">
              <a:rPr lang="en-US"/>
              <a:pPr>
                <a:defRPr/>
              </a:pPr>
              <a:t>‹#›</a:t>
            </a:fld>
            <a:endParaRPr lang="en-US"/>
          </a:p>
        </p:txBody>
      </p:sp>
    </p:spTree>
    <p:extLst>
      <p:ext uri="{BB962C8B-B14F-4D97-AF65-F5344CB8AC3E}">
        <p14:creationId xmlns:p14="http://schemas.microsoft.com/office/powerpoint/2010/main" val="4050165774"/>
      </p:ext>
    </p:extLst>
  </p:cSld>
  <p:clrMapOvr>
    <a:masterClrMapping/>
  </p:clrMapOvr>
  <p:transition spd="slow">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F1B17ABE-32CA-4415-A7A4-70CE529F634F}" type="datetime1">
              <a:rPr lang="en-US" smtClean="0"/>
              <a:t>11/13/2014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5540049-4133-4B15-BA98-AA8FC733023C}" type="slidenum">
              <a:rPr lang="en-US"/>
              <a:pPr>
                <a:defRPr/>
              </a:pPr>
              <a:t>‹#›</a:t>
            </a:fld>
            <a:endParaRPr lang="en-US"/>
          </a:p>
        </p:txBody>
      </p:sp>
    </p:spTree>
    <p:extLst>
      <p:ext uri="{BB962C8B-B14F-4D97-AF65-F5344CB8AC3E}">
        <p14:creationId xmlns:p14="http://schemas.microsoft.com/office/powerpoint/2010/main" val="2321259369"/>
      </p:ext>
    </p:extLst>
  </p:cSld>
  <p:clrMapOvr>
    <a:masterClrMapping/>
  </p:clrMapOvr>
  <p:transition spd="slow">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6573F09-3977-48DB-AF7D-E214D8182DB9}" type="datetime1">
              <a:rPr lang="en-US" smtClean="0"/>
              <a:t>11/13/2014</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6F42FDE4-A7DD-41A7-A0A6-9B649FB43336}" type="slidenum">
              <a:rPr kumimoji="0" lang="en-US" smtClean="0"/>
              <a:t>‹#›</a:t>
            </a:fld>
            <a:endParaRPr kumimoji="0" lang="en-US" sz="1400" dirty="0">
              <a:solidFill>
                <a:srgbClr val="FFFFFF"/>
              </a:solidFill>
            </a:endParaRPr>
          </a:p>
        </p:txBody>
      </p:sp>
    </p:spTree>
    <p:extLst>
      <p:ext uri="{BB962C8B-B14F-4D97-AF65-F5344CB8AC3E}">
        <p14:creationId xmlns:p14="http://schemas.microsoft.com/office/powerpoint/2010/main" val="2615734532"/>
      </p:ext>
    </p:extLst>
  </p:cSld>
  <p:clrMapOvr>
    <a:masterClrMapping/>
  </p:clrMapOvr>
  <p:transition spd="slow">
    <p:split orient="vert"/>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lgn="l">
              <a:defRPr sz="2800" b="1" i="0" baseline="0">
                <a:latin typeface="Arial" pitchFamily="34" charset="0"/>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defRPr sz="2200" baseline="0">
                <a:latin typeface="Arial" pitchFamily="34" charset="0"/>
              </a:defRPr>
            </a:lvl1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CD7C0FFF-9438-4665-8C5F-3569CFA5AA1C}" type="datetime1">
              <a:rPr lang="en-US" smtClean="0"/>
              <a:t>11/13/2014</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6F42FDE4-A7DD-41A7-A0A6-9B649FB43336}" type="slidenum">
              <a:rPr kumimoji="0" lang="en-US" smtClean="0"/>
              <a:t>‹#›</a:t>
            </a:fld>
            <a:endParaRPr kumimoji="0" lang="en-US"/>
          </a:p>
        </p:txBody>
      </p:sp>
    </p:spTree>
    <p:extLst>
      <p:ext uri="{BB962C8B-B14F-4D97-AF65-F5344CB8AC3E}">
        <p14:creationId xmlns:p14="http://schemas.microsoft.com/office/powerpoint/2010/main" val="3928147049"/>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F1B11D9-EF55-4F5A-BFC7-84F7F7681645}" type="datetime1">
              <a:rPr lang="en-US" smtClean="0"/>
              <a:t>11/13/2014</a:t>
            </a:fld>
            <a:endParaRPr lang="en-US"/>
          </a:p>
        </p:txBody>
      </p:sp>
      <p:sp>
        <p:nvSpPr>
          <p:cNvPr id="5" name="Footer Placeholder 4"/>
          <p:cNvSpPr>
            <a:spLocks noGrp="1"/>
          </p:cNvSpPr>
          <p:nvPr>
            <p:ph type="ftr" sz="quarter" idx="11"/>
          </p:nvPr>
        </p:nvSpPr>
        <p:spPr/>
        <p:txBody>
          <a:bodyPr/>
          <a:lstStyle/>
          <a:p>
            <a:endParaRPr kumimoji="0" lang="en-US" dirty="0"/>
          </a:p>
        </p:txBody>
      </p:sp>
      <p:sp>
        <p:nvSpPr>
          <p:cNvPr id="6" name="Slide Number Placeholder 5"/>
          <p:cNvSpPr>
            <a:spLocks noGrp="1"/>
          </p:cNvSpPr>
          <p:nvPr>
            <p:ph type="sldNum" sz="quarter" idx="12"/>
          </p:nvPr>
        </p:nvSpPr>
        <p:spPr/>
        <p:txBody>
          <a:bodyPr/>
          <a:lstStyle/>
          <a:p>
            <a:fld id="{6F42FDE4-A7DD-41A7-A0A6-9B649FB43336}" type="slidenum">
              <a:rPr kumimoji="0" lang="en-US" smtClean="0"/>
              <a:t>‹#›</a:t>
            </a:fld>
            <a:endParaRPr kumimoji="0" lang="en-US" dirty="0"/>
          </a:p>
        </p:txBody>
      </p:sp>
    </p:spTree>
    <p:extLst>
      <p:ext uri="{BB962C8B-B14F-4D97-AF65-F5344CB8AC3E}">
        <p14:creationId xmlns:p14="http://schemas.microsoft.com/office/powerpoint/2010/main" val="2199590813"/>
      </p:ext>
    </p:extLst>
  </p:cSld>
  <p:clrMapOvr>
    <a:masterClrMapping/>
  </p:clrMapOvr>
  <p:transition spd="slow">
    <p:split orient="vert"/>
  </p:transition>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1F942D9-396D-466E-A06D-C52499520A21}" type="datetime1">
              <a:rPr lang="en-US" smtClean="0"/>
              <a:t>11/13/2014</a:t>
            </a:fld>
            <a:endParaRPr lang="en-US"/>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p:txBody>
          <a:bodyPr/>
          <a:lstStyle/>
          <a:p>
            <a:fld id="{6F42FDE4-A7DD-41A7-A0A6-9B649FB43336}" type="slidenum">
              <a:rPr kumimoji="0" lang="en-US" smtClean="0"/>
              <a:t>‹#›</a:t>
            </a:fld>
            <a:endParaRPr kumimoji="0" lang="en-US"/>
          </a:p>
        </p:txBody>
      </p:sp>
    </p:spTree>
    <p:extLst>
      <p:ext uri="{BB962C8B-B14F-4D97-AF65-F5344CB8AC3E}">
        <p14:creationId xmlns:p14="http://schemas.microsoft.com/office/powerpoint/2010/main" val="990197052"/>
      </p:ext>
    </p:extLst>
  </p:cSld>
  <p:clrMapOvr>
    <a:masterClrMapping/>
  </p:clrMapOvr>
  <p:transition spd="slow">
    <p:split orient="vert"/>
  </p:transition>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72F5317-B72C-4226-B4B6-339C970E8436}" type="datetime1">
              <a:rPr lang="en-US" smtClean="0"/>
              <a:t>11/13/2014</a:t>
            </a:fld>
            <a:endParaRPr lang="en-US"/>
          </a:p>
        </p:txBody>
      </p:sp>
      <p:sp>
        <p:nvSpPr>
          <p:cNvPr id="8" name="Footer Placeholder 7"/>
          <p:cNvSpPr>
            <a:spLocks noGrp="1"/>
          </p:cNvSpPr>
          <p:nvPr>
            <p:ph type="ftr" sz="quarter" idx="11"/>
          </p:nvPr>
        </p:nvSpPr>
        <p:spPr/>
        <p:txBody>
          <a:bodyPr/>
          <a:lstStyle/>
          <a:p>
            <a:endParaRPr kumimoji="0" lang="en-US"/>
          </a:p>
        </p:txBody>
      </p:sp>
      <p:sp>
        <p:nvSpPr>
          <p:cNvPr id="9" name="Slide Number Placeholder 8"/>
          <p:cNvSpPr>
            <a:spLocks noGrp="1"/>
          </p:cNvSpPr>
          <p:nvPr>
            <p:ph type="sldNum" sz="quarter" idx="12"/>
          </p:nvPr>
        </p:nvSpPr>
        <p:spPr/>
        <p:txBody>
          <a:bodyPr/>
          <a:lstStyle/>
          <a:p>
            <a:fld id="{6F42FDE4-A7DD-41A7-A0A6-9B649FB43336}" type="slidenum">
              <a:rPr kumimoji="0" lang="en-US" smtClean="0"/>
              <a:t>‹#›</a:t>
            </a:fld>
            <a:endParaRPr kumimoji="0" lang="en-US"/>
          </a:p>
        </p:txBody>
      </p:sp>
    </p:spTree>
    <p:extLst>
      <p:ext uri="{BB962C8B-B14F-4D97-AF65-F5344CB8AC3E}">
        <p14:creationId xmlns:p14="http://schemas.microsoft.com/office/powerpoint/2010/main" val="4095036288"/>
      </p:ext>
    </p:extLst>
  </p:cSld>
  <p:clrMapOvr>
    <a:masterClrMapping/>
  </p:clrMapOvr>
  <p:transition spd="slow">
    <p:split orient="vert"/>
  </p:transition>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40CECD6-2745-4B27-8448-442D84CB07B5}" type="datetime1">
              <a:rPr lang="en-US" smtClean="0"/>
              <a:t>11/13/2014</a:t>
            </a:fld>
            <a:endParaRPr lang="en-US"/>
          </a:p>
        </p:txBody>
      </p:sp>
      <p:sp>
        <p:nvSpPr>
          <p:cNvPr id="4" name="Footer Placeholder 3"/>
          <p:cNvSpPr>
            <a:spLocks noGrp="1"/>
          </p:cNvSpPr>
          <p:nvPr>
            <p:ph type="ftr" sz="quarter" idx="11"/>
          </p:nvPr>
        </p:nvSpPr>
        <p:spPr/>
        <p:txBody>
          <a:bodyPr/>
          <a:lstStyle/>
          <a:p>
            <a:endParaRPr kumimoji="0" lang="en-US"/>
          </a:p>
        </p:txBody>
      </p:sp>
      <p:sp>
        <p:nvSpPr>
          <p:cNvPr id="5" name="Slide Number Placeholder 4"/>
          <p:cNvSpPr>
            <a:spLocks noGrp="1"/>
          </p:cNvSpPr>
          <p:nvPr>
            <p:ph type="sldNum" sz="quarter" idx="12"/>
          </p:nvPr>
        </p:nvSpPr>
        <p:spPr/>
        <p:txBody>
          <a:bodyPr/>
          <a:lstStyle/>
          <a:p>
            <a:fld id="{6F42FDE4-A7DD-41A7-A0A6-9B649FB43336}" type="slidenum">
              <a:rPr kumimoji="0" lang="en-US" smtClean="0"/>
              <a:t>‹#›</a:t>
            </a:fld>
            <a:endParaRPr kumimoji="0" lang="en-US"/>
          </a:p>
        </p:txBody>
      </p:sp>
    </p:spTree>
    <p:extLst>
      <p:ext uri="{BB962C8B-B14F-4D97-AF65-F5344CB8AC3E}">
        <p14:creationId xmlns:p14="http://schemas.microsoft.com/office/powerpoint/2010/main" val="3260506077"/>
      </p:ext>
    </p:extLst>
  </p:cSld>
  <p:clrMapOvr>
    <a:masterClrMapping/>
  </p:clrMapOvr>
  <p:transition spd="slow">
    <p:split orient="vert"/>
  </p:transition>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0EA0D9-1987-4EC9-811A-4038A30858DC}" type="datetime1">
              <a:rPr lang="en-US" smtClean="0"/>
              <a:t>11/13/2014</a:t>
            </a:fld>
            <a:endParaRPr lang="en-US"/>
          </a:p>
        </p:txBody>
      </p:sp>
      <p:sp>
        <p:nvSpPr>
          <p:cNvPr id="3" name="Footer Placeholder 2"/>
          <p:cNvSpPr>
            <a:spLocks noGrp="1"/>
          </p:cNvSpPr>
          <p:nvPr>
            <p:ph type="ftr" sz="quarter" idx="11"/>
          </p:nvPr>
        </p:nvSpPr>
        <p:spPr/>
        <p:txBody>
          <a:bodyPr/>
          <a:lstStyle/>
          <a:p>
            <a:endParaRPr kumimoji="0" lang="en-US"/>
          </a:p>
        </p:txBody>
      </p:sp>
      <p:sp>
        <p:nvSpPr>
          <p:cNvPr id="4" name="Slide Number Placeholder 3"/>
          <p:cNvSpPr>
            <a:spLocks noGrp="1"/>
          </p:cNvSpPr>
          <p:nvPr>
            <p:ph type="sldNum" sz="quarter" idx="12"/>
          </p:nvPr>
        </p:nvSpPr>
        <p:spPr/>
        <p:txBody>
          <a:bodyPr/>
          <a:lstStyle/>
          <a:p>
            <a:fld id="{6F42FDE4-A7DD-41A7-A0A6-9B649FB43336}" type="slidenum">
              <a:rPr kumimoji="0" lang="en-US" smtClean="0"/>
              <a:t>‹#›</a:t>
            </a:fld>
            <a:endParaRPr kumimoji="0" lang="en-US"/>
          </a:p>
        </p:txBody>
      </p:sp>
    </p:spTree>
    <p:extLst>
      <p:ext uri="{BB962C8B-B14F-4D97-AF65-F5344CB8AC3E}">
        <p14:creationId xmlns:p14="http://schemas.microsoft.com/office/powerpoint/2010/main" val="3621954086"/>
      </p:ext>
    </p:extLst>
  </p:cSld>
  <p:clrMapOvr>
    <a:masterClrMapping/>
  </p:clrMapOvr>
  <p:transition spd="slow">
    <p:split orient="vert"/>
  </p:transition>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CB77B84-38BC-49FE-9324-79B53E81F4DA}" type="datetime1">
              <a:rPr lang="en-US" smtClean="0"/>
              <a:t>11/13/2014</a:t>
            </a:fld>
            <a:endParaRPr lang="en-US"/>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p:txBody>
          <a:bodyPr/>
          <a:lstStyle/>
          <a:p>
            <a:fld id="{6F42FDE4-A7DD-41A7-A0A6-9B649FB43336}" type="slidenum">
              <a:rPr kumimoji="0" lang="en-US" smtClean="0"/>
              <a:t>‹#›</a:t>
            </a:fld>
            <a:endParaRPr kumimoji="0" lang="en-US"/>
          </a:p>
        </p:txBody>
      </p:sp>
    </p:spTree>
    <p:extLst>
      <p:ext uri="{BB962C8B-B14F-4D97-AF65-F5344CB8AC3E}">
        <p14:creationId xmlns:p14="http://schemas.microsoft.com/office/powerpoint/2010/main" val="3628520270"/>
      </p:ext>
    </p:extLst>
  </p:cSld>
  <p:clrMapOvr>
    <a:masterClrMapping/>
  </p:clrMapOvr>
  <p:transition spd="slow">
    <p:split orient="vert"/>
  </p:transition>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3607215-E5B2-4C36-B540-1B37277C5F4D}" type="datetime1">
              <a:rPr lang="en-US" smtClean="0"/>
              <a:t>11/13/2014</a:t>
            </a:fld>
            <a:endParaRPr lang="en-US"/>
          </a:p>
        </p:txBody>
      </p:sp>
      <p:sp>
        <p:nvSpPr>
          <p:cNvPr id="6" name="Footer Placeholder 5"/>
          <p:cNvSpPr>
            <a:spLocks noGrp="1"/>
          </p:cNvSpPr>
          <p:nvPr>
            <p:ph type="ftr" sz="quarter" idx="11"/>
          </p:nvPr>
        </p:nvSpPr>
        <p:spPr/>
        <p:txBody>
          <a:bodyPr/>
          <a:lstStyle/>
          <a:p>
            <a:endParaRPr kumimoji="0" lang="en-US" dirty="0"/>
          </a:p>
        </p:txBody>
      </p:sp>
      <p:sp>
        <p:nvSpPr>
          <p:cNvPr id="7" name="Slide Number Placeholder 6"/>
          <p:cNvSpPr>
            <a:spLocks noGrp="1"/>
          </p:cNvSpPr>
          <p:nvPr>
            <p:ph type="sldNum" sz="quarter" idx="12"/>
          </p:nvPr>
        </p:nvSpPr>
        <p:spPr/>
        <p:txBody>
          <a:bodyPr/>
          <a:lstStyle/>
          <a:p>
            <a:fld id="{6F42FDE4-A7DD-41A7-A0A6-9B649FB43336}" type="slidenum">
              <a:rPr kumimoji="0" lang="en-US" smtClean="0"/>
              <a:t>‹#›</a:t>
            </a:fld>
            <a:endParaRPr kumimoji="0" lang="en-US" dirty="0"/>
          </a:p>
        </p:txBody>
      </p:sp>
    </p:spTree>
    <p:extLst>
      <p:ext uri="{BB962C8B-B14F-4D97-AF65-F5344CB8AC3E}">
        <p14:creationId xmlns:p14="http://schemas.microsoft.com/office/powerpoint/2010/main" val="4252968094"/>
      </p:ext>
    </p:extLst>
  </p:cSld>
  <p:clrMapOvr>
    <a:masterClrMapping/>
  </p:clrMapOvr>
  <p:transition spd="slow">
    <p:split orient="vert"/>
  </p:transition>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C1497C2-01B7-4020-B0F4-2ED279562B43}" type="datetime1">
              <a:rPr lang="en-US" smtClean="0"/>
              <a:t>11/13/2014</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6F42FDE4-A7DD-41A7-A0A6-9B649FB43336}" type="slidenum">
              <a:rPr kumimoji="0" lang="en-US" smtClean="0"/>
              <a:t>‹#›</a:t>
            </a:fld>
            <a:endParaRPr kumimoji="0" lang="en-US"/>
          </a:p>
        </p:txBody>
      </p:sp>
    </p:spTree>
    <p:extLst>
      <p:ext uri="{BB962C8B-B14F-4D97-AF65-F5344CB8AC3E}">
        <p14:creationId xmlns:p14="http://schemas.microsoft.com/office/powerpoint/2010/main" val="843962525"/>
      </p:ext>
    </p:extLst>
  </p:cSld>
  <p:clrMapOvr>
    <a:masterClrMapping/>
  </p:clrMapOvr>
  <p:transition spd="slow">
    <p:split orient="vert"/>
  </p:transition>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2AF3869-062E-448E-BCD1-87B185AED65B}" type="datetime1">
              <a:rPr lang="en-US" smtClean="0"/>
              <a:t>11/13/2014</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6F42FDE4-A7DD-41A7-A0A6-9B649FB43336}" type="slidenum">
              <a:rPr kumimoji="0" lang="en-US" smtClean="0"/>
              <a:t>‹#›</a:t>
            </a:fld>
            <a:endParaRPr kumimoji="0" lang="en-US"/>
          </a:p>
        </p:txBody>
      </p:sp>
    </p:spTree>
    <p:extLst>
      <p:ext uri="{BB962C8B-B14F-4D97-AF65-F5344CB8AC3E}">
        <p14:creationId xmlns:p14="http://schemas.microsoft.com/office/powerpoint/2010/main" val="1915318418"/>
      </p:ext>
    </p:extLst>
  </p:cSld>
  <p:clrMapOvr>
    <a:masterClrMapping/>
  </p:clrMapOvr>
  <p:transition spd="slow">
    <p:split orient="vert"/>
  </p:transition>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algn="r" eaLnBrk="1" latinLnBrk="0" hangingPunct="1"/>
            <a:fld id="{E9CF119C-6009-4451-8B61-F3FF7DDD9EEB}" type="datetime1">
              <a:rPr lang="en-US" smtClean="0"/>
              <a:t>11/13/2014</a:t>
            </a:fld>
            <a:endParaRPr lang="en-US" sz="1400" dirty="0">
              <a:solidFill>
                <a:schemeClr val="tx2"/>
              </a:solidFill>
            </a:endParaRPr>
          </a:p>
        </p:txBody>
      </p:sp>
      <p:sp>
        <p:nvSpPr>
          <p:cNvPr id="4" name="Footer Placeholder 3"/>
          <p:cNvSpPr>
            <a:spLocks noGrp="1"/>
          </p:cNvSpPr>
          <p:nvPr>
            <p:ph type="ftr" sz="quarter" idx="11"/>
          </p:nvPr>
        </p:nvSpPr>
        <p:spPr/>
        <p:txBody>
          <a:bodyPr/>
          <a:lstStyle/>
          <a:p>
            <a:endParaRPr kumimoji="0" lang="en-US" sz="1400" dirty="0">
              <a:solidFill>
                <a:schemeClr val="tx2"/>
              </a:solidFill>
            </a:endParaRPr>
          </a:p>
        </p:txBody>
      </p:sp>
      <p:sp>
        <p:nvSpPr>
          <p:cNvPr id="5" name="Slide Number Placeholder 4"/>
          <p:cNvSpPr>
            <a:spLocks noGrp="1"/>
          </p:cNvSpPr>
          <p:nvPr>
            <p:ph type="sldNum" sz="quarter" idx="12"/>
          </p:nvPr>
        </p:nvSpPr>
        <p:spPr/>
        <p:txBody>
          <a:bodyPr/>
          <a:lstStyle/>
          <a:p>
            <a:pPr algn="ctr" eaLnBrk="1" latinLnBrk="0" hangingPunct="1"/>
            <a:fld id="{6F42FDE4-A7DD-41A7-A0A6-9B649FB43336}" type="slidenum">
              <a:rPr kumimoji="0" lang="en-US" smtClean="0"/>
              <a:t>‹#›</a:t>
            </a:fld>
            <a:endParaRPr kumimoji="0" lang="en-US" sz="1400" dirty="0">
              <a:solidFill>
                <a:srgbClr val="FFFFFF"/>
              </a:solidFill>
              <a:latin typeface="+mj-lt"/>
              <a:ea typeface="+mj-ea"/>
              <a:cs typeface="+mj-cs"/>
            </a:endParaRPr>
          </a:p>
        </p:txBody>
      </p:sp>
    </p:spTree>
    <p:extLst>
      <p:ext uri="{BB962C8B-B14F-4D97-AF65-F5344CB8AC3E}">
        <p14:creationId xmlns:p14="http://schemas.microsoft.com/office/powerpoint/2010/main" val="3125856377"/>
      </p:ext>
    </p:extLst>
  </p:cSld>
  <p:clrMapOvr>
    <a:masterClrMapping/>
  </p:clrMapOvr>
  <p:transition spd="slow">
    <p:split orient="vert"/>
  </p:transition>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1022385050"/>
      </p:ext>
    </p:extLst>
  </p:cSld>
  <p:clrMapOvr>
    <a:masterClrMapping/>
  </p:clrMapOvr>
  <p:transition spd="slow">
    <p:split orient="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051"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CC8B1171-8BF3-409B-9DED-72E218133B0C}" type="datetime1">
              <a:rPr lang="en-US" smtClean="0"/>
              <a:t>11/13/2014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20FCE9EA-4947-442D-A785-DA0BF56B2BA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789" r:id="rId1"/>
    <p:sldLayoutId id="2147483790" r:id="rId2"/>
    <p:sldLayoutId id="2147483791" r:id="rId3"/>
    <p:sldLayoutId id="2147483792" r:id="rId4"/>
    <p:sldLayoutId id="2147483793" r:id="rId5"/>
    <p:sldLayoutId id="2147483794" r:id="rId6"/>
    <p:sldLayoutId id="2147483795" r:id="rId7"/>
    <p:sldLayoutId id="2147483796" r:id="rId8"/>
    <p:sldLayoutId id="2147483797" r:id="rId9"/>
    <p:sldLayoutId id="2147483798" r:id="rId10"/>
    <p:sldLayoutId id="2147483799" r:id="rId11"/>
  </p:sldLayoutIdLst>
  <p:transition spd="slow">
    <p:split orient="vert"/>
  </p:transition>
  <p:timing>
    <p:tnLst>
      <p:par>
        <p:cTn id="1" dur="indefinite" restart="never" nodeType="tmRoot"/>
      </p:par>
    </p:tnLst>
  </p:timing>
  <p:hf hd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CC8B1171-8BF3-409B-9DED-72E218133B0C}" type="datetime1">
              <a:rPr lang="en-US" smtClean="0"/>
              <a:t>11/13/2014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20FCE9EA-4947-442D-A785-DA0BF56B2BA7}" type="slidenum">
              <a:rPr lang="en-US" smtClean="0"/>
              <a:pPr>
                <a:defRPr/>
              </a:pPr>
              <a:t>‹#›</a:t>
            </a:fld>
            <a:endParaRPr lang="en-US"/>
          </a:p>
        </p:txBody>
      </p:sp>
    </p:spTree>
    <p:extLst>
      <p:ext uri="{BB962C8B-B14F-4D97-AF65-F5344CB8AC3E}">
        <p14:creationId xmlns:p14="http://schemas.microsoft.com/office/powerpoint/2010/main" val="2172792591"/>
      </p:ext>
    </p:extLst>
  </p:cSld>
  <p:clrMap bg1="lt1" tx1="dk1" bg2="lt2" tx2="dk2" accent1="accent1" accent2="accent2" accent3="accent3" accent4="accent4" accent5="accent5" accent6="accent6" hlink="hlink" folHlink="folHlink"/>
  <p:sldLayoutIdLst>
    <p:sldLayoutId id="2147483814" r:id="rId1"/>
    <p:sldLayoutId id="2147483815" r:id="rId2"/>
    <p:sldLayoutId id="2147483816" r:id="rId3"/>
    <p:sldLayoutId id="2147483817" r:id="rId4"/>
    <p:sldLayoutId id="2147483818" r:id="rId5"/>
    <p:sldLayoutId id="2147483819" r:id="rId6"/>
    <p:sldLayoutId id="2147483820" r:id="rId7"/>
    <p:sldLayoutId id="2147483821" r:id="rId8"/>
    <p:sldLayoutId id="2147483822" r:id="rId9"/>
    <p:sldLayoutId id="2147483823" r:id="rId10"/>
    <p:sldLayoutId id="2147483824" r:id="rId11"/>
    <p:sldLayoutId id="2147483812" r:id="rId12"/>
    <p:sldLayoutId id="2147483779" r:id="rId13"/>
  </p:sldLayoutIdLst>
  <p:transition spd="slow">
    <p:split orient="vert"/>
  </p:transition>
  <p:timing>
    <p:tnLst>
      <p:par>
        <p:cTn id="1" dur="indefinite" restart="never" nodeType="tmRoot"/>
      </p:par>
    </p:tnLst>
  </p:timing>
  <p:hf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Layout" Target="../slideLayouts/slideLayout12.xml"/><Relationship Id="rId1" Type="http://schemas.openxmlformats.org/officeDocument/2006/relationships/tags" Target="../tags/tag2.xml"/><Relationship Id="rId4" Type="http://schemas.openxmlformats.org/officeDocument/2006/relationships/audio" Target="../media/audio2.wav"/></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hyperlink" Target="http://jagahost.proboards.com/thread/14560/remembering-1960s-afghanistan" TargetMode="External"/><Relationship Id="rId2" Type="http://schemas.openxmlformats.org/officeDocument/2006/relationships/hyperlink" Target="http://armedforcesmuseum.com/top-wwii-army/" TargetMode="External"/><Relationship Id="rId1" Type="http://schemas.openxmlformats.org/officeDocument/2006/relationships/slideLayout" Target="../slideLayouts/slideLayout13.xml"/><Relationship Id="rId5" Type="http://schemas.openxmlformats.org/officeDocument/2006/relationships/image" Target="../media/image12.png"/><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hyperlink" Target="http://www.gamersalliance.com/SP04/ideology.htm" TargetMode="External"/><Relationship Id="rId2" Type="http://schemas.openxmlformats.org/officeDocument/2006/relationships/hyperlink" Target="http://savemeee-plz.blogspot.com/2011/04/ideology.html" TargetMode="External"/><Relationship Id="rId1" Type="http://schemas.openxmlformats.org/officeDocument/2006/relationships/slideLayout" Target="../slideLayouts/slideLayout13.xml"/><Relationship Id="rId5" Type="http://schemas.openxmlformats.org/officeDocument/2006/relationships/image" Target="../media/image14.png"/><Relationship Id="rId4" Type="http://schemas.openxmlformats.org/officeDocument/2006/relationships/image" Target="../media/image13.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hyperlink" Target="http://galleryhip.com/popular-sovereignty.html" TargetMode="External"/><Relationship Id="rId7" Type="http://schemas.openxmlformats.org/officeDocument/2006/relationships/image" Target="../media/image20.png"/><Relationship Id="rId2" Type="http://schemas.openxmlformats.org/officeDocument/2006/relationships/hyperlink" Target="http://www.currentnewsarticle.com/world-news/british-parliament-formally-recognized-sovereign-palestinian-state/" TargetMode="External"/><Relationship Id="rId1" Type="http://schemas.openxmlformats.org/officeDocument/2006/relationships/slideLayout" Target="../slideLayouts/slideLayout13.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hyperlink" Target="http://allthingsd.com/20111226/obama-likes-the-internet-so-hell-probably-veto-sopa-if-it-gets-that-far/" TargetMode="External"/><Relationship Id="rId2" Type="http://schemas.openxmlformats.org/officeDocument/2006/relationships/hyperlink" Target="http://heatherfreitag.wordpress.com/2010/11/09/the-dip-in-diplomacy/" TargetMode="External"/><Relationship Id="rId1" Type="http://schemas.openxmlformats.org/officeDocument/2006/relationships/slideLayout" Target="../slideLayouts/slideLayout13.xml"/><Relationship Id="rId5" Type="http://schemas.openxmlformats.org/officeDocument/2006/relationships/image" Target="../media/image24.png"/><Relationship Id="rId4" Type="http://schemas.openxmlformats.org/officeDocument/2006/relationships/image" Target="../media/image23.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hyperlink" Target="http://www.turkeyagenda.com/nationalism-a-force-for-evil-1223.html" TargetMode="External"/><Relationship Id="rId7" Type="http://schemas.openxmlformats.org/officeDocument/2006/relationships/image" Target="../media/image28.png"/><Relationship Id="rId2" Type="http://schemas.openxmlformats.org/officeDocument/2006/relationships/hyperlink" Target="http://en.wikipedia.org/wiki/Indian_nationalism" TargetMode="External"/><Relationship Id="rId1" Type="http://schemas.openxmlformats.org/officeDocument/2006/relationships/slideLayout" Target="../slideLayouts/slideLayout13.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4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solidFill>
                  <a:schemeClr val="tx1"/>
                </a:solidFill>
              </a:rPr>
              <a:t>Review of Previous Lecture (IR, </a:t>
            </a:r>
            <a:r>
              <a:rPr lang="en-US" b="1" dirty="0" err="1" smtClean="0">
                <a:solidFill>
                  <a:schemeClr val="tx1"/>
                </a:solidFill>
              </a:rPr>
              <a:t>defn</a:t>
            </a:r>
            <a:r>
              <a:rPr lang="en-US" dirty="0" smtClean="0"/>
              <a:t>, scope..)</a:t>
            </a:r>
            <a:endParaRPr lang="en-US" b="1" dirty="0">
              <a:solidFill>
                <a:schemeClr val="tx1"/>
              </a:solidFill>
            </a:endParaRPr>
          </a:p>
        </p:txBody>
      </p:sp>
      <p:sp>
        <p:nvSpPr>
          <p:cNvPr id="3" name="Content Placeholder 2"/>
          <p:cNvSpPr>
            <a:spLocks noGrp="1"/>
          </p:cNvSpPr>
          <p:nvPr>
            <p:ph idx="1"/>
          </p:nvPr>
        </p:nvSpPr>
        <p:spPr>
          <a:xfrm>
            <a:off x="457200" y="1066800"/>
            <a:ext cx="8229600" cy="5257800"/>
          </a:xfrm>
        </p:spPr>
        <p:txBody>
          <a:bodyPr>
            <a:normAutofit fontScale="85000" lnSpcReduction="20000"/>
          </a:bodyPr>
          <a:lstStyle/>
          <a:p>
            <a:r>
              <a:rPr lang="en-US" dirty="0" smtClean="0"/>
              <a:t>Who used the word International for first time?</a:t>
            </a:r>
          </a:p>
          <a:p>
            <a:r>
              <a:rPr lang="en-US" dirty="0" smtClean="0"/>
              <a:t>In which year the word appear?</a:t>
            </a:r>
          </a:p>
          <a:p>
            <a:r>
              <a:rPr lang="en-US" dirty="0" smtClean="0"/>
              <a:t>What is other significance of this year:</a:t>
            </a:r>
          </a:p>
          <a:p>
            <a:r>
              <a:rPr lang="en-US" dirty="0" smtClean="0"/>
              <a:t>When was IR started as a field of study?</a:t>
            </a:r>
          </a:p>
          <a:p>
            <a:r>
              <a:rPr lang="en-US" dirty="0" smtClean="0"/>
              <a:t>In which university it was started?</a:t>
            </a:r>
          </a:p>
          <a:p>
            <a:r>
              <a:rPr lang="en-US" dirty="0" smtClean="0"/>
              <a:t>What is narrow view of IR?</a:t>
            </a:r>
          </a:p>
          <a:p>
            <a:r>
              <a:rPr lang="en-US" dirty="0" smtClean="0"/>
              <a:t>What is broad view of IR?</a:t>
            </a:r>
          </a:p>
          <a:p>
            <a:r>
              <a:rPr lang="en-US" dirty="0" smtClean="0"/>
              <a:t>What is IP?</a:t>
            </a:r>
          </a:p>
          <a:p>
            <a:r>
              <a:rPr lang="en-US" dirty="0" smtClean="0"/>
              <a:t>Difference between IR and IP?</a:t>
            </a:r>
          </a:p>
          <a:p>
            <a:r>
              <a:rPr lang="en-US" dirty="0" smtClean="0"/>
              <a:t>Name of the book written by Morgenthau?</a:t>
            </a:r>
          </a:p>
          <a:p>
            <a:r>
              <a:rPr lang="en-US" dirty="0" smtClean="0"/>
              <a:t>Areas/events/changes contributing to Increasing scope of IR?</a:t>
            </a:r>
          </a:p>
          <a:p>
            <a:r>
              <a:rPr lang="en-US" b="1" dirty="0" smtClean="0"/>
              <a:t>Scope of IR</a:t>
            </a:r>
            <a:r>
              <a:rPr lang="en-US" dirty="0" smtClean="0"/>
              <a:t>: Diplomatic, </a:t>
            </a:r>
            <a:r>
              <a:rPr lang="en-US" dirty="0"/>
              <a:t>international </a:t>
            </a:r>
            <a:r>
              <a:rPr lang="en-US" dirty="0" smtClean="0"/>
              <a:t>law, </a:t>
            </a:r>
            <a:r>
              <a:rPr lang="en-US" dirty="0"/>
              <a:t>International </a:t>
            </a:r>
            <a:r>
              <a:rPr lang="en-US" dirty="0" smtClean="0"/>
              <a:t>Organizations, Post </a:t>
            </a:r>
            <a:r>
              <a:rPr lang="en-US" dirty="0"/>
              <a:t>World War II- </a:t>
            </a:r>
            <a:r>
              <a:rPr lang="en-US" dirty="0" smtClean="0"/>
              <a:t>Decline of Europe, independence of colonies, armament, bi-polar world, nuclear proliferation, rise of representative government, concept of welfare state</a:t>
            </a:r>
          </a:p>
          <a:p>
            <a:r>
              <a:rPr lang="en-US" b="1" dirty="0" smtClean="0"/>
              <a:t>Importance of IR</a:t>
            </a:r>
            <a:r>
              <a:rPr lang="en-US" dirty="0" smtClean="0"/>
              <a:t>: </a:t>
            </a:r>
            <a:r>
              <a:rPr lang="en-US" dirty="0"/>
              <a:t>understanding the present </a:t>
            </a:r>
            <a:r>
              <a:rPr lang="en-US" dirty="0" smtClean="0"/>
              <a:t>world and the policies, </a:t>
            </a:r>
            <a:r>
              <a:rPr lang="en-US" dirty="0"/>
              <a:t>understanding the </a:t>
            </a:r>
            <a:r>
              <a:rPr lang="en-US" dirty="0" smtClean="0"/>
              <a:t>problems, </a:t>
            </a:r>
            <a:r>
              <a:rPr lang="en-US" dirty="0"/>
              <a:t>international </a:t>
            </a:r>
            <a:r>
              <a:rPr lang="en-US" dirty="0" smtClean="0"/>
              <a:t>cooperation, </a:t>
            </a:r>
            <a:r>
              <a:rPr lang="en-US" dirty="0"/>
              <a:t>encouraging peaceful </a:t>
            </a:r>
            <a:r>
              <a:rPr lang="en-US" dirty="0" smtClean="0"/>
              <a:t>relations, </a:t>
            </a:r>
            <a:r>
              <a:rPr lang="en-US" dirty="0"/>
              <a:t>proper economic </a:t>
            </a:r>
            <a:r>
              <a:rPr lang="en-US" dirty="0" smtClean="0"/>
              <a:t>relations, </a:t>
            </a:r>
            <a:r>
              <a:rPr lang="en-US" dirty="0"/>
              <a:t>human </a:t>
            </a:r>
            <a:r>
              <a:rPr lang="en-US" dirty="0" smtClean="0"/>
              <a:t>culture.</a:t>
            </a:r>
          </a:p>
          <a:p>
            <a:endParaRPr lang="en-US" dirty="0"/>
          </a:p>
        </p:txBody>
      </p:sp>
      <p:sp>
        <p:nvSpPr>
          <p:cNvPr id="4" name="Footer Placeholder 3"/>
          <p:cNvSpPr>
            <a:spLocks noGrp="1"/>
          </p:cNvSpPr>
          <p:nvPr>
            <p:ph type="ftr" sz="quarter" idx="11"/>
          </p:nvPr>
        </p:nvSpPr>
        <p:spPr/>
        <p:txBody>
          <a:bodyPr/>
          <a:lstStyle/>
          <a:p>
            <a:endParaRPr kumimoji="0" lang="en-US"/>
          </a:p>
        </p:txBody>
      </p:sp>
      <p:sp>
        <p:nvSpPr>
          <p:cNvPr id="5" name="Slide Number Placeholder 4"/>
          <p:cNvSpPr>
            <a:spLocks noGrp="1"/>
          </p:cNvSpPr>
          <p:nvPr>
            <p:ph type="sldNum" sz="quarter" idx="12"/>
          </p:nvPr>
        </p:nvSpPr>
        <p:spPr/>
        <p:txBody>
          <a:bodyPr/>
          <a:lstStyle/>
          <a:p>
            <a:fld id="{6F42FDE4-A7DD-41A7-A0A6-9B649FB43336}" type="slidenum">
              <a:rPr kumimoji="0" lang="en-US" smtClean="0"/>
              <a:t>1</a:t>
            </a:fld>
            <a:endParaRPr kumimoji="0" lang="en-US"/>
          </a:p>
        </p:txBody>
      </p:sp>
    </p:spTree>
    <p:extLst>
      <p:ext uri="{BB962C8B-B14F-4D97-AF65-F5344CB8AC3E}">
        <p14:creationId xmlns:p14="http://schemas.microsoft.com/office/powerpoint/2010/main" val="3426399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457200" y="1905000"/>
            <a:ext cx="8305800" cy="355600"/>
          </a:xfrm>
        </p:spPr>
        <p:txBody>
          <a:bodyPr>
            <a:noAutofit/>
          </a:bodyPr>
          <a:lstStyle/>
          <a:p>
            <a:r>
              <a:rPr lang="en-US" sz="4400" b="1" dirty="0" smtClean="0"/>
              <a:t>Nation State System</a:t>
            </a:r>
            <a:endParaRPr lang="en-US" sz="4400" dirty="0"/>
          </a:p>
        </p:txBody>
      </p:sp>
      <p:sp>
        <p:nvSpPr>
          <p:cNvPr id="2051" name="Rectangle 3"/>
          <p:cNvSpPr>
            <a:spLocks noGrp="1" noChangeArrowheads="1"/>
          </p:cNvSpPr>
          <p:nvPr>
            <p:ph type="subTitle" idx="1"/>
          </p:nvPr>
        </p:nvSpPr>
        <p:spPr>
          <a:xfrm>
            <a:off x="533400" y="3657600"/>
            <a:ext cx="8153400" cy="2514600"/>
          </a:xfrm>
        </p:spPr>
        <p:txBody>
          <a:bodyPr>
            <a:normAutofit/>
          </a:bodyPr>
          <a:lstStyle/>
          <a:p>
            <a:r>
              <a:rPr lang="en-US" sz="2800" b="1" dirty="0" smtClean="0">
                <a:solidFill>
                  <a:schemeClr val="tx1"/>
                </a:solidFill>
                <a:latin typeface="Arial" pitchFamily="34" charset="0"/>
                <a:cs typeface="Arial" pitchFamily="34" charset="0"/>
              </a:rPr>
              <a:t>Dr</a:t>
            </a:r>
            <a:r>
              <a:rPr lang="en-US" sz="2800" b="1" dirty="0">
                <a:solidFill>
                  <a:schemeClr val="tx1"/>
                </a:solidFill>
                <a:latin typeface="Arial" pitchFamily="34" charset="0"/>
                <a:cs typeface="Arial" pitchFamily="34" charset="0"/>
              </a:rPr>
              <a:t>. </a:t>
            </a:r>
            <a:r>
              <a:rPr lang="en-US" sz="2800" b="1" dirty="0" err="1">
                <a:solidFill>
                  <a:schemeClr val="tx1"/>
                </a:solidFill>
                <a:latin typeface="Arial" pitchFamily="34" charset="0"/>
                <a:cs typeface="Arial" pitchFamily="34" charset="0"/>
              </a:rPr>
              <a:t>Fayyaz</a:t>
            </a:r>
            <a:r>
              <a:rPr lang="en-US" sz="2800" b="1" dirty="0">
                <a:solidFill>
                  <a:schemeClr val="tx1"/>
                </a:solidFill>
                <a:latin typeface="Arial" pitchFamily="34" charset="0"/>
                <a:cs typeface="Arial" pitchFamily="34" charset="0"/>
              </a:rPr>
              <a:t> Ahmad </a:t>
            </a:r>
            <a:r>
              <a:rPr lang="en-US" sz="2800" b="1" dirty="0" err="1">
                <a:solidFill>
                  <a:schemeClr val="tx1"/>
                </a:solidFill>
                <a:latin typeface="Arial" pitchFamily="34" charset="0"/>
                <a:cs typeface="Arial" pitchFamily="34" charset="0"/>
              </a:rPr>
              <a:t>Faize</a:t>
            </a:r>
            <a:endParaRPr lang="en-US" sz="2800" b="1" dirty="0">
              <a:solidFill>
                <a:schemeClr val="tx1"/>
              </a:solidFill>
              <a:latin typeface="Arial" pitchFamily="34" charset="0"/>
              <a:cs typeface="Arial" pitchFamily="34" charset="0"/>
            </a:endParaRPr>
          </a:p>
          <a:p>
            <a:r>
              <a:rPr lang="en-US" sz="2800" b="1" dirty="0">
                <a:solidFill>
                  <a:schemeClr val="tx1"/>
                </a:solidFill>
                <a:latin typeface="Arial" pitchFamily="34" charset="0"/>
                <a:cs typeface="Arial" pitchFamily="34" charset="0"/>
              </a:rPr>
              <a:t>Assistant Professor, Department of Humanities,</a:t>
            </a:r>
          </a:p>
          <a:p>
            <a:r>
              <a:rPr lang="en-US" sz="2800" b="1" dirty="0">
                <a:solidFill>
                  <a:schemeClr val="tx1"/>
                </a:solidFill>
                <a:latin typeface="Arial" pitchFamily="34" charset="0"/>
                <a:cs typeface="Arial" pitchFamily="34" charset="0"/>
              </a:rPr>
              <a:t>COMSATS Institute of Information Technology, Islamabad-Pakistan</a:t>
            </a:r>
            <a:r>
              <a:rPr lang="en-US" sz="2800" b="1" dirty="0" smtClean="0">
                <a:solidFill>
                  <a:schemeClr val="tx1"/>
                </a:solidFill>
                <a:latin typeface="Arial" pitchFamily="34" charset="0"/>
                <a:cs typeface="Arial" pitchFamily="34" charset="0"/>
              </a:rPr>
              <a:t>.</a:t>
            </a:r>
            <a:endParaRPr lang="en-US" sz="2800" b="1" dirty="0">
              <a:solidFill>
                <a:schemeClr val="tx1"/>
              </a:solidFill>
              <a:latin typeface="Arial" pitchFamily="34" charset="0"/>
              <a:cs typeface="Arial" pitchFamily="34" charset="0"/>
            </a:endParaRPr>
          </a:p>
        </p:txBody>
      </p:sp>
      <p:sp>
        <p:nvSpPr>
          <p:cNvPr id="2" name="Footer Placeholder 1"/>
          <p:cNvSpPr>
            <a:spLocks noGrp="1"/>
          </p:cNvSpPr>
          <p:nvPr>
            <p:ph type="ftr" sz="quarter" idx="11"/>
          </p:nvPr>
        </p:nvSpPr>
        <p:spPr/>
        <p:txBody>
          <a:bodyPr/>
          <a:lstStyle/>
          <a:p>
            <a:endParaRPr kumimoji="0" lang="en-US"/>
          </a:p>
        </p:txBody>
      </p:sp>
      <p:sp>
        <p:nvSpPr>
          <p:cNvPr id="3" name="Slide Number Placeholder 2"/>
          <p:cNvSpPr>
            <a:spLocks noGrp="1"/>
          </p:cNvSpPr>
          <p:nvPr>
            <p:ph type="sldNum" sz="quarter" idx="12"/>
          </p:nvPr>
        </p:nvSpPr>
        <p:spPr/>
        <p:txBody>
          <a:bodyPr/>
          <a:lstStyle/>
          <a:p>
            <a:fld id="{6F42FDE4-A7DD-41A7-A0A6-9B649FB43336}" type="slidenum">
              <a:rPr kumimoji="0" lang="en-US" smtClean="0"/>
              <a:t>2</a:t>
            </a:fld>
            <a:endParaRPr kumimoji="0" lang="en-US" sz="1400" dirty="0">
              <a:solidFill>
                <a:srgbClr val="FFFFFF"/>
              </a:solidFill>
            </a:endParaRPr>
          </a:p>
        </p:txBody>
      </p:sp>
    </p:spTree>
    <p:custDataLst>
      <p:tags r:id="rId1"/>
    </p:custDataLst>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ntr" presetSubtype="0" fill="hold" grpId="0" nodeType="withEffect">
                                  <p:stCondLst>
                                    <p:cond delay="0"/>
                                  </p:stCondLst>
                                  <p:iterate type="lt">
                                    <p:tmPct val="10000"/>
                                  </p:iterate>
                                  <p:childTnLst>
                                    <p:set>
                                      <p:cBhvr>
                                        <p:cTn id="6" dur="1" fill="hold">
                                          <p:stCondLst>
                                            <p:cond delay="0"/>
                                          </p:stCondLst>
                                        </p:cTn>
                                        <p:tgtEl>
                                          <p:spTgt spid="2050"/>
                                        </p:tgtEl>
                                        <p:attrNameLst>
                                          <p:attrName>style.visibility</p:attrName>
                                        </p:attrNameLst>
                                      </p:cBhvr>
                                      <p:to>
                                        <p:strVal val="visible"/>
                                      </p:to>
                                    </p:set>
                                    <p:animEffect transition="in" filter="fade">
                                      <p:cBhvr>
                                        <p:cTn id="7" dur="600">
                                          <p:stCondLst>
                                            <p:cond delay="0"/>
                                          </p:stCondLst>
                                        </p:cTn>
                                        <p:tgtEl>
                                          <p:spTgt spid="2050"/>
                                        </p:tgtEl>
                                      </p:cBhvr>
                                    </p:animEffect>
                                    <p:anim calcmode="lin" valueType="num">
                                      <p:cBhvr>
                                        <p:cTn id="8" dur="600" fill="hold">
                                          <p:stCondLst>
                                            <p:cond delay="0"/>
                                          </p:stCondLst>
                                        </p:cTn>
                                        <p:tgtEl>
                                          <p:spTgt spid="2050"/>
                                        </p:tgtEl>
                                        <p:attrNameLst>
                                          <p:attrName>style.rotation</p:attrName>
                                        </p:attrNameLst>
                                      </p:cBhvr>
                                      <p:tavLst>
                                        <p:tav tm="0">
                                          <p:val>
                                            <p:fltVal val="720"/>
                                          </p:val>
                                        </p:tav>
                                        <p:tav tm="100000">
                                          <p:val>
                                            <p:fltVal val="0"/>
                                          </p:val>
                                        </p:tav>
                                      </p:tavLst>
                                    </p:anim>
                                    <p:anim calcmode="lin" valueType="num">
                                      <p:cBhvr>
                                        <p:cTn id="9" dur="600" fill="hold">
                                          <p:stCondLst>
                                            <p:cond delay="0"/>
                                          </p:stCondLst>
                                        </p:cTn>
                                        <p:tgtEl>
                                          <p:spTgt spid="2050"/>
                                        </p:tgtEl>
                                        <p:attrNameLst>
                                          <p:attrName>ppt_h</p:attrName>
                                        </p:attrNameLst>
                                      </p:cBhvr>
                                      <p:tavLst>
                                        <p:tav tm="0">
                                          <p:val>
                                            <p:fltVal val="0"/>
                                          </p:val>
                                        </p:tav>
                                        <p:tav tm="100000">
                                          <p:val>
                                            <p:strVal val="#ppt_h"/>
                                          </p:val>
                                        </p:tav>
                                      </p:tavLst>
                                    </p:anim>
                                    <p:anim calcmode="lin" valueType="num">
                                      <p:cBhvr>
                                        <p:cTn id="10" dur="600" fill="hold">
                                          <p:stCondLst>
                                            <p:cond delay="0"/>
                                          </p:stCondLst>
                                        </p:cTn>
                                        <p:tgtEl>
                                          <p:spTgt spid="2050"/>
                                        </p:tgtEl>
                                        <p:attrNameLst>
                                          <p:attrName>ppt_w</p:attrName>
                                        </p:attrNameLst>
                                      </p:cBhvr>
                                      <p:tavLst>
                                        <p:tav tm="0">
                                          <p:val>
                                            <p:fltVal val="0"/>
                                          </p:val>
                                        </p:tav>
                                        <p:tav tm="100000">
                                          <p:val>
                                            <p:strVal val="#ppt_w"/>
                                          </p:val>
                                        </p:tav>
                                      </p:tavLst>
                                    </p:anim>
                                  </p:childTnLst>
                                  <p:subTnLst>
                                    <p:audio>
                                      <p:cMediaNode>
                                        <p:cTn display="0" masterRel="sameClick">
                                          <p:stCondLst>
                                            <p:cond evt="begin" delay="0">
                                              <p:tn val="5"/>
                                            </p:cond>
                                          </p:stCondLst>
                                          <p:endCondLst>
                                            <p:cond evt="onStopAudio" delay="0">
                                              <p:tgtEl>
                                                <p:sldTgt/>
                                              </p:tgtEl>
                                            </p:cond>
                                          </p:endCondLst>
                                        </p:cTn>
                                        <p:tgtEl>
                                          <p:sndTgt r:embed="rId3" name="cashreg.wav"/>
                                        </p:tgtEl>
                                      </p:cMediaNode>
                                    </p:audio>
                                  </p:subTnLst>
                                </p:cTn>
                              </p:par>
                            </p:childTnLst>
                          </p:cTn>
                        </p:par>
                      </p:childTnLst>
                    </p:cTn>
                  </p:par>
                  <p:par>
                    <p:cTn id="11" fill="hold">
                      <p:stCondLst>
                        <p:cond delay="indefinite"/>
                      </p:stCondLst>
                      <p:childTnLst>
                        <p:par>
                          <p:cTn id="12" fill="hold">
                            <p:stCondLst>
                              <p:cond delay="0"/>
                            </p:stCondLst>
                            <p:childTnLst>
                              <p:par>
                                <p:cTn id="13" presetID="12" presetClass="entr" presetSubtype="4" fill="hold" grpId="0" nodeType="clickEffect">
                                  <p:stCondLst>
                                    <p:cond delay="0"/>
                                  </p:stCondLst>
                                  <p:childTnLst>
                                    <p:set>
                                      <p:cBhvr>
                                        <p:cTn id="14" dur="1" fill="hold">
                                          <p:stCondLst>
                                            <p:cond delay="0"/>
                                          </p:stCondLst>
                                        </p:cTn>
                                        <p:tgtEl>
                                          <p:spTgt spid="2051">
                                            <p:txEl>
                                              <p:pRg st="0" end="0"/>
                                            </p:txEl>
                                          </p:spTgt>
                                        </p:tgtEl>
                                        <p:attrNameLst>
                                          <p:attrName>style.visibility</p:attrName>
                                        </p:attrNameLst>
                                      </p:cBhvr>
                                      <p:to>
                                        <p:strVal val="visible"/>
                                      </p:to>
                                    </p:set>
                                    <p:animEffect transition="in" filter="slide(fromBottom)">
                                      <p:cBhvr>
                                        <p:cTn id="15" dur="500">
                                          <p:stCondLst>
                                            <p:cond delay="0"/>
                                          </p:stCondLst>
                                        </p:cTn>
                                        <p:tgtEl>
                                          <p:spTgt spid="2051">
                                            <p:txEl>
                                              <p:pRg st="0" end="0"/>
                                            </p:txEl>
                                          </p:spTgt>
                                        </p:tgtEl>
                                      </p:cBhvr>
                                    </p:animEffect>
                                  </p:childTnLst>
                                  <p:subTnLst>
                                    <p:audio>
                                      <p:cMediaNode>
                                        <p:cTn display="0" masterRel="sameClick">
                                          <p:stCondLst>
                                            <p:cond evt="begin" delay="0">
                                              <p:tn val="13"/>
                                            </p:cond>
                                          </p:stCondLst>
                                          <p:endCondLst>
                                            <p:cond evt="onStopAudio" delay="0">
                                              <p:tgtEl>
                                                <p:sldTgt/>
                                              </p:tgtEl>
                                            </p:cond>
                                          </p:endCondLst>
                                        </p:cTn>
                                        <p:tgtEl>
                                          <p:sndTgt r:embed="rId4" name="hammer.wav"/>
                                        </p:tgtEl>
                                      </p:cMediaNode>
                                    </p:audio>
                                  </p:subTnLst>
                                </p:cTn>
                              </p:par>
                              <p:par>
                                <p:cTn id="16" presetID="12" presetClass="entr" presetSubtype="4" fill="hold" grpId="0" nodeType="withEffect">
                                  <p:stCondLst>
                                    <p:cond delay="0"/>
                                  </p:stCondLst>
                                  <p:childTnLst>
                                    <p:set>
                                      <p:cBhvr>
                                        <p:cTn id="17" dur="1" fill="hold">
                                          <p:stCondLst>
                                            <p:cond delay="0"/>
                                          </p:stCondLst>
                                        </p:cTn>
                                        <p:tgtEl>
                                          <p:spTgt spid="2051">
                                            <p:txEl>
                                              <p:pRg st="1" end="1"/>
                                            </p:txEl>
                                          </p:spTgt>
                                        </p:tgtEl>
                                        <p:attrNameLst>
                                          <p:attrName>style.visibility</p:attrName>
                                        </p:attrNameLst>
                                      </p:cBhvr>
                                      <p:to>
                                        <p:strVal val="visible"/>
                                      </p:to>
                                    </p:set>
                                    <p:animEffect transition="in" filter="slide(fromBottom)">
                                      <p:cBhvr>
                                        <p:cTn id="18" dur="500">
                                          <p:stCondLst>
                                            <p:cond delay="0"/>
                                          </p:stCondLst>
                                        </p:cTn>
                                        <p:tgtEl>
                                          <p:spTgt spid="2051">
                                            <p:txEl>
                                              <p:pRg st="1" end="1"/>
                                            </p:txEl>
                                          </p:spTgt>
                                        </p:tgtEl>
                                      </p:cBhvr>
                                    </p:animEffect>
                                  </p:childTnLst>
                                  <p:subTnLst>
                                    <p:audio>
                                      <p:cMediaNode>
                                        <p:cTn display="0" masterRel="sameClick">
                                          <p:stCondLst>
                                            <p:cond evt="begin" delay="0">
                                              <p:tn val="16"/>
                                            </p:cond>
                                          </p:stCondLst>
                                          <p:endCondLst>
                                            <p:cond evt="onStopAudio" delay="0">
                                              <p:tgtEl>
                                                <p:sldTgt/>
                                              </p:tgtEl>
                                            </p:cond>
                                          </p:endCondLst>
                                        </p:cTn>
                                        <p:tgtEl>
                                          <p:sndTgt r:embed="rId4" name="hammer.wav"/>
                                        </p:tgtEl>
                                      </p:cMediaNode>
                                    </p:audio>
                                  </p:subTnLst>
                                </p:cTn>
                              </p:par>
                              <p:par>
                                <p:cTn id="19" presetID="12" presetClass="entr" presetSubtype="4" fill="hold" grpId="0" nodeType="withEffect">
                                  <p:stCondLst>
                                    <p:cond delay="0"/>
                                  </p:stCondLst>
                                  <p:childTnLst>
                                    <p:set>
                                      <p:cBhvr>
                                        <p:cTn id="20" dur="1" fill="hold">
                                          <p:stCondLst>
                                            <p:cond delay="0"/>
                                          </p:stCondLst>
                                        </p:cTn>
                                        <p:tgtEl>
                                          <p:spTgt spid="2051">
                                            <p:txEl>
                                              <p:pRg st="2" end="2"/>
                                            </p:txEl>
                                          </p:spTgt>
                                        </p:tgtEl>
                                        <p:attrNameLst>
                                          <p:attrName>style.visibility</p:attrName>
                                        </p:attrNameLst>
                                      </p:cBhvr>
                                      <p:to>
                                        <p:strVal val="visible"/>
                                      </p:to>
                                    </p:set>
                                    <p:animEffect transition="in" filter="slide(fromBottom)">
                                      <p:cBhvr>
                                        <p:cTn id="21" dur="500">
                                          <p:stCondLst>
                                            <p:cond delay="0"/>
                                          </p:stCondLst>
                                        </p:cTn>
                                        <p:tgtEl>
                                          <p:spTgt spid="2051">
                                            <p:txEl>
                                              <p:pRg st="2" end="2"/>
                                            </p:txEl>
                                          </p:spTgt>
                                        </p:tgtEl>
                                      </p:cBhvr>
                                    </p:animEffect>
                                  </p:childTnLst>
                                  <p:subTnLst>
                                    <p:audio>
                                      <p:cMediaNode>
                                        <p:cTn display="0" masterRel="sameClick">
                                          <p:stCondLst>
                                            <p:cond evt="begin" delay="0">
                                              <p:tn val="19"/>
                                            </p:cond>
                                          </p:stCondLst>
                                          <p:endCondLst>
                                            <p:cond evt="onStopAudio" delay="0">
                                              <p:tgtEl>
                                                <p:sldTgt/>
                                              </p:tgtEl>
                                            </p:cond>
                                          </p:endCondLst>
                                        </p:cTn>
                                        <p:tgtEl>
                                          <p:sndTgt r:embed="rId4" name="hammer.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p:bldP spid="2051"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Nation State System (NSS)</a:t>
            </a:r>
            <a:endParaRPr lang="en-US" dirty="0"/>
          </a:p>
        </p:txBody>
      </p:sp>
      <p:sp>
        <p:nvSpPr>
          <p:cNvPr id="3" name="Content Placeholder 2"/>
          <p:cNvSpPr>
            <a:spLocks noGrp="1"/>
          </p:cNvSpPr>
          <p:nvPr>
            <p:ph idx="1"/>
          </p:nvPr>
        </p:nvSpPr>
        <p:spPr/>
        <p:txBody>
          <a:bodyPr/>
          <a:lstStyle/>
          <a:p>
            <a:r>
              <a:rPr lang="en-US" dirty="0" smtClean="0"/>
              <a:t>Definition and Concept</a:t>
            </a:r>
          </a:p>
          <a:p>
            <a:r>
              <a:rPr lang="en-US" dirty="0" smtClean="0"/>
              <a:t>Origin and Development</a:t>
            </a:r>
          </a:p>
          <a:p>
            <a:r>
              <a:rPr lang="en-US" dirty="0" smtClean="0"/>
              <a:t>Elements </a:t>
            </a:r>
          </a:p>
          <a:p>
            <a:endParaRPr lang="en-US" dirty="0" smtClean="0"/>
          </a:p>
          <a:p>
            <a:pPr marL="0" indent="0">
              <a:buNone/>
            </a:pPr>
            <a:endParaRPr lang="en-US" dirty="0"/>
          </a:p>
        </p:txBody>
      </p:sp>
      <p:sp>
        <p:nvSpPr>
          <p:cNvPr id="4" name="Footer Placeholder 3"/>
          <p:cNvSpPr>
            <a:spLocks noGrp="1"/>
          </p:cNvSpPr>
          <p:nvPr>
            <p:ph type="ftr" sz="quarter" idx="11"/>
          </p:nvPr>
        </p:nvSpPr>
        <p:spPr/>
        <p:txBody>
          <a:bodyPr/>
          <a:lstStyle/>
          <a:p>
            <a:endParaRPr kumimoji="0" lang="en-US"/>
          </a:p>
        </p:txBody>
      </p:sp>
      <p:sp>
        <p:nvSpPr>
          <p:cNvPr id="5" name="Slide Number Placeholder 4"/>
          <p:cNvSpPr>
            <a:spLocks noGrp="1"/>
          </p:cNvSpPr>
          <p:nvPr>
            <p:ph type="sldNum" sz="quarter" idx="12"/>
          </p:nvPr>
        </p:nvSpPr>
        <p:spPr/>
        <p:txBody>
          <a:bodyPr/>
          <a:lstStyle/>
          <a:p>
            <a:fld id="{6F42FDE4-A7DD-41A7-A0A6-9B649FB43336}" type="slidenum">
              <a:rPr kumimoji="0" lang="en-US" smtClean="0"/>
              <a:t>3</a:t>
            </a:fld>
            <a:endParaRPr kumimoji="0" lang="en-US"/>
          </a:p>
        </p:txBody>
      </p:sp>
    </p:spTree>
    <p:extLst>
      <p:ext uri="{BB962C8B-B14F-4D97-AF65-F5344CB8AC3E}">
        <p14:creationId xmlns:p14="http://schemas.microsoft.com/office/powerpoint/2010/main" val="2820603784"/>
      </p:ext>
    </p:extLst>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Review</a:t>
            </a:r>
            <a:endParaRPr lang="en-US" dirty="0"/>
          </a:p>
        </p:txBody>
      </p:sp>
      <p:sp>
        <p:nvSpPr>
          <p:cNvPr id="3" name="Content Placeholder 2"/>
          <p:cNvSpPr>
            <a:spLocks noGrp="1"/>
          </p:cNvSpPr>
          <p:nvPr>
            <p:ph idx="1"/>
          </p:nvPr>
        </p:nvSpPr>
        <p:spPr/>
        <p:txBody>
          <a:bodyPr/>
          <a:lstStyle/>
          <a:p>
            <a:pPr marL="0" indent="0">
              <a:buNone/>
            </a:pPr>
            <a:r>
              <a:rPr lang="en-US" dirty="0" smtClean="0"/>
              <a:t>Q1. What is a state?</a:t>
            </a:r>
          </a:p>
          <a:p>
            <a:pPr marL="0" indent="0">
              <a:buNone/>
            </a:pPr>
            <a:r>
              <a:rPr lang="en-US" dirty="0"/>
              <a:t>Ans1. Body of </a:t>
            </a:r>
            <a:r>
              <a:rPr lang="en-US" u="sng" dirty="0"/>
              <a:t>people</a:t>
            </a:r>
            <a:r>
              <a:rPr lang="en-US" dirty="0"/>
              <a:t> occupying a definite </a:t>
            </a:r>
            <a:r>
              <a:rPr lang="en-US" u="sng" dirty="0"/>
              <a:t>territory</a:t>
            </a:r>
            <a:r>
              <a:rPr lang="en-US" dirty="0"/>
              <a:t> and </a:t>
            </a:r>
            <a:r>
              <a:rPr lang="en-US" u="sng" dirty="0"/>
              <a:t>politically organized</a:t>
            </a:r>
            <a:r>
              <a:rPr lang="en-US" dirty="0"/>
              <a:t> under </a:t>
            </a:r>
            <a:r>
              <a:rPr lang="en-US" u="sng" dirty="0"/>
              <a:t>one government</a:t>
            </a:r>
            <a:r>
              <a:rPr lang="en-US" dirty="0"/>
              <a:t>.</a:t>
            </a:r>
          </a:p>
          <a:p>
            <a:pPr marL="0" indent="0">
              <a:buNone/>
            </a:pPr>
            <a:endParaRPr lang="en-US" dirty="0" smtClean="0"/>
          </a:p>
          <a:p>
            <a:pPr marL="0" indent="0">
              <a:buNone/>
            </a:pPr>
            <a:r>
              <a:rPr lang="en-US" dirty="0" smtClean="0"/>
              <a:t>Q2. What is a nation?</a:t>
            </a:r>
          </a:p>
          <a:p>
            <a:pPr marL="0" indent="0">
              <a:buNone/>
            </a:pPr>
            <a:r>
              <a:rPr lang="en-US" dirty="0" err="1"/>
              <a:t>Ans</a:t>
            </a:r>
            <a:r>
              <a:rPr lang="en-US" dirty="0"/>
              <a:t> 2. Group of people with a sense of social homogeneity and mutual interest </a:t>
            </a:r>
          </a:p>
          <a:p>
            <a:pPr marL="0" indent="0">
              <a:buNone/>
            </a:pPr>
            <a:endParaRPr lang="en-US" dirty="0" smtClean="0"/>
          </a:p>
          <a:p>
            <a:pPr marL="0" indent="0">
              <a:buNone/>
            </a:pPr>
            <a:r>
              <a:rPr lang="en-US" dirty="0" smtClean="0"/>
              <a:t>Q3. What kind of social homogeneity?</a:t>
            </a:r>
          </a:p>
          <a:p>
            <a:pPr marL="0" indent="0">
              <a:buNone/>
            </a:pPr>
            <a:r>
              <a:rPr lang="en-US" dirty="0" err="1" smtClean="0"/>
              <a:t>Ans</a:t>
            </a:r>
            <a:r>
              <a:rPr lang="en-US" dirty="0" smtClean="0"/>
              <a:t> 3. Homogeneity </a:t>
            </a:r>
            <a:r>
              <a:rPr lang="en-US" dirty="0"/>
              <a:t>of blood, language, culture……</a:t>
            </a:r>
          </a:p>
          <a:p>
            <a:pPr marL="0" indent="0">
              <a:buNone/>
            </a:pPr>
            <a:endParaRPr lang="en-US" dirty="0" smtClean="0"/>
          </a:p>
        </p:txBody>
      </p:sp>
      <p:sp>
        <p:nvSpPr>
          <p:cNvPr id="4" name="Footer Placeholder 3"/>
          <p:cNvSpPr>
            <a:spLocks noGrp="1"/>
          </p:cNvSpPr>
          <p:nvPr>
            <p:ph type="ftr" sz="quarter" idx="11"/>
          </p:nvPr>
        </p:nvSpPr>
        <p:spPr/>
        <p:txBody>
          <a:bodyPr/>
          <a:lstStyle/>
          <a:p>
            <a:endParaRPr kumimoji="0" lang="en-US"/>
          </a:p>
        </p:txBody>
      </p:sp>
      <p:sp>
        <p:nvSpPr>
          <p:cNvPr id="5" name="Slide Number Placeholder 4"/>
          <p:cNvSpPr>
            <a:spLocks noGrp="1"/>
          </p:cNvSpPr>
          <p:nvPr>
            <p:ph type="sldNum" sz="quarter" idx="12"/>
          </p:nvPr>
        </p:nvSpPr>
        <p:spPr/>
        <p:txBody>
          <a:bodyPr/>
          <a:lstStyle/>
          <a:p>
            <a:fld id="{6F42FDE4-A7DD-41A7-A0A6-9B649FB43336}" type="slidenum">
              <a:rPr kumimoji="0" lang="en-US" smtClean="0"/>
              <a:t>4</a:t>
            </a:fld>
            <a:endParaRPr kumimoji="0" lang="en-US"/>
          </a:p>
        </p:txBody>
      </p:sp>
    </p:spTree>
    <p:extLst>
      <p:ext uri="{BB962C8B-B14F-4D97-AF65-F5344CB8AC3E}">
        <p14:creationId xmlns:p14="http://schemas.microsoft.com/office/powerpoint/2010/main" val="2091589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Nation State?</a:t>
            </a:r>
            <a:endParaRPr lang="en-US" dirty="0"/>
          </a:p>
        </p:txBody>
      </p:sp>
      <p:sp>
        <p:nvSpPr>
          <p:cNvPr id="3" name="Content Placeholder 2"/>
          <p:cNvSpPr>
            <a:spLocks noGrp="1"/>
          </p:cNvSpPr>
          <p:nvPr>
            <p:ph idx="1"/>
          </p:nvPr>
        </p:nvSpPr>
        <p:spPr/>
        <p:txBody>
          <a:bodyPr>
            <a:normAutofit/>
          </a:bodyPr>
          <a:lstStyle/>
          <a:p>
            <a:pPr marL="0" indent="0">
              <a:buNone/>
            </a:pPr>
            <a:r>
              <a:rPr lang="en-US" b="1" u="sng" dirty="0" smtClean="0"/>
              <a:t>Definition and Concept</a:t>
            </a:r>
          </a:p>
          <a:p>
            <a:r>
              <a:rPr lang="en-US" dirty="0" smtClean="0"/>
              <a:t>Slow pronunciation</a:t>
            </a:r>
          </a:p>
          <a:p>
            <a:r>
              <a:rPr lang="en-US" dirty="0" smtClean="0"/>
              <a:t>Nation---State--- ?</a:t>
            </a:r>
          </a:p>
          <a:p>
            <a:r>
              <a:rPr lang="en-US" dirty="0" smtClean="0"/>
              <a:t>Meaning a nation </a:t>
            </a:r>
          </a:p>
          <a:p>
            <a:pPr marL="0" indent="0">
              <a:buNone/>
            </a:pPr>
            <a:r>
              <a:rPr lang="en-US" dirty="0" smtClean="0"/>
              <a:t>possessing a particular </a:t>
            </a:r>
          </a:p>
          <a:p>
            <a:pPr marL="0" indent="0">
              <a:buNone/>
            </a:pPr>
            <a:r>
              <a:rPr lang="en-US" dirty="0" smtClean="0"/>
              <a:t>state</a:t>
            </a:r>
          </a:p>
          <a:p>
            <a:r>
              <a:rPr lang="en-US" dirty="0" smtClean="0"/>
              <a:t>Or a state with a particular</a:t>
            </a:r>
          </a:p>
          <a:p>
            <a:pPr marL="0" indent="0">
              <a:buNone/>
            </a:pPr>
            <a:r>
              <a:rPr lang="en-US" dirty="0" smtClean="0"/>
              <a:t> nation</a:t>
            </a:r>
          </a:p>
          <a:p>
            <a:endParaRPr lang="en-US" dirty="0" smtClean="0"/>
          </a:p>
          <a:p>
            <a:endParaRPr lang="en-US" dirty="0"/>
          </a:p>
          <a:p>
            <a:endParaRPr lang="en-US" dirty="0" smtClean="0"/>
          </a:p>
          <a:p>
            <a:pPr marL="0" indent="0">
              <a:buNone/>
            </a:pPr>
            <a:endParaRPr lang="en-US" sz="1400" dirty="0" smtClean="0"/>
          </a:p>
          <a:p>
            <a:pPr marL="0" indent="0">
              <a:buNone/>
            </a:pPr>
            <a:endParaRPr lang="en-US" sz="1400" dirty="0"/>
          </a:p>
        </p:txBody>
      </p:sp>
      <p:sp>
        <p:nvSpPr>
          <p:cNvPr id="4" name="Footer Placeholder 3"/>
          <p:cNvSpPr>
            <a:spLocks noGrp="1"/>
          </p:cNvSpPr>
          <p:nvPr>
            <p:ph type="ftr" sz="quarter" idx="11"/>
          </p:nvPr>
        </p:nvSpPr>
        <p:spPr>
          <a:xfrm>
            <a:off x="914400" y="6324600"/>
            <a:ext cx="5486400" cy="228600"/>
          </a:xfrm>
        </p:spPr>
        <p:txBody>
          <a:bodyPr/>
          <a:lstStyle/>
          <a:p>
            <a:r>
              <a:rPr lang="en-US" dirty="0"/>
              <a:t>http://outlookafghanistan.net/topics.php?post_id=5451</a:t>
            </a:r>
          </a:p>
          <a:p>
            <a:endParaRPr kumimoji="0" lang="en-US" dirty="0"/>
          </a:p>
        </p:txBody>
      </p:sp>
      <p:sp>
        <p:nvSpPr>
          <p:cNvPr id="5" name="Slide Number Placeholder 4"/>
          <p:cNvSpPr>
            <a:spLocks noGrp="1"/>
          </p:cNvSpPr>
          <p:nvPr>
            <p:ph type="sldNum" sz="quarter" idx="12"/>
          </p:nvPr>
        </p:nvSpPr>
        <p:spPr/>
        <p:txBody>
          <a:bodyPr/>
          <a:lstStyle/>
          <a:p>
            <a:fld id="{6F42FDE4-A7DD-41A7-A0A6-9B649FB43336}" type="slidenum">
              <a:rPr kumimoji="0" lang="en-US" smtClean="0"/>
              <a:t>5</a:t>
            </a:fld>
            <a:endParaRPr kumimoji="0" lang="en-US"/>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90655" y="1295400"/>
            <a:ext cx="4000500" cy="434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47865988"/>
      </p:ext>
    </p:extLst>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562600"/>
          </a:xfrm>
        </p:spPr>
        <p:txBody>
          <a:bodyPr>
            <a:normAutofit/>
          </a:bodyPr>
          <a:lstStyle/>
          <a:p>
            <a:pPr marL="0" indent="0" algn="just">
              <a:buNone/>
            </a:pPr>
            <a:r>
              <a:rPr lang="en-US" sz="2800" b="1" u="sng" dirty="0" smtClean="0"/>
              <a:t>Concept</a:t>
            </a:r>
          </a:p>
          <a:p>
            <a:pPr algn="just"/>
            <a:r>
              <a:rPr lang="en-US" dirty="0" smtClean="0"/>
              <a:t>World has a large population- is the population same?</a:t>
            </a:r>
          </a:p>
          <a:p>
            <a:pPr algn="just"/>
            <a:r>
              <a:rPr lang="en-US" dirty="0" smtClean="0"/>
              <a:t>Population divided into groups- kind of groups?</a:t>
            </a:r>
          </a:p>
          <a:p>
            <a:pPr algn="just"/>
            <a:r>
              <a:rPr lang="en-US" dirty="0" smtClean="0"/>
              <a:t>Economic, religious, ethnic, linguistic etc. dominant group?</a:t>
            </a:r>
          </a:p>
          <a:p>
            <a:pPr algn="just"/>
            <a:r>
              <a:rPr lang="en-US" dirty="0" smtClean="0"/>
              <a:t>The ethnic and linguistic group more dominant</a:t>
            </a:r>
          </a:p>
          <a:p>
            <a:pPr algn="just"/>
            <a:r>
              <a:rPr lang="en-US" dirty="0" smtClean="0"/>
              <a:t>Thus helped in forming a stronger group- nation</a:t>
            </a:r>
          </a:p>
          <a:p>
            <a:pPr algn="just"/>
            <a:r>
              <a:rPr lang="en-US" dirty="0" smtClean="0"/>
              <a:t>The nations aspire to get a state- their first goal</a:t>
            </a:r>
          </a:p>
          <a:p>
            <a:pPr algn="just"/>
            <a:r>
              <a:rPr lang="en-US" dirty="0" smtClean="0"/>
              <a:t>NSS- Western concept</a:t>
            </a:r>
          </a:p>
          <a:p>
            <a:pPr algn="just"/>
            <a:endParaRPr lang="en-US" dirty="0" smtClean="0"/>
          </a:p>
        </p:txBody>
      </p:sp>
      <p:sp>
        <p:nvSpPr>
          <p:cNvPr id="2" name="Footer Placeholder 1"/>
          <p:cNvSpPr>
            <a:spLocks noGrp="1"/>
          </p:cNvSpPr>
          <p:nvPr>
            <p:ph type="ftr" sz="quarter" idx="11"/>
          </p:nvPr>
        </p:nvSpPr>
        <p:spPr>
          <a:xfrm>
            <a:off x="228600" y="6356350"/>
            <a:ext cx="5791200" cy="365125"/>
          </a:xfrm>
        </p:spPr>
        <p:txBody>
          <a:bodyPr/>
          <a:lstStyle/>
          <a:p>
            <a:r>
              <a:rPr kumimoji="0" lang="en-US" dirty="0"/>
              <a:t>http://www.adamsmith.org/blog/politics-government/is-nationalism-a-force-for-good-yes/</a:t>
            </a:r>
          </a:p>
        </p:txBody>
      </p:sp>
      <p:sp>
        <p:nvSpPr>
          <p:cNvPr id="4" name="Slide Number Placeholder 3"/>
          <p:cNvSpPr>
            <a:spLocks noGrp="1"/>
          </p:cNvSpPr>
          <p:nvPr>
            <p:ph type="sldNum" sz="quarter" idx="12"/>
          </p:nvPr>
        </p:nvSpPr>
        <p:spPr/>
        <p:txBody>
          <a:bodyPr/>
          <a:lstStyle/>
          <a:p>
            <a:fld id="{6F42FDE4-A7DD-41A7-A0A6-9B649FB43336}" type="slidenum">
              <a:rPr kumimoji="0" lang="en-US" smtClean="0"/>
              <a:t>6</a:t>
            </a:fld>
            <a:endParaRPr kumimoji="0" lang="en-US"/>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402" r="12140" b="5785"/>
          <a:stretch/>
        </p:blipFill>
        <p:spPr bwMode="auto">
          <a:xfrm>
            <a:off x="3990975" y="3505200"/>
            <a:ext cx="4987636" cy="27639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15895415"/>
      </p:ext>
    </p:extLst>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5638800"/>
          </a:xfrm>
        </p:spPr>
        <p:txBody>
          <a:bodyPr>
            <a:normAutofit/>
          </a:bodyPr>
          <a:lstStyle/>
          <a:p>
            <a:pPr marL="0" indent="0" algn="just">
              <a:buNone/>
            </a:pPr>
            <a:r>
              <a:rPr lang="en-US" b="1" u="sng" dirty="0" smtClean="0"/>
              <a:t>Islamic concept</a:t>
            </a:r>
          </a:p>
          <a:p>
            <a:pPr algn="just"/>
            <a:r>
              <a:rPr lang="en-US" dirty="0" smtClean="0"/>
              <a:t>No economic, linguistic, racial or ethnic, geographical preference</a:t>
            </a:r>
          </a:p>
          <a:p>
            <a:pPr algn="just"/>
            <a:r>
              <a:rPr lang="en-US" dirty="0" smtClean="0"/>
              <a:t>Group formed on ideology- Islamic ideology</a:t>
            </a:r>
          </a:p>
          <a:p>
            <a:pPr algn="just"/>
            <a:r>
              <a:rPr lang="en-US" dirty="0" smtClean="0"/>
              <a:t>Termed as  Muslim </a:t>
            </a:r>
            <a:r>
              <a:rPr lang="en-US" dirty="0" err="1" smtClean="0"/>
              <a:t>Ummah</a:t>
            </a:r>
            <a:r>
              <a:rPr lang="en-US" dirty="0" smtClean="0"/>
              <a:t>- Muslim Community</a:t>
            </a:r>
          </a:p>
          <a:p>
            <a:pPr algn="just"/>
            <a:r>
              <a:rPr lang="en-US" dirty="0" smtClean="0"/>
              <a:t>All Muslims are one- </a:t>
            </a:r>
            <a:r>
              <a:rPr lang="en-US" dirty="0" err="1" smtClean="0"/>
              <a:t>Ummah</a:t>
            </a:r>
            <a:endParaRPr lang="en-US" dirty="0" smtClean="0"/>
          </a:p>
          <a:p>
            <a:pPr algn="just"/>
            <a:r>
              <a:rPr lang="en-US" dirty="0" smtClean="0"/>
              <a:t>All Muslims are brothers.</a:t>
            </a:r>
          </a:p>
          <a:p>
            <a:pPr algn="just"/>
            <a:r>
              <a:rPr lang="en-US" i="1" dirty="0" err="1"/>
              <a:t>Manf</a:t>
            </a:r>
            <a:r>
              <a:rPr lang="en-US" i="1" dirty="0"/>
              <a:t>-e-at </a:t>
            </a:r>
            <a:r>
              <a:rPr lang="en-US" i="1" dirty="0" err="1"/>
              <a:t>ek</a:t>
            </a:r>
            <a:r>
              <a:rPr lang="en-US" i="1" dirty="0"/>
              <a:t> </a:t>
            </a:r>
            <a:r>
              <a:rPr lang="en-US" i="1" dirty="0" err="1"/>
              <a:t>hai</a:t>
            </a:r>
            <a:r>
              <a:rPr lang="en-US" i="1" dirty="0"/>
              <a:t> is </a:t>
            </a:r>
            <a:r>
              <a:rPr lang="en-US" i="1" dirty="0" err="1"/>
              <a:t>qaum</a:t>
            </a:r>
            <a:r>
              <a:rPr lang="en-US" i="1" dirty="0"/>
              <a:t> </a:t>
            </a:r>
            <a:r>
              <a:rPr lang="en-US" i="1" dirty="0" err="1"/>
              <a:t>ki</a:t>
            </a:r>
            <a:r>
              <a:rPr lang="en-US" i="1" dirty="0"/>
              <a:t> </a:t>
            </a:r>
            <a:r>
              <a:rPr lang="en-US" i="1" dirty="0" err="1"/>
              <a:t>nuqsaan</a:t>
            </a:r>
            <a:r>
              <a:rPr lang="en-US" i="1" dirty="0"/>
              <a:t> </a:t>
            </a:r>
            <a:r>
              <a:rPr lang="en-US" i="1" dirty="0" err="1"/>
              <a:t>bhi</a:t>
            </a:r>
            <a:r>
              <a:rPr lang="en-US" i="1" dirty="0"/>
              <a:t> </a:t>
            </a:r>
            <a:r>
              <a:rPr lang="en-US" i="1" dirty="0" err="1"/>
              <a:t>ek</a:t>
            </a:r>
            <a:r>
              <a:rPr lang="en-US" i="1" dirty="0"/>
              <a:t> </a:t>
            </a:r>
            <a:endParaRPr lang="en-US" i="1" dirty="0" smtClean="0"/>
          </a:p>
          <a:p>
            <a:pPr algn="just"/>
            <a:r>
              <a:rPr lang="en-US" i="1" dirty="0" err="1" smtClean="0"/>
              <a:t>ek</a:t>
            </a:r>
            <a:r>
              <a:rPr lang="en-US" i="1" dirty="0" smtClean="0"/>
              <a:t> </a:t>
            </a:r>
            <a:r>
              <a:rPr lang="en-US" i="1" dirty="0"/>
              <a:t>hi sab </a:t>
            </a:r>
            <a:r>
              <a:rPr lang="en-US" i="1" dirty="0" err="1"/>
              <a:t>ka</a:t>
            </a:r>
            <a:r>
              <a:rPr lang="en-US" i="1" dirty="0"/>
              <a:t> </a:t>
            </a:r>
            <a:r>
              <a:rPr lang="en-US" i="1" dirty="0" err="1"/>
              <a:t>nabi</a:t>
            </a:r>
            <a:r>
              <a:rPr lang="en-US" i="1" dirty="0"/>
              <a:t> </a:t>
            </a:r>
            <a:r>
              <a:rPr lang="en-US" i="1" dirty="0" err="1"/>
              <a:t>deen</a:t>
            </a:r>
            <a:r>
              <a:rPr lang="en-US" i="1" dirty="0"/>
              <a:t> </a:t>
            </a:r>
            <a:r>
              <a:rPr lang="en-US" i="1" dirty="0" err="1"/>
              <a:t>bhi</a:t>
            </a:r>
            <a:r>
              <a:rPr lang="en-US" i="1" dirty="0"/>
              <a:t> </a:t>
            </a:r>
            <a:r>
              <a:rPr lang="en-US" i="1" dirty="0" err="1"/>
              <a:t>iman</a:t>
            </a:r>
            <a:r>
              <a:rPr lang="en-US" i="1" dirty="0"/>
              <a:t> </a:t>
            </a:r>
            <a:r>
              <a:rPr lang="en-US" i="1" dirty="0" err="1"/>
              <a:t>bhi</a:t>
            </a:r>
            <a:r>
              <a:rPr lang="en-US" i="1" dirty="0"/>
              <a:t> </a:t>
            </a:r>
            <a:r>
              <a:rPr lang="en-US" i="1" dirty="0" err="1"/>
              <a:t>ek</a:t>
            </a:r>
            <a:r>
              <a:rPr lang="en-US" i="1" dirty="0"/>
              <a:t> </a:t>
            </a:r>
            <a:endParaRPr lang="en-US" i="1" dirty="0" smtClean="0"/>
          </a:p>
          <a:p>
            <a:pPr algn="just"/>
            <a:r>
              <a:rPr lang="en-US" i="1" dirty="0" err="1" smtClean="0"/>
              <a:t>harame</a:t>
            </a:r>
            <a:r>
              <a:rPr lang="en-US" i="1" dirty="0" smtClean="0"/>
              <a:t> </a:t>
            </a:r>
            <a:r>
              <a:rPr lang="en-US" i="1" dirty="0" err="1"/>
              <a:t>paak</a:t>
            </a:r>
            <a:r>
              <a:rPr lang="en-US" i="1" dirty="0"/>
              <a:t> </a:t>
            </a:r>
            <a:r>
              <a:rPr lang="en-US" i="1" dirty="0" err="1"/>
              <a:t>bhi</a:t>
            </a:r>
            <a:r>
              <a:rPr lang="en-US" i="1" dirty="0"/>
              <a:t> Allah </a:t>
            </a:r>
            <a:r>
              <a:rPr lang="en-US" i="1" dirty="0" err="1"/>
              <a:t>bhi</a:t>
            </a:r>
            <a:r>
              <a:rPr lang="en-US" i="1" dirty="0"/>
              <a:t> Quran </a:t>
            </a:r>
            <a:r>
              <a:rPr lang="en-US" i="1" dirty="0" err="1"/>
              <a:t>bhi</a:t>
            </a:r>
            <a:r>
              <a:rPr lang="en-US" i="1" dirty="0"/>
              <a:t> </a:t>
            </a:r>
            <a:r>
              <a:rPr lang="en-US" i="1" dirty="0" err="1"/>
              <a:t>ek</a:t>
            </a:r>
            <a:r>
              <a:rPr lang="en-US" i="1" dirty="0"/>
              <a:t> </a:t>
            </a:r>
            <a:endParaRPr lang="en-US" i="1" dirty="0" smtClean="0"/>
          </a:p>
          <a:p>
            <a:pPr algn="just"/>
            <a:r>
              <a:rPr lang="en-US" i="1" dirty="0" err="1" smtClean="0"/>
              <a:t>kuchh</a:t>
            </a:r>
            <a:r>
              <a:rPr lang="en-US" i="1" dirty="0" smtClean="0"/>
              <a:t> </a:t>
            </a:r>
            <a:r>
              <a:rPr lang="en-US" i="1" dirty="0" err="1"/>
              <a:t>bari</a:t>
            </a:r>
            <a:r>
              <a:rPr lang="en-US" i="1" dirty="0"/>
              <a:t> </a:t>
            </a:r>
            <a:r>
              <a:rPr lang="en-US" i="1" dirty="0" err="1"/>
              <a:t>baat</a:t>
            </a:r>
            <a:r>
              <a:rPr lang="en-US" i="1" dirty="0"/>
              <a:t> </a:t>
            </a:r>
            <a:r>
              <a:rPr lang="en-US" i="1" dirty="0" err="1"/>
              <a:t>thi</a:t>
            </a:r>
            <a:r>
              <a:rPr lang="en-US" i="1" dirty="0"/>
              <a:t> </a:t>
            </a:r>
            <a:r>
              <a:rPr lang="en-US" i="1" dirty="0" err="1"/>
              <a:t>hote</a:t>
            </a:r>
            <a:r>
              <a:rPr lang="en-US" i="1" dirty="0"/>
              <a:t> </a:t>
            </a:r>
            <a:r>
              <a:rPr lang="en-US" i="1" dirty="0" err="1"/>
              <a:t>jo</a:t>
            </a:r>
            <a:r>
              <a:rPr lang="en-US" i="1" dirty="0"/>
              <a:t> </a:t>
            </a:r>
            <a:r>
              <a:rPr lang="en-US" i="1" dirty="0" err="1"/>
              <a:t>Musalman</a:t>
            </a:r>
            <a:r>
              <a:rPr lang="en-US" i="1" dirty="0"/>
              <a:t> </a:t>
            </a:r>
            <a:r>
              <a:rPr lang="en-US" i="1" dirty="0" err="1"/>
              <a:t>bhi</a:t>
            </a:r>
            <a:r>
              <a:rPr lang="en-US" i="1" dirty="0"/>
              <a:t> </a:t>
            </a:r>
            <a:r>
              <a:rPr lang="en-US" i="1" dirty="0" err="1" smtClean="0"/>
              <a:t>ek</a:t>
            </a:r>
            <a:r>
              <a:rPr lang="en-US" i="1" dirty="0" smtClean="0"/>
              <a:t>  (</a:t>
            </a:r>
            <a:r>
              <a:rPr lang="en-US" i="1" dirty="0" err="1" smtClean="0"/>
              <a:t>Iqbal</a:t>
            </a:r>
            <a:r>
              <a:rPr lang="en-US" i="1" dirty="0" smtClean="0"/>
              <a:t>)</a:t>
            </a:r>
            <a:endParaRPr lang="en-US" dirty="0" smtClean="0"/>
          </a:p>
          <a:p>
            <a:pPr algn="just"/>
            <a:r>
              <a:rPr lang="en-US" dirty="0" smtClean="0"/>
              <a:t>In IR- we study from western point of view</a:t>
            </a:r>
          </a:p>
          <a:p>
            <a:pPr algn="just"/>
            <a:r>
              <a:rPr lang="en-US" dirty="0" smtClean="0"/>
              <a:t>Morgenthau: </a:t>
            </a:r>
            <a:r>
              <a:rPr lang="en-US" i="1" dirty="0" smtClean="0">
                <a:solidFill>
                  <a:srgbClr val="FF0000"/>
                </a:solidFill>
              </a:rPr>
              <a:t>A nation needs a state. One nation, one state</a:t>
            </a:r>
          </a:p>
          <a:p>
            <a:endParaRPr lang="en-US" dirty="0"/>
          </a:p>
        </p:txBody>
      </p:sp>
      <p:sp>
        <p:nvSpPr>
          <p:cNvPr id="2" name="Footer Placeholder 1"/>
          <p:cNvSpPr>
            <a:spLocks noGrp="1"/>
          </p:cNvSpPr>
          <p:nvPr>
            <p:ph type="ftr" sz="quarter" idx="11"/>
          </p:nvPr>
        </p:nvSpPr>
        <p:spPr/>
        <p:txBody>
          <a:bodyPr/>
          <a:lstStyle/>
          <a:p>
            <a:endParaRPr kumimoji="0" lang="en-US"/>
          </a:p>
        </p:txBody>
      </p:sp>
      <p:sp>
        <p:nvSpPr>
          <p:cNvPr id="4" name="Slide Number Placeholder 3"/>
          <p:cNvSpPr>
            <a:spLocks noGrp="1"/>
          </p:cNvSpPr>
          <p:nvPr>
            <p:ph type="sldNum" sz="quarter" idx="12"/>
          </p:nvPr>
        </p:nvSpPr>
        <p:spPr/>
        <p:txBody>
          <a:bodyPr/>
          <a:lstStyle/>
          <a:p>
            <a:fld id="{6F42FDE4-A7DD-41A7-A0A6-9B649FB43336}" type="slidenum">
              <a:rPr kumimoji="0" lang="en-US" smtClean="0"/>
              <a:t>7</a:t>
            </a:fld>
            <a:endParaRPr kumimoji="0" lang="en-US"/>
          </a:p>
        </p:txBody>
      </p:sp>
    </p:spTree>
    <p:extLst>
      <p:ext uri="{BB962C8B-B14F-4D97-AF65-F5344CB8AC3E}">
        <p14:creationId xmlns:p14="http://schemas.microsoft.com/office/powerpoint/2010/main" val="2454555802"/>
      </p:ext>
    </p:extLst>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randombar(horizont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randombar(horizontal)">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randombar(horizontal)">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randombar(horizontal)">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randombar(horizontal)">
                                      <p:cBhvr>
                                        <p:cTn id="52" dur="500"/>
                                        <p:tgtEl>
                                          <p:spTgt spid="3">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4" presetClass="entr" presetSubtype="10" fill="hold" grpId="0" nodeType="clickEffect">
                                  <p:stCondLst>
                                    <p:cond delay="0"/>
                                  </p:stCondLst>
                                  <p:childTnLst>
                                    <p:set>
                                      <p:cBhvr>
                                        <p:cTn id="56" dur="1" fill="hold">
                                          <p:stCondLst>
                                            <p:cond delay="0"/>
                                          </p:stCondLst>
                                        </p:cTn>
                                        <p:tgtEl>
                                          <p:spTgt spid="3">
                                            <p:txEl>
                                              <p:pRg st="10" end="10"/>
                                            </p:txEl>
                                          </p:spTgt>
                                        </p:tgtEl>
                                        <p:attrNameLst>
                                          <p:attrName>style.visibility</p:attrName>
                                        </p:attrNameLst>
                                      </p:cBhvr>
                                      <p:to>
                                        <p:strVal val="visible"/>
                                      </p:to>
                                    </p:set>
                                    <p:animEffect transition="in" filter="randombar(horizontal)">
                                      <p:cBhvr>
                                        <p:cTn id="57" dur="500"/>
                                        <p:tgtEl>
                                          <p:spTgt spid="3">
                                            <p:txEl>
                                              <p:pRg st="10" end="1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4" presetClass="entr" presetSubtype="10" fill="hold" grpId="0" nodeType="clickEffect">
                                  <p:stCondLst>
                                    <p:cond delay="0"/>
                                  </p:stCondLst>
                                  <p:childTnLst>
                                    <p:set>
                                      <p:cBhvr>
                                        <p:cTn id="61" dur="1" fill="hold">
                                          <p:stCondLst>
                                            <p:cond delay="0"/>
                                          </p:stCondLst>
                                        </p:cTn>
                                        <p:tgtEl>
                                          <p:spTgt spid="3">
                                            <p:txEl>
                                              <p:pRg st="11" end="11"/>
                                            </p:txEl>
                                          </p:spTgt>
                                        </p:tgtEl>
                                        <p:attrNameLst>
                                          <p:attrName>style.visibility</p:attrName>
                                        </p:attrNameLst>
                                      </p:cBhvr>
                                      <p:to>
                                        <p:strVal val="visible"/>
                                      </p:to>
                                    </p:set>
                                    <p:animEffect transition="in" filter="randombar(horizontal)">
                                      <p:cBhvr>
                                        <p:cTn id="62"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solidFill>
                  <a:srgbClr val="FF0000"/>
                </a:solidFill>
              </a:rPr>
              <a:t>Freedom </a:t>
            </a:r>
            <a:r>
              <a:rPr lang="en-US" b="1" dirty="0" smtClean="0">
                <a:solidFill>
                  <a:srgbClr val="FF0000"/>
                </a:solidFill>
              </a:rPr>
              <a:t>Struggle</a:t>
            </a:r>
            <a:endParaRPr lang="en-US" b="1" dirty="0"/>
          </a:p>
        </p:txBody>
      </p:sp>
      <p:sp>
        <p:nvSpPr>
          <p:cNvPr id="3" name="Content Placeholder 2"/>
          <p:cNvSpPr>
            <a:spLocks noGrp="1"/>
          </p:cNvSpPr>
          <p:nvPr>
            <p:ph idx="1"/>
          </p:nvPr>
        </p:nvSpPr>
        <p:spPr/>
        <p:txBody>
          <a:bodyPr/>
          <a:lstStyle/>
          <a:p>
            <a:r>
              <a:rPr lang="en-US" b="1" dirty="0" smtClean="0">
                <a:solidFill>
                  <a:srgbClr val="FF0000"/>
                </a:solidFill>
              </a:rPr>
              <a:t>Jinnah’s </a:t>
            </a:r>
            <a:r>
              <a:rPr lang="en-US" b="1" dirty="0">
                <a:solidFill>
                  <a:srgbClr val="FF0000"/>
                </a:solidFill>
              </a:rPr>
              <a:t>argument for 2 nation </a:t>
            </a:r>
            <a:r>
              <a:rPr lang="en-US" b="1" dirty="0" smtClean="0">
                <a:solidFill>
                  <a:srgbClr val="FF0000"/>
                </a:solidFill>
              </a:rPr>
              <a:t>theory against 1 nation theory</a:t>
            </a:r>
          </a:p>
          <a:p>
            <a:r>
              <a:rPr lang="en-US" dirty="0" smtClean="0"/>
              <a:t>“we </a:t>
            </a:r>
            <a:r>
              <a:rPr lang="en-US" dirty="0"/>
              <a:t>are a nation with our own distinctive culture and civilization, language and literature, art and architecture, names and nomenclature, sense of values and proportions, legal laws and moral codes, customs and calendar, history and tradition, and aptitude and ambitions. In short, we have our own outlook on life and of life</a:t>
            </a:r>
            <a:r>
              <a:rPr lang="en-US" dirty="0" smtClean="0"/>
              <a:t>.”</a:t>
            </a:r>
            <a:endParaRPr lang="en-US" dirty="0"/>
          </a:p>
        </p:txBody>
      </p:sp>
      <p:sp>
        <p:nvSpPr>
          <p:cNvPr id="4" name="Footer Placeholder 3"/>
          <p:cNvSpPr>
            <a:spLocks noGrp="1"/>
          </p:cNvSpPr>
          <p:nvPr>
            <p:ph type="ftr" sz="quarter" idx="11"/>
          </p:nvPr>
        </p:nvSpPr>
        <p:spPr/>
        <p:txBody>
          <a:bodyPr/>
          <a:lstStyle/>
          <a:p>
            <a:endParaRPr kumimoji="0" lang="en-US" dirty="0"/>
          </a:p>
        </p:txBody>
      </p:sp>
      <p:sp>
        <p:nvSpPr>
          <p:cNvPr id="5" name="Slide Number Placeholder 4"/>
          <p:cNvSpPr>
            <a:spLocks noGrp="1"/>
          </p:cNvSpPr>
          <p:nvPr>
            <p:ph type="sldNum" sz="quarter" idx="12"/>
          </p:nvPr>
        </p:nvSpPr>
        <p:spPr/>
        <p:txBody>
          <a:bodyPr/>
          <a:lstStyle/>
          <a:p>
            <a:fld id="{6F42FDE4-A7DD-41A7-A0A6-9B649FB43336}" type="slidenum">
              <a:rPr kumimoji="0" lang="en-US" smtClean="0"/>
              <a:t>8</a:t>
            </a:fld>
            <a:endParaRPr kumimoji="0" lang="en-US"/>
          </a:p>
        </p:txBody>
      </p:sp>
    </p:spTree>
    <p:extLst>
      <p:ext uri="{BB962C8B-B14F-4D97-AF65-F5344CB8AC3E}">
        <p14:creationId xmlns:p14="http://schemas.microsoft.com/office/powerpoint/2010/main" val="280432701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457200"/>
            <a:ext cx="8229600" cy="5791200"/>
          </a:xfrm>
        </p:spPr>
        <p:txBody>
          <a:bodyPr/>
          <a:lstStyle/>
          <a:p>
            <a:pPr marL="0" indent="0">
              <a:buNone/>
            </a:pPr>
            <a:r>
              <a:rPr lang="en-US" b="1" u="sng" dirty="0" smtClean="0"/>
              <a:t>Definition of NSS</a:t>
            </a:r>
          </a:p>
          <a:p>
            <a:r>
              <a:rPr lang="en-US" dirty="0" smtClean="0"/>
              <a:t>A system in which states deriving its strength from linguistic or ethnic affinity and possessing a territory governed by a sovereign</a:t>
            </a:r>
          </a:p>
          <a:p>
            <a:r>
              <a:rPr lang="en-US" dirty="0"/>
              <a:t>A nation-state is a political entity (sovereign state) that governs a cultural entity (nation) by successfully serving all its citizens</a:t>
            </a:r>
          </a:p>
          <a:p>
            <a:r>
              <a:rPr lang="en-US" b="1" dirty="0" smtClean="0"/>
              <a:t>Palmer and Perkins</a:t>
            </a:r>
            <a:r>
              <a:rPr lang="en-US" dirty="0" smtClean="0"/>
              <a:t>: NSS ‘is the pattern of political life in which people are separately organized into sovereign states that interact with one another in varying degrees and in varying ways’ </a:t>
            </a:r>
          </a:p>
          <a:p>
            <a:r>
              <a:rPr lang="en-US" dirty="0" smtClean="0"/>
              <a:t>Merriam-Webster dictionary: a form of political organization in which a group of people who share the same history, traditions, or language </a:t>
            </a:r>
            <a:r>
              <a:rPr lang="en-US" dirty="0"/>
              <a:t>live in a particular area under one </a:t>
            </a:r>
            <a:r>
              <a:rPr lang="en-US" dirty="0" smtClean="0"/>
              <a:t>government</a:t>
            </a:r>
          </a:p>
        </p:txBody>
      </p:sp>
      <p:sp>
        <p:nvSpPr>
          <p:cNvPr id="2" name="Footer Placeholder 1"/>
          <p:cNvSpPr>
            <a:spLocks noGrp="1"/>
          </p:cNvSpPr>
          <p:nvPr>
            <p:ph type="ftr" sz="quarter" idx="11"/>
          </p:nvPr>
        </p:nvSpPr>
        <p:spPr/>
        <p:txBody>
          <a:bodyPr/>
          <a:lstStyle/>
          <a:p>
            <a:endParaRPr kumimoji="0" lang="en-US"/>
          </a:p>
        </p:txBody>
      </p:sp>
      <p:sp>
        <p:nvSpPr>
          <p:cNvPr id="4" name="Slide Number Placeholder 3"/>
          <p:cNvSpPr>
            <a:spLocks noGrp="1"/>
          </p:cNvSpPr>
          <p:nvPr>
            <p:ph type="sldNum" sz="quarter" idx="12"/>
          </p:nvPr>
        </p:nvSpPr>
        <p:spPr/>
        <p:txBody>
          <a:bodyPr/>
          <a:lstStyle/>
          <a:p>
            <a:fld id="{6F42FDE4-A7DD-41A7-A0A6-9B649FB43336}" type="slidenum">
              <a:rPr kumimoji="0" lang="en-US" smtClean="0"/>
              <a:t>9</a:t>
            </a:fld>
            <a:endParaRPr kumimoji="0" lang="en-US"/>
          </a:p>
        </p:txBody>
      </p:sp>
    </p:spTree>
    <p:extLst>
      <p:ext uri="{BB962C8B-B14F-4D97-AF65-F5344CB8AC3E}">
        <p14:creationId xmlns:p14="http://schemas.microsoft.com/office/powerpoint/2010/main" val="3287481703"/>
      </p:ext>
    </p:extLst>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457200"/>
            <a:ext cx="8153400" cy="5638800"/>
          </a:xfrm>
        </p:spPr>
        <p:txBody>
          <a:bodyPr>
            <a:normAutofit/>
          </a:bodyPr>
          <a:lstStyle/>
          <a:p>
            <a:r>
              <a:rPr lang="en-US" sz="2800" b="1" u="sng" dirty="0" smtClean="0"/>
              <a:t>Origin</a:t>
            </a:r>
          </a:p>
          <a:p>
            <a:r>
              <a:rPr lang="en-US" dirty="0" smtClean="0"/>
              <a:t>Traced back to 1648- Treaty/Peace of  Westphalia (Germany)</a:t>
            </a:r>
          </a:p>
          <a:p>
            <a:r>
              <a:rPr lang="en-US" dirty="0" smtClean="0"/>
              <a:t>30 years war ended and peace established in Europe</a:t>
            </a:r>
          </a:p>
          <a:p>
            <a:r>
              <a:rPr lang="en-US" dirty="0"/>
              <a:t>dynastic rivalries </a:t>
            </a:r>
            <a:r>
              <a:rPr lang="en-US" dirty="0" smtClean="0"/>
              <a:t>between France, Spain </a:t>
            </a:r>
            <a:r>
              <a:rPr lang="en-US" dirty="0"/>
              <a:t>and Germany</a:t>
            </a:r>
          </a:p>
          <a:p>
            <a:r>
              <a:rPr lang="en-US" dirty="0" smtClean="0"/>
              <a:t>Struggle b/w Catholics and Protestants for reformation in Roman empire and church</a:t>
            </a:r>
          </a:p>
          <a:p>
            <a:r>
              <a:rPr lang="en-GB" dirty="0" smtClean="0"/>
              <a:t>Catholic Church- control on religious duties and beliefs</a:t>
            </a:r>
          </a:p>
          <a:p>
            <a:r>
              <a:rPr lang="en-GB" dirty="0" smtClean="0"/>
              <a:t>Church was oppressive, controlled freedom and knowledge</a:t>
            </a:r>
          </a:p>
        </p:txBody>
      </p:sp>
      <p:sp>
        <p:nvSpPr>
          <p:cNvPr id="2" name="Footer Placeholder 1"/>
          <p:cNvSpPr>
            <a:spLocks noGrp="1"/>
          </p:cNvSpPr>
          <p:nvPr>
            <p:ph type="ftr" sz="quarter" idx="11"/>
          </p:nvPr>
        </p:nvSpPr>
        <p:spPr>
          <a:xfrm>
            <a:off x="152400" y="6356350"/>
            <a:ext cx="8153400" cy="365125"/>
          </a:xfrm>
        </p:spPr>
        <p:txBody>
          <a:bodyPr/>
          <a:lstStyle/>
          <a:p>
            <a:endParaRPr kumimoji="0" lang="en-US" dirty="0"/>
          </a:p>
        </p:txBody>
      </p:sp>
      <p:sp>
        <p:nvSpPr>
          <p:cNvPr id="4" name="Slide Number Placeholder 3"/>
          <p:cNvSpPr>
            <a:spLocks noGrp="1"/>
          </p:cNvSpPr>
          <p:nvPr>
            <p:ph type="sldNum" sz="quarter" idx="12"/>
          </p:nvPr>
        </p:nvSpPr>
        <p:spPr/>
        <p:txBody>
          <a:bodyPr/>
          <a:lstStyle/>
          <a:p>
            <a:fld id="{6F42FDE4-A7DD-41A7-A0A6-9B649FB43336}" type="slidenum">
              <a:rPr kumimoji="0" lang="en-US" smtClean="0"/>
              <a:t>10</a:t>
            </a:fld>
            <a:endParaRPr kumimoji="0" lang="en-US"/>
          </a:p>
        </p:txBody>
      </p:sp>
    </p:spTree>
    <p:extLst>
      <p:ext uri="{BB962C8B-B14F-4D97-AF65-F5344CB8AC3E}">
        <p14:creationId xmlns:p14="http://schemas.microsoft.com/office/powerpoint/2010/main" val="3477040164"/>
      </p:ext>
    </p:extLst>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randombar(horizont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randombar(horizontal)">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30 years War</a:t>
            </a:r>
            <a:endParaRPr lang="en-US" dirty="0"/>
          </a:p>
        </p:txBody>
      </p:sp>
      <p:sp>
        <p:nvSpPr>
          <p:cNvPr id="4" name="Footer Placeholder 3"/>
          <p:cNvSpPr>
            <a:spLocks noGrp="1"/>
          </p:cNvSpPr>
          <p:nvPr>
            <p:ph type="ftr" sz="quarter" idx="11"/>
          </p:nvPr>
        </p:nvSpPr>
        <p:spPr>
          <a:xfrm>
            <a:off x="3124200" y="6356350"/>
            <a:ext cx="3810000" cy="365125"/>
          </a:xfrm>
        </p:spPr>
        <p:txBody>
          <a:bodyPr/>
          <a:lstStyle/>
          <a:p>
            <a:r>
              <a:rPr kumimoji="0" lang="en-US" dirty="0"/>
              <a:t>http://forums.civfanatics.com/showthread.php?t=397444</a:t>
            </a:r>
          </a:p>
        </p:txBody>
      </p:sp>
      <p:sp>
        <p:nvSpPr>
          <p:cNvPr id="5" name="Slide Number Placeholder 4"/>
          <p:cNvSpPr>
            <a:spLocks noGrp="1"/>
          </p:cNvSpPr>
          <p:nvPr>
            <p:ph type="sldNum" sz="quarter" idx="12"/>
          </p:nvPr>
        </p:nvSpPr>
        <p:spPr/>
        <p:txBody>
          <a:bodyPr/>
          <a:lstStyle/>
          <a:p>
            <a:fld id="{6F42FDE4-A7DD-41A7-A0A6-9B649FB43336}" type="slidenum">
              <a:rPr kumimoji="0" lang="en-US" smtClean="0"/>
              <a:t>11</a:t>
            </a:fld>
            <a:endParaRPr kumimoji="0" lang="en-US"/>
          </a:p>
        </p:txBody>
      </p:sp>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038600" y="1953491"/>
            <a:ext cx="4953000" cy="4039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1981200"/>
            <a:ext cx="3572540" cy="403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7744371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5745163"/>
          </a:xfrm>
        </p:spPr>
        <p:txBody>
          <a:bodyPr>
            <a:normAutofit/>
          </a:bodyPr>
          <a:lstStyle/>
          <a:p>
            <a:r>
              <a:rPr lang="en-US" dirty="0"/>
              <a:t>States existed before 1648- but not sovereign</a:t>
            </a:r>
          </a:p>
          <a:p>
            <a:r>
              <a:rPr lang="en-US" dirty="0"/>
              <a:t>States not independent in religious and secular matters</a:t>
            </a:r>
          </a:p>
          <a:p>
            <a:r>
              <a:rPr lang="en-US" dirty="0"/>
              <a:t>Religion- authority was restricted by Roman church</a:t>
            </a:r>
          </a:p>
          <a:p>
            <a:r>
              <a:rPr lang="en-US" dirty="0"/>
              <a:t>Secular- authority restricted by Roman emperor</a:t>
            </a:r>
          </a:p>
          <a:p>
            <a:r>
              <a:rPr lang="en-US" dirty="0"/>
              <a:t>Thus states were not </a:t>
            </a:r>
            <a:r>
              <a:rPr lang="en-US" dirty="0" smtClean="0"/>
              <a:t>sovereign</a:t>
            </a:r>
          </a:p>
          <a:p>
            <a:r>
              <a:rPr lang="en-US" dirty="0" smtClean="0"/>
              <a:t>signed </a:t>
            </a:r>
            <a:r>
              <a:rPr lang="en-US" dirty="0"/>
              <a:t>in </a:t>
            </a:r>
            <a:r>
              <a:rPr lang="en-US" dirty="0" smtClean="0"/>
              <a:t>Germany between </a:t>
            </a:r>
            <a:r>
              <a:rPr lang="en-US" dirty="0"/>
              <a:t>France, Holy Roman Empire, Spain, and Dutch</a:t>
            </a:r>
            <a:r>
              <a:rPr lang="en-US" dirty="0" smtClean="0"/>
              <a:t>. England did not join the war.</a:t>
            </a:r>
          </a:p>
          <a:p>
            <a:r>
              <a:rPr lang="en-US" sz="2400" dirty="0" smtClean="0"/>
              <a:t> </a:t>
            </a:r>
            <a:endParaRPr lang="en-US" dirty="0"/>
          </a:p>
        </p:txBody>
      </p:sp>
      <p:sp>
        <p:nvSpPr>
          <p:cNvPr id="4" name="Footer Placeholder 3"/>
          <p:cNvSpPr>
            <a:spLocks noGrp="1"/>
          </p:cNvSpPr>
          <p:nvPr>
            <p:ph type="ftr" sz="quarter" idx="11"/>
          </p:nvPr>
        </p:nvSpPr>
        <p:spPr>
          <a:xfrm>
            <a:off x="381000" y="6356350"/>
            <a:ext cx="5638800" cy="365125"/>
          </a:xfrm>
        </p:spPr>
        <p:txBody>
          <a:bodyPr/>
          <a:lstStyle/>
          <a:p>
            <a:r>
              <a:rPr kumimoji="0" lang="en-US" dirty="0"/>
              <a:t>http://www.stuckincustoms.com/category/travel/italy/rome/</a:t>
            </a:r>
          </a:p>
        </p:txBody>
      </p:sp>
      <p:sp>
        <p:nvSpPr>
          <p:cNvPr id="5" name="Slide Number Placeholder 4"/>
          <p:cNvSpPr>
            <a:spLocks noGrp="1"/>
          </p:cNvSpPr>
          <p:nvPr>
            <p:ph type="sldNum" sz="quarter" idx="12"/>
          </p:nvPr>
        </p:nvSpPr>
        <p:spPr/>
        <p:txBody>
          <a:bodyPr/>
          <a:lstStyle/>
          <a:p>
            <a:fld id="{6F42FDE4-A7DD-41A7-A0A6-9B649FB43336}" type="slidenum">
              <a:rPr kumimoji="0" lang="en-US" smtClean="0"/>
              <a:t>12</a:t>
            </a:fld>
            <a:endParaRPr kumimoji="0" lang="en-US"/>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1496" y="3429000"/>
            <a:ext cx="4701840" cy="3021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86399" y="3429000"/>
            <a:ext cx="2819399" cy="3021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6158963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Peace of Westphalia</a:t>
            </a:r>
            <a:endParaRPr lang="en-US" dirty="0"/>
          </a:p>
        </p:txBody>
      </p:sp>
      <p:sp>
        <p:nvSpPr>
          <p:cNvPr id="4" name="Footer Placeholder 3"/>
          <p:cNvSpPr>
            <a:spLocks noGrp="1"/>
          </p:cNvSpPr>
          <p:nvPr>
            <p:ph type="ftr" sz="quarter" idx="11"/>
          </p:nvPr>
        </p:nvSpPr>
        <p:spPr>
          <a:xfrm>
            <a:off x="609600" y="6356350"/>
            <a:ext cx="7772400" cy="365125"/>
          </a:xfrm>
        </p:spPr>
        <p:txBody>
          <a:bodyPr/>
          <a:lstStyle/>
          <a:p>
            <a:r>
              <a:rPr kumimoji="0" lang="en-US" dirty="0"/>
              <a:t>https://www.google.com.pk/?gws_rd=cr,ssl&amp;ei=tytbVKCWMsvnaq7sgoAC#q=jinnah+two+nation+speech+language+and+literature</a:t>
            </a:r>
          </a:p>
          <a:p>
            <a:endParaRPr kumimoji="0" lang="en-US" dirty="0"/>
          </a:p>
        </p:txBody>
      </p:sp>
      <p:sp>
        <p:nvSpPr>
          <p:cNvPr id="5" name="Slide Number Placeholder 4"/>
          <p:cNvSpPr>
            <a:spLocks noGrp="1"/>
          </p:cNvSpPr>
          <p:nvPr>
            <p:ph type="sldNum" sz="quarter" idx="12"/>
          </p:nvPr>
        </p:nvSpPr>
        <p:spPr/>
        <p:txBody>
          <a:bodyPr/>
          <a:lstStyle/>
          <a:p>
            <a:fld id="{6F42FDE4-A7DD-41A7-A0A6-9B649FB43336}" type="slidenum">
              <a:rPr kumimoji="0" lang="en-US" smtClean="0"/>
              <a:t>13</a:t>
            </a:fld>
            <a:endParaRPr kumimoji="0" lang="en-US"/>
          </a:p>
        </p:txBody>
      </p:sp>
      <p:pic>
        <p:nvPicPr>
          <p:cNvPr id="6"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73462" y="2057400"/>
            <a:ext cx="7965441" cy="3886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1682479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5638800"/>
          </a:xfrm>
        </p:spPr>
        <p:txBody>
          <a:bodyPr>
            <a:normAutofit/>
          </a:bodyPr>
          <a:lstStyle/>
          <a:p>
            <a:r>
              <a:rPr lang="en-US" dirty="0" smtClean="0"/>
              <a:t>30 years war ended the authority of Pope and Roman emperor over the states in Europe</a:t>
            </a:r>
          </a:p>
          <a:p>
            <a:r>
              <a:rPr lang="en-US" dirty="0" smtClean="0"/>
              <a:t>Independent and sovereign states emerged after 1648</a:t>
            </a:r>
          </a:p>
          <a:p>
            <a:r>
              <a:rPr lang="en-US" dirty="0" smtClean="0"/>
              <a:t>England, France, Germany, Spain, Switzerland, Holland……</a:t>
            </a:r>
          </a:p>
          <a:p>
            <a:r>
              <a:rPr lang="en-US" dirty="0" smtClean="0"/>
              <a:t>Now these states were independent and enjoyed full sovereignty over the land </a:t>
            </a:r>
          </a:p>
          <a:p>
            <a:pPr marL="0" indent="0">
              <a:buNone/>
            </a:pPr>
            <a:r>
              <a:rPr lang="en-US" dirty="0"/>
              <a:t> </a:t>
            </a:r>
            <a:r>
              <a:rPr lang="en-US" dirty="0" smtClean="0"/>
              <a:t>    and people</a:t>
            </a:r>
          </a:p>
          <a:p>
            <a:pPr marL="0" indent="0">
              <a:buNone/>
            </a:pPr>
            <a:endParaRPr lang="en-US" dirty="0" smtClean="0"/>
          </a:p>
        </p:txBody>
      </p:sp>
      <p:sp>
        <p:nvSpPr>
          <p:cNvPr id="2" name="Footer Placeholder 1"/>
          <p:cNvSpPr>
            <a:spLocks noGrp="1"/>
          </p:cNvSpPr>
          <p:nvPr>
            <p:ph type="ftr" sz="quarter" idx="11"/>
          </p:nvPr>
        </p:nvSpPr>
        <p:spPr>
          <a:xfrm>
            <a:off x="2209800" y="6356350"/>
            <a:ext cx="3810000" cy="365125"/>
          </a:xfrm>
        </p:spPr>
        <p:txBody>
          <a:bodyPr/>
          <a:lstStyle/>
          <a:p>
            <a:r>
              <a:rPr kumimoji="0" lang="en-US" dirty="0"/>
              <a:t>http://jamienoelle.blogspot.com/2009_06_01_archive.html</a:t>
            </a:r>
          </a:p>
        </p:txBody>
      </p:sp>
      <p:sp>
        <p:nvSpPr>
          <p:cNvPr id="4" name="Slide Number Placeholder 3"/>
          <p:cNvSpPr>
            <a:spLocks noGrp="1"/>
          </p:cNvSpPr>
          <p:nvPr>
            <p:ph type="sldNum" sz="quarter" idx="12"/>
          </p:nvPr>
        </p:nvSpPr>
        <p:spPr/>
        <p:txBody>
          <a:bodyPr/>
          <a:lstStyle/>
          <a:p>
            <a:fld id="{6F42FDE4-A7DD-41A7-A0A6-9B649FB43336}" type="slidenum">
              <a:rPr kumimoji="0" lang="en-US" smtClean="0"/>
              <a:t>14</a:t>
            </a:fld>
            <a:endParaRPr kumimoji="0" lang="en-US"/>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1000" y="2514600"/>
            <a:ext cx="4495800" cy="3776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77608787"/>
      </p:ext>
    </p:extLst>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3" presetClass="entr" presetSubtype="16" fill="hold" nodeType="clickEffect">
                                  <p:stCondLst>
                                    <p:cond delay="0"/>
                                  </p:stCondLst>
                                  <p:childTnLst>
                                    <p:set>
                                      <p:cBhvr>
                                        <p:cTn id="31" dur="1" fill="hold">
                                          <p:stCondLst>
                                            <p:cond delay="0"/>
                                          </p:stCondLst>
                                        </p:cTn>
                                        <p:tgtEl>
                                          <p:spTgt spid="8194"/>
                                        </p:tgtEl>
                                        <p:attrNameLst>
                                          <p:attrName>style.visibility</p:attrName>
                                        </p:attrNameLst>
                                      </p:cBhvr>
                                      <p:to>
                                        <p:strVal val="visible"/>
                                      </p:to>
                                    </p:set>
                                    <p:anim calcmode="lin" valueType="num">
                                      <p:cBhvr>
                                        <p:cTn id="32" dur="500" fill="hold"/>
                                        <p:tgtEl>
                                          <p:spTgt spid="8194"/>
                                        </p:tgtEl>
                                        <p:attrNameLst>
                                          <p:attrName>ppt_w</p:attrName>
                                        </p:attrNameLst>
                                      </p:cBhvr>
                                      <p:tavLst>
                                        <p:tav tm="0">
                                          <p:val>
                                            <p:fltVal val="0"/>
                                          </p:val>
                                        </p:tav>
                                        <p:tav tm="100000">
                                          <p:val>
                                            <p:strVal val="#ppt_w"/>
                                          </p:val>
                                        </p:tav>
                                      </p:tavLst>
                                    </p:anim>
                                    <p:anim calcmode="lin" valueType="num">
                                      <p:cBhvr>
                                        <p:cTn id="33" dur="500" fill="hold"/>
                                        <p:tgtEl>
                                          <p:spTgt spid="8194"/>
                                        </p:tgtEl>
                                        <p:attrNameLst>
                                          <p:attrName>ppt_h</p:attrName>
                                        </p:attrNameLst>
                                      </p:cBhvr>
                                      <p:tavLst>
                                        <p:tav tm="0">
                                          <p:val>
                                            <p:fltVal val="0"/>
                                          </p:val>
                                        </p:tav>
                                        <p:tav tm="100000">
                                          <p:val>
                                            <p:strVal val="#ppt_h"/>
                                          </p:val>
                                        </p:tav>
                                      </p:tavLst>
                                    </p:anim>
                                    <p:animEffect transition="in" filter="fade">
                                      <p:cBhvr>
                                        <p:cTn id="34" dur="5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Achievements of Westphalia Peace</a:t>
            </a:r>
            <a:endParaRPr lang="en-US" dirty="0"/>
          </a:p>
        </p:txBody>
      </p:sp>
      <p:sp>
        <p:nvSpPr>
          <p:cNvPr id="3" name="Content Placeholder 2"/>
          <p:cNvSpPr>
            <a:spLocks noGrp="1"/>
          </p:cNvSpPr>
          <p:nvPr>
            <p:ph idx="1"/>
          </p:nvPr>
        </p:nvSpPr>
        <p:spPr/>
        <p:txBody>
          <a:bodyPr/>
          <a:lstStyle/>
          <a:p>
            <a:r>
              <a:rPr lang="en-GB" dirty="0" smtClean="0"/>
              <a:t>recognition </a:t>
            </a:r>
            <a:r>
              <a:rPr lang="en-GB" dirty="0"/>
              <a:t>of sovereignty of each </a:t>
            </a:r>
            <a:r>
              <a:rPr lang="en-GB" dirty="0" smtClean="0"/>
              <a:t>state</a:t>
            </a:r>
          </a:p>
          <a:p>
            <a:r>
              <a:rPr lang="en-GB" dirty="0" smtClean="0"/>
              <a:t>no </a:t>
            </a:r>
            <a:r>
              <a:rPr lang="en-GB" dirty="0"/>
              <a:t>state must interfere in the affairs of another </a:t>
            </a:r>
            <a:r>
              <a:rPr lang="en-GB" dirty="0" smtClean="0"/>
              <a:t>state</a:t>
            </a:r>
          </a:p>
          <a:p>
            <a:r>
              <a:rPr lang="en-GB" dirty="0" smtClean="0"/>
              <a:t>the king </a:t>
            </a:r>
            <a:r>
              <a:rPr lang="en-GB" dirty="0"/>
              <a:t>has the right to rule over his territory without any interference and can determine his own </a:t>
            </a:r>
            <a:r>
              <a:rPr lang="en-GB" dirty="0" smtClean="0"/>
              <a:t>religion</a:t>
            </a:r>
          </a:p>
          <a:p>
            <a:r>
              <a:rPr lang="en-GB" dirty="0" smtClean="0"/>
              <a:t>every </a:t>
            </a:r>
            <a:r>
              <a:rPr lang="en-GB" dirty="0"/>
              <a:t>state should be considered independent from other state and must be seen as equal to all other </a:t>
            </a:r>
            <a:r>
              <a:rPr lang="en-GB" dirty="0" smtClean="0"/>
              <a:t>states</a:t>
            </a:r>
          </a:p>
          <a:p>
            <a:r>
              <a:rPr lang="en-GB" dirty="0" smtClean="0"/>
              <a:t>end </a:t>
            </a:r>
            <a:r>
              <a:rPr lang="en-GB" dirty="0"/>
              <a:t>of pope’s </a:t>
            </a:r>
            <a:r>
              <a:rPr lang="en-GB" dirty="0" smtClean="0"/>
              <a:t>power</a:t>
            </a:r>
          </a:p>
          <a:p>
            <a:r>
              <a:rPr lang="en-GB" dirty="0" smtClean="0"/>
              <a:t>Fall of feudalism and power shifted to king </a:t>
            </a:r>
          </a:p>
          <a:p>
            <a:r>
              <a:rPr lang="en-GB" dirty="0" smtClean="0"/>
              <a:t>Urbanization started after 1648 for Jobs since </a:t>
            </a:r>
            <a:r>
              <a:rPr lang="en-GB" dirty="0"/>
              <a:t>there are no more feudal, landlords to work for. </a:t>
            </a:r>
            <a:endParaRPr lang="en-US" dirty="0"/>
          </a:p>
        </p:txBody>
      </p:sp>
      <p:sp>
        <p:nvSpPr>
          <p:cNvPr id="4" name="Footer Placeholder 3"/>
          <p:cNvSpPr>
            <a:spLocks noGrp="1"/>
          </p:cNvSpPr>
          <p:nvPr>
            <p:ph type="ftr" sz="quarter" idx="11"/>
          </p:nvPr>
        </p:nvSpPr>
        <p:spPr/>
        <p:txBody>
          <a:bodyPr/>
          <a:lstStyle/>
          <a:p>
            <a:endParaRPr kumimoji="0" lang="en-US"/>
          </a:p>
        </p:txBody>
      </p:sp>
      <p:sp>
        <p:nvSpPr>
          <p:cNvPr id="5" name="Slide Number Placeholder 4"/>
          <p:cNvSpPr>
            <a:spLocks noGrp="1"/>
          </p:cNvSpPr>
          <p:nvPr>
            <p:ph type="sldNum" sz="quarter" idx="12"/>
          </p:nvPr>
        </p:nvSpPr>
        <p:spPr/>
        <p:txBody>
          <a:bodyPr/>
          <a:lstStyle/>
          <a:p>
            <a:fld id="{6F42FDE4-A7DD-41A7-A0A6-9B649FB43336}" type="slidenum">
              <a:rPr kumimoji="0" lang="en-US" smtClean="0"/>
              <a:t>15</a:t>
            </a:fld>
            <a:endParaRPr kumimoji="0" lang="en-US"/>
          </a:p>
        </p:txBody>
      </p:sp>
    </p:spTree>
    <p:extLst>
      <p:ext uri="{BB962C8B-B14F-4D97-AF65-F5344CB8AC3E}">
        <p14:creationId xmlns:p14="http://schemas.microsoft.com/office/powerpoint/2010/main" val="325130859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001000" cy="6019800"/>
          </a:xfrm>
        </p:spPr>
        <p:txBody>
          <a:bodyPr>
            <a:normAutofit/>
          </a:bodyPr>
          <a:lstStyle/>
          <a:p>
            <a:r>
              <a:rPr lang="en-US" sz="2400" b="1" u="sng" dirty="0" smtClean="0"/>
              <a:t>Development of NSS </a:t>
            </a:r>
            <a:endParaRPr lang="en-US" sz="2400" b="1" u="sng" dirty="0"/>
          </a:p>
          <a:p>
            <a:r>
              <a:rPr lang="en-US" dirty="0" smtClean="0"/>
              <a:t>NSS developed with the passage of time</a:t>
            </a:r>
          </a:p>
          <a:p>
            <a:r>
              <a:rPr lang="en-US" dirty="0" smtClean="0"/>
              <a:t>Various events and development strengthened it</a:t>
            </a:r>
          </a:p>
          <a:p>
            <a:r>
              <a:rPr lang="en-US" dirty="0" smtClean="0"/>
              <a:t>E.g. industrial revolution, growth of international law, rise of democracy, development of diplomacy, growth of commercial and business activity between states </a:t>
            </a:r>
          </a:p>
          <a:p>
            <a:r>
              <a:rPr lang="en-US" sz="2400" b="1" i="1" u="sng" dirty="0" smtClean="0"/>
              <a:t>Deep impact:</a:t>
            </a:r>
          </a:p>
          <a:p>
            <a:r>
              <a:rPr lang="en-US" dirty="0" smtClean="0"/>
              <a:t>Rise of nationalism</a:t>
            </a:r>
          </a:p>
          <a:p>
            <a:r>
              <a:rPr lang="en-US" dirty="0" smtClean="0"/>
              <a:t>Military movements and warfare</a:t>
            </a:r>
          </a:p>
          <a:p>
            <a:r>
              <a:rPr lang="en-US" dirty="0" smtClean="0"/>
              <a:t>Rise of ideology</a:t>
            </a:r>
          </a:p>
          <a:p>
            <a:r>
              <a:rPr lang="en-US" dirty="0" smtClean="0"/>
              <a:t>Extension of NSS to non-</a:t>
            </a:r>
            <a:r>
              <a:rPr lang="en-US" dirty="0"/>
              <a:t>E</a:t>
            </a:r>
            <a:r>
              <a:rPr lang="en-US" dirty="0" smtClean="0"/>
              <a:t>uropean states</a:t>
            </a:r>
          </a:p>
          <a:p>
            <a:endParaRPr lang="en-US" dirty="0"/>
          </a:p>
        </p:txBody>
      </p:sp>
      <p:sp>
        <p:nvSpPr>
          <p:cNvPr id="2" name="Footer Placeholder 1"/>
          <p:cNvSpPr>
            <a:spLocks noGrp="1"/>
          </p:cNvSpPr>
          <p:nvPr>
            <p:ph type="ftr" sz="quarter" idx="11"/>
          </p:nvPr>
        </p:nvSpPr>
        <p:spPr/>
        <p:txBody>
          <a:bodyPr/>
          <a:lstStyle/>
          <a:p>
            <a:endParaRPr kumimoji="0" lang="en-US"/>
          </a:p>
        </p:txBody>
      </p:sp>
      <p:sp>
        <p:nvSpPr>
          <p:cNvPr id="4" name="Slide Number Placeholder 3"/>
          <p:cNvSpPr>
            <a:spLocks noGrp="1"/>
          </p:cNvSpPr>
          <p:nvPr>
            <p:ph type="sldNum" sz="quarter" idx="12"/>
          </p:nvPr>
        </p:nvSpPr>
        <p:spPr/>
        <p:txBody>
          <a:bodyPr/>
          <a:lstStyle/>
          <a:p>
            <a:fld id="{6F42FDE4-A7DD-41A7-A0A6-9B649FB43336}" type="slidenum">
              <a:rPr kumimoji="0" lang="en-US" smtClean="0"/>
              <a:t>16</a:t>
            </a:fld>
            <a:endParaRPr kumimoji="0" lang="en-US"/>
          </a:p>
        </p:txBody>
      </p:sp>
    </p:spTree>
    <p:extLst>
      <p:ext uri="{BB962C8B-B14F-4D97-AF65-F5344CB8AC3E}">
        <p14:creationId xmlns:p14="http://schemas.microsoft.com/office/powerpoint/2010/main" val="2111055096"/>
      </p:ext>
    </p:extLst>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randombar(horizont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randombar(horizontal)">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randombar(horizontal)">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randombar(horizontal)">
                                      <p:cBhvr>
                                        <p:cTn id="4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5715000"/>
          </a:xfrm>
        </p:spPr>
        <p:txBody>
          <a:bodyPr>
            <a:normAutofit/>
          </a:bodyPr>
          <a:lstStyle/>
          <a:p>
            <a:pPr marL="0" indent="0">
              <a:buNone/>
            </a:pPr>
            <a:r>
              <a:rPr lang="en-US" sz="2400" b="1" u="sng" dirty="0"/>
              <a:t>Rise of nationalism</a:t>
            </a:r>
          </a:p>
          <a:p>
            <a:r>
              <a:rPr lang="en-US" dirty="0" smtClean="0"/>
              <a:t>Strongest impact on NSS</a:t>
            </a:r>
          </a:p>
          <a:p>
            <a:r>
              <a:rPr lang="en-US" dirty="0" smtClean="0"/>
              <a:t>Act as a bonding force- cementing element</a:t>
            </a:r>
          </a:p>
          <a:p>
            <a:r>
              <a:rPr lang="en-US" dirty="0"/>
              <a:t>Strongly unites the </a:t>
            </a:r>
            <a:r>
              <a:rPr lang="en-US" dirty="0" smtClean="0"/>
              <a:t>people towards the state based on ethnic or linguistic affinity</a:t>
            </a:r>
          </a:p>
          <a:p>
            <a:r>
              <a:rPr lang="en-US" dirty="0" smtClean="0"/>
              <a:t>Nationalistic forces will provide strong support to the ruler for national interests E.g. Germany, Japan, France </a:t>
            </a:r>
          </a:p>
          <a:p>
            <a:endParaRPr lang="en-US" dirty="0"/>
          </a:p>
        </p:txBody>
      </p:sp>
      <p:sp>
        <p:nvSpPr>
          <p:cNvPr id="2" name="Footer Placeholder 1"/>
          <p:cNvSpPr>
            <a:spLocks noGrp="1"/>
          </p:cNvSpPr>
          <p:nvPr>
            <p:ph type="ftr" sz="quarter" idx="11"/>
          </p:nvPr>
        </p:nvSpPr>
        <p:spPr>
          <a:xfrm>
            <a:off x="685800" y="6356350"/>
            <a:ext cx="5334000" cy="365125"/>
          </a:xfrm>
        </p:spPr>
        <p:txBody>
          <a:bodyPr/>
          <a:lstStyle/>
          <a:p>
            <a:r>
              <a:rPr kumimoji="0" lang="en-US" dirty="0"/>
              <a:t>http://springerhistory.weebly.com/unit-6-nationalism-imperialism--militarism.html</a:t>
            </a:r>
          </a:p>
        </p:txBody>
      </p:sp>
      <p:sp>
        <p:nvSpPr>
          <p:cNvPr id="4" name="Slide Number Placeholder 3"/>
          <p:cNvSpPr>
            <a:spLocks noGrp="1"/>
          </p:cNvSpPr>
          <p:nvPr>
            <p:ph type="sldNum" sz="quarter" idx="12"/>
          </p:nvPr>
        </p:nvSpPr>
        <p:spPr/>
        <p:txBody>
          <a:bodyPr/>
          <a:lstStyle/>
          <a:p>
            <a:fld id="{6F42FDE4-A7DD-41A7-A0A6-9B649FB43336}" type="slidenum">
              <a:rPr kumimoji="0" lang="en-US" smtClean="0"/>
              <a:t>17</a:t>
            </a:fld>
            <a:endParaRPr kumimoji="0" lang="en-US"/>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3178472"/>
            <a:ext cx="5600700" cy="32032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69733071"/>
      </p:ext>
    </p:extLst>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457200"/>
            <a:ext cx="8305800" cy="5638800"/>
          </a:xfrm>
        </p:spPr>
        <p:txBody>
          <a:bodyPr>
            <a:normAutofit/>
          </a:bodyPr>
          <a:lstStyle/>
          <a:p>
            <a:r>
              <a:rPr lang="en-US" dirty="0" smtClean="0"/>
              <a:t>Countries with multi ethnic and linguistic groups suffered freedom movements</a:t>
            </a:r>
          </a:p>
          <a:p>
            <a:r>
              <a:rPr lang="en-US" dirty="0" smtClean="0"/>
              <a:t>Russia, Austria-Hungary, Balkan states, Ottoman empire</a:t>
            </a:r>
          </a:p>
          <a:p>
            <a:r>
              <a:rPr lang="en-US" dirty="0" smtClean="0"/>
              <a:t>Many new states emerged as a result in Europe</a:t>
            </a:r>
          </a:p>
          <a:p>
            <a:pPr marL="0" indent="0">
              <a:buNone/>
            </a:pPr>
            <a:endParaRPr lang="en-US" dirty="0" smtClean="0"/>
          </a:p>
        </p:txBody>
      </p:sp>
      <p:sp>
        <p:nvSpPr>
          <p:cNvPr id="2" name="Footer Placeholder 1"/>
          <p:cNvSpPr>
            <a:spLocks noGrp="1"/>
          </p:cNvSpPr>
          <p:nvPr>
            <p:ph type="ftr" sz="quarter" idx="11"/>
          </p:nvPr>
        </p:nvSpPr>
        <p:spPr>
          <a:xfrm>
            <a:off x="581891" y="6356350"/>
            <a:ext cx="5742709" cy="365125"/>
          </a:xfrm>
        </p:spPr>
        <p:txBody>
          <a:bodyPr/>
          <a:lstStyle/>
          <a:p>
            <a:r>
              <a:rPr kumimoji="0" lang="en-US" dirty="0"/>
              <a:t>http://weblogs.senecacollege.ca/hlbatin1/2014/02/20/political-philosophies-adrian-ciani/</a:t>
            </a:r>
          </a:p>
        </p:txBody>
      </p:sp>
      <p:sp>
        <p:nvSpPr>
          <p:cNvPr id="4" name="Slide Number Placeholder 3"/>
          <p:cNvSpPr>
            <a:spLocks noGrp="1"/>
          </p:cNvSpPr>
          <p:nvPr>
            <p:ph type="sldNum" sz="quarter" idx="12"/>
          </p:nvPr>
        </p:nvSpPr>
        <p:spPr/>
        <p:txBody>
          <a:bodyPr/>
          <a:lstStyle/>
          <a:p>
            <a:fld id="{6F42FDE4-A7DD-41A7-A0A6-9B649FB43336}" type="slidenum">
              <a:rPr kumimoji="0" lang="en-US" smtClean="0"/>
              <a:t>18</a:t>
            </a:fld>
            <a:endParaRPr kumimoji="0" lang="en-US"/>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1891" y="2057400"/>
            <a:ext cx="7900924" cy="392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0234928"/>
      </p:ext>
    </p:extLst>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Nationalism cont.</a:t>
            </a:r>
            <a:endParaRPr lang="en-US" dirty="0"/>
          </a:p>
        </p:txBody>
      </p:sp>
      <p:sp>
        <p:nvSpPr>
          <p:cNvPr id="3" name="Content Placeholder 2"/>
          <p:cNvSpPr>
            <a:spLocks noGrp="1"/>
          </p:cNvSpPr>
          <p:nvPr>
            <p:ph idx="1"/>
          </p:nvPr>
        </p:nvSpPr>
        <p:spPr/>
        <p:txBody>
          <a:bodyPr/>
          <a:lstStyle/>
          <a:p>
            <a:r>
              <a:rPr lang="en-US" dirty="0" smtClean="0"/>
              <a:t>In sub-continent, Muslim nationalism grew stronger due to ill-treatment of Hindus (Cow slaughter, Hindi-</a:t>
            </a:r>
            <a:r>
              <a:rPr lang="en-US" dirty="0"/>
              <a:t>U</a:t>
            </a:r>
            <a:r>
              <a:rPr lang="en-US" dirty="0" smtClean="0"/>
              <a:t>rdu controversy, protest against Bengal partition, betrayal in </a:t>
            </a:r>
            <a:r>
              <a:rPr lang="en-US" dirty="0" err="1" smtClean="0"/>
              <a:t>Khilafat</a:t>
            </a:r>
            <a:r>
              <a:rPr lang="en-US" dirty="0" smtClean="0"/>
              <a:t> movement, Nehru report, Congress rule etc.)</a:t>
            </a:r>
            <a:endParaRPr lang="en-US" dirty="0"/>
          </a:p>
        </p:txBody>
      </p:sp>
      <p:sp>
        <p:nvSpPr>
          <p:cNvPr id="4" name="Footer Placeholder 3"/>
          <p:cNvSpPr>
            <a:spLocks noGrp="1"/>
          </p:cNvSpPr>
          <p:nvPr>
            <p:ph type="ftr" sz="quarter" idx="11"/>
          </p:nvPr>
        </p:nvSpPr>
        <p:spPr/>
        <p:txBody>
          <a:bodyPr/>
          <a:lstStyle/>
          <a:p>
            <a:endParaRPr kumimoji="0" lang="en-US"/>
          </a:p>
        </p:txBody>
      </p:sp>
      <p:sp>
        <p:nvSpPr>
          <p:cNvPr id="5" name="Slide Number Placeholder 4"/>
          <p:cNvSpPr>
            <a:spLocks noGrp="1"/>
          </p:cNvSpPr>
          <p:nvPr>
            <p:ph type="sldNum" sz="quarter" idx="12"/>
          </p:nvPr>
        </p:nvSpPr>
        <p:spPr/>
        <p:txBody>
          <a:bodyPr/>
          <a:lstStyle/>
          <a:p>
            <a:fld id="{6F42FDE4-A7DD-41A7-A0A6-9B649FB43336}" type="slidenum">
              <a:rPr kumimoji="0" lang="en-US" smtClean="0"/>
              <a:t>19</a:t>
            </a:fld>
            <a:endParaRPr kumimoji="0" lang="en-US"/>
          </a:p>
        </p:txBody>
      </p:sp>
    </p:spTree>
    <p:extLst>
      <p:ext uri="{BB962C8B-B14F-4D97-AF65-F5344CB8AC3E}">
        <p14:creationId xmlns:p14="http://schemas.microsoft.com/office/powerpoint/2010/main" val="341280277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153400" cy="5562600"/>
          </a:xfrm>
        </p:spPr>
        <p:txBody>
          <a:bodyPr>
            <a:normAutofit/>
          </a:bodyPr>
          <a:lstStyle/>
          <a:p>
            <a:pPr marL="0" indent="0">
              <a:buNone/>
            </a:pPr>
            <a:r>
              <a:rPr lang="en-US" sz="2400" b="1" u="sng" dirty="0"/>
              <a:t>Military movements and </a:t>
            </a:r>
            <a:r>
              <a:rPr lang="en-US" sz="2400" b="1" u="sng" dirty="0" smtClean="0"/>
              <a:t>warfare</a:t>
            </a:r>
            <a:endParaRPr lang="en-US" sz="2400" b="1" u="sng" dirty="0"/>
          </a:p>
          <a:p>
            <a:r>
              <a:rPr lang="en-US" dirty="0" smtClean="0"/>
              <a:t>Military movements grew stronger in 19</a:t>
            </a:r>
            <a:r>
              <a:rPr lang="en-US" baseline="30000" dirty="0" smtClean="0"/>
              <a:t>th</a:t>
            </a:r>
            <a:r>
              <a:rPr lang="en-US" dirty="0" smtClean="0"/>
              <a:t> and 20</a:t>
            </a:r>
            <a:r>
              <a:rPr lang="en-US" baseline="30000" dirty="0" smtClean="0"/>
              <a:t>th</a:t>
            </a:r>
            <a:r>
              <a:rPr lang="en-US" dirty="0" smtClean="0"/>
              <a:t> century e.g. Germany, Spain, Italy, France</a:t>
            </a:r>
          </a:p>
          <a:p>
            <a:r>
              <a:rPr lang="en-US" dirty="0" smtClean="0"/>
              <a:t>Sophisticated weapons and techniques in warfare (bombs, tanks, fighter planes, submarines, landmines) </a:t>
            </a:r>
          </a:p>
          <a:p>
            <a:r>
              <a:rPr lang="en-US" dirty="0" smtClean="0"/>
              <a:t>This produced mass mobilization and patriotism towards the state to protect one’s political and social institutions</a:t>
            </a:r>
          </a:p>
          <a:p>
            <a:r>
              <a:rPr lang="en-US" dirty="0" smtClean="0"/>
              <a:t>And to destroy the enemy</a:t>
            </a:r>
          </a:p>
          <a:p>
            <a:r>
              <a:rPr lang="en-US" dirty="0" smtClean="0"/>
              <a:t>And to impose ones ideology and social institutions on the defeated nation</a:t>
            </a:r>
          </a:p>
          <a:p>
            <a:pPr marL="0" indent="0">
              <a:buNone/>
            </a:pPr>
            <a:endParaRPr lang="en-US" sz="2800" dirty="0" smtClean="0"/>
          </a:p>
        </p:txBody>
      </p:sp>
      <p:sp>
        <p:nvSpPr>
          <p:cNvPr id="2" name="Footer Placeholder 1"/>
          <p:cNvSpPr>
            <a:spLocks noGrp="1"/>
          </p:cNvSpPr>
          <p:nvPr>
            <p:ph type="ftr" sz="quarter" idx="11"/>
          </p:nvPr>
        </p:nvSpPr>
        <p:spPr/>
        <p:txBody>
          <a:bodyPr/>
          <a:lstStyle/>
          <a:p>
            <a:endParaRPr kumimoji="0" lang="en-US"/>
          </a:p>
        </p:txBody>
      </p:sp>
      <p:sp>
        <p:nvSpPr>
          <p:cNvPr id="4" name="Slide Number Placeholder 3"/>
          <p:cNvSpPr>
            <a:spLocks noGrp="1"/>
          </p:cNvSpPr>
          <p:nvPr>
            <p:ph type="sldNum" sz="quarter" idx="12"/>
          </p:nvPr>
        </p:nvSpPr>
        <p:spPr/>
        <p:txBody>
          <a:bodyPr/>
          <a:lstStyle/>
          <a:p>
            <a:fld id="{6F42FDE4-A7DD-41A7-A0A6-9B649FB43336}" type="slidenum">
              <a:rPr kumimoji="0" lang="en-US" smtClean="0"/>
              <a:t>20</a:t>
            </a:fld>
            <a:endParaRPr kumimoji="0" lang="en-US"/>
          </a:p>
        </p:txBody>
      </p:sp>
    </p:spTree>
    <p:extLst>
      <p:ext uri="{BB962C8B-B14F-4D97-AF65-F5344CB8AC3E}">
        <p14:creationId xmlns:p14="http://schemas.microsoft.com/office/powerpoint/2010/main" val="736331547"/>
      </p:ext>
    </p:extLst>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randombar(horizontal)">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buNone/>
            </a:pPr>
            <a:endParaRPr lang="en-US" sz="1100" dirty="0"/>
          </a:p>
        </p:txBody>
      </p:sp>
      <p:sp>
        <p:nvSpPr>
          <p:cNvPr id="4" name="Footer Placeholder 3"/>
          <p:cNvSpPr>
            <a:spLocks noGrp="1"/>
          </p:cNvSpPr>
          <p:nvPr>
            <p:ph type="ftr" sz="quarter" idx="11"/>
          </p:nvPr>
        </p:nvSpPr>
        <p:spPr>
          <a:xfrm>
            <a:off x="228600" y="6356350"/>
            <a:ext cx="8077200" cy="365125"/>
          </a:xfrm>
        </p:spPr>
        <p:txBody>
          <a:bodyPr/>
          <a:lstStyle/>
          <a:p>
            <a:r>
              <a:rPr kumimoji="0" lang="en-US" dirty="0">
                <a:hlinkClick r:id="rId2"/>
              </a:rPr>
              <a:t>http://armedforcesmuseum.com/top-wwii-army</a:t>
            </a:r>
            <a:r>
              <a:rPr kumimoji="0" lang="en-US" dirty="0" smtClean="0">
                <a:hlinkClick r:id="rId2"/>
              </a:rPr>
              <a:t>/</a:t>
            </a:r>
            <a:endParaRPr kumimoji="0" lang="en-US" dirty="0" smtClean="0"/>
          </a:p>
          <a:p>
            <a:r>
              <a:rPr lang="en-US" dirty="0">
                <a:hlinkClick r:id="rId3"/>
              </a:rPr>
              <a:t>http://</a:t>
            </a:r>
            <a:r>
              <a:rPr lang="en-US" dirty="0" smtClean="0">
                <a:hlinkClick r:id="rId3"/>
              </a:rPr>
              <a:t>jagahost.proboards.com/thread/14560/remembering-1960s-afghanistan</a:t>
            </a:r>
            <a:r>
              <a:rPr lang="en-US" dirty="0" smtClean="0"/>
              <a:t> </a:t>
            </a:r>
            <a:endParaRPr lang="en-US" dirty="0"/>
          </a:p>
          <a:p>
            <a:endParaRPr kumimoji="0" lang="en-US" dirty="0"/>
          </a:p>
        </p:txBody>
      </p:sp>
      <p:sp>
        <p:nvSpPr>
          <p:cNvPr id="5" name="Slide Number Placeholder 4"/>
          <p:cNvSpPr>
            <a:spLocks noGrp="1"/>
          </p:cNvSpPr>
          <p:nvPr>
            <p:ph type="sldNum" sz="quarter" idx="12"/>
          </p:nvPr>
        </p:nvSpPr>
        <p:spPr/>
        <p:txBody>
          <a:bodyPr/>
          <a:lstStyle/>
          <a:p>
            <a:fld id="{6F42FDE4-A7DD-41A7-A0A6-9B649FB43336}" type="slidenum">
              <a:rPr kumimoji="0" lang="en-US" smtClean="0"/>
              <a:t>21</a:t>
            </a:fld>
            <a:endParaRPr kumimoji="0" lang="en-US" dirty="0"/>
          </a:p>
        </p:txBody>
      </p:sp>
      <p:pic>
        <p:nvPicPr>
          <p:cNvPr id="1024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3400" y="304800"/>
            <a:ext cx="4762500" cy="2762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3"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3400" y="3067050"/>
            <a:ext cx="5638800" cy="29877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6129431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a:t>Rise of </a:t>
            </a:r>
            <a:r>
              <a:rPr lang="en-US" u="sng" dirty="0" smtClean="0"/>
              <a:t>ideology</a:t>
            </a:r>
            <a:endParaRPr lang="en-US" dirty="0"/>
          </a:p>
        </p:txBody>
      </p:sp>
      <p:sp>
        <p:nvSpPr>
          <p:cNvPr id="3" name="Content Placeholder 2"/>
          <p:cNvSpPr>
            <a:spLocks noGrp="1"/>
          </p:cNvSpPr>
          <p:nvPr>
            <p:ph idx="1"/>
          </p:nvPr>
        </p:nvSpPr>
        <p:spPr/>
        <p:txBody>
          <a:bodyPr/>
          <a:lstStyle/>
          <a:p>
            <a:r>
              <a:rPr lang="en-US" dirty="0" smtClean="0"/>
              <a:t> </a:t>
            </a:r>
            <a:r>
              <a:rPr lang="en-US" dirty="0"/>
              <a:t>ideology </a:t>
            </a:r>
            <a:r>
              <a:rPr lang="en-US" dirty="0" smtClean="0"/>
              <a:t>system </a:t>
            </a:r>
            <a:r>
              <a:rPr lang="en-US" dirty="0"/>
              <a:t>of beliefs, values, ideals</a:t>
            </a:r>
            <a:r>
              <a:rPr lang="en-US" dirty="0" smtClean="0"/>
              <a:t>, </a:t>
            </a:r>
            <a:r>
              <a:rPr lang="en-US" dirty="0"/>
              <a:t>goals and a body </a:t>
            </a:r>
            <a:r>
              <a:rPr lang="en-US" dirty="0" smtClean="0"/>
              <a:t>of </a:t>
            </a:r>
            <a:r>
              <a:rPr lang="en-US" dirty="0"/>
              <a:t>knowledge which </a:t>
            </a:r>
            <a:r>
              <a:rPr lang="en-US" dirty="0" smtClean="0"/>
              <a:t>a </a:t>
            </a:r>
            <a:r>
              <a:rPr lang="en-US" dirty="0"/>
              <a:t>people considers true, binding and practicable</a:t>
            </a:r>
            <a:r>
              <a:rPr lang="en-US" dirty="0" smtClean="0"/>
              <a:t>.</a:t>
            </a:r>
          </a:p>
          <a:p>
            <a:r>
              <a:rPr lang="en-US" dirty="0" err="1" smtClean="0"/>
              <a:t>Pedelford</a:t>
            </a:r>
            <a:r>
              <a:rPr lang="en-US" dirty="0" smtClean="0"/>
              <a:t> and Lincoln: ‘A body of ideas concerning economic, social and political values and goals which pose action program for attaining these goals’</a:t>
            </a:r>
          </a:p>
          <a:p>
            <a:r>
              <a:rPr lang="en-US" dirty="0" smtClean="0"/>
              <a:t>Ideologies </a:t>
            </a:r>
            <a:r>
              <a:rPr lang="en-US" dirty="0"/>
              <a:t>tend to arise in the times of crises and social stress</a:t>
            </a:r>
            <a:endParaRPr lang="en-US" dirty="0" smtClean="0"/>
          </a:p>
          <a:p>
            <a:r>
              <a:rPr lang="en-US" dirty="0" smtClean="0"/>
              <a:t>An </a:t>
            </a:r>
            <a:r>
              <a:rPr lang="en-US" dirty="0"/>
              <a:t>ideology emerges when people feel strongly that they are being </a:t>
            </a:r>
            <a:r>
              <a:rPr lang="en-US" dirty="0" smtClean="0"/>
              <a:t>mistreated, oppressed, denied their due rights or </a:t>
            </a:r>
            <a:r>
              <a:rPr lang="en-US" dirty="0"/>
              <a:t>when their status is threatened by </a:t>
            </a:r>
            <a:r>
              <a:rPr lang="en-US" dirty="0" smtClean="0"/>
              <a:t>fundamental </a:t>
            </a:r>
            <a:r>
              <a:rPr lang="en-US" dirty="0"/>
              <a:t>changes occurring in society </a:t>
            </a:r>
            <a:endParaRPr lang="en-US" dirty="0" smtClean="0"/>
          </a:p>
          <a:p>
            <a:endParaRPr lang="en-US" dirty="0" smtClean="0"/>
          </a:p>
          <a:p>
            <a:endParaRPr lang="en-US" dirty="0" smtClean="0"/>
          </a:p>
          <a:p>
            <a:endParaRPr lang="en-US" dirty="0"/>
          </a:p>
        </p:txBody>
      </p:sp>
      <p:sp>
        <p:nvSpPr>
          <p:cNvPr id="4" name="Footer Placeholder 3"/>
          <p:cNvSpPr>
            <a:spLocks noGrp="1"/>
          </p:cNvSpPr>
          <p:nvPr>
            <p:ph type="ftr" sz="quarter" idx="11"/>
          </p:nvPr>
        </p:nvSpPr>
        <p:spPr/>
        <p:txBody>
          <a:bodyPr/>
          <a:lstStyle/>
          <a:p>
            <a:endParaRPr kumimoji="0" lang="en-US"/>
          </a:p>
        </p:txBody>
      </p:sp>
      <p:sp>
        <p:nvSpPr>
          <p:cNvPr id="5" name="Slide Number Placeholder 4"/>
          <p:cNvSpPr>
            <a:spLocks noGrp="1"/>
          </p:cNvSpPr>
          <p:nvPr>
            <p:ph type="sldNum" sz="quarter" idx="12"/>
          </p:nvPr>
        </p:nvSpPr>
        <p:spPr/>
        <p:txBody>
          <a:bodyPr/>
          <a:lstStyle/>
          <a:p>
            <a:fld id="{6F42FDE4-A7DD-41A7-A0A6-9B649FB43336}" type="slidenum">
              <a:rPr kumimoji="0" lang="en-US" smtClean="0"/>
              <a:t>22</a:t>
            </a:fld>
            <a:endParaRPr kumimoji="0" lang="en-US"/>
          </a:p>
        </p:txBody>
      </p:sp>
    </p:spTree>
    <p:extLst>
      <p:ext uri="{BB962C8B-B14F-4D97-AF65-F5344CB8AC3E}">
        <p14:creationId xmlns:p14="http://schemas.microsoft.com/office/powerpoint/2010/main" val="216663389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228600"/>
            <a:ext cx="8153400" cy="5867400"/>
          </a:xfrm>
        </p:spPr>
        <p:txBody>
          <a:bodyPr>
            <a:normAutofit/>
          </a:bodyPr>
          <a:lstStyle/>
          <a:p>
            <a:r>
              <a:rPr lang="en-US" dirty="0" smtClean="0"/>
              <a:t>unifying element and provides direction</a:t>
            </a:r>
          </a:p>
          <a:p>
            <a:r>
              <a:rPr lang="en-US" dirty="0" smtClean="0"/>
              <a:t>People have strong attachment to ones ideology </a:t>
            </a:r>
          </a:p>
          <a:p>
            <a:pPr marL="0" indent="0">
              <a:buNone/>
            </a:pPr>
            <a:endParaRPr lang="en-US" sz="2800" dirty="0" smtClean="0"/>
          </a:p>
          <a:p>
            <a:endParaRPr lang="en-US" sz="2800" dirty="0" smtClean="0"/>
          </a:p>
        </p:txBody>
      </p:sp>
      <p:sp>
        <p:nvSpPr>
          <p:cNvPr id="2" name="Footer Placeholder 1"/>
          <p:cNvSpPr>
            <a:spLocks noGrp="1"/>
          </p:cNvSpPr>
          <p:nvPr>
            <p:ph type="ftr" sz="quarter" idx="11"/>
          </p:nvPr>
        </p:nvSpPr>
        <p:spPr>
          <a:xfrm>
            <a:off x="914400" y="6356350"/>
            <a:ext cx="5105400" cy="365125"/>
          </a:xfrm>
        </p:spPr>
        <p:txBody>
          <a:bodyPr/>
          <a:lstStyle/>
          <a:p>
            <a:r>
              <a:rPr kumimoji="0" lang="en-US" dirty="0">
                <a:hlinkClick r:id="rId2"/>
              </a:rPr>
              <a:t>http://</a:t>
            </a:r>
            <a:r>
              <a:rPr kumimoji="0" lang="en-US" dirty="0" smtClean="0">
                <a:hlinkClick r:id="rId2"/>
              </a:rPr>
              <a:t>savemeee-plz.blogspot.com/2011/04/ideology.html</a:t>
            </a:r>
            <a:endParaRPr kumimoji="0" lang="en-US" dirty="0" smtClean="0"/>
          </a:p>
          <a:p>
            <a:r>
              <a:rPr kumimoji="0" lang="en-US" dirty="0">
                <a:hlinkClick r:id="rId3"/>
              </a:rPr>
              <a:t>http://</a:t>
            </a:r>
            <a:r>
              <a:rPr kumimoji="0" lang="en-US" dirty="0" smtClean="0">
                <a:hlinkClick r:id="rId3"/>
              </a:rPr>
              <a:t>www.gamersalliance.com/SP04/ideology.htm</a:t>
            </a:r>
            <a:r>
              <a:rPr kumimoji="0" lang="en-US" dirty="0" smtClean="0"/>
              <a:t> </a:t>
            </a:r>
            <a:endParaRPr kumimoji="0" lang="en-US" dirty="0"/>
          </a:p>
        </p:txBody>
      </p:sp>
      <p:sp>
        <p:nvSpPr>
          <p:cNvPr id="4" name="Slide Number Placeholder 3"/>
          <p:cNvSpPr>
            <a:spLocks noGrp="1"/>
          </p:cNvSpPr>
          <p:nvPr>
            <p:ph type="sldNum" sz="quarter" idx="12"/>
          </p:nvPr>
        </p:nvSpPr>
        <p:spPr/>
        <p:txBody>
          <a:bodyPr/>
          <a:lstStyle/>
          <a:p>
            <a:fld id="{6F42FDE4-A7DD-41A7-A0A6-9B649FB43336}" type="slidenum">
              <a:rPr kumimoji="0" lang="en-US" smtClean="0"/>
              <a:t>23</a:t>
            </a:fld>
            <a:endParaRPr kumimoji="0" lang="en-US"/>
          </a:p>
        </p:txBody>
      </p:sp>
      <p:pic>
        <p:nvPicPr>
          <p:cNvPr id="1126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05162" y="2209800"/>
            <a:ext cx="3534013" cy="3886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9600" y="2286000"/>
            <a:ext cx="3977130" cy="396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90270948"/>
      </p:ext>
    </p:extLst>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Ideology cont.</a:t>
            </a:r>
            <a:endParaRPr lang="en-US" dirty="0"/>
          </a:p>
        </p:txBody>
      </p:sp>
      <p:sp>
        <p:nvSpPr>
          <p:cNvPr id="3" name="Content Placeholder 2"/>
          <p:cNvSpPr>
            <a:spLocks noGrp="1"/>
          </p:cNvSpPr>
          <p:nvPr>
            <p:ph idx="1"/>
          </p:nvPr>
        </p:nvSpPr>
        <p:spPr/>
        <p:txBody>
          <a:bodyPr>
            <a:normAutofit/>
          </a:bodyPr>
          <a:lstStyle/>
          <a:p>
            <a:r>
              <a:rPr lang="en-US" dirty="0" smtClean="0"/>
              <a:t>Ideology </a:t>
            </a:r>
            <a:r>
              <a:rPr lang="en-US" dirty="0"/>
              <a:t>is a motivating force for a nation, </a:t>
            </a:r>
            <a:endParaRPr lang="en-US" dirty="0" smtClean="0"/>
          </a:p>
          <a:p>
            <a:r>
              <a:rPr lang="en-US" dirty="0" smtClean="0"/>
              <a:t>Cement element- integrates people into one unit, brings </a:t>
            </a:r>
            <a:r>
              <a:rPr lang="en-US" dirty="0"/>
              <a:t>them closer </a:t>
            </a:r>
          </a:p>
          <a:p>
            <a:r>
              <a:rPr lang="en-US" dirty="0" smtClean="0"/>
              <a:t>Solution to problem by providing a line of action/strategy.</a:t>
            </a:r>
            <a:endParaRPr lang="en-US" dirty="0"/>
          </a:p>
          <a:p>
            <a:r>
              <a:rPr lang="en-US" dirty="0" smtClean="0"/>
              <a:t>give </a:t>
            </a:r>
            <a:r>
              <a:rPr lang="en-US" dirty="0"/>
              <a:t>shape to the revolutions and </a:t>
            </a:r>
            <a:r>
              <a:rPr lang="en-US" dirty="0" smtClean="0"/>
              <a:t>new </a:t>
            </a:r>
            <a:r>
              <a:rPr lang="en-US" dirty="0"/>
              <a:t>cultures and civilizations</a:t>
            </a:r>
            <a:r>
              <a:rPr lang="en-US" dirty="0" smtClean="0"/>
              <a:t>.</a:t>
            </a:r>
          </a:p>
          <a:p>
            <a:r>
              <a:rPr lang="en-US" dirty="0"/>
              <a:t>Imperialism, colonialism, Nazism, Fascism, socialism, capitalism, democracy, Islamic ideology</a:t>
            </a:r>
          </a:p>
          <a:p>
            <a:r>
              <a:rPr lang="en-US" dirty="0" smtClean="0"/>
              <a:t>A nation tries to protect </a:t>
            </a:r>
            <a:r>
              <a:rPr lang="en-US" dirty="0"/>
              <a:t>and </a:t>
            </a:r>
            <a:r>
              <a:rPr lang="en-US" dirty="0" smtClean="0"/>
              <a:t>promote its ideology e.g. Western Europe for capitalism, former Russia for socialism, Pakistan for Islamic ideology</a:t>
            </a:r>
            <a:endParaRPr lang="en-US" dirty="0"/>
          </a:p>
          <a:p>
            <a:r>
              <a:rPr lang="en-US" dirty="0"/>
              <a:t>Provides strength to NSS</a:t>
            </a:r>
          </a:p>
          <a:p>
            <a:endParaRPr lang="en-US" dirty="0"/>
          </a:p>
          <a:p>
            <a:pPr marL="0" indent="0">
              <a:buNone/>
            </a:pPr>
            <a:endParaRPr lang="en-US" dirty="0"/>
          </a:p>
        </p:txBody>
      </p:sp>
      <p:sp>
        <p:nvSpPr>
          <p:cNvPr id="4" name="Footer Placeholder 3"/>
          <p:cNvSpPr>
            <a:spLocks noGrp="1"/>
          </p:cNvSpPr>
          <p:nvPr>
            <p:ph type="ftr" sz="quarter" idx="11"/>
          </p:nvPr>
        </p:nvSpPr>
        <p:spPr/>
        <p:txBody>
          <a:bodyPr/>
          <a:lstStyle/>
          <a:p>
            <a:endParaRPr kumimoji="0" lang="en-US"/>
          </a:p>
        </p:txBody>
      </p:sp>
      <p:sp>
        <p:nvSpPr>
          <p:cNvPr id="5" name="Slide Number Placeholder 4"/>
          <p:cNvSpPr>
            <a:spLocks noGrp="1"/>
          </p:cNvSpPr>
          <p:nvPr>
            <p:ph type="sldNum" sz="quarter" idx="12"/>
          </p:nvPr>
        </p:nvSpPr>
        <p:spPr/>
        <p:txBody>
          <a:bodyPr/>
          <a:lstStyle/>
          <a:p>
            <a:fld id="{6F42FDE4-A7DD-41A7-A0A6-9B649FB43336}" type="slidenum">
              <a:rPr kumimoji="0" lang="en-US" smtClean="0"/>
              <a:t>24</a:t>
            </a:fld>
            <a:endParaRPr kumimoji="0" lang="en-US"/>
          </a:p>
        </p:txBody>
      </p:sp>
    </p:spTree>
    <p:extLst>
      <p:ext uri="{BB962C8B-B14F-4D97-AF65-F5344CB8AC3E}">
        <p14:creationId xmlns:p14="http://schemas.microsoft.com/office/powerpoint/2010/main" val="213633198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 of today’s lecture</a:t>
            </a:r>
            <a:endParaRPr lang="en-US" dirty="0"/>
          </a:p>
        </p:txBody>
      </p:sp>
      <p:sp>
        <p:nvSpPr>
          <p:cNvPr id="3" name="Content Placeholder 2"/>
          <p:cNvSpPr>
            <a:spLocks noGrp="1"/>
          </p:cNvSpPr>
          <p:nvPr>
            <p:ph idx="1"/>
          </p:nvPr>
        </p:nvSpPr>
        <p:spPr/>
        <p:txBody>
          <a:bodyPr>
            <a:normAutofit/>
          </a:bodyPr>
          <a:lstStyle/>
          <a:p>
            <a:r>
              <a:rPr lang="en-US" dirty="0" smtClean="0"/>
              <a:t>What </a:t>
            </a:r>
            <a:r>
              <a:rPr lang="en-US" dirty="0"/>
              <a:t>is a state?</a:t>
            </a:r>
          </a:p>
          <a:p>
            <a:r>
              <a:rPr lang="en-US" dirty="0" smtClean="0"/>
              <a:t>What </a:t>
            </a:r>
            <a:r>
              <a:rPr lang="en-US" dirty="0"/>
              <a:t>is a nation?</a:t>
            </a:r>
          </a:p>
          <a:p>
            <a:pPr algn="just"/>
            <a:r>
              <a:rPr lang="en-US" dirty="0" smtClean="0"/>
              <a:t>World population – diverse groups- groups based on different grounds</a:t>
            </a:r>
          </a:p>
          <a:p>
            <a:pPr algn="just"/>
            <a:r>
              <a:rPr lang="en-US" dirty="0" smtClean="0"/>
              <a:t>Dominant group forms nation state</a:t>
            </a:r>
          </a:p>
          <a:p>
            <a:pPr algn="just"/>
            <a:r>
              <a:rPr lang="en-US" i="1" dirty="0">
                <a:solidFill>
                  <a:srgbClr val="FF0000"/>
                </a:solidFill>
              </a:rPr>
              <a:t>A nation needs a state. One nation, one state</a:t>
            </a:r>
          </a:p>
          <a:p>
            <a:pPr algn="just"/>
            <a:r>
              <a:rPr lang="en-US" dirty="0" smtClean="0"/>
              <a:t>In Islam- Muslim </a:t>
            </a:r>
            <a:r>
              <a:rPr lang="en-US" dirty="0" err="1"/>
              <a:t>Ummah</a:t>
            </a:r>
            <a:r>
              <a:rPr lang="en-US" dirty="0"/>
              <a:t>- Muslim Community</a:t>
            </a:r>
          </a:p>
          <a:p>
            <a:endParaRPr lang="en-US" dirty="0"/>
          </a:p>
        </p:txBody>
      </p:sp>
      <p:sp>
        <p:nvSpPr>
          <p:cNvPr id="4" name="Footer Placeholder 3"/>
          <p:cNvSpPr>
            <a:spLocks noGrp="1"/>
          </p:cNvSpPr>
          <p:nvPr>
            <p:ph type="ftr" sz="quarter" idx="11"/>
          </p:nvPr>
        </p:nvSpPr>
        <p:spPr/>
        <p:txBody>
          <a:bodyPr/>
          <a:lstStyle/>
          <a:p>
            <a:endParaRPr kumimoji="0" lang="en-US"/>
          </a:p>
        </p:txBody>
      </p:sp>
      <p:sp>
        <p:nvSpPr>
          <p:cNvPr id="5" name="Slide Number Placeholder 4"/>
          <p:cNvSpPr>
            <a:spLocks noGrp="1"/>
          </p:cNvSpPr>
          <p:nvPr>
            <p:ph type="sldNum" sz="quarter" idx="12"/>
          </p:nvPr>
        </p:nvSpPr>
        <p:spPr/>
        <p:txBody>
          <a:bodyPr/>
          <a:lstStyle/>
          <a:p>
            <a:fld id="{6F42FDE4-A7DD-41A7-A0A6-9B649FB43336}" type="slidenum">
              <a:rPr kumimoji="0" lang="en-US" smtClean="0"/>
              <a:t>25</a:t>
            </a:fld>
            <a:endParaRPr kumimoji="0" lang="en-US"/>
          </a:p>
        </p:txBody>
      </p:sp>
    </p:spTree>
    <p:extLst>
      <p:ext uri="{BB962C8B-B14F-4D97-AF65-F5344CB8AC3E}">
        <p14:creationId xmlns:p14="http://schemas.microsoft.com/office/powerpoint/2010/main" val="188860921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 cont.</a:t>
            </a:r>
            <a:endParaRPr lang="en-US" dirty="0"/>
          </a:p>
        </p:txBody>
      </p:sp>
      <p:sp>
        <p:nvSpPr>
          <p:cNvPr id="3" name="Content Placeholder 2"/>
          <p:cNvSpPr>
            <a:spLocks noGrp="1"/>
          </p:cNvSpPr>
          <p:nvPr>
            <p:ph idx="1"/>
          </p:nvPr>
        </p:nvSpPr>
        <p:spPr>
          <a:xfrm>
            <a:off x="457200" y="1219200"/>
            <a:ext cx="8229600" cy="4906963"/>
          </a:xfrm>
        </p:spPr>
        <p:txBody>
          <a:bodyPr>
            <a:normAutofit/>
          </a:bodyPr>
          <a:lstStyle/>
          <a:p>
            <a:r>
              <a:rPr lang="en-US" dirty="0" smtClean="0"/>
              <a:t>NSS: A </a:t>
            </a:r>
            <a:r>
              <a:rPr lang="en-US" dirty="0"/>
              <a:t>system in which a state deriving its strength from linguistic or ethnic affinity and possessing a territory governed by a sovereign</a:t>
            </a:r>
          </a:p>
          <a:p>
            <a:r>
              <a:rPr lang="en-US" dirty="0" smtClean="0"/>
              <a:t>1648- </a:t>
            </a:r>
            <a:r>
              <a:rPr lang="en-US" dirty="0"/>
              <a:t>Treaty/Peace of  Westphalia </a:t>
            </a:r>
          </a:p>
          <a:p>
            <a:r>
              <a:rPr lang="en-US" dirty="0"/>
              <a:t>30 years war ended and peace established in Europe</a:t>
            </a:r>
          </a:p>
          <a:p>
            <a:r>
              <a:rPr lang="en-US" dirty="0"/>
              <a:t>dynastic rivalries in France and Germany</a:t>
            </a:r>
          </a:p>
          <a:p>
            <a:r>
              <a:rPr lang="en-US" dirty="0" smtClean="0"/>
              <a:t>Catholics </a:t>
            </a:r>
            <a:r>
              <a:rPr lang="en-US" dirty="0"/>
              <a:t>and Protestants for reformation </a:t>
            </a:r>
          </a:p>
          <a:p>
            <a:pPr marL="0" indent="0">
              <a:buNone/>
            </a:pPr>
            <a:r>
              <a:rPr lang="en-US" sz="2000" b="1" u="sng" dirty="0"/>
              <a:t>Development of NSS </a:t>
            </a:r>
          </a:p>
          <a:p>
            <a:r>
              <a:rPr lang="en-US" dirty="0" smtClean="0"/>
              <a:t>Rise </a:t>
            </a:r>
            <a:r>
              <a:rPr lang="en-US" dirty="0"/>
              <a:t>of nationalism</a:t>
            </a:r>
          </a:p>
          <a:p>
            <a:r>
              <a:rPr lang="en-US" dirty="0"/>
              <a:t>Military movements and warfare</a:t>
            </a:r>
          </a:p>
          <a:p>
            <a:r>
              <a:rPr lang="en-US" dirty="0"/>
              <a:t>Rise of ideology</a:t>
            </a:r>
          </a:p>
          <a:p>
            <a:r>
              <a:rPr lang="en-US" dirty="0"/>
              <a:t>Extension of NSS to non-European states</a:t>
            </a:r>
          </a:p>
          <a:p>
            <a:endParaRPr lang="en-US" dirty="0"/>
          </a:p>
        </p:txBody>
      </p:sp>
      <p:sp>
        <p:nvSpPr>
          <p:cNvPr id="4" name="Footer Placeholder 3"/>
          <p:cNvSpPr>
            <a:spLocks noGrp="1"/>
          </p:cNvSpPr>
          <p:nvPr>
            <p:ph type="ftr" sz="quarter" idx="11"/>
          </p:nvPr>
        </p:nvSpPr>
        <p:spPr/>
        <p:txBody>
          <a:bodyPr/>
          <a:lstStyle/>
          <a:p>
            <a:endParaRPr kumimoji="0" lang="en-US"/>
          </a:p>
        </p:txBody>
      </p:sp>
      <p:sp>
        <p:nvSpPr>
          <p:cNvPr id="5" name="Slide Number Placeholder 4"/>
          <p:cNvSpPr>
            <a:spLocks noGrp="1"/>
          </p:cNvSpPr>
          <p:nvPr>
            <p:ph type="sldNum" sz="quarter" idx="12"/>
          </p:nvPr>
        </p:nvSpPr>
        <p:spPr/>
        <p:txBody>
          <a:bodyPr/>
          <a:lstStyle/>
          <a:p>
            <a:fld id="{6F42FDE4-A7DD-41A7-A0A6-9B649FB43336}" type="slidenum">
              <a:rPr kumimoji="0" lang="en-US" smtClean="0"/>
              <a:t>26</a:t>
            </a:fld>
            <a:endParaRPr kumimoji="0" lang="en-US"/>
          </a:p>
        </p:txBody>
      </p:sp>
    </p:spTree>
    <p:extLst>
      <p:ext uri="{BB962C8B-B14F-4D97-AF65-F5344CB8AC3E}">
        <p14:creationId xmlns:p14="http://schemas.microsoft.com/office/powerpoint/2010/main" val="190763485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457200"/>
            <a:ext cx="7772400" cy="5638800"/>
          </a:xfrm>
        </p:spPr>
        <p:txBody>
          <a:bodyPr>
            <a:normAutofit/>
          </a:bodyPr>
          <a:lstStyle/>
          <a:p>
            <a:pPr marL="0" indent="0">
              <a:buNone/>
            </a:pPr>
            <a:r>
              <a:rPr lang="en-US" sz="2800" b="1" u="sng" dirty="0"/>
              <a:t>Extension of NSS to non-European states</a:t>
            </a:r>
          </a:p>
          <a:p>
            <a:r>
              <a:rPr lang="en-US" dirty="0" smtClean="0"/>
              <a:t>NSS extended outside Europe (Asia, Africa, Latin America)</a:t>
            </a:r>
          </a:p>
          <a:p>
            <a:r>
              <a:rPr lang="en-US" dirty="0" smtClean="0"/>
              <a:t>E.g. Pakistan, India, Burma, Indonesia, Malaysia, China, Taiwan, N. Korea, S. Korea, Philippine, </a:t>
            </a:r>
          </a:p>
          <a:p>
            <a:r>
              <a:rPr lang="en-US" dirty="0" smtClean="0"/>
              <a:t>Either through acceptance of European NSS by non-</a:t>
            </a:r>
            <a:r>
              <a:rPr lang="en-US" dirty="0"/>
              <a:t>E</a:t>
            </a:r>
            <a:r>
              <a:rPr lang="en-US" dirty="0" smtClean="0"/>
              <a:t>uropean states or through independence from European power</a:t>
            </a:r>
          </a:p>
          <a:p>
            <a:r>
              <a:rPr lang="en-US" dirty="0" smtClean="0"/>
              <a:t>Thus NSS extends to the whole world</a:t>
            </a:r>
          </a:p>
          <a:p>
            <a:r>
              <a:rPr lang="en-US" dirty="0" smtClean="0"/>
              <a:t>Disintegration of Russia after cold war</a:t>
            </a:r>
          </a:p>
          <a:p>
            <a:r>
              <a:rPr lang="en-US" dirty="0" smtClean="0"/>
              <a:t>Tajikistan, Kazakhstan, Kirghizstan, Uzbekistan, Turkmenistan etc. </a:t>
            </a:r>
          </a:p>
          <a:p>
            <a:r>
              <a:rPr lang="en-US" dirty="0" smtClean="0"/>
              <a:t>More than 180 NSS at present</a:t>
            </a:r>
            <a:endParaRPr lang="en-US" dirty="0"/>
          </a:p>
        </p:txBody>
      </p:sp>
      <p:sp>
        <p:nvSpPr>
          <p:cNvPr id="2" name="Footer Placeholder 1"/>
          <p:cNvSpPr>
            <a:spLocks noGrp="1"/>
          </p:cNvSpPr>
          <p:nvPr>
            <p:ph type="ftr" sz="quarter" idx="11"/>
          </p:nvPr>
        </p:nvSpPr>
        <p:spPr/>
        <p:txBody>
          <a:bodyPr/>
          <a:lstStyle/>
          <a:p>
            <a:endParaRPr kumimoji="0" lang="en-US"/>
          </a:p>
        </p:txBody>
      </p:sp>
      <p:sp>
        <p:nvSpPr>
          <p:cNvPr id="4" name="Slide Number Placeholder 3"/>
          <p:cNvSpPr>
            <a:spLocks noGrp="1"/>
          </p:cNvSpPr>
          <p:nvPr>
            <p:ph type="sldNum" sz="quarter" idx="12"/>
          </p:nvPr>
        </p:nvSpPr>
        <p:spPr/>
        <p:txBody>
          <a:bodyPr/>
          <a:lstStyle/>
          <a:p>
            <a:fld id="{6F42FDE4-A7DD-41A7-A0A6-9B649FB43336}" type="slidenum">
              <a:rPr kumimoji="0" lang="en-US" smtClean="0"/>
              <a:t>27</a:t>
            </a:fld>
            <a:endParaRPr kumimoji="0" lang="en-US"/>
          </a:p>
        </p:txBody>
      </p:sp>
    </p:spTree>
    <p:extLst>
      <p:ext uri="{BB962C8B-B14F-4D97-AF65-F5344CB8AC3E}">
        <p14:creationId xmlns:p14="http://schemas.microsoft.com/office/powerpoint/2010/main" val="3602584866"/>
      </p:ext>
    </p:extLst>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randombar(horizont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randombar(horizontal)">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randombar(horizontal)">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sp>
        <p:nvSpPr>
          <p:cNvPr id="4" name="Footer Placeholder 3"/>
          <p:cNvSpPr>
            <a:spLocks noGrp="1"/>
          </p:cNvSpPr>
          <p:nvPr>
            <p:ph type="ftr" sz="quarter" idx="11"/>
          </p:nvPr>
        </p:nvSpPr>
        <p:spPr>
          <a:xfrm>
            <a:off x="304800" y="6356350"/>
            <a:ext cx="6705600" cy="365125"/>
          </a:xfrm>
        </p:spPr>
        <p:txBody>
          <a:bodyPr/>
          <a:lstStyle/>
          <a:p>
            <a:r>
              <a:rPr kumimoji="0" lang="en-US" dirty="0"/>
              <a:t>http://kids.britannica.com/comptons/art-55224/In-the-years-following-the-end-of-World-War-II</a:t>
            </a:r>
          </a:p>
        </p:txBody>
      </p:sp>
      <p:sp>
        <p:nvSpPr>
          <p:cNvPr id="5" name="Slide Number Placeholder 4"/>
          <p:cNvSpPr>
            <a:spLocks noGrp="1"/>
          </p:cNvSpPr>
          <p:nvPr>
            <p:ph type="sldNum" sz="quarter" idx="12"/>
          </p:nvPr>
        </p:nvSpPr>
        <p:spPr/>
        <p:txBody>
          <a:bodyPr/>
          <a:lstStyle/>
          <a:p>
            <a:fld id="{6F42FDE4-A7DD-41A7-A0A6-9B649FB43336}" type="slidenum">
              <a:rPr kumimoji="0" lang="en-US" smtClean="0"/>
              <a:t>28</a:t>
            </a:fld>
            <a:endParaRPr kumimoji="0" lang="en-US"/>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304799"/>
            <a:ext cx="8305800" cy="58433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7373013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sp>
        <p:nvSpPr>
          <p:cNvPr id="4" name="Footer Placeholder 3"/>
          <p:cNvSpPr>
            <a:spLocks noGrp="1"/>
          </p:cNvSpPr>
          <p:nvPr>
            <p:ph type="ftr" sz="quarter" idx="11"/>
          </p:nvPr>
        </p:nvSpPr>
        <p:spPr>
          <a:xfrm>
            <a:off x="609600" y="6356350"/>
            <a:ext cx="7162800" cy="365125"/>
          </a:xfrm>
        </p:spPr>
        <p:txBody>
          <a:bodyPr/>
          <a:lstStyle/>
          <a:p>
            <a:r>
              <a:rPr kumimoji="0" lang="en-US" dirty="0"/>
              <a:t>http://empathosnationenterprises.com/Consulate/EN-Library/Black-Studies/afindep.html</a:t>
            </a:r>
          </a:p>
        </p:txBody>
      </p:sp>
      <p:sp>
        <p:nvSpPr>
          <p:cNvPr id="5" name="Slide Number Placeholder 4"/>
          <p:cNvSpPr>
            <a:spLocks noGrp="1"/>
          </p:cNvSpPr>
          <p:nvPr>
            <p:ph type="sldNum" sz="quarter" idx="12"/>
          </p:nvPr>
        </p:nvSpPr>
        <p:spPr/>
        <p:txBody>
          <a:bodyPr/>
          <a:lstStyle/>
          <a:p>
            <a:fld id="{6F42FDE4-A7DD-41A7-A0A6-9B649FB43336}" type="slidenum">
              <a:rPr kumimoji="0" lang="en-US" smtClean="0"/>
              <a:t>29</a:t>
            </a:fld>
            <a:endParaRPr kumimoji="0" 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242455"/>
            <a:ext cx="8258175" cy="6029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1455423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838200"/>
          </a:xfrm>
        </p:spPr>
        <p:txBody>
          <a:bodyPr>
            <a:normAutofit/>
          </a:bodyPr>
          <a:lstStyle/>
          <a:p>
            <a:r>
              <a:rPr lang="en-US" b="1" dirty="0" smtClean="0"/>
              <a:t>Elements of NSS </a:t>
            </a:r>
            <a:endParaRPr lang="en-US" b="1" dirty="0"/>
          </a:p>
        </p:txBody>
      </p:sp>
      <p:sp>
        <p:nvSpPr>
          <p:cNvPr id="3" name="Content Placeholder 2"/>
          <p:cNvSpPr>
            <a:spLocks noGrp="1"/>
          </p:cNvSpPr>
          <p:nvPr>
            <p:ph idx="1"/>
          </p:nvPr>
        </p:nvSpPr>
        <p:spPr>
          <a:xfrm>
            <a:off x="609600" y="1447800"/>
            <a:ext cx="7772400" cy="4572000"/>
          </a:xfrm>
        </p:spPr>
        <p:txBody>
          <a:bodyPr>
            <a:normAutofit/>
          </a:bodyPr>
          <a:lstStyle/>
          <a:p>
            <a:r>
              <a:rPr lang="en-US" dirty="0" smtClean="0"/>
              <a:t>Sovereignty</a:t>
            </a:r>
          </a:p>
          <a:p>
            <a:r>
              <a:rPr lang="en-US" dirty="0" smtClean="0"/>
              <a:t>Territorial Integrity</a:t>
            </a:r>
          </a:p>
          <a:p>
            <a:r>
              <a:rPr lang="en-US" dirty="0" smtClean="0"/>
              <a:t>Legal Equality</a:t>
            </a:r>
          </a:p>
          <a:p>
            <a:r>
              <a:rPr lang="en-US" dirty="0" smtClean="0"/>
              <a:t>Nationalism</a:t>
            </a:r>
          </a:p>
          <a:p>
            <a:endParaRPr lang="en-US" sz="2800" dirty="0" smtClean="0"/>
          </a:p>
        </p:txBody>
      </p:sp>
      <p:sp>
        <p:nvSpPr>
          <p:cNvPr id="4" name="Footer Placeholder 3"/>
          <p:cNvSpPr>
            <a:spLocks noGrp="1"/>
          </p:cNvSpPr>
          <p:nvPr>
            <p:ph type="ftr" sz="quarter" idx="11"/>
          </p:nvPr>
        </p:nvSpPr>
        <p:spPr/>
        <p:txBody>
          <a:bodyPr/>
          <a:lstStyle/>
          <a:p>
            <a:endParaRPr kumimoji="0" lang="en-US"/>
          </a:p>
        </p:txBody>
      </p:sp>
      <p:sp>
        <p:nvSpPr>
          <p:cNvPr id="5" name="Slide Number Placeholder 4"/>
          <p:cNvSpPr>
            <a:spLocks noGrp="1"/>
          </p:cNvSpPr>
          <p:nvPr>
            <p:ph type="sldNum" sz="quarter" idx="12"/>
          </p:nvPr>
        </p:nvSpPr>
        <p:spPr/>
        <p:txBody>
          <a:bodyPr/>
          <a:lstStyle/>
          <a:p>
            <a:fld id="{6F42FDE4-A7DD-41A7-A0A6-9B649FB43336}" type="slidenum">
              <a:rPr kumimoji="0" lang="en-US" smtClean="0"/>
              <a:t>30</a:t>
            </a:fld>
            <a:endParaRPr kumimoji="0" lang="en-US"/>
          </a:p>
        </p:txBody>
      </p:sp>
    </p:spTree>
    <p:extLst>
      <p:ext uri="{BB962C8B-B14F-4D97-AF65-F5344CB8AC3E}">
        <p14:creationId xmlns:p14="http://schemas.microsoft.com/office/powerpoint/2010/main" val="980752694"/>
      </p:ext>
    </p:extLst>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57200"/>
            <a:ext cx="7772400" cy="838200"/>
          </a:xfrm>
        </p:spPr>
        <p:txBody>
          <a:bodyPr>
            <a:normAutofit/>
          </a:bodyPr>
          <a:lstStyle/>
          <a:p>
            <a:r>
              <a:rPr lang="en-US" b="1" dirty="0" smtClean="0">
                <a:solidFill>
                  <a:schemeClr val="tx1"/>
                </a:solidFill>
              </a:rPr>
              <a:t>Sovereignty</a:t>
            </a:r>
            <a:endParaRPr lang="en-US" b="1" dirty="0">
              <a:solidFill>
                <a:schemeClr val="tx1"/>
              </a:solidFill>
            </a:endParaRPr>
          </a:p>
        </p:txBody>
      </p:sp>
      <p:sp>
        <p:nvSpPr>
          <p:cNvPr id="3" name="Content Placeholder 2"/>
          <p:cNvSpPr>
            <a:spLocks noGrp="1"/>
          </p:cNvSpPr>
          <p:nvPr>
            <p:ph idx="1"/>
          </p:nvPr>
        </p:nvSpPr>
        <p:spPr>
          <a:xfrm>
            <a:off x="685800" y="1295400"/>
            <a:ext cx="8001000" cy="5105400"/>
          </a:xfrm>
        </p:spPr>
        <p:txBody>
          <a:bodyPr>
            <a:normAutofit/>
          </a:bodyPr>
          <a:lstStyle/>
          <a:p>
            <a:pPr marL="514350" indent="-514350">
              <a:buAutoNum type="arabicPeriod"/>
            </a:pPr>
            <a:r>
              <a:rPr lang="en-US" dirty="0" smtClean="0"/>
              <a:t>The supreme power over citizens and subjects unrestrained by law (</a:t>
            </a:r>
            <a:r>
              <a:rPr lang="en-US" dirty="0" err="1" smtClean="0"/>
              <a:t>Bodin</a:t>
            </a:r>
            <a:r>
              <a:rPr lang="en-US" dirty="0" smtClean="0"/>
              <a:t>- the father of modern concept of sovereignty)</a:t>
            </a:r>
          </a:p>
          <a:p>
            <a:pPr marL="514350" indent="-514350">
              <a:buAutoNum type="arabicPeriod"/>
            </a:pPr>
            <a:r>
              <a:rPr lang="en-US" dirty="0" smtClean="0"/>
              <a:t>The supreme will of the state (Willoughby)</a:t>
            </a:r>
          </a:p>
          <a:p>
            <a:pPr marL="514350" indent="-514350">
              <a:buAutoNum type="arabicPeriod"/>
            </a:pPr>
            <a:r>
              <a:rPr lang="en-US" dirty="0" smtClean="0"/>
              <a:t>The absolute, unrestrained, supreme authority to make laws and enforce it.</a:t>
            </a:r>
          </a:p>
          <a:p>
            <a:pPr marL="514350" indent="-514350">
              <a:buAutoNum type="arabicPeriod"/>
            </a:pPr>
            <a:r>
              <a:rPr lang="en-US" dirty="0" smtClean="0"/>
              <a:t>A state which is not sovereign can not make treaty, or become member of international organization</a:t>
            </a:r>
          </a:p>
        </p:txBody>
      </p:sp>
      <p:sp>
        <p:nvSpPr>
          <p:cNvPr id="4" name="Footer Placeholder 3"/>
          <p:cNvSpPr>
            <a:spLocks noGrp="1"/>
          </p:cNvSpPr>
          <p:nvPr>
            <p:ph type="ftr" sz="quarter" idx="11"/>
          </p:nvPr>
        </p:nvSpPr>
        <p:spPr/>
        <p:txBody>
          <a:bodyPr/>
          <a:lstStyle/>
          <a:p>
            <a:endParaRPr kumimoji="0" lang="en-US"/>
          </a:p>
        </p:txBody>
      </p:sp>
      <p:sp>
        <p:nvSpPr>
          <p:cNvPr id="5" name="Slide Number Placeholder 4"/>
          <p:cNvSpPr>
            <a:spLocks noGrp="1"/>
          </p:cNvSpPr>
          <p:nvPr>
            <p:ph type="sldNum" sz="quarter" idx="12"/>
          </p:nvPr>
        </p:nvSpPr>
        <p:spPr/>
        <p:txBody>
          <a:bodyPr/>
          <a:lstStyle/>
          <a:p>
            <a:fld id="{6F42FDE4-A7DD-41A7-A0A6-9B649FB43336}" type="slidenum">
              <a:rPr kumimoji="0" lang="en-US" smtClean="0"/>
              <a:t>31</a:t>
            </a:fld>
            <a:endParaRPr kumimoji="0" lang="en-US"/>
          </a:p>
        </p:txBody>
      </p:sp>
    </p:spTree>
    <p:extLst>
      <p:ext uri="{BB962C8B-B14F-4D97-AF65-F5344CB8AC3E}">
        <p14:creationId xmlns:p14="http://schemas.microsoft.com/office/powerpoint/2010/main" val="1712941882"/>
      </p:ext>
    </p:extLst>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Sovereignty cont.</a:t>
            </a:r>
            <a:endParaRPr lang="en-US" dirty="0"/>
          </a:p>
        </p:txBody>
      </p:sp>
      <p:sp>
        <p:nvSpPr>
          <p:cNvPr id="3" name="Content Placeholder 2"/>
          <p:cNvSpPr>
            <a:spLocks noGrp="1"/>
          </p:cNvSpPr>
          <p:nvPr>
            <p:ph idx="1"/>
          </p:nvPr>
        </p:nvSpPr>
        <p:spPr/>
        <p:txBody>
          <a:bodyPr>
            <a:normAutofit/>
          </a:bodyPr>
          <a:lstStyle/>
          <a:p>
            <a:r>
              <a:rPr lang="en-US" dirty="0"/>
              <a:t>Only 1 sovereign exists in a state</a:t>
            </a:r>
          </a:p>
          <a:p>
            <a:r>
              <a:rPr lang="en-US" dirty="0" smtClean="0"/>
              <a:t>Sovereignty is indivisible and inalienable i.e.</a:t>
            </a:r>
          </a:p>
          <a:p>
            <a:r>
              <a:rPr lang="en-US" dirty="0" smtClean="0"/>
              <a:t>Its power can not be limited, divided or transferred</a:t>
            </a:r>
          </a:p>
          <a:p>
            <a:r>
              <a:rPr lang="en-US" dirty="0" smtClean="0"/>
              <a:t>Morgenthau: concept of divisible sovereignty is illogic and politically unfeasible</a:t>
            </a:r>
          </a:p>
          <a:p>
            <a:pPr marL="0" indent="0">
              <a:buNone/>
            </a:pPr>
            <a:endParaRPr lang="en-US" dirty="0"/>
          </a:p>
        </p:txBody>
      </p:sp>
      <p:sp>
        <p:nvSpPr>
          <p:cNvPr id="4" name="Footer Placeholder 3"/>
          <p:cNvSpPr>
            <a:spLocks noGrp="1"/>
          </p:cNvSpPr>
          <p:nvPr>
            <p:ph type="ftr" sz="quarter" idx="11"/>
          </p:nvPr>
        </p:nvSpPr>
        <p:spPr>
          <a:xfrm>
            <a:off x="3124200" y="6356350"/>
            <a:ext cx="3581400" cy="365125"/>
          </a:xfrm>
        </p:spPr>
        <p:txBody>
          <a:bodyPr/>
          <a:lstStyle/>
          <a:p>
            <a:r>
              <a:rPr kumimoji="0" lang="en-US" dirty="0" smtClean="0"/>
              <a:t>Morgenthau (1962). Politics among nations, Knopf</a:t>
            </a:r>
            <a:endParaRPr kumimoji="0" lang="en-US" dirty="0"/>
          </a:p>
        </p:txBody>
      </p:sp>
      <p:sp>
        <p:nvSpPr>
          <p:cNvPr id="5" name="Slide Number Placeholder 4"/>
          <p:cNvSpPr>
            <a:spLocks noGrp="1"/>
          </p:cNvSpPr>
          <p:nvPr>
            <p:ph type="sldNum" sz="quarter" idx="12"/>
          </p:nvPr>
        </p:nvSpPr>
        <p:spPr/>
        <p:txBody>
          <a:bodyPr/>
          <a:lstStyle/>
          <a:p>
            <a:fld id="{6F42FDE4-A7DD-41A7-A0A6-9B649FB43336}" type="slidenum">
              <a:rPr kumimoji="0" lang="en-US" smtClean="0"/>
              <a:t>32</a:t>
            </a:fld>
            <a:endParaRPr kumimoji="0" lang="en-US"/>
          </a:p>
        </p:txBody>
      </p:sp>
    </p:spTree>
    <p:extLst>
      <p:ext uri="{BB962C8B-B14F-4D97-AF65-F5344CB8AC3E}">
        <p14:creationId xmlns:p14="http://schemas.microsoft.com/office/powerpoint/2010/main" val="236286007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sp>
        <p:nvSpPr>
          <p:cNvPr id="4" name="Footer Placeholder 3"/>
          <p:cNvSpPr>
            <a:spLocks noGrp="1"/>
          </p:cNvSpPr>
          <p:nvPr>
            <p:ph type="ftr" sz="quarter" idx="11"/>
          </p:nvPr>
        </p:nvSpPr>
        <p:spPr>
          <a:xfrm>
            <a:off x="152400" y="6356350"/>
            <a:ext cx="8153400" cy="365125"/>
          </a:xfrm>
        </p:spPr>
        <p:txBody>
          <a:bodyPr/>
          <a:lstStyle/>
          <a:p>
            <a:r>
              <a:rPr kumimoji="0" lang="en-US" dirty="0">
                <a:hlinkClick r:id="rId2"/>
              </a:rPr>
              <a:t>http://www.currentnewsarticle.com/world-news/british-parliament-formally-recognized-sovereign-palestinian-state</a:t>
            </a:r>
            <a:r>
              <a:rPr kumimoji="0" lang="en-US" dirty="0" smtClean="0">
                <a:hlinkClick r:id="rId2"/>
              </a:rPr>
              <a:t>/</a:t>
            </a:r>
            <a:endParaRPr kumimoji="0" lang="en-US" dirty="0" smtClean="0"/>
          </a:p>
          <a:p>
            <a:r>
              <a:rPr kumimoji="0" lang="en-US" dirty="0">
                <a:hlinkClick r:id="rId3"/>
              </a:rPr>
              <a:t>http://</a:t>
            </a:r>
            <a:r>
              <a:rPr kumimoji="0" lang="en-US" dirty="0" smtClean="0">
                <a:hlinkClick r:id="rId3"/>
              </a:rPr>
              <a:t>galleryhip.com/popular-sovereignty.html</a:t>
            </a:r>
            <a:endParaRPr kumimoji="0" lang="en-US" dirty="0" smtClean="0"/>
          </a:p>
          <a:p>
            <a:endParaRPr kumimoji="0" lang="en-US" dirty="0"/>
          </a:p>
        </p:txBody>
      </p:sp>
      <p:sp>
        <p:nvSpPr>
          <p:cNvPr id="5" name="Slide Number Placeholder 4"/>
          <p:cNvSpPr>
            <a:spLocks noGrp="1"/>
          </p:cNvSpPr>
          <p:nvPr>
            <p:ph type="sldNum" sz="quarter" idx="12"/>
          </p:nvPr>
        </p:nvSpPr>
        <p:spPr/>
        <p:txBody>
          <a:bodyPr/>
          <a:lstStyle/>
          <a:p>
            <a:fld id="{6F42FDE4-A7DD-41A7-A0A6-9B649FB43336}" type="slidenum">
              <a:rPr kumimoji="0" lang="en-US" smtClean="0"/>
              <a:t>33</a:t>
            </a:fld>
            <a:endParaRPr kumimoji="0" lang="en-US"/>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67000" y="304800"/>
            <a:ext cx="6191250" cy="3476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rotWithShape="1">
          <a:blip r:embed="rId5">
            <a:extLst>
              <a:ext uri="{28A0092B-C50C-407E-A947-70E740481C1C}">
                <a14:useLocalDpi xmlns:a14="http://schemas.microsoft.com/office/drawing/2010/main" val="0"/>
              </a:ext>
            </a:extLst>
          </a:blip>
          <a:srcRect l="11111" r="3283" b="45286"/>
          <a:stretch/>
        </p:blipFill>
        <p:spPr bwMode="auto">
          <a:xfrm>
            <a:off x="2694709" y="3781425"/>
            <a:ext cx="6128905" cy="22513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9823" y="304800"/>
            <a:ext cx="2397177" cy="289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13459" y="3235036"/>
            <a:ext cx="2381250" cy="2838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8529582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381000"/>
            <a:ext cx="7772400" cy="838200"/>
          </a:xfrm>
        </p:spPr>
        <p:txBody>
          <a:bodyPr>
            <a:normAutofit/>
          </a:bodyPr>
          <a:lstStyle/>
          <a:p>
            <a:r>
              <a:rPr lang="en-US" b="1" dirty="0" smtClean="0">
                <a:solidFill>
                  <a:schemeClr val="tx1"/>
                </a:solidFill>
              </a:rPr>
              <a:t>Sovereignty cont.</a:t>
            </a:r>
            <a:endParaRPr lang="en-US" b="1" dirty="0">
              <a:solidFill>
                <a:schemeClr val="tx1"/>
              </a:solidFill>
            </a:endParaRPr>
          </a:p>
        </p:txBody>
      </p:sp>
      <p:sp>
        <p:nvSpPr>
          <p:cNvPr id="3" name="Content Placeholder 2"/>
          <p:cNvSpPr>
            <a:spLocks noGrp="1"/>
          </p:cNvSpPr>
          <p:nvPr>
            <p:ph idx="1"/>
          </p:nvPr>
        </p:nvSpPr>
        <p:spPr>
          <a:xfrm>
            <a:off x="685800" y="1219200"/>
            <a:ext cx="7772400" cy="4876800"/>
          </a:xfrm>
        </p:spPr>
        <p:txBody>
          <a:bodyPr>
            <a:normAutofit/>
          </a:bodyPr>
          <a:lstStyle/>
          <a:p>
            <a:pPr marL="0" indent="0">
              <a:buNone/>
            </a:pPr>
            <a:r>
              <a:rPr lang="en-US" dirty="0"/>
              <a:t>Is Absolute sovereignty possible?</a:t>
            </a:r>
          </a:p>
          <a:p>
            <a:pPr marL="514350" indent="-514350">
              <a:buAutoNum type="arabicPeriod"/>
            </a:pPr>
            <a:r>
              <a:rPr lang="en-US" dirty="0" smtClean="0"/>
              <a:t>A </a:t>
            </a:r>
            <a:r>
              <a:rPr lang="en-US" dirty="0"/>
              <a:t>sovereign has to make adjustment, compromises in the internal as well as external matters- thus restricting the power </a:t>
            </a:r>
            <a:endParaRPr lang="en-US" dirty="0" smtClean="0"/>
          </a:p>
          <a:p>
            <a:pPr marL="514350" indent="-514350">
              <a:buAutoNum type="arabicPeriod"/>
            </a:pPr>
            <a:r>
              <a:rPr lang="en-US" dirty="0" smtClean="0"/>
              <a:t>Treaty/pacts</a:t>
            </a:r>
            <a:r>
              <a:rPr lang="en-US" dirty="0"/>
              <a:t>, Int. </a:t>
            </a:r>
            <a:r>
              <a:rPr lang="en-US" dirty="0" smtClean="0"/>
              <a:t>organizations, international law, public opinion, pressure group </a:t>
            </a:r>
            <a:r>
              <a:rPr lang="en-US" dirty="0"/>
              <a:t>also restricts sovereignty </a:t>
            </a:r>
          </a:p>
          <a:p>
            <a:r>
              <a:rPr lang="en-US" dirty="0" smtClean="0"/>
              <a:t>However, for NSS to exist- concept of sovereignty will also continue to exist</a:t>
            </a:r>
          </a:p>
        </p:txBody>
      </p:sp>
      <p:sp>
        <p:nvSpPr>
          <p:cNvPr id="4" name="Footer Placeholder 3"/>
          <p:cNvSpPr>
            <a:spLocks noGrp="1"/>
          </p:cNvSpPr>
          <p:nvPr>
            <p:ph type="ftr" sz="quarter" idx="11"/>
          </p:nvPr>
        </p:nvSpPr>
        <p:spPr/>
        <p:txBody>
          <a:bodyPr/>
          <a:lstStyle/>
          <a:p>
            <a:endParaRPr kumimoji="0" lang="en-US"/>
          </a:p>
        </p:txBody>
      </p:sp>
      <p:sp>
        <p:nvSpPr>
          <p:cNvPr id="5" name="Slide Number Placeholder 4"/>
          <p:cNvSpPr>
            <a:spLocks noGrp="1"/>
          </p:cNvSpPr>
          <p:nvPr>
            <p:ph type="sldNum" sz="quarter" idx="12"/>
          </p:nvPr>
        </p:nvSpPr>
        <p:spPr/>
        <p:txBody>
          <a:bodyPr/>
          <a:lstStyle/>
          <a:p>
            <a:fld id="{6F42FDE4-A7DD-41A7-A0A6-9B649FB43336}" type="slidenum">
              <a:rPr kumimoji="0" lang="en-US" smtClean="0"/>
              <a:t>34</a:t>
            </a:fld>
            <a:endParaRPr kumimoji="0" lang="en-US"/>
          </a:p>
        </p:txBody>
      </p:sp>
    </p:spTree>
    <p:extLst>
      <p:ext uri="{BB962C8B-B14F-4D97-AF65-F5344CB8AC3E}">
        <p14:creationId xmlns:p14="http://schemas.microsoft.com/office/powerpoint/2010/main" val="3701674896"/>
      </p:ext>
    </p:extLst>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381000"/>
            <a:ext cx="7772400" cy="838200"/>
          </a:xfrm>
        </p:spPr>
        <p:txBody>
          <a:bodyPr>
            <a:normAutofit/>
          </a:bodyPr>
          <a:lstStyle/>
          <a:p>
            <a:r>
              <a:rPr lang="en-US" b="1" dirty="0">
                <a:solidFill>
                  <a:schemeClr val="tx1"/>
                </a:solidFill>
              </a:rPr>
              <a:t>Territorial Integrity</a:t>
            </a:r>
          </a:p>
        </p:txBody>
      </p:sp>
      <p:sp>
        <p:nvSpPr>
          <p:cNvPr id="3" name="Content Placeholder 2"/>
          <p:cNvSpPr>
            <a:spLocks noGrp="1"/>
          </p:cNvSpPr>
          <p:nvPr>
            <p:ph idx="1"/>
          </p:nvPr>
        </p:nvSpPr>
        <p:spPr>
          <a:xfrm>
            <a:off x="457200" y="1219200"/>
            <a:ext cx="8229600" cy="4876800"/>
          </a:xfrm>
        </p:spPr>
        <p:txBody>
          <a:bodyPr>
            <a:normAutofit/>
          </a:bodyPr>
          <a:lstStyle/>
          <a:p>
            <a:r>
              <a:rPr lang="en-US" dirty="0" smtClean="0"/>
              <a:t>A nation needs a state to live</a:t>
            </a:r>
          </a:p>
          <a:p>
            <a:r>
              <a:rPr lang="en-US" dirty="0" smtClean="0"/>
              <a:t>Territory- an important element of NSS</a:t>
            </a:r>
          </a:p>
          <a:p>
            <a:r>
              <a:rPr lang="en-US" dirty="0" smtClean="0"/>
              <a:t>NSS will exist if the integrity of territory continue</a:t>
            </a:r>
          </a:p>
          <a:p>
            <a:r>
              <a:rPr lang="en-US" dirty="0" smtClean="0"/>
              <a:t>No Land--No Nation</a:t>
            </a:r>
          </a:p>
          <a:p>
            <a:endParaRPr lang="en-US" sz="2800" dirty="0" smtClean="0"/>
          </a:p>
          <a:p>
            <a:pPr marL="0" indent="0">
              <a:buNone/>
            </a:pPr>
            <a:endParaRPr lang="en-US" sz="2800" dirty="0" smtClean="0"/>
          </a:p>
          <a:p>
            <a:endParaRPr lang="en-US" sz="2800" dirty="0" smtClean="0"/>
          </a:p>
          <a:p>
            <a:endParaRPr lang="en-US" dirty="0"/>
          </a:p>
        </p:txBody>
      </p:sp>
      <p:sp>
        <p:nvSpPr>
          <p:cNvPr id="4" name="Footer Placeholder 3"/>
          <p:cNvSpPr>
            <a:spLocks noGrp="1"/>
          </p:cNvSpPr>
          <p:nvPr>
            <p:ph type="ftr" sz="quarter" idx="11"/>
          </p:nvPr>
        </p:nvSpPr>
        <p:spPr>
          <a:xfrm>
            <a:off x="533400" y="6356350"/>
            <a:ext cx="5486400" cy="365125"/>
          </a:xfrm>
        </p:spPr>
        <p:txBody>
          <a:bodyPr/>
          <a:lstStyle/>
          <a:p>
            <a:r>
              <a:rPr kumimoji="0" lang="en-US" dirty="0"/>
              <a:t>http://cavendishandgloucester.com/land-opportunities.php</a:t>
            </a:r>
          </a:p>
        </p:txBody>
      </p:sp>
      <p:sp>
        <p:nvSpPr>
          <p:cNvPr id="5" name="Slide Number Placeholder 4"/>
          <p:cNvSpPr>
            <a:spLocks noGrp="1"/>
          </p:cNvSpPr>
          <p:nvPr>
            <p:ph type="sldNum" sz="quarter" idx="12"/>
          </p:nvPr>
        </p:nvSpPr>
        <p:spPr/>
        <p:txBody>
          <a:bodyPr/>
          <a:lstStyle/>
          <a:p>
            <a:fld id="{6F42FDE4-A7DD-41A7-A0A6-9B649FB43336}" type="slidenum">
              <a:rPr kumimoji="0" lang="en-US" smtClean="0"/>
              <a:t>35</a:t>
            </a:fld>
            <a:endParaRPr kumimoji="0" lang="en-US"/>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5200" y="2743200"/>
            <a:ext cx="5247132" cy="3352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32925093"/>
      </p:ext>
    </p:extLst>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Territorial Integrity</a:t>
            </a:r>
            <a:endParaRPr lang="en-US" dirty="0"/>
          </a:p>
        </p:txBody>
      </p:sp>
      <p:sp>
        <p:nvSpPr>
          <p:cNvPr id="3" name="Content Placeholder 2"/>
          <p:cNvSpPr>
            <a:spLocks noGrp="1"/>
          </p:cNvSpPr>
          <p:nvPr>
            <p:ph idx="1"/>
          </p:nvPr>
        </p:nvSpPr>
        <p:spPr/>
        <p:txBody>
          <a:bodyPr/>
          <a:lstStyle/>
          <a:p>
            <a:r>
              <a:rPr lang="en-US" dirty="0"/>
              <a:t>The nation thus protects its own territory and safeguards its integrity</a:t>
            </a:r>
          </a:p>
          <a:p>
            <a:r>
              <a:rPr lang="en-US" dirty="0"/>
              <a:t>Principle of non-interference in internal affairs of other</a:t>
            </a:r>
          </a:p>
          <a:p>
            <a:r>
              <a:rPr lang="en-US" dirty="0"/>
              <a:t>Abstain from use of force to solve inter-state problems</a:t>
            </a:r>
          </a:p>
          <a:p>
            <a:r>
              <a:rPr lang="en-US" dirty="0"/>
              <a:t>Respect for international boundaries</a:t>
            </a:r>
          </a:p>
          <a:p>
            <a:r>
              <a:rPr lang="en-US" dirty="0"/>
              <a:t>Use of peaceful means to solve problems-diplomacy</a:t>
            </a:r>
          </a:p>
          <a:p>
            <a:endParaRPr lang="en-US" dirty="0"/>
          </a:p>
        </p:txBody>
      </p:sp>
      <p:sp>
        <p:nvSpPr>
          <p:cNvPr id="4" name="Footer Placeholder 3"/>
          <p:cNvSpPr>
            <a:spLocks noGrp="1"/>
          </p:cNvSpPr>
          <p:nvPr>
            <p:ph type="ftr" sz="quarter" idx="11"/>
          </p:nvPr>
        </p:nvSpPr>
        <p:spPr/>
        <p:txBody>
          <a:bodyPr/>
          <a:lstStyle/>
          <a:p>
            <a:endParaRPr kumimoji="0" lang="en-US"/>
          </a:p>
        </p:txBody>
      </p:sp>
      <p:sp>
        <p:nvSpPr>
          <p:cNvPr id="5" name="Slide Number Placeholder 4"/>
          <p:cNvSpPr>
            <a:spLocks noGrp="1"/>
          </p:cNvSpPr>
          <p:nvPr>
            <p:ph type="sldNum" sz="quarter" idx="12"/>
          </p:nvPr>
        </p:nvSpPr>
        <p:spPr/>
        <p:txBody>
          <a:bodyPr/>
          <a:lstStyle/>
          <a:p>
            <a:fld id="{6F42FDE4-A7DD-41A7-A0A6-9B649FB43336}" type="slidenum">
              <a:rPr kumimoji="0" lang="en-US" smtClean="0"/>
              <a:t>36</a:t>
            </a:fld>
            <a:endParaRPr kumimoji="0" lang="en-US"/>
          </a:p>
        </p:txBody>
      </p:sp>
    </p:spTree>
    <p:extLst>
      <p:ext uri="{BB962C8B-B14F-4D97-AF65-F5344CB8AC3E}">
        <p14:creationId xmlns:p14="http://schemas.microsoft.com/office/powerpoint/2010/main" val="24331916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381000"/>
            <a:ext cx="7772400" cy="838200"/>
          </a:xfrm>
        </p:spPr>
        <p:txBody>
          <a:bodyPr>
            <a:normAutofit/>
          </a:bodyPr>
          <a:lstStyle/>
          <a:p>
            <a:r>
              <a:rPr lang="en-US" dirty="0" smtClean="0">
                <a:solidFill>
                  <a:schemeClr val="tx1"/>
                </a:solidFill>
              </a:rPr>
              <a:t>Legal Equality</a:t>
            </a:r>
            <a:endParaRPr lang="en-US" dirty="0">
              <a:solidFill>
                <a:schemeClr val="tx1"/>
              </a:solidFill>
            </a:endParaRPr>
          </a:p>
        </p:txBody>
      </p:sp>
      <p:sp>
        <p:nvSpPr>
          <p:cNvPr id="3" name="Content Placeholder 2"/>
          <p:cNvSpPr>
            <a:spLocks noGrp="1"/>
          </p:cNvSpPr>
          <p:nvPr>
            <p:ph idx="1"/>
          </p:nvPr>
        </p:nvSpPr>
        <p:spPr>
          <a:xfrm>
            <a:off x="685800" y="1219200"/>
            <a:ext cx="7772400" cy="4876800"/>
          </a:xfrm>
        </p:spPr>
        <p:txBody>
          <a:bodyPr>
            <a:normAutofit/>
          </a:bodyPr>
          <a:lstStyle/>
          <a:p>
            <a:r>
              <a:rPr lang="en-US" dirty="0" smtClean="0"/>
              <a:t>NSS assumes all states to be equal</a:t>
            </a:r>
          </a:p>
          <a:p>
            <a:pPr marL="0" indent="0">
              <a:buNone/>
            </a:pPr>
            <a:r>
              <a:rPr lang="en-US" dirty="0" smtClean="0"/>
              <a:t> irrespective of population, area,</a:t>
            </a:r>
          </a:p>
          <a:p>
            <a:pPr marL="0" indent="0">
              <a:buNone/>
            </a:pPr>
            <a:r>
              <a:rPr lang="en-US" dirty="0" smtClean="0"/>
              <a:t> economic condition, military power etc.</a:t>
            </a:r>
          </a:p>
          <a:p>
            <a:r>
              <a:rPr lang="en-US" dirty="0" smtClean="0"/>
              <a:t>Accepted by UN charter as well</a:t>
            </a:r>
          </a:p>
          <a:p>
            <a:r>
              <a:rPr lang="en-US" dirty="0" smtClean="0"/>
              <a:t>Equality implies respect for all</a:t>
            </a:r>
          </a:p>
          <a:p>
            <a:r>
              <a:rPr lang="en-US" dirty="0" smtClean="0"/>
              <a:t>Inequality would result in humiliations, conflicts, tension and war</a:t>
            </a:r>
          </a:p>
          <a:p>
            <a:endParaRPr lang="en-US" sz="2800" dirty="0" smtClean="0"/>
          </a:p>
          <a:p>
            <a:endParaRPr lang="en-US" sz="2400" dirty="0"/>
          </a:p>
        </p:txBody>
      </p:sp>
      <p:sp>
        <p:nvSpPr>
          <p:cNvPr id="4" name="Footer Placeholder 3"/>
          <p:cNvSpPr>
            <a:spLocks noGrp="1"/>
          </p:cNvSpPr>
          <p:nvPr>
            <p:ph type="ftr" sz="quarter" idx="11"/>
          </p:nvPr>
        </p:nvSpPr>
        <p:spPr/>
        <p:txBody>
          <a:bodyPr/>
          <a:lstStyle/>
          <a:p>
            <a:endParaRPr kumimoji="0" lang="en-US"/>
          </a:p>
        </p:txBody>
      </p:sp>
      <p:sp>
        <p:nvSpPr>
          <p:cNvPr id="5" name="Slide Number Placeholder 4"/>
          <p:cNvSpPr>
            <a:spLocks noGrp="1"/>
          </p:cNvSpPr>
          <p:nvPr>
            <p:ph type="sldNum" sz="quarter" idx="12"/>
          </p:nvPr>
        </p:nvSpPr>
        <p:spPr/>
        <p:txBody>
          <a:bodyPr/>
          <a:lstStyle/>
          <a:p>
            <a:fld id="{6F42FDE4-A7DD-41A7-A0A6-9B649FB43336}" type="slidenum">
              <a:rPr kumimoji="0" lang="en-US" smtClean="0"/>
              <a:t>37</a:t>
            </a:fld>
            <a:endParaRPr kumimoji="0" lang="en-US"/>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0800" y="304799"/>
            <a:ext cx="2466975" cy="22860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40053889"/>
      </p:ext>
    </p:extLst>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randombar(horizontal)">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5821363"/>
          </a:xfrm>
        </p:spPr>
        <p:txBody>
          <a:bodyPr/>
          <a:lstStyle/>
          <a:p>
            <a:r>
              <a:rPr lang="en-US" dirty="0"/>
              <a:t>Veto power in UN is against legal equality</a:t>
            </a:r>
          </a:p>
          <a:p>
            <a:r>
              <a:rPr lang="en-US" dirty="0"/>
              <a:t>International affairs and policies are shaped and drive by big powers</a:t>
            </a:r>
          </a:p>
          <a:p>
            <a:r>
              <a:rPr lang="en-US" dirty="0"/>
              <a:t>Can veto any resolution even if General Assembly has approved  it majority</a:t>
            </a:r>
          </a:p>
          <a:p>
            <a:r>
              <a:rPr lang="en-US" dirty="0"/>
              <a:t>Smaller states though given equality certificate have little say in international affairs</a:t>
            </a:r>
          </a:p>
          <a:p>
            <a:endParaRPr lang="en-US" dirty="0"/>
          </a:p>
        </p:txBody>
      </p:sp>
      <p:sp>
        <p:nvSpPr>
          <p:cNvPr id="4" name="Footer Placeholder 3"/>
          <p:cNvSpPr>
            <a:spLocks noGrp="1"/>
          </p:cNvSpPr>
          <p:nvPr>
            <p:ph type="ftr" sz="quarter" idx="11"/>
          </p:nvPr>
        </p:nvSpPr>
        <p:spPr>
          <a:xfrm>
            <a:off x="838200" y="6356350"/>
            <a:ext cx="7467600" cy="365125"/>
          </a:xfrm>
        </p:spPr>
        <p:txBody>
          <a:bodyPr/>
          <a:lstStyle/>
          <a:p>
            <a:r>
              <a:rPr lang="en-GB" dirty="0">
                <a:hlinkClick r:id="rId2"/>
              </a:rPr>
              <a:t>http://heatherfreitag.wordpress.com/2010/11/09/the-dip-in-diplomacy</a:t>
            </a:r>
            <a:r>
              <a:rPr lang="en-GB" dirty="0" smtClean="0">
                <a:hlinkClick r:id="rId2"/>
              </a:rPr>
              <a:t>/</a:t>
            </a:r>
            <a:endParaRPr lang="en-GB" dirty="0" smtClean="0"/>
          </a:p>
          <a:p>
            <a:r>
              <a:rPr lang="en-GB" dirty="0">
                <a:hlinkClick r:id="rId3"/>
              </a:rPr>
              <a:t>http://allthingsd.com/20111226/obama-likes-the-internet-so-hell-probably-veto-sopa-if-it-gets-that-far</a:t>
            </a:r>
            <a:r>
              <a:rPr lang="en-GB" dirty="0" smtClean="0">
                <a:hlinkClick r:id="rId3"/>
              </a:rPr>
              <a:t>/</a:t>
            </a:r>
            <a:r>
              <a:rPr lang="en-GB" dirty="0" smtClean="0"/>
              <a:t> </a:t>
            </a:r>
          </a:p>
          <a:p>
            <a:endParaRPr kumimoji="0" lang="en-US" dirty="0"/>
          </a:p>
        </p:txBody>
      </p:sp>
      <p:sp>
        <p:nvSpPr>
          <p:cNvPr id="5" name="Slide Number Placeholder 4"/>
          <p:cNvSpPr>
            <a:spLocks noGrp="1"/>
          </p:cNvSpPr>
          <p:nvPr>
            <p:ph type="sldNum" sz="quarter" idx="12"/>
          </p:nvPr>
        </p:nvSpPr>
        <p:spPr/>
        <p:txBody>
          <a:bodyPr/>
          <a:lstStyle/>
          <a:p>
            <a:fld id="{6F42FDE4-A7DD-41A7-A0A6-9B649FB43336}" type="slidenum">
              <a:rPr kumimoji="0" lang="en-US" smtClean="0"/>
              <a:t>38</a:t>
            </a:fld>
            <a:endParaRPr kumimoji="0" lang="en-US"/>
          </a:p>
        </p:txBody>
      </p:sp>
      <p:pic>
        <p:nvPicPr>
          <p:cNvPr id="3075"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5844"/>
          <a:stretch/>
        </p:blipFill>
        <p:spPr bwMode="auto">
          <a:xfrm>
            <a:off x="4849091" y="3138343"/>
            <a:ext cx="4017818" cy="29657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rotWithShape="1">
          <a:blip r:embed="rId5">
            <a:extLst>
              <a:ext uri="{28A0092B-C50C-407E-A947-70E740481C1C}">
                <a14:useLocalDpi xmlns:a14="http://schemas.microsoft.com/office/drawing/2010/main" val="0"/>
              </a:ext>
            </a:extLst>
          </a:blip>
          <a:srcRect l="15790" t="7655" r="25646"/>
          <a:stretch/>
        </p:blipFill>
        <p:spPr bwMode="auto">
          <a:xfrm>
            <a:off x="1295400" y="3189143"/>
            <a:ext cx="2438400" cy="288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1636854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228600"/>
            <a:ext cx="7772400" cy="1143000"/>
          </a:xfrm>
        </p:spPr>
        <p:txBody>
          <a:bodyPr>
            <a:normAutofit/>
          </a:bodyPr>
          <a:lstStyle/>
          <a:p>
            <a:r>
              <a:rPr lang="en-US" b="1" dirty="0" smtClean="0">
                <a:solidFill>
                  <a:schemeClr val="tx1"/>
                </a:solidFill>
              </a:rPr>
              <a:t>Nationalism</a:t>
            </a:r>
            <a:endParaRPr lang="en-US" b="1" dirty="0">
              <a:solidFill>
                <a:schemeClr val="tx1"/>
              </a:solidFill>
            </a:endParaRPr>
          </a:p>
        </p:txBody>
      </p:sp>
      <p:sp>
        <p:nvSpPr>
          <p:cNvPr id="3" name="Content Placeholder 2"/>
          <p:cNvSpPr>
            <a:spLocks noGrp="1"/>
          </p:cNvSpPr>
          <p:nvPr>
            <p:ph idx="1"/>
          </p:nvPr>
        </p:nvSpPr>
        <p:spPr>
          <a:xfrm>
            <a:off x="533400" y="1066800"/>
            <a:ext cx="8153400" cy="5257800"/>
          </a:xfrm>
        </p:spPr>
        <p:txBody>
          <a:bodyPr>
            <a:normAutofit/>
          </a:bodyPr>
          <a:lstStyle/>
          <a:p>
            <a:r>
              <a:rPr lang="en-US" dirty="0" smtClean="0"/>
              <a:t>Refers to concept of common identity based on ethnic, racial and linguistic affinity </a:t>
            </a:r>
          </a:p>
          <a:p>
            <a:r>
              <a:rPr lang="en-US" dirty="0" smtClean="0"/>
              <a:t>Snyder- ‘a condition of mind, feeling or sentiment of a group of people living in a geographical area, speaking a common language, possessing a literature in which the aspirations on nation have been expressed attached to common traditions and common customs’</a:t>
            </a:r>
          </a:p>
          <a:p>
            <a:r>
              <a:rPr lang="en-US" dirty="0" smtClean="0"/>
              <a:t>Spirit of nationalism unites the people to strive collectively for common aims and interests</a:t>
            </a:r>
          </a:p>
          <a:p>
            <a:r>
              <a:rPr lang="en-US" dirty="0" smtClean="0"/>
              <a:t>Many freedom movements are led by nationalistic forces</a:t>
            </a:r>
          </a:p>
          <a:p>
            <a:r>
              <a:rPr lang="en-US" dirty="0" smtClean="0"/>
              <a:t>Responsible for freedom and democracy</a:t>
            </a:r>
          </a:p>
          <a:p>
            <a:r>
              <a:rPr lang="en-US" dirty="0" smtClean="0"/>
              <a:t> Two Nation Theory in sub-continent- freedom struggle </a:t>
            </a:r>
          </a:p>
          <a:p>
            <a:pPr marL="0" indent="0">
              <a:buNone/>
            </a:pPr>
            <a:endParaRPr lang="en-US" sz="2400" dirty="0"/>
          </a:p>
        </p:txBody>
      </p:sp>
      <p:sp>
        <p:nvSpPr>
          <p:cNvPr id="4" name="Footer Placeholder 3"/>
          <p:cNvSpPr>
            <a:spLocks noGrp="1"/>
          </p:cNvSpPr>
          <p:nvPr>
            <p:ph type="ftr" sz="quarter" idx="11"/>
          </p:nvPr>
        </p:nvSpPr>
        <p:spPr>
          <a:xfrm>
            <a:off x="3124200" y="6356350"/>
            <a:ext cx="3810000" cy="365125"/>
          </a:xfrm>
        </p:spPr>
        <p:txBody>
          <a:bodyPr/>
          <a:lstStyle/>
          <a:p>
            <a:r>
              <a:rPr kumimoji="0" lang="en-US" dirty="0" smtClean="0"/>
              <a:t>Snyder (1954). The meaning of nationalism, Rutgers</a:t>
            </a:r>
            <a:endParaRPr kumimoji="0" lang="en-US" dirty="0"/>
          </a:p>
        </p:txBody>
      </p:sp>
      <p:sp>
        <p:nvSpPr>
          <p:cNvPr id="5" name="Slide Number Placeholder 4"/>
          <p:cNvSpPr>
            <a:spLocks noGrp="1"/>
          </p:cNvSpPr>
          <p:nvPr>
            <p:ph type="sldNum" sz="quarter" idx="12"/>
          </p:nvPr>
        </p:nvSpPr>
        <p:spPr/>
        <p:txBody>
          <a:bodyPr/>
          <a:lstStyle/>
          <a:p>
            <a:fld id="{6F42FDE4-A7DD-41A7-A0A6-9B649FB43336}" type="slidenum">
              <a:rPr kumimoji="0" lang="en-US" smtClean="0"/>
              <a:t>39</a:t>
            </a:fld>
            <a:endParaRPr kumimoji="0" lang="en-US"/>
          </a:p>
        </p:txBody>
      </p:sp>
    </p:spTree>
    <p:extLst>
      <p:ext uri="{BB962C8B-B14F-4D97-AF65-F5344CB8AC3E}">
        <p14:creationId xmlns:p14="http://schemas.microsoft.com/office/powerpoint/2010/main" val="3824410721"/>
      </p:ext>
    </p:extLst>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randombar(horizontal)">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sp>
        <p:nvSpPr>
          <p:cNvPr id="4" name="Footer Placeholder 3"/>
          <p:cNvSpPr>
            <a:spLocks noGrp="1"/>
          </p:cNvSpPr>
          <p:nvPr>
            <p:ph type="ftr" sz="quarter" idx="11"/>
          </p:nvPr>
        </p:nvSpPr>
        <p:spPr>
          <a:xfrm>
            <a:off x="1676400" y="6356350"/>
            <a:ext cx="6629400" cy="365125"/>
          </a:xfrm>
        </p:spPr>
        <p:txBody>
          <a:bodyPr/>
          <a:lstStyle/>
          <a:p>
            <a:r>
              <a:rPr kumimoji="0" lang="en-US" dirty="0">
                <a:hlinkClick r:id="rId2"/>
              </a:rPr>
              <a:t>http://</a:t>
            </a:r>
            <a:r>
              <a:rPr kumimoji="0" lang="en-US" dirty="0" smtClean="0">
                <a:hlinkClick r:id="rId2"/>
              </a:rPr>
              <a:t>en.wikipedia.org/wiki/Indian_nationalism</a:t>
            </a:r>
            <a:r>
              <a:rPr kumimoji="0" lang="en-US" dirty="0" smtClean="0"/>
              <a:t> </a:t>
            </a:r>
          </a:p>
          <a:p>
            <a:r>
              <a:rPr kumimoji="0" lang="en-US" dirty="0">
                <a:hlinkClick r:id="rId3"/>
              </a:rPr>
              <a:t>http://</a:t>
            </a:r>
            <a:r>
              <a:rPr kumimoji="0" lang="en-US" dirty="0" smtClean="0">
                <a:hlinkClick r:id="rId3"/>
              </a:rPr>
              <a:t>www.turkeyagenda.com/nationalism-a-force-for-evil-1223.html</a:t>
            </a:r>
            <a:r>
              <a:rPr kumimoji="0" lang="en-US" dirty="0" smtClean="0"/>
              <a:t> </a:t>
            </a:r>
            <a:endParaRPr kumimoji="0" lang="en-US" dirty="0"/>
          </a:p>
        </p:txBody>
      </p:sp>
      <p:sp>
        <p:nvSpPr>
          <p:cNvPr id="5" name="Slide Number Placeholder 4"/>
          <p:cNvSpPr>
            <a:spLocks noGrp="1"/>
          </p:cNvSpPr>
          <p:nvPr>
            <p:ph type="sldNum" sz="quarter" idx="12"/>
          </p:nvPr>
        </p:nvSpPr>
        <p:spPr/>
        <p:txBody>
          <a:bodyPr/>
          <a:lstStyle/>
          <a:p>
            <a:fld id="{6F42FDE4-A7DD-41A7-A0A6-9B649FB43336}" type="slidenum">
              <a:rPr kumimoji="0" lang="en-US" smtClean="0"/>
              <a:t>40</a:t>
            </a:fld>
            <a:endParaRPr kumimoji="0" lang="en-US"/>
          </a:p>
        </p:txBody>
      </p:sp>
      <p:pic>
        <p:nvPicPr>
          <p:cNvPr id="102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81303" y="304800"/>
            <a:ext cx="4899015" cy="350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81302" y="3830782"/>
            <a:ext cx="4899015" cy="2438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1358" y="3657600"/>
            <a:ext cx="3579944" cy="26115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1359" y="381000"/>
            <a:ext cx="3579944" cy="32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374236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Footer Placeholder 3"/>
          <p:cNvSpPr>
            <a:spLocks noGrp="1"/>
          </p:cNvSpPr>
          <p:nvPr>
            <p:ph type="ftr" sz="quarter" idx="11"/>
          </p:nvPr>
        </p:nvSpPr>
        <p:spPr>
          <a:xfrm>
            <a:off x="498764" y="6356350"/>
            <a:ext cx="7578436" cy="365125"/>
          </a:xfrm>
        </p:spPr>
        <p:txBody>
          <a:bodyPr/>
          <a:lstStyle/>
          <a:p>
            <a:r>
              <a:rPr kumimoji="0" lang="en-US" dirty="0"/>
              <a:t>http://www.pakistanaffairs.pk/threads/10586-Why-Pork-is-Prohibited-in-Islam-Listen-From-a-Non-Muslim-Scholar</a:t>
            </a:r>
          </a:p>
        </p:txBody>
      </p:sp>
      <p:sp>
        <p:nvSpPr>
          <p:cNvPr id="5" name="Slide Number Placeholder 4"/>
          <p:cNvSpPr>
            <a:spLocks noGrp="1"/>
          </p:cNvSpPr>
          <p:nvPr>
            <p:ph type="sldNum" sz="quarter" idx="12"/>
          </p:nvPr>
        </p:nvSpPr>
        <p:spPr/>
        <p:txBody>
          <a:bodyPr/>
          <a:lstStyle/>
          <a:p>
            <a:fld id="{6F42FDE4-A7DD-41A7-A0A6-9B649FB43336}" type="slidenum">
              <a:rPr kumimoji="0" lang="en-US" smtClean="0"/>
              <a:t>41</a:t>
            </a:fld>
            <a:endParaRPr kumimoji="0" lang="en-US"/>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8764" y="304800"/>
            <a:ext cx="8054686" cy="594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0070589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57200"/>
            <a:ext cx="7772400" cy="762000"/>
          </a:xfrm>
        </p:spPr>
        <p:txBody>
          <a:bodyPr>
            <a:normAutofit/>
          </a:bodyPr>
          <a:lstStyle/>
          <a:p>
            <a:r>
              <a:rPr lang="en-US" b="1" dirty="0" smtClean="0">
                <a:solidFill>
                  <a:schemeClr val="tx1"/>
                </a:solidFill>
              </a:rPr>
              <a:t>Danger of Nationalism </a:t>
            </a:r>
            <a:endParaRPr lang="en-US" b="1" dirty="0">
              <a:solidFill>
                <a:schemeClr val="tx1"/>
              </a:solidFill>
            </a:endParaRPr>
          </a:p>
        </p:txBody>
      </p:sp>
      <p:sp>
        <p:nvSpPr>
          <p:cNvPr id="3" name="Content Placeholder 2"/>
          <p:cNvSpPr>
            <a:spLocks noGrp="1"/>
          </p:cNvSpPr>
          <p:nvPr>
            <p:ph idx="1"/>
          </p:nvPr>
        </p:nvSpPr>
        <p:spPr>
          <a:xfrm>
            <a:off x="457200" y="1295400"/>
            <a:ext cx="8229600" cy="5029200"/>
          </a:xfrm>
        </p:spPr>
        <p:txBody>
          <a:bodyPr>
            <a:normAutofit/>
          </a:bodyPr>
          <a:lstStyle/>
          <a:p>
            <a:r>
              <a:rPr lang="en-US" dirty="0" smtClean="0"/>
              <a:t>Responsible for intolerance</a:t>
            </a:r>
          </a:p>
          <a:p>
            <a:r>
              <a:rPr lang="en-US" dirty="0"/>
              <a:t>Creates hatred towards other nations and ethnocentrism</a:t>
            </a:r>
          </a:p>
          <a:p>
            <a:r>
              <a:rPr lang="en-US" dirty="0" smtClean="0"/>
              <a:t>Responsible for war  and destroying world peace (WWI and WWII)</a:t>
            </a:r>
          </a:p>
          <a:p>
            <a:r>
              <a:rPr lang="en-US" sz="2000" dirty="0"/>
              <a:t>Hayes: Nationalism is ‘a curse and nothing but a curse’</a:t>
            </a:r>
          </a:p>
          <a:p>
            <a:endParaRPr lang="en-US" dirty="0" smtClean="0"/>
          </a:p>
        </p:txBody>
      </p:sp>
      <p:sp>
        <p:nvSpPr>
          <p:cNvPr id="4" name="Footer Placeholder 3"/>
          <p:cNvSpPr>
            <a:spLocks noGrp="1"/>
          </p:cNvSpPr>
          <p:nvPr>
            <p:ph type="ftr" sz="quarter" idx="11"/>
          </p:nvPr>
        </p:nvSpPr>
        <p:spPr>
          <a:xfrm>
            <a:off x="1905000" y="6356350"/>
            <a:ext cx="4114800" cy="365125"/>
          </a:xfrm>
        </p:spPr>
        <p:txBody>
          <a:bodyPr/>
          <a:lstStyle/>
          <a:p>
            <a:r>
              <a:rPr kumimoji="0" lang="en-US" dirty="0"/>
              <a:t>http://izquotes.com/quote/56399</a:t>
            </a:r>
          </a:p>
        </p:txBody>
      </p:sp>
      <p:sp>
        <p:nvSpPr>
          <p:cNvPr id="5" name="Slide Number Placeholder 4"/>
          <p:cNvSpPr>
            <a:spLocks noGrp="1"/>
          </p:cNvSpPr>
          <p:nvPr>
            <p:ph type="sldNum" sz="quarter" idx="12"/>
          </p:nvPr>
        </p:nvSpPr>
        <p:spPr/>
        <p:txBody>
          <a:bodyPr/>
          <a:lstStyle/>
          <a:p>
            <a:fld id="{6F42FDE4-A7DD-41A7-A0A6-9B649FB43336}" type="slidenum">
              <a:rPr kumimoji="0" lang="en-US" smtClean="0"/>
              <a:t>42</a:t>
            </a:fld>
            <a:endParaRPr kumimoji="0" lang="en-US"/>
          </a:p>
        </p:txBody>
      </p:sp>
      <p:pic>
        <p:nvPicPr>
          <p:cNvPr id="409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167" t="11818" r="9390" b="33636"/>
          <a:stretch/>
        </p:blipFill>
        <p:spPr bwMode="auto">
          <a:xfrm>
            <a:off x="914400" y="3886200"/>
            <a:ext cx="7079673" cy="2078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91397131"/>
      </p:ext>
    </p:extLst>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lstStyle/>
          <a:p>
            <a:r>
              <a:rPr lang="en-US" dirty="0" smtClean="0"/>
              <a:t>Brogan referred to nationalism as  ‘this greatest destructive constructive force’.</a:t>
            </a:r>
          </a:p>
          <a:p>
            <a:r>
              <a:rPr lang="en-US" dirty="0" smtClean="0"/>
              <a:t>Nationalism is neither moral nor immoral doctrine</a:t>
            </a:r>
          </a:p>
          <a:p>
            <a:r>
              <a:rPr lang="en-US" dirty="0" smtClean="0"/>
              <a:t>If misused, then lead to tyranny and war</a:t>
            </a:r>
          </a:p>
          <a:p>
            <a:r>
              <a:rPr lang="en-US" dirty="0" smtClean="0"/>
              <a:t>If used constructively, then source of unity, strength, community service</a:t>
            </a:r>
          </a:p>
          <a:p>
            <a:r>
              <a:rPr lang="en-US" dirty="0" smtClean="0"/>
              <a:t> The </a:t>
            </a:r>
            <a:r>
              <a:rPr lang="en-US" dirty="0"/>
              <a:t>state shall pursue it with care</a:t>
            </a:r>
          </a:p>
          <a:p>
            <a:r>
              <a:rPr lang="en-US" dirty="0"/>
              <a:t>Sense of respect and tolerance for others</a:t>
            </a:r>
          </a:p>
          <a:p>
            <a:endParaRPr lang="en-US" dirty="0"/>
          </a:p>
        </p:txBody>
      </p:sp>
      <p:sp>
        <p:nvSpPr>
          <p:cNvPr id="4" name="Footer Placeholder 3"/>
          <p:cNvSpPr>
            <a:spLocks noGrp="1"/>
          </p:cNvSpPr>
          <p:nvPr>
            <p:ph type="ftr" sz="quarter" idx="11"/>
          </p:nvPr>
        </p:nvSpPr>
        <p:spPr/>
        <p:txBody>
          <a:bodyPr/>
          <a:lstStyle/>
          <a:p>
            <a:endParaRPr kumimoji="0" lang="en-US"/>
          </a:p>
        </p:txBody>
      </p:sp>
      <p:sp>
        <p:nvSpPr>
          <p:cNvPr id="5" name="Slide Number Placeholder 4"/>
          <p:cNvSpPr>
            <a:spLocks noGrp="1"/>
          </p:cNvSpPr>
          <p:nvPr>
            <p:ph type="sldNum" sz="quarter" idx="12"/>
          </p:nvPr>
        </p:nvSpPr>
        <p:spPr/>
        <p:txBody>
          <a:bodyPr/>
          <a:lstStyle/>
          <a:p>
            <a:fld id="{6F42FDE4-A7DD-41A7-A0A6-9B649FB43336}" type="slidenum">
              <a:rPr kumimoji="0" lang="en-US" smtClean="0"/>
              <a:t>43</a:t>
            </a:fld>
            <a:endParaRPr kumimoji="0" lang="en-US"/>
          </a:p>
        </p:txBody>
      </p:sp>
    </p:spTree>
    <p:extLst>
      <p:ext uri="{BB962C8B-B14F-4D97-AF65-F5344CB8AC3E}">
        <p14:creationId xmlns:p14="http://schemas.microsoft.com/office/powerpoint/2010/main" val="368671285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lstStyle/>
          <a:p>
            <a:r>
              <a:rPr lang="en-US" dirty="0" smtClean="0"/>
              <a:t>Summary</a:t>
            </a:r>
            <a:endParaRPr lang="en-US" dirty="0"/>
          </a:p>
        </p:txBody>
      </p:sp>
      <p:sp>
        <p:nvSpPr>
          <p:cNvPr id="3" name="Content Placeholder 2"/>
          <p:cNvSpPr>
            <a:spLocks noGrp="1"/>
          </p:cNvSpPr>
          <p:nvPr>
            <p:ph idx="1"/>
          </p:nvPr>
        </p:nvSpPr>
        <p:spPr>
          <a:xfrm>
            <a:off x="457200" y="914400"/>
            <a:ext cx="8229600" cy="5410200"/>
          </a:xfrm>
        </p:spPr>
        <p:txBody>
          <a:bodyPr>
            <a:normAutofit fontScale="92500" lnSpcReduction="10000"/>
          </a:bodyPr>
          <a:lstStyle/>
          <a:p>
            <a:r>
              <a:rPr lang="en-US" sz="2400" b="1" u="sng" dirty="0" smtClean="0"/>
              <a:t>Concept and definition of NSS </a:t>
            </a:r>
          </a:p>
          <a:p>
            <a:r>
              <a:rPr lang="en-US" sz="2400" b="1" u="sng" dirty="0" smtClean="0"/>
              <a:t>Origin and Development NSS</a:t>
            </a:r>
          </a:p>
          <a:p>
            <a:r>
              <a:rPr lang="en-US" dirty="0" smtClean="0"/>
              <a:t>industrial </a:t>
            </a:r>
            <a:r>
              <a:rPr lang="en-US" dirty="0"/>
              <a:t>revolution, growth of international law, rise of democracy, development of diplomacy, growth of commercial and business activity between states </a:t>
            </a:r>
          </a:p>
          <a:p>
            <a:r>
              <a:rPr lang="en-US" sz="2400" b="1" i="1" u="sng" dirty="0"/>
              <a:t>Deep impact:</a:t>
            </a:r>
          </a:p>
          <a:p>
            <a:r>
              <a:rPr lang="en-US" dirty="0"/>
              <a:t>Rise of </a:t>
            </a:r>
            <a:r>
              <a:rPr lang="en-US" dirty="0" smtClean="0"/>
              <a:t>nationalism, </a:t>
            </a:r>
          </a:p>
          <a:p>
            <a:r>
              <a:rPr lang="en-US" dirty="0" smtClean="0"/>
              <a:t>Military </a:t>
            </a:r>
            <a:r>
              <a:rPr lang="en-US" dirty="0"/>
              <a:t>movements and warfare</a:t>
            </a:r>
          </a:p>
          <a:p>
            <a:r>
              <a:rPr lang="en-US" dirty="0"/>
              <a:t>Rise of ideology</a:t>
            </a:r>
          </a:p>
          <a:p>
            <a:r>
              <a:rPr lang="en-US" dirty="0"/>
              <a:t>Extension of NSS to non-European states</a:t>
            </a:r>
          </a:p>
          <a:p>
            <a:r>
              <a:rPr lang="en-US" sz="2400" b="1" u="sng" dirty="0"/>
              <a:t>Elements of </a:t>
            </a:r>
            <a:r>
              <a:rPr lang="en-US" sz="2400" b="1" u="sng" dirty="0" smtClean="0"/>
              <a:t>NSS</a:t>
            </a:r>
          </a:p>
          <a:p>
            <a:r>
              <a:rPr lang="en-US" sz="2400" b="1" dirty="0" smtClean="0"/>
              <a:t> </a:t>
            </a:r>
            <a:r>
              <a:rPr lang="en-US" dirty="0"/>
              <a:t>Sovereignty</a:t>
            </a:r>
          </a:p>
          <a:p>
            <a:r>
              <a:rPr lang="en-US" dirty="0"/>
              <a:t>Territorial Integrity</a:t>
            </a:r>
          </a:p>
          <a:p>
            <a:r>
              <a:rPr lang="en-US" dirty="0"/>
              <a:t>Legal Equality</a:t>
            </a:r>
          </a:p>
          <a:p>
            <a:r>
              <a:rPr lang="en-US" dirty="0"/>
              <a:t>Nationalism</a:t>
            </a:r>
          </a:p>
          <a:p>
            <a:endParaRPr lang="en-US" dirty="0"/>
          </a:p>
        </p:txBody>
      </p:sp>
      <p:sp>
        <p:nvSpPr>
          <p:cNvPr id="4" name="Footer Placeholder 3"/>
          <p:cNvSpPr>
            <a:spLocks noGrp="1"/>
          </p:cNvSpPr>
          <p:nvPr>
            <p:ph type="ftr" sz="quarter" idx="11"/>
          </p:nvPr>
        </p:nvSpPr>
        <p:spPr/>
        <p:txBody>
          <a:bodyPr/>
          <a:lstStyle/>
          <a:p>
            <a:endParaRPr kumimoji="0" lang="en-US"/>
          </a:p>
        </p:txBody>
      </p:sp>
      <p:sp>
        <p:nvSpPr>
          <p:cNvPr id="5" name="Slide Number Placeholder 4"/>
          <p:cNvSpPr>
            <a:spLocks noGrp="1"/>
          </p:cNvSpPr>
          <p:nvPr>
            <p:ph type="sldNum" sz="quarter" idx="12"/>
          </p:nvPr>
        </p:nvSpPr>
        <p:spPr/>
        <p:txBody>
          <a:bodyPr/>
          <a:lstStyle/>
          <a:p>
            <a:fld id="{6F42FDE4-A7DD-41A7-A0A6-9B649FB43336}" type="slidenum">
              <a:rPr kumimoji="0" lang="en-US" smtClean="0"/>
              <a:t>44</a:t>
            </a:fld>
            <a:endParaRPr kumimoji="0" lang="en-US"/>
          </a:p>
        </p:txBody>
      </p:sp>
    </p:spTree>
    <p:extLst>
      <p:ext uri="{BB962C8B-B14F-4D97-AF65-F5344CB8AC3E}">
        <p14:creationId xmlns:p14="http://schemas.microsoft.com/office/powerpoint/2010/main" val="312488621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57200"/>
            <a:ext cx="7772400" cy="838200"/>
          </a:xfrm>
        </p:spPr>
        <p:txBody>
          <a:bodyPr>
            <a:normAutofit/>
          </a:bodyPr>
          <a:lstStyle/>
          <a:p>
            <a:r>
              <a:rPr lang="en-US" dirty="0" smtClean="0"/>
              <a:t>Review Questions </a:t>
            </a:r>
            <a:endParaRPr lang="en-US" dirty="0"/>
          </a:p>
        </p:txBody>
      </p:sp>
      <p:sp>
        <p:nvSpPr>
          <p:cNvPr id="3" name="Content Placeholder 2"/>
          <p:cNvSpPr>
            <a:spLocks noGrp="1"/>
          </p:cNvSpPr>
          <p:nvPr>
            <p:ph idx="1"/>
          </p:nvPr>
        </p:nvSpPr>
        <p:spPr>
          <a:xfrm>
            <a:off x="685800" y="1295400"/>
            <a:ext cx="8001000" cy="5105400"/>
          </a:xfrm>
        </p:spPr>
        <p:txBody>
          <a:bodyPr>
            <a:normAutofit/>
          </a:bodyPr>
          <a:lstStyle/>
          <a:p>
            <a:r>
              <a:rPr lang="en-US" dirty="0" smtClean="0"/>
              <a:t>How NSS originated from 30 years war?</a:t>
            </a:r>
          </a:p>
          <a:p>
            <a:r>
              <a:rPr lang="en-US" dirty="0" smtClean="0"/>
              <a:t>Trace the developments that cast a deep impact on the NSS after peace of Westphalia, 1648.</a:t>
            </a:r>
          </a:p>
          <a:p>
            <a:r>
              <a:rPr lang="en-US" dirty="0" smtClean="0"/>
              <a:t>Describe the concept of sovereignty and is absolute sovereignty possible in today’s world?</a:t>
            </a:r>
          </a:p>
          <a:p>
            <a:r>
              <a:rPr lang="en-US" dirty="0" smtClean="0"/>
              <a:t>Discuss the main elements of NSS?</a:t>
            </a:r>
          </a:p>
          <a:p>
            <a:r>
              <a:rPr lang="en-US" dirty="0" smtClean="0"/>
              <a:t>What is legal equality of states and does it really exist?</a:t>
            </a:r>
          </a:p>
        </p:txBody>
      </p:sp>
      <p:sp>
        <p:nvSpPr>
          <p:cNvPr id="4" name="Footer Placeholder 3"/>
          <p:cNvSpPr>
            <a:spLocks noGrp="1"/>
          </p:cNvSpPr>
          <p:nvPr>
            <p:ph type="ftr" sz="quarter" idx="11"/>
          </p:nvPr>
        </p:nvSpPr>
        <p:spPr/>
        <p:txBody>
          <a:bodyPr/>
          <a:lstStyle/>
          <a:p>
            <a:endParaRPr kumimoji="0" lang="en-US"/>
          </a:p>
        </p:txBody>
      </p:sp>
      <p:sp>
        <p:nvSpPr>
          <p:cNvPr id="5" name="Slide Number Placeholder 4"/>
          <p:cNvSpPr>
            <a:spLocks noGrp="1"/>
          </p:cNvSpPr>
          <p:nvPr>
            <p:ph type="sldNum" sz="quarter" idx="12"/>
          </p:nvPr>
        </p:nvSpPr>
        <p:spPr/>
        <p:txBody>
          <a:bodyPr/>
          <a:lstStyle/>
          <a:p>
            <a:fld id="{6F42FDE4-A7DD-41A7-A0A6-9B649FB43336}" type="slidenum">
              <a:rPr kumimoji="0" lang="en-US" smtClean="0"/>
              <a:t>45</a:t>
            </a:fld>
            <a:endParaRPr kumimoji="0" lang="en-US"/>
          </a:p>
        </p:txBody>
      </p:sp>
    </p:spTree>
    <p:extLst>
      <p:ext uri="{BB962C8B-B14F-4D97-AF65-F5344CB8AC3E}">
        <p14:creationId xmlns:p14="http://schemas.microsoft.com/office/powerpoint/2010/main" val="1739588698"/>
      </p:ext>
    </p:extLst>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7.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 - &amp;quot;      KINEMATICS&amp;#x0D;&amp;#x0A;    PHYSICS&amp;#x0D;&amp;#x0A;    ‘A’ Level&amp;quot;&quot;/&gt;&lt;property id=&quot;20307&quot; value=&quot;256&quot;/&gt;&lt;/object&gt;&lt;object type=&quot;3&quot; unique_id=&quot;10005&quot;&gt;&lt;property id=&quot;20148&quot; value=&quot;5&quot;/&gt;&lt;property id=&quot;20300&quot; value=&quot;Slide 2 - &amp;quot;KINEMATICS&amp;quot;&quot;/&gt;&lt;property id=&quot;20307&quot; value=&quot;257&quot;/&gt;&lt;/object&gt;&lt;object type=&quot;3&quot; unique_id=&quot;10007&quot;&gt;&lt;property id=&quot;20148&quot; value=&quot;5&quot;/&gt;&lt;property id=&quot;20300&quot; value=&quot;Slide 3&quot;/&gt;&lt;property id=&quot;20307&quot; value=&quot;291&quot;/&gt;&lt;/object&gt;&lt;object type=&quot;3&quot; unique_id=&quot;10008&quot;&gt;&lt;property id=&quot;20148&quot; value=&quot;5&quot;/&gt;&lt;property id=&quot;20300&quot; value=&quot;Slide 4 - &amp;quot;Angular Velocity&amp;quot;&quot;/&gt;&lt;property id=&quot;20307&quot; value=&quot;295&quot;/&gt;&lt;/object&gt;&lt;object type=&quot;3&quot; unique_id=&quot;10010&quot;&gt;&lt;property id=&quot;20148&quot; value=&quot;5&quot;/&gt;&lt;property id=&quot;20300&quot; value=&quot;Slide 5 - &amp;quot;Circular Motion &amp;amp; SHM&amp;quot;&quot;/&gt;&lt;property id=&quot;20307&quot; value=&quot;296&quot;/&gt;&lt;/object&gt;&lt;object type=&quot;3&quot; unique_id=&quot;10011&quot;&gt;&lt;property id=&quot;20148&quot; value=&quot;5&quot;/&gt;&lt;property id=&quot;20300&quot; value=&quot;Slide 6 - &amp;quot;Circular motion&amp;quot;&quot;/&gt;&lt;property id=&quot;20307&quot; value=&quot;297&quot;/&gt;&lt;/object&gt;&lt;object type=&quot;3&quot; unique_id=&quot;10015&quot;&gt;&lt;property id=&quot;20148&quot; value=&quot;5&quot;/&gt;&lt;property id=&quot;20300&quot; value=&quot;Slide 7&quot;/&gt;&lt;property id=&quot;20307&quot; value=&quot;292&quot;/&gt;&lt;/object&gt;&lt;object type=&quot;3&quot; unique_id=&quot;10016&quot;&gt;&lt;property id=&quot;20148&quot; value=&quot;5&quot;/&gt;&lt;property id=&quot;20300&quot; value=&quot;Slide 8 - &amp;quot; &amp;#x0D;&amp;#x0A;&amp;quot;&quot;/&gt;&lt;property id=&quot;20307&quot; value=&quot;258&quot;/&gt;&lt;/object&gt;&lt;object type=&quot;3&quot; unique_id=&quot;10017&quot;&gt;&lt;property id=&quot;20148&quot; value=&quot;5&quot;/&gt;&lt;property id=&quot;20300&quot; value=&quot;Slide 10&quot;/&gt;&lt;property id=&quot;20307&quot; value=&quot;259&quot;/&gt;&lt;/object&gt;&lt;object type=&quot;3&quot; unique_id=&quot;10018&quot;&gt;&lt;property id=&quot;20148&quot; value=&quot;5&quot;/&gt;&lt;property id=&quot;20300&quot; value=&quot;Slide 11&quot;/&gt;&lt;property id=&quot;20307&quot; value=&quot;260&quot;/&gt;&lt;/object&gt;&lt;object type=&quot;3&quot; unique_id=&quot;10019&quot;&gt;&lt;property id=&quot;20148&quot; value=&quot;5&quot;/&gt;&lt;property id=&quot;20300&quot; value=&quot;Slide 12 - &amp;quot;Kinematics&amp;quot;&quot;/&gt;&lt;property id=&quot;20307&quot; value=&quot;290&quot;/&gt;&lt;/object&gt;&lt;object type=&quot;3&quot; unique_id=&quot;10020&quot;&gt;&lt;property id=&quot;20148&quot; value=&quot;5&quot;/&gt;&lt;property id=&quot;20300&quot; value=&quot;Slide 13&quot;/&gt;&lt;property id=&quot;20307&quot; value=&quot;261&quot;/&gt;&lt;/object&gt;&lt;object type=&quot;3&quot; unique_id=&quot;10022&quot;&gt;&lt;property id=&quot;20148&quot; value=&quot;5&quot;/&gt;&lt;property id=&quot;20300&quot; value=&quot;Slide 15 - &amp;quot;Points to Remember&amp;quot;&quot;/&gt;&lt;property id=&quot;20307&quot; value=&quot;262&quot;/&gt;&lt;/object&gt;&lt;object type=&quot;3&quot; unique_id=&quot;10023&quot;&gt;&lt;property id=&quot;20148&quot; value=&quot;5&quot;/&gt;&lt;property id=&quot;20300&quot; value=&quot;Slide 19 - &amp;quot;*****GRAPHS*****&amp;quot;&quot;/&gt;&lt;property id=&quot;20307&quot; value=&quot;263&quot;/&gt;&lt;/object&gt;&lt;object type=&quot;3&quot; unique_id=&quot;10024&quot;&gt;&lt;property id=&quot;20148&quot; value=&quot;5&quot;/&gt;&lt;property id=&quot;20300&quot; value=&quot;Slide 20&quot;/&gt;&lt;property id=&quot;20307&quot; value=&quot;264&quot;/&gt;&lt;/object&gt;&lt;object type=&quot;3&quot; unique_id=&quot;10025&quot;&gt;&lt;property id=&quot;20148&quot; value=&quot;5&quot;/&gt;&lt;property id=&quot;20300&quot; value=&quot;Slide 21 - &amp;quot;Shapes of Graphs&amp;quot;&quot;/&gt;&lt;property id=&quot;20307&quot; value=&quot;265&quot;/&gt;&lt;/object&gt;&lt;object type=&quot;3&quot; unique_id=&quot;10026&quot;&gt;&lt;property id=&quot;20148&quot; value=&quot;5&quot;/&gt;&lt;property id=&quot;20300&quot; value=&quot;Slide 23 - &amp;quot;Body at Rest&amp;amp;#x09;&amp;amp;#x09;Uniform &amp;amp;#x09;&amp;amp;#x09; &amp;#x0D;&amp;#x0A;V=0&amp;amp;#x09;&amp;amp;#x09;&amp;amp;#x09;Velocity &amp;amp;#x09;&amp;amp;#x09;Acceleration&amp;quot;&quot;/&gt;&lt;property id=&quot;20307&quot; value=&quot;266&quot;/&gt;&lt;/object&gt;&lt;object type=&quot;3&quot; unique_id=&quot;10027&quot;&gt;&lt;property id=&quot;20148&quot; value=&quot;5&quot;/&gt;&lt;property id=&quot;20300&quot; value=&quot;Slide 24 - &amp;quot;Velocity – Time Graph&amp;quot;&quot;/&gt;&lt;property id=&quot;20307&quot; value=&quot;267&quot;/&gt;&lt;/object&gt;&lt;object type=&quot;3&quot; unique_id=&quot;10028&quot;&gt;&lt;property id=&quot;20148&quot; value=&quot;5&quot;/&gt;&lt;property id=&quot;20300&quot; value=&quot;Slide 25 - &amp;quot;Uniform Velocity            Uniform Acceleration&amp;amp;#x09;        Increasing&amp;#x0D;&amp;#x0A;&amp;amp;#x09;&amp;amp;#x09;&amp;amp;#x09;&amp;amp;#x09;&amp;amp;#x09;&amp;amp;#x09;        Acceleration&amp;quot;&quot;/&gt;&lt;property id=&quot;20307&quot; value=&quot;269&quot;/&gt;&lt;/object&gt;&lt;object type=&quot;3&quot; unique_id=&quot;10029&quot;&gt;&lt;property id=&quot;20148&quot; value=&quot;5&quot;/&gt;&lt;property id=&quot;20300&quot; value=&quot;Slide 26&quot;/&gt;&lt;property id=&quot;20307&quot; value=&quot;268&quot;/&gt;&lt;/object&gt;&lt;object type=&quot;3&quot; unique_id=&quot;10030&quot;&gt;&lt;property id=&quot;20148&quot; value=&quot;5&quot;/&gt;&lt;property id=&quot;20300&quot; value=&quot;Slide 27&quot;/&gt;&lt;property id=&quot;20307&quot; value=&quot;279&quot;/&gt;&lt;/object&gt;&lt;object type=&quot;3&quot; unique_id=&quot;10031&quot;&gt;&lt;property id=&quot;20148&quot; value=&quot;5&quot;/&gt;&lt;property id=&quot;20300&quot; value=&quot;Slide 28&quot;/&gt;&lt;property id=&quot;20307&quot; value=&quot;280&quot;/&gt;&lt;/object&gt;&lt;object type=&quot;3&quot; unique_id=&quot;10032&quot;&gt;&lt;property id=&quot;20148&quot; value=&quot;5&quot;/&gt;&lt;property id=&quot;20300&quot; value=&quot;Slide 29&quot;/&gt;&lt;property id=&quot;20307&quot; value=&quot;278&quot;/&gt;&lt;/object&gt;&lt;object type=&quot;3&quot; unique_id=&quot;10033&quot;&gt;&lt;property id=&quot;20148&quot; value=&quot;5&quot;/&gt;&lt;property id=&quot;20300&quot; value=&quot;Slide 30&quot;/&gt;&lt;property id=&quot;20307&quot; value=&quot;281&quot;/&gt;&lt;/object&gt;&lt;object type=&quot;3&quot; unique_id=&quot;10034&quot;&gt;&lt;property id=&quot;20148&quot; value=&quot;5&quot;/&gt;&lt;property id=&quot;20300&quot; value=&quot;Slide 31&quot;/&gt;&lt;property id=&quot;20307&quot; value=&quot;270&quot;/&gt;&lt;/object&gt;&lt;object type=&quot;3&quot; unique_id=&quot;10035&quot;&gt;&lt;property id=&quot;20148&quot; value=&quot;5&quot;/&gt;&lt;property id=&quot;20300&quot; value=&quot;Slide 32 - &amp;quot;Elephant and Feather&amp;quot;&quot;/&gt;&lt;property id=&quot;20307&quot; value=&quot;275&quot;/&gt;&lt;/object&gt;&lt;object type=&quot;3&quot; unique_id=&quot;10036&quot;&gt;&lt;property id=&quot;20148&quot; value=&quot;5&quot;/&gt;&lt;property id=&quot;20300&quot; value=&quot;Slide 33 - &amp;quot;Resource Academia&amp;#x0D;&amp;#x0A;PHYSICS&amp;quot;&quot;/&gt;&lt;property id=&quot;20307&quot; value=&quot;276&quot;/&gt;&lt;/object&gt;&lt;object type=&quot;3&quot; unique_id=&quot;10037&quot;&gt;&lt;property id=&quot;20148&quot; value=&quot;5&quot;/&gt;&lt;property id=&quot;20300&quot; value=&quot;Slide 34 - &amp;quot;Galileo Galilee&amp;quot;&quot;/&gt;&lt;property id=&quot;20307&quot; value=&quot;293&quot;/&gt;&lt;/object&gt;&lt;object type=&quot;3&quot; unique_id=&quot;10038&quot;&gt;&lt;property id=&quot;20148&quot; value=&quot;5&quot;/&gt;&lt;property id=&quot;20300&quot; value=&quot;Slide 35 - &amp;quot;Galileo Expt. with ‘g’&amp;quot;&quot;/&gt;&lt;property id=&quot;20307&quot; value=&quot;283&quot;/&gt;&lt;/object&gt;&lt;object type=&quot;3&quot; unique_id=&quot;10039&quot;&gt;&lt;property id=&quot;20148&quot; value=&quot;5&quot;/&gt;&lt;property id=&quot;20300&quot; value=&quot;Slide 36&quot;/&gt;&lt;property id=&quot;20307&quot; value=&quot;271&quot;/&gt;&lt;/object&gt;&lt;object type=&quot;3&quot; unique_id=&quot;10041&quot;&gt;&lt;property id=&quot;20148&quot; value=&quot;5&quot;/&gt;&lt;property id=&quot;20300&quot; value=&quot;Slide 37 - &amp;quot;Motion Under Gravity of two balls&amp;quot;&quot;/&gt;&lt;property id=&quot;20307&quot; value=&quot;303&quot;/&gt;&lt;/object&gt;&lt;object type=&quot;3&quot; unique_id=&quot;10042&quot;&gt;&lt;property id=&quot;20148&quot; value=&quot;5&quot;/&gt;&lt;property id=&quot;20300&quot; value=&quot;Slide 38 - &amp;quot;Terminal Velocity&amp;quot;&quot;/&gt;&lt;property id=&quot;20307&quot; value=&quot;304&quot;/&gt;&lt;/object&gt;&lt;object type=&quot;3&quot; unique_id=&quot;10043&quot;&gt;&lt;property id=&quot;20148&quot; value=&quot;5&quot;/&gt;&lt;property id=&quot;20300&quot; value=&quot;Slide 39 - &amp;quot;The parachutist has just jumped out of the aircraft, and is falling faster and faster (&amp;quot;accelerating&amp;quot;).As her spee&quot;/&gt;&lt;property id=&quot;20307&quot; value=&quot;286&quot;/&gt;&lt;/object&gt;&lt;object type=&quot;3&quot; unique_id=&quot;10044&quot;&gt;&lt;property id=&quot;20148&quot; value=&quot;5&quot;/&gt;&lt;property id=&quot;20300&quot; value=&quot;Slide 40 - &amp;quot;The parachutist is now falling fast enough for the air resistance to equal her weight &amp;quot;&quot;/&gt;&lt;property id=&quot;20307&quot; value=&quot;285&quot;/&gt;&lt;/object&gt;&lt;object type=&quot;3&quot; unique_id=&quot;10045&quot;&gt;&lt;property id=&quot;20148&quot; value=&quot;5&quot;/&gt;&lt;property id=&quot;20300&quot; value=&quot;Slide 41 - &amp;quot;When the parachute is opened, the air resistance increases, so the parachutist slows down greatly.&amp;#x0D;&amp;#x0A;For a few secon&quot;/&gt;&lt;property id=&quot;20307&quot; value=&quot;287&quot;/&gt;&lt;/object&gt;&lt;object type=&quot;3&quot; unique_id=&quot;10046&quot;&gt;&lt;property id=&quot;20148&quot; value=&quot;5&quot;/&gt;&lt;property id=&quot;20300&quot; value=&quot;Slide 42 - &amp;quot;The forces are again balanced. Her speed is constant again – but now she has a new, much slower, terminal velocity&quot;/&gt;&lt;property id=&quot;20307&quot; value=&quot;288&quot;/&gt;&lt;/object&gt;&lt;object type=&quot;3&quot; unique_id=&quot;10047&quot;&gt;&lt;property id=&quot;20148&quot; value=&quot;5&quot;/&gt;&lt;property id=&quot;20300&quot; value=&quot;Slide 43 - &amp;quot;On the ground, her speed immediately drops to zero. &amp;quot;&quot;/&gt;&lt;property id=&quot;20307&quot; value=&quot;289&quot;/&gt;&lt;/object&gt;&lt;object type=&quot;3&quot; unique_id=&quot;10048&quot;&gt;&lt;property id=&quot;20148&quot; value=&quot;5&quot;/&gt;&lt;property id=&quot;20300&quot; value=&quot;Slide 44 - &amp;quot;GOOD LUCK&amp;quot;&quot;/&gt;&lt;property id=&quot;20307&quot; value=&quot;272&quot;/&gt;&lt;/object&gt;&lt;object type=&quot;3&quot; unique_id=&quot;10338&quot;&gt;&lt;property id=&quot;20148&quot; value=&quot;5&quot;/&gt;&lt;property id=&quot;20300&quot; value=&quot;Slide 9 - &amp;quot;Distance &amp;amp; Displacement&amp;quot;&quot;/&gt;&lt;property id=&quot;20307&quot; value=&quot;305&quot;/&gt;&lt;/object&gt;&lt;object type=&quot;3&quot; unique_id=&quot;10339&quot;&gt;&lt;property id=&quot;20148&quot; value=&quot;5&quot;/&gt;&lt;property id=&quot;20300&quot; value=&quot;Slide 14 - &amp;quot;Uniform Motion&amp;quot;&quot;/&gt;&lt;property id=&quot;20307&quot; value=&quot;306&quot;/&gt;&lt;/object&gt;&lt;object type=&quot;3&quot; unique_id=&quot;10340&quot;&gt;&lt;property id=&quot;20148&quot; value=&quot;5&quot;/&gt;&lt;property id=&quot;20300&quot; value=&quot;Slide 16 - &amp;quot;Uniform Acceleration&amp;quot;&quot;/&gt;&lt;property id=&quot;20307&quot; value=&quot;307&quot;/&gt;&lt;/object&gt;&lt;object type=&quot;3&quot; unique_id=&quot;10341&quot;&gt;&lt;property id=&quot;20148&quot; value=&quot;5&quot;/&gt;&lt;property id=&quot;20300&quot; value=&quot;Slide 17 - &amp;quot;Projectile Motion&amp;quot;&quot;/&gt;&lt;property id=&quot;20307&quot; value=&quot;308&quot;/&gt;&lt;/object&gt;&lt;object type=&quot;3&quot; unique_id=&quot;10342&quot;&gt;&lt;property id=&quot;20148&quot; value=&quot;5&quot;/&gt;&lt;property id=&quot;20300&quot; value=&quot;Slide 18 - &amp;quot;Projectile of Ball&amp;quot;&quot;/&gt;&lt;property id=&quot;20307&quot; value=&quot;309&quot;/&gt;&lt;/object&gt;&lt;object type=&quot;3&quot; unique_id=&quot;10388&quot;&gt;&lt;property id=&quot;20148&quot; value=&quot;5&quot;/&gt;&lt;property id=&quot;20300&quot; value=&quot;Slide 22 - &amp;quot;Shapes of Distance-time graph&amp;quot;&quot;/&gt;&lt;property id=&quot;20307&quot; value=&quot;310&quot;/&gt;&lt;/object&gt;&lt;/object&gt;&lt;/object&gt;&lt;/database&gt;"/>
  <p:tag name="SECTOMILLISECCONVERTED" val="1"/>
</p:tagLst>
</file>

<file path=ppt/tags/tag2.xml><?xml version="1.0" encoding="utf-8"?>
<p:tagLst xmlns:a="http://schemas.openxmlformats.org/drawingml/2006/main" xmlns:r="http://schemas.openxmlformats.org/officeDocument/2006/relationships" xmlns:p="http://schemas.openxmlformats.org/presentationml/2006/main">
  <p:tag name="TIMING" val="|7.5|1.1"/>
</p:tagLst>
</file>

<file path=ppt/theme/theme1.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Certificate</Template>
  <TotalTime>22877</TotalTime>
  <Words>2367</Words>
  <Application>Microsoft Office PowerPoint</Application>
  <PresentationFormat>On-screen Show (4:3)</PresentationFormat>
  <Paragraphs>335</Paragraphs>
  <Slides>45</Slides>
  <Notes>5</Notes>
  <HiddenSlides>0</HiddenSlides>
  <MMClips>0</MMClips>
  <ScaleCrop>false</ScaleCrop>
  <HeadingPairs>
    <vt:vector size="4" baseType="variant">
      <vt:variant>
        <vt:lpstr>Theme</vt:lpstr>
      </vt:variant>
      <vt:variant>
        <vt:i4>2</vt:i4>
      </vt:variant>
      <vt:variant>
        <vt:lpstr>Slide Titles</vt:lpstr>
      </vt:variant>
      <vt:variant>
        <vt:i4>45</vt:i4>
      </vt:variant>
    </vt:vector>
  </HeadingPairs>
  <TitlesOfParts>
    <vt:vector size="47" baseType="lpstr">
      <vt:lpstr>Custom Design</vt:lpstr>
      <vt:lpstr>Office Theme</vt:lpstr>
      <vt:lpstr>Review of Previous Lecture (IR, defn, scope..)</vt:lpstr>
      <vt:lpstr>Nation State System</vt:lpstr>
      <vt:lpstr>Nation State System (NSS)</vt:lpstr>
      <vt:lpstr>Review</vt:lpstr>
      <vt:lpstr>What is Nation State?</vt:lpstr>
      <vt:lpstr>PowerPoint Presentation</vt:lpstr>
      <vt:lpstr>PowerPoint Presentation</vt:lpstr>
      <vt:lpstr>Freedom Struggle</vt:lpstr>
      <vt:lpstr>PowerPoint Presentation</vt:lpstr>
      <vt:lpstr>PowerPoint Presentation</vt:lpstr>
      <vt:lpstr>30 years War</vt:lpstr>
      <vt:lpstr>PowerPoint Presentation</vt:lpstr>
      <vt:lpstr>Peace of Westphalia</vt:lpstr>
      <vt:lpstr>PowerPoint Presentation</vt:lpstr>
      <vt:lpstr>Achievements of Westphalia Peace</vt:lpstr>
      <vt:lpstr>PowerPoint Presentation</vt:lpstr>
      <vt:lpstr>PowerPoint Presentation</vt:lpstr>
      <vt:lpstr>PowerPoint Presentation</vt:lpstr>
      <vt:lpstr>Nationalism cont.</vt:lpstr>
      <vt:lpstr>PowerPoint Presentation</vt:lpstr>
      <vt:lpstr>PowerPoint Presentation</vt:lpstr>
      <vt:lpstr>Rise of ideology</vt:lpstr>
      <vt:lpstr>PowerPoint Presentation</vt:lpstr>
      <vt:lpstr>Ideology cont.</vt:lpstr>
      <vt:lpstr>Summary of today’s lecture</vt:lpstr>
      <vt:lpstr>Summary cont.</vt:lpstr>
      <vt:lpstr>PowerPoint Presentation</vt:lpstr>
      <vt:lpstr>PowerPoint Presentation</vt:lpstr>
      <vt:lpstr>PowerPoint Presentation</vt:lpstr>
      <vt:lpstr>Elements of NSS </vt:lpstr>
      <vt:lpstr>Sovereignty</vt:lpstr>
      <vt:lpstr>Sovereignty cont.</vt:lpstr>
      <vt:lpstr>PowerPoint Presentation</vt:lpstr>
      <vt:lpstr>Sovereignty cont.</vt:lpstr>
      <vt:lpstr>Territorial Integrity</vt:lpstr>
      <vt:lpstr>Territorial Integrity</vt:lpstr>
      <vt:lpstr>Legal Equality</vt:lpstr>
      <vt:lpstr>PowerPoint Presentation</vt:lpstr>
      <vt:lpstr>Nationalism</vt:lpstr>
      <vt:lpstr>PowerPoint Presentation</vt:lpstr>
      <vt:lpstr>PowerPoint Presentation</vt:lpstr>
      <vt:lpstr>Danger of Nationalism </vt:lpstr>
      <vt:lpstr>Conclusion</vt:lpstr>
      <vt:lpstr>Summary</vt:lpstr>
      <vt:lpstr>Review Questions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KINEMATICS PHYSICS</dc:title>
  <dc:creator>Resource Acdemia</dc:creator>
  <cp:lastModifiedBy>NTS</cp:lastModifiedBy>
  <cp:revision>257</cp:revision>
  <dcterms:created xsi:type="dcterms:W3CDTF">2005-09-16T06:15:04Z</dcterms:created>
  <dcterms:modified xsi:type="dcterms:W3CDTF">2014-11-13T11:25:40Z</dcterms:modified>
</cp:coreProperties>
</file>