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402" r:id="rId2"/>
    <p:sldId id="262" r:id="rId3"/>
    <p:sldId id="403" r:id="rId4"/>
    <p:sldId id="399" r:id="rId5"/>
    <p:sldId id="406" r:id="rId6"/>
    <p:sldId id="358" r:id="rId7"/>
    <p:sldId id="359" r:id="rId8"/>
    <p:sldId id="360" r:id="rId9"/>
    <p:sldId id="407" r:id="rId10"/>
    <p:sldId id="361" r:id="rId11"/>
    <p:sldId id="362" r:id="rId12"/>
    <p:sldId id="363" r:id="rId13"/>
    <p:sldId id="364" r:id="rId14"/>
    <p:sldId id="365" r:id="rId15"/>
    <p:sldId id="366" r:id="rId16"/>
    <p:sldId id="32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42" autoAdjust="0"/>
    <p:restoredTop sz="94622" autoAdjust="0"/>
  </p:normalViewPr>
  <p:slideViewPr>
    <p:cSldViewPr>
      <p:cViewPr varScale="1">
        <p:scale>
          <a:sx n="63" d="100"/>
          <a:sy n="63" d="100"/>
        </p:scale>
        <p:origin x="-1506" y="-11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994"/>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88D65-5B8A-45FF-B81B-3D66FD650148}" type="datetimeFigureOut">
              <a:rPr lang="en-US" smtClean="0"/>
              <a:pPr/>
              <a:t>16/12/2014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EE9A33-4E05-4F78-976F-8E97A05201B4}" type="slidenum">
              <a:rPr lang="en-US" smtClean="0"/>
              <a:pPr/>
              <a:t>‹#›</a:t>
            </a:fld>
            <a:endParaRPr lang="en-US"/>
          </a:p>
        </p:txBody>
      </p:sp>
    </p:spTree>
    <p:extLst>
      <p:ext uri="{BB962C8B-B14F-4D97-AF65-F5344CB8AC3E}">
        <p14:creationId xmlns="" xmlns:p14="http://schemas.microsoft.com/office/powerpoint/2010/main" val="2462898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391C787-0946-4DFE-8924-90D327E0B50D}" type="datetime1">
              <a:rPr lang="en-US" smtClean="0"/>
              <a:pPr/>
              <a:t>16/12/2014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lvl1pPr algn="l">
              <a:defRPr sz="2800" b="1" i="0" baseline="0">
                <a:latin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43000"/>
            <a:ext cx="8534400" cy="5181600"/>
          </a:xfrm>
        </p:spPr>
        <p:txBody>
          <a:bodyPr>
            <a:normAutofit/>
          </a:bodyPr>
          <a:lstStyle>
            <a:lvl1pPr>
              <a:defRPr sz="2200" baseline="0">
                <a:latin typeface="Arial" pitchFamily="34" charset="0"/>
              </a:defRPr>
            </a:lvl1pPr>
            <a:lvl2pPr>
              <a:defRPr sz="2200" baseline="0">
                <a:latin typeface="Arial" pitchFamily="34" charset="0"/>
              </a:defRPr>
            </a:lvl2pPr>
            <a:lvl3pPr>
              <a:defRPr sz="2200" baseline="0">
                <a:latin typeface="Arial" pitchFamily="34" charset="0"/>
              </a:defRPr>
            </a:lvl3pPr>
            <a:lvl4pPr>
              <a:defRPr sz="2200" baseline="0">
                <a:latin typeface="Arial" pitchFamily="34" charset="0"/>
              </a:defRPr>
            </a:lvl4pPr>
            <a:lvl5pPr>
              <a:defRPr sz="2200" baseline="0">
                <a:latin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2FFB55-3B08-4726-B2CE-2CA162AB6743}" type="datetime1">
              <a:rPr lang="en-US" smtClean="0"/>
              <a:pPr/>
              <a:t>16/12/2014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AD85B9-E6C1-46CD-BC43-77D2963D061B}" type="datetime1">
              <a:rPr lang="en-US" smtClean="0"/>
              <a:pPr/>
              <a:t>16/12/2014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50BE59-9F15-40DB-9568-D4787E893238}" type="datetime1">
              <a:rPr lang="en-US" smtClean="0"/>
              <a:pPr/>
              <a:t>16/12/2014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18ECDD-18CF-43AE-98D1-2C21DB837022}" type="datetime1">
              <a:rPr lang="en-US" smtClean="0"/>
              <a:pPr/>
              <a:t>16/12/2014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65749E-9354-4B2A-871B-386334CD1FCF}" type="datetime1">
              <a:rPr lang="en-US" smtClean="0"/>
              <a:pPr/>
              <a:t>16/12/2014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41FE3D-DE58-470D-9E96-6AEC54C86FFA}" type="datetime1">
              <a:rPr lang="en-US" smtClean="0"/>
              <a:pPr/>
              <a:t>16/12/2014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09F10F-B4B3-46C6-BB99-1C9C919241B5}" type="datetime1">
              <a:rPr lang="en-US" smtClean="0"/>
              <a:pPr/>
              <a:t>16/12/2014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C8C813-A749-4CF0-B834-A5998D192DCC}" type="datetime1">
              <a:rPr lang="en-US" smtClean="0"/>
              <a:pPr/>
              <a:t>16/12/2014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135424-565B-45A6-B898-21C0E97C9E2D}" type="datetime1">
              <a:rPr lang="en-US" smtClean="0"/>
              <a:pPr/>
              <a:t>16/12/2014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26BCDD-3B70-4159-8A2A-54B7446BBC85}" type="datetime1">
              <a:rPr lang="en-US" smtClean="0"/>
              <a:pPr/>
              <a:t>16/12/2014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DDE15-47CF-4352-B965-BD87E0F4E03E}" type="datetime1">
              <a:rPr lang="en-US" smtClean="0"/>
              <a:pPr/>
              <a:t>16/12/2014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D2A1D3-94CF-4BE8-B9A0-75EFE4C74F9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Deterrence and Limited War</a:t>
            </a:r>
            <a:endParaRPr lang="en-US" dirty="0"/>
          </a:p>
        </p:txBody>
      </p:sp>
      <p:sp>
        <p:nvSpPr>
          <p:cNvPr id="3" name="Content Placeholder 2"/>
          <p:cNvSpPr>
            <a:spLocks noGrp="1"/>
          </p:cNvSpPr>
          <p:nvPr>
            <p:ph idx="1"/>
          </p:nvPr>
        </p:nvSpPr>
        <p:spPr/>
        <p:txBody>
          <a:bodyPr/>
          <a:lstStyle/>
          <a:p>
            <a:r>
              <a:rPr lang="en-US" dirty="0"/>
              <a:t>Deterrence concept and definition</a:t>
            </a:r>
          </a:p>
          <a:p>
            <a:r>
              <a:rPr lang="en-US" dirty="0"/>
              <a:t>Enforcing Deterrence: Threat and Reward</a:t>
            </a:r>
          </a:p>
          <a:p>
            <a:r>
              <a:rPr lang="en-US" dirty="0"/>
              <a:t>Types of deterrence: Direct deterrence, Extended deterrence, Immediate deterrence General deterrence</a:t>
            </a:r>
          </a:p>
          <a:p>
            <a:r>
              <a:rPr lang="en-US" dirty="0"/>
              <a:t>Dangers Behind Defending Protégé</a:t>
            </a:r>
          </a:p>
          <a:p>
            <a:r>
              <a:rPr lang="en-US" dirty="0"/>
              <a:t>Limited War</a:t>
            </a:r>
          </a:p>
          <a:p>
            <a:r>
              <a:rPr lang="en-US" dirty="0"/>
              <a:t>Examples of limited war: </a:t>
            </a:r>
            <a:r>
              <a:rPr lang="en-US" dirty="0" err="1"/>
              <a:t>Kargil</a:t>
            </a:r>
            <a:r>
              <a:rPr lang="en-US" dirty="0"/>
              <a:t> war, Israel attacks in Gaza, Drone attacks, </a:t>
            </a:r>
          </a:p>
          <a:p>
            <a:r>
              <a:rPr lang="en-US" dirty="0"/>
              <a:t>Why limited war?</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9742495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Foreign Policy of Pakistan and Its Role</a:t>
            </a:r>
            <a:endParaRPr lang="en-US" dirty="0">
              <a:effectLst/>
            </a:endParaRPr>
          </a:p>
        </p:txBody>
      </p:sp>
      <p:sp>
        <p:nvSpPr>
          <p:cNvPr id="3" name="Subtitle 2"/>
          <p:cNvSpPr>
            <a:spLocks noGrp="1"/>
          </p:cNvSpPr>
          <p:nvPr>
            <p:ph type="subTitle" idx="1"/>
          </p:nvPr>
        </p:nvSpPr>
        <p:spPr/>
        <p:txBody>
          <a:bodyPr>
            <a:normAutofit/>
          </a:bodyPr>
          <a:lstStyle/>
          <a:p>
            <a:r>
              <a:rPr lang="en-US"/>
              <a:t>Dr. Fayyaz Ahmad </a:t>
            </a:r>
            <a:r>
              <a:rPr lang="en-US" err="1"/>
              <a:t>Faize</a:t>
            </a:r>
            <a:endParaRPr lang="en-US"/>
          </a:p>
          <a:p>
            <a:endParaRPr lang="en-US"/>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12589104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Foreign Policy of Pakistan and Its </a:t>
            </a:r>
            <a:r>
              <a:rPr lang="en-GB" dirty="0" smtClean="0"/>
              <a:t>Challenges</a:t>
            </a:r>
            <a:endParaRPr lang="en-US" dirty="0"/>
          </a:p>
        </p:txBody>
      </p:sp>
      <p:sp>
        <p:nvSpPr>
          <p:cNvPr id="3" name="Content Placeholder 2"/>
          <p:cNvSpPr>
            <a:spLocks noGrp="1"/>
          </p:cNvSpPr>
          <p:nvPr>
            <p:ph idx="1"/>
          </p:nvPr>
        </p:nvSpPr>
        <p:spPr/>
        <p:txBody>
          <a:bodyPr/>
          <a:lstStyle/>
          <a:p>
            <a:r>
              <a:rPr lang="en-US" dirty="0" smtClean="0"/>
              <a:t>Foreign Policy</a:t>
            </a:r>
          </a:p>
          <a:p>
            <a:r>
              <a:rPr lang="en-US" dirty="0" smtClean="0"/>
              <a:t>Guiding Principles of Pakistan Foreign Policy</a:t>
            </a:r>
          </a:p>
          <a:p>
            <a:r>
              <a:rPr lang="en-US" dirty="0" smtClean="0"/>
              <a:t>Objectives of Pakistan Foreign Policy</a:t>
            </a:r>
          </a:p>
          <a:p>
            <a:r>
              <a:rPr lang="en-US" dirty="0"/>
              <a:t>Challenges to Pakistan Foreign Policy </a:t>
            </a:r>
          </a:p>
          <a:p>
            <a:r>
              <a:rPr lang="en-US" dirty="0" smtClean="0"/>
              <a:t>Conclusion</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3404164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Foreign </a:t>
            </a:r>
            <a:r>
              <a:rPr lang="en-GB" smtClean="0"/>
              <a:t>Policy Definition </a:t>
            </a:r>
            <a:r>
              <a:rPr lang="en-GB" dirty="0" smtClean="0"/>
              <a:t>and Concept</a:t>
            </a:r>
            <a:endParaRPr lang="en-GB" dirty="0"/>
          </a:p>
        </p:txBody>
      </p:sp>
      <p:sp>
        <p:nvSpPr>
          <p:cNvPr id="3" name="Content Placeholder 2"/>
          <p:cNvSpPr>
            <a:spLocks noGrp="1"/>
          </p:cNvSpPr>
          <p:nvPr>
            <p:ph idx="1"/>
          </p:nvPr>
        </p:nvSpPr>
        <p:spPr/>
        <p:txBody>
          <a:bodyPr>
            <a:normAutofit/>
          </a:bodyPr>
          <a:lstStyle/>
          <a:p>
            <a:r>
              <a:rPr lang="en-US" dirty="0"/>
              <a:t>Deals with relations between sovereign states</a:t>
            </a:r>
          </a:p>
          <a:p>
            <a:r>
              <a:rPr lang="en-US" dirty="0" smtClean="0"/>
              <a:t>Hartmann</a:t>
            </a:r>
            <a:r>
              <a:rPr lang="en-US" dirty="0"/>
              <a:t>: ‘a systematic statement of deliberately selected national interests</a:t>
            </a:r>
            <a:r>
              <a:rPr lang="en-US" dirty="0" smtClean="0"/>
              <a:t>’</a:t>
            </a:r>
          </a:p>
          <a:p>
            <a:r>
              <a:rPr lang="en-US" dirty="0" smtClean="0"/>
              <a:t>Gibson: ‘a well rounded comprehensive plan based on  knowledge and experience for conducting the business of government with the rest of the world. It is  aimed at promoting and protecting the interests of the nations’</a:t>
            </a:r>
          </a:p>
          <a:p>
            <a:r>
              <a:rPr lang="en-US" dirty="0" err="1" smtClean="0"/>
              <a:t>Crabb</a:t>
            </a:r>
            <a:r>
              <a:rPr lang="en-US" dirty="0" smtClean="0"/>
              <a:t>: ‘ Foreign policy consists of two elements, national objectives to be achieved and means for achieving them’</a:t>
            </a:r>
            <a:endParaRPr lang="en-US" dirty="0"/>
          </a:p>
          <a:p>
            <a:r>
              <a:rPr lang="en-US" dirty="0" smtClean="0"/>
              <a:t>indicates </a:t>
            </a:r>
            <a:r>
              <a:rPr lang="en-US" dirty="0"/>
              <a:t>the principles and preferences on which a country wants to establish relations with another country for promoting national interests</a:t>
            </a:r>
          </a:p>
          <a:p>
            <a:endParaRPr lang="en-GB"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40616407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Policy cont.</a:t>
            </a:r>
            <a:endParaRPr lang="en-US" dirty="0"/>
          </a:p>
        </p:txBody>
      </p:sp>
      <p:sp>
        <p:nvSpPr>
          <p:cNvPr id="3" name="Content Placeholder 2"/>
          <p:cNvSpPr>
            <a:spLocks noGrp="1"/>
          </p:cNvSpPr>
          <p:nvPr>
            <p:ph idx="1"/>
          </p:nvPr>
        </p:nvSpPr>
        <p:spPr/>
        <p:txBody>
          <a:bodyPr/>
          <a:lstStyle/>
          <a:p>
            <a:r>
              <a:rPr lang="en-GB" dirty="0"/>
              <a:t>Foreign policy is the systematic plan, intention, aspiration, and ideals of any country on how to deal with its neighbours and the world entirely.</a:t>
            </a:r>
          </a:p>
          <a:p>
            <a:r>
              <a:rPr lang="en-GB" dirty="0"/>
              <a:t>It tells us about a country, it political objectives, its economic preferences and its goals in the international affairs</a:t>
            </a:r>
          </a:p>
          <a:p>
            <a:r>
              <a:rPr lang="en-US" dirty="0" smtClean="0"/>
              <a:t>So foreign policy is concerned with behaviour of a state with other states and is aimed at promoting and protecting national interests.</a:t>
            </a:r>
            <a:endParaRPr lang="en-US" dirty="0"/>
          </a:p>
        </p:txBody>
      </p:sp>
      <p:sp>
        <p:nvSpPr>
          <p:cNvPr id="4" name="Footer Placeholder 3"/>
          <p:cNvSpPr>
            <a:spLocks noGrp="1"/>
          </p:cNvSpPr>
          <p:nvPr>
            <p:ph type="ftr" sz="quarter" idx="11"/>
          </p:nvPr>
        </p:nvSpPr>
        <p:spPr>
          <a:xfrm>
            <a:off x="1143000" y="6356350"/>
            <a:ext cx="5867400" cy="365125"/>
          </a:xfrm>
        </p:spPr>
        <p:txBody>
          <a:bodyPr/>
          <a:lstStyle/>
          <a:p>
            <a:r>
              <a:rPr lang="en-US" dirty="0"/>
              <a:t>http://blogs.thenews.com.pk/blogs/2013/03/national-interest-or-personal-interest/</a:t>
            </a:r>
          </a:p>
        </p:txBody>
      </p:sp>
    </p:spTree>
    <p:extLst>
      <p:ext uri="{BB962C8B-B14F-4D97-AF65-F5344CB8AC3E}">
        <p14:creationId xmlns="" xmlns:p14="http://schemas.microsoft.com/office/powerpoint/2010/main" val="23949193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Jinnah on Pakistan Foreign Policy </a:t>
            </a:r>
            <a:endParaRPr lang="en-US" dirty="0"/>
          </a:p>
        </p:txBody>
      </p:sp>
      <p:sp>
        <p:nvSpPr>
          <p:cNvPr id="3" name="Content Placeholder 2"/>
          <p:cNvSpPr>
            <a:spLocks noGrp="1"/>
          </p:cNvSpPr>
          <p:nvPr>
            <p:ph idx="1"/>
          </p:nvPr>
        </p:nvSpPr>
        <p:spPr/>
        <p:txBody>
          <a:bodyPr>
            <a:normAutofit/>
          </a:bodyPr>
          <a:lstStyle/>
          <a:p>
            <a:r>
              <a:rPr lang="en-US" dirty="0" smtClean="0"/>
              <a:t>Quaid-i-</a:t>
            </a:r>
            <a:r>
              <a:rPr lang="en-US" dirty="0" err="1" smtClean="0"/>
              <a:t>Azam</a:t>
            </a:r>
            <a:r>
              <a:rPr lang="en-US" dirty="0" smtClean="0"/>
              <a:t> on Foreign </a:t>
            </a:r>
            <a:r>
              <a:rPr lang="en-US" dirty="0"/>
              <a:t>Policy </a:t>
            </a:r>
            <a:r>
              <a:rPr lang="en-US" dirty="0" smtClean="0"/>
              <a:t>(1948).</a:t>
            </a:r>
            <a:r>
              <a:rPr lang="en-US" dirty="0"/>
              <a:t/>
            </a:r>
            <a:br>
              <a:rPr lang="en-US" dirty="0"/>
            </a:br>
            <a:r>
              <a:rPr lang="en-US" dirty="0"/>
              <a:t/>
            </a:r>
            <a:br>
              <a:rPr lang="en-US" dirty="0"/>
            </a:br>
            <a:r>
              <a:rPr lang="en-US" dirty="0" smtClean="0"/>
              <a:t>‘</a:t>
            </a:r>
            <a:r>
              <a:rPr lang="en-US" i="1" dirty="0" smtClean="0"/>
              <a:t>Our </a:t>
            </a:r>
            <a:r>
              <a:rPr lang="en-US" i="1" dirty="0"/>
              <a:t>Foreign Policy is one of </a:t>
            </a:r>
            <a:r>
              <a:rPr lang="en-US" b="1" i="1" u="sng" dirty="0"/>
              <a:t>friendliness and good-will </a:t>
            </a:r>
            <a:r>
              <a:rPr lang="en-US" i="1" dirty="0"/>
              <a:t>towards all the nations of the world. We do not cherish </a:t>
            </a:r>
            <a:r>
              <a:rPr lang="en-US" b="1" i="1" u="sng" dirty="0"/>
              <a:t>aggressive designs </a:t>
            </a:r>
            <a:r>
              <a:rPr lang="en-US" i="1" dirty="0"/>
              <a:t>against any country or nation. We believe in the </a:t>
            </a:r>
            <a:r>
              <a:rPr lang="en-US" b="1" i="1" u="sng" dirty="0"/>
              <a:t>policy of honesty and fair play </a:t>
            </a:r>
            <a:r>
              <a:rPr lang="en-US" i="1" dirty="0"/>
              <a:t>in national and international dealings and are prepared to make our utmost contribution to the </a:t>
            </a:r>
            <a:r>
              <a:rPr lang="en-US" b="1" i="1" u="sng" dirty="0"/>
              <a:t>promotion of peace and prosperity </a:t>
            </a:r>
            <a:r>
              <a:rPr lang="en-US" i="1" dirty="0"/>
              <a:t>among the nations of the world. Pakistan will never be found lacking in extending its material and moral </a:t>
            </a:r>
            <a:r>
              <a:rPr lang="en-US" b="1" i="1" u="sng" dirty="0"/>
              <a:t>support to the oppressed </a:t>
            </a:r>
            <a:r>
              <a:rPr lang="en-US" i="1" dirty="0"/>
              <a:t>and suppressed peoples of the world and in upholding the principles of the </a:t>
            </a:r>
            <a:r>
              <a:rPr lang="en-US" b="1" i="1" u="sng" dirty="0"/>
              <a:t>United Nations </a:t>
            </a:r>
            <a:r>
              <a:rPr lang="en-US" b="1" i="1" u="sng" dirty="0" smtClean="0"/>
              <a:t>Charter</a:t>
            </a:r>
            <a:r>
              <a:rPr lang="en-US" dirty="0" smtClean="0"/>
              <a:t>’.</a:t>
            </a:r>
            <a:endParaRPr lang="en-US" dirty="0"/>
          </a:p>
        </p:txBody>
      </p:sp>
      <p:sp>
        <p:nvSpPr>
          <p:cNvPr id="4" name="Footer Placeholder 3"/>
          <p:cNvSpPr>
            <a:spLocks noGrp="1"/>
          </p:cNvSpPr>
          <p:nvPr>
            <p:ph type="ftr" sz="quarter" idx="11"/>
          </p:nvPr>
        </p:nvSpPr>
        <p:spPr>
          <a:xfrm>
            <a:off x="1752600" y="6356350"/>
            <a:ext cx="4267200" cy="365125"/>
          </a:xfrm>
        </p:spPr>
        <p:txBody>
          <a:bodyPr/>
          <a:lstStyle/>
          <a:p>
            <a:r>
              <a:rPr lang="en-US" dirty="0"/>
              <a:t>http://mintopark.com/2011/10/28/jinnah-gandhi-congress/</a:t>
            </a:r>
          </a:p>
        </p:txBody>
      </p:sp>
      <p:pic>
        <p:nvPicPr>
          <p:cNvPr id="3074" name="Picture 2"/>
          <p:cNvPicPr>
            <a:picLocks noChangeAspect="1" noChangeArrowheads="1"/>
          </p:cNvPicPr>
          <p:nvPr/>
        </p:nvPicPr>
        <p:blipFill rotWithShape="1">
          <a:blip r:embed="rId2">
            <a:extLst>
              <a:ext uri="{28A0092B-C50C-407E-A947-70E740481C1C}">
                <a14:useLocalDpi xmlns="" xmlns:a14="http://schemas.microsoft.com/office/drawing/2010/main" val="0"/>
              </a:ext>
            </a:extLst>
          </a:blip>
          <a:srcRect b="11133"/>
          <a:stretch/>
        </p:blipFill>
        <p:spPr bwMode="auto">
          <a:xfrm>
            <a:off x="7315200" y="122831"/>
            <a:ext cx="1562100" cy="17036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706521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Guiding Principles of Pakistan's Foreign Policy</a:t>
            </a:r>
          </a:p>
        </p:txBody>
      </p:sp>
      <p:sp>
        <p:nvSpPr>
          <p:cNvPr id="3" name="Content Placeholder 2"/>
          <p:cNvSpPr>
            <a:spLocks noGrp="1"/>
          </p:cNvSpPr>
          <p:nvPr>
            <p:ph idx="1"/>
          </p:nvPr>
        </p:nvSpPr>
        <p:spPr/>
        <p:txBody>
          <a:bodyPr>
            <a:normAutofit/>
          </a:bodyPr>
          <a:lstStyle/>
          <a:p>
            <a:pPr marL="457200" indent="-457200">
              <a:buAutoNum type="arabicPeriod"/>
            </a:pPr>
            <a:r>
              <a:rPr lang="en-US" b="1" dirty="0" smtClean="0"/>
              <a:t>Protection </a:t>
            </a:r>
            <a:r>
              <a:rPr lang="en-US" b="1" dirty="0"/>
              <a:t>of Freedom and </a:t>
            </a:r>
            <a:r>
              <a:rPr lang="en-US" b="1" dirty="0" smtClean="0"/>
              <a:t>Sovereignty</a:t>
            </a:r>
          </a:p>
          <a:p>
            <a:r>
              <a:rPr lang="en-US" dirty="0" smtClean="0"/>
              <a:t>Sacrifices </a:t>
            </a:r>
            <a:r>
              <a:rPr lang="en-US" dirty="0"/>
              <a:t>of million of </a:t>
            </a:r>
            <a:r>
              <a:rPr lang="en-US" dirty="0" smtClean="0"/>
              <a:t>Muslims for freedom</a:t>
            </a:r>
          </a:p>
          <a:p>
            <a:r>
              <a:rPr lang="en-US" dirty="0" smtClean="0"/>
              <a:t>Now the need </a:t>
            </a:r>
            <a:r>
              <a:rPr lang="en-US" dirty="0"/>
              <a:t>for preservation of its independence </a:t>
            </a:r>
            <a:r>
              <a:rPr lang="en-US" dirty="0" smtClean="0"/>
              <a:t>and territorial integrity</a:t>
            </a:r>
          </a:p>
          <a:p>
            <a:r>
              <a:rPr lang="en-US" dirty="0" smtClean="0"/>
              <a:t>Every effort will be made to preserve freedom</a:t>
            </a:r>
          </a:p>
          <a:p>
            <a:r>
              <a:rPr lang="en-US" dirty="0" smtClean="0"/>
              <a:t>independence in internal affairs and self-rule and no dictation</a:t>
            </a:r>
          </a:p>
          <a:p>
            <a:r>
              <a:rPr lang="en-US" dirty="0" smtClean="0"/>
              <a:t>Support democracy and the welfare of all people</a:t>
            </a:r>
          </a:p>
          <a:p>
            <a:endParaRPr lang="en-US" dirty="0" smtClean="0"/>
          </a:p>
          <a:p>
            <a:pPr marL="0" indent="0">
              <a:buNone/>
            </a:pPr>
            <a:r>
              <a:rPr lang="en-US" dirty="0" smtClean="0"/>
              <a:t> </a:t>
            </a:r>
          </a:p>
          <a:p>
            <a:pPr marL="0" indent="0">
              <a:buNone/>
            </a:pPr>
            <a:endParaRPr lang="en-US" dirty="0"/>
          </a:p>
        </p:txBody>
      </p:sp>
      <p:sp>
        <p:nvSpPr>
          <p:cNvPr id="4" name="Footer Placeholder 3"/>
          <p:cNvSpPr>
            <a:spLocks noGrp="1"/>
          </p:cNvSpPr>
          <p:nvPr>
            <p:ph type="ftr" sz="quarter" idx="11"/>
          </p:nvPr>
        </p:nvSpPr>
        <p:spPr>
          <a:xfrm>
            <a:off x="914400" y="6356350"/>
            <a:ext cx="5105400" cy="365125"/>
          </a:xfrm>
        </p:spPr>
        <p:txBody>
          <a:bodyPr/>
          <a:lstStyle/>
          <a:p>
            <a:r>
              <a:rPr lang="en-US" dirty="0"/>
              <a:t>blogs.thenews.com.pk/blogs/2013/03/national-interest-or-personal-interest</a:t>
            </a:r>
          </a:p>
        </p:txBody>
      </p:sp>
      <p:pic>
        <p:nvPicPr>
          <p:cNvPr id="2051" name="Picture 3"/>
          <p:cNvPicPr>
            <a:picLocks noChangeAspect="1" noChangeArrowheads="1"/>
          </p:cNvPicPr>
          <p:nvPr/>
        </p:nvPicPr>
        <p:blipFill rotWithShape="1">
          <a:blip r:embed="rId2">
            <a:extLst>
              <a:ext uri="{28A0092B-C50C-407E-A947-70E740481C1C}">
                <a14:useLocalDpi xmlns="" xmlns:a14="http://schemas.microsoft.com/office/drawing/2010/main" val="0"/>
              </a:ext>
            </a:extLst>
          </a:blip>
          <a:srcRect t="12459" b="10082"/>
          <a:stretch/>
        </p:blipFill>
        <p:spPr bwMode="auto">
          <a:xfrm>
            <a:off x="4345675" y="4038600"/>
            <a:ext cx="4035425" cy="234741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4527669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Guiding Principles of Pakistan's Foreign </a:t>
            </a:r>
            <a:r>
              <a:rPr lang="en-US" dirty="0" smtClean="0"/>
              <a:t>Policy cont.</a:t>
            </a:r>
            <a:endParaRPr lang="en-US" dirty="0"/>
          </a:p>
        </p:txBody>
      </p:sp>
      <p:sp>
        <p:nvSpPr>
          <p:cNvPr id="3" name="Content Placeholder 2"/>
          <p:cNvSpPr>
            <a:spLocks noGrp="1"/>
          </p:cNvSpPr>
          <p:nvPr>
            <p:ph idx="1"/>
          </p:nvPr>
        </p:nvSpPr>
        <p:spPr/>
        <p:txBody>
          <a:bodyPr/>
          <a:lstStyle/>
          <a:p>
            <a:pPr marL="0" indent="0">
              <a:buNone/>
            </a:pPr>
            <a:r>
              <a:rPr lang="en-US" b="1" dirty="0" smtClean="0"/>
              <a:t>2. Cordial </a:t>
            </a:r>
            <a:r>
              <a:rPr lang="en-US" b="1" dirty="0"/>
              <a:t>Relations with Muslim Countries</a:t>
            </a:r>
          </a:p>
          <a:p>
            <a:r>
              <a:rPr lang="en-US" dirty="0"/>
              <a:t>Ideological state on the name of Islam</a:t>
            </a:r>
          </a:p>
          <a:p>
            <a:r>
              <a:rPr lang="en-US" dirty="0"/>
              <a:t>So friendly relations with Muslim </a:t>
            </a:r>
            <a:r>
              <a:rPr lang="en-US" dirty="0" smtClean="0"/>
              <a:t>countries esp. Arabs</a:t>
            </a:r>
            <a:endParaRPr lang="en-US" dirty="0"/>
          </a:p>
          <a:p>
            <a:r>
              <a:rPr lang="en-US" dirty="0"/>
              <a:t>Showed concern against Israel, India and U.S.S.R aggression against Palestine, Kashmir and Afghanistan respectively.</a:t>
            </a:r>
          </a:p>
          <a:p>
            <a:r>
              <a:rPr lang="en-US" dirty="0"/>
              <a:t>Struggle for safeguarding the rights of the Muslims and </a:t>
            </a:r>
            <a:r>
              <a:rPr lang="en-US" dirty="0" smtClean="0"/>
              <a:t>finding </a:t>
            </a:r>
            <a:r>
              <a:rPr lang="en-US" dirty="0"/>
              <a:t>solution to their problem</a:t>
            </a:r>
          </a:p>
          <a:p>
            <a:r>
              <a:rPr lang="en-US" dirty="0"/>
              <a:t>also an active member of the </a:t>
            </a:r>
            <a:r>
              <a:rPr lang="en-US" dirty="0" smtClean="0"/>
              <a:t>OIC and cooperate with </a:t>
            </a:r>
            <a:r>
              <a:rPr lang="en-US" dirty="0" err="1" smtClean="0"/>
              <a:t>muslim</a:t>
            </a:r>
            <a:r>
              <a:rPr lang="en-US" dirty="0" smtClean="0"/>
              <a:t> countries</a:t>
            </a:r>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4832791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Pakistan and Muslim World</a:t>
            </a:r>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a:xfrm>
            <a:off x="914400" y="6356350"/>
            <a:ext cx="5105400" cy="365125"/>
          </a:xfrm>
        </p:spPr>
        <p:txBody>
          <a:bodyPr/>
          <a:lstStyle/>
          <a:p>
            <a:r>
              <a:rPr lang="en-US" dirty="0"/>
              <a:t>http://www.islam44.net/2010/04/5-most-powerful-muslim-countries.html</a:t>
            </a:r>
          </a:p>
        </p:txBody>
      </p:sp>
      <p:pic>
        <p:nvPicPr>
          <p:cNvPr id="4098"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33400" y="1219200"/>
            <a:ext cx="8153400" cy="517907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6754687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Guiding Principles of Pakistan's Foreign Policy cont.</a:t>
            </a:r>
          </a:p>
        </p:txBody>
      </p:sp>
      <p:sp>
        <p:nvSpPr>
          <p:cNvPr id="3" name="Content Placeholder 2"/>
          <p:cNvSpPr>
            <a:spLocks noGrp="1"/>
          </p:cNvSpPr>
          <p:nvPr>
            <p:ph idx="1"/>
          </p:nvPr>
        </p:nvSpPr>
        <p:spPr/>
        <p:txBody>
          <a:bodyPr/>
          <a:lstStyle/>
          <a:p>
            <a:pPr marL="0" indent="0">
              <a:buNone/>
            </a:pPr>
            <a:r>
              <a:rPr lang="en-US" dirty="0"/>
              <a:t>3. </a:t>
            </a:r>
            <a:r>
              <a:rPr lang="en-US" b="1" dirty="0"/>
              <a:t>Non-Interference in Internal Affairs of Other Countries</a:t>
            </a:r>
          </a:p>
          <a:p>
            <a:r>
              <a:rPr lang="en-US" dirty="0"/>
              <a:t>Does not want interference in its internal matters</a:t>
            </a:r>
          </a:p>
          <a:p>
            <a:r>
              <a:rPr lang="en-US" dirty="0"/>
              <a:t>Also does not interfere in the internal affairs of other state</a:t>
            </a:r>
          </a:p>
          <a:p>
            <a:r>
              <a:rPr lang="en-US" dirty="0"/>
              <a:t>Respect their sovereignty and their right to self rule</a:t>
            </a:r>
          </a:p>
          <a:p>
            <a:pPr marL="0" indent="0">
              <a:buNone/>
            </a:pPr>
            <a:endParaRPr lang="en-US" dirty="0" smtClean="0"/>
          </a:p>
          <a:p>
            <a:pPr marL="0" indent="0">
              <a:buNone/>
            </a:pPr>
            <a:r>
              <a:rPr lang="en-US" dirty="0" smtClean="0"/>
              <a:t>4</a:t>
            </a:r>
            <a:r>
              <a:rPr lang="en-US" dirty="0"/>
              <a:t>. </a:t>
            </a:r>
            <a:r>
              <a:rPr lang="en-US" b="1" dirty="0"/>
              <a:t>Implementation of U.N </a:t>
            </a:r>
            <a:r>
              <a:rPr lang="en-US" b="1" dirty="0" smtClean="0"/>
              <a:t>Charter</a:t>
            </a:r>
          </a:p>
          <a:p>
            <a:r>
              <a:rPr lang="en-US" dirty="0" smtClean="0"/>
              <a:t>Active member of UN since its birth</a:t>
            </a:r>
          </a:p>
          <a:p>
            <a:r>
              <a:rPr lang="en-US" dirty="0" smtClean="0"/>
              <a:t>Fully committed to UN charter and extended its full support as Jinnah’s commitment</a:t>
            </a:r>
          </a:p>
          <a:p>
            <a:r>
              <a:rPr lang="en-US" dirty="0" smtClean="0"/>
              <a:t>Always followed UN resolution and helped UN in all its efforts, peace missions and social works</a:t>
            </a:r>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40267883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Guiding Principles of Pakistan's Foreign Policy cont.</a:t>
            </a:r>
          </a:p>
        </p:txBody>
      </p:sp>
      <p:sp>
        <p:nvSpPr>
          <p:cNvPr id="3" name="Content Placeholder 2"/>
          <p:cNvSpPr>
            <a:spLocks noGrp="1"/>
          </p:cNvSpPr>
          <p:nvPr>
            <p:ph idx="1"/>
          </p:nvPr>
        </p:nvSpPr>
        <p:spPr/>
        <p:txBody>
          <a:bodyPr>
            <a:normAutofit lnSpcReduction="10000"/>
          </a:bodyPr>
          <a:lstStyle/>
          <a:p>
            <a:pPr marL="0" indent="0">
              <a:buNone/>
            </a:pPr>
            <a:r>
              <a:rPr lang="en-US" dirty="0"/>
              <a:t>5. </a:t>
            </a:r>
            <a:r>
              <a:rPr lang="en-US" b="1" dirty="0"/>
              <a:t>Promotion of World </a:t>
            </a:r>
            <a:r>
              <a:rPr lang="en-US" b="1" dirty="0" smtClean="0"/>
              <a:t>Peace</a:t>
            </a:r>
          </a:p>
          <a:p>
            <a:r>
              <a:rPr lang="en-US" dirty="0" smtClean="0"/>
              <a:t>Pakistan is a peace loving country</a:t>
            </a:r>
          </a:p>
          <a:p>
            <a:r>
              <a:rPr lang="en-US" dirty="0" smtClean="0"/>
              <a:t>Has no aggressive </a:t>
            </a:r>
            <a:r>
              <a:rPr lang="en-US" dirty="0"/>
              <a:t>designs against any </a:t>
            </a:r>
            <a:r>
              <a:rPr lang="en-US" dirty="0" smtClean="0"/>
              <a:t>country</a:t>
            </a:r>
          </a:p>
          <a:p>
            <a:r>
              <a:rPr lang="en-US" dirty="0" smtClean="0"/>
              <a:t>Also does not like war and aggression </a:t>
            </a:r>
            <a:endParaRPr lang="en-US" dirty="0"/>
          </a:p>
          <a:p>
            <a:r>
              <a:rPr lang="en-US" dirty="0" smtClean="0"/>
              <a:t>Stresses peaceful means for resolving conflicts than coercive measures</a:t>
            </a:r>
          </a:p>
          <a:p>
            <a:r>
              <a:rPr lang="en-US" dirty="0" smtClean="0"/>
              <a:t>Is helping UN since 1960 by sending its armed forces to different warring countries for making peace, preventing human rights violation, providing health care and medical facilities, building roads and infrastructure, conducting fair and free election, providing logistics etc. </a:t>
            </a:r>
          </a:p>
          <a:p>
            <a:r>
              <a:rPr lang="en-US" dirty="0" smtClean="0"/>
              <a:t>has </a:t>
            </a:r>
            <a:r>
              <a:rPr lang="en-US" dirty="0"/>
              <a:t>contributed </a:t>
            </a:r>
            <a:r>
              <a:rPr lang="en-US" dirty="0" smtClean="0"/>
              <a:t>in more than 41 UN Missions </a:t>
            </a:r>
            <a:r>
              <a:rPr lang="en-US" dirty="0"/>
              <a:t>spread over 23 countries </a:t>
            </a:r>
            <a:r>
              <a:rPr lang="en-US" dirty="0" smtClean="0"/>
              <a:t>e.g. Congo, Bosnia, Cambodia</a:t>
            </a:r>
            <a:r>
              <a:rPr lang="en-US" dirty="0"/>
              <a:t>, East Timor, Haiti, Liberia, Ivory Coast, Sudan</a:t>
            </a:r>
            <a:r>
              <a:rPr lang="en-US" dirty="0" smtClean="0"/>
              <a:t>, Kosovo etc. </a:t>
            </a:r>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4649305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Guiding Principles of Pakistan's Foreign Policy cont.</a:t>
            </a:r>
          </a:p>
        </p:txBody>
      </p:sp>
      <p:sp>
        <p:nvSpPr>
          <p:cNvPr id="3" name="Content Placeholder 2"/>
          <p:cNvSpPr>
            <a:spLocks noGrp="1"/>
          </p:cNvSpPr>
          <p:nvPr>
            <p:ph idx="1"/>
          </p:nvPr>
        </p:nvSpPr>
        <p:spPr/>
        <p:txBody>
          <a:bodyPr/>
          <a:lstStyle/>
          <a:p>
            <a:pPr marL="0" indent="0">
              <a:buNone/>
            </a:pPr>
            <a:r>
              <a:rPr lang="en-US" dirty="0"/>
              <a:t>6. </a:t>
            </a:r>
            <a:r>
              <a:rPr lang="en-US" b="1" dirty="0" smtClean="0"/>
              <a:t>Non-Alignment</a:t>
            </a:r>
          </a:p>
          <a:p>
            <a:r>
              <a:rPr lang="en-US" dirty="0" smtClean="0"/>
              <a:t>Does not aligned itself with communistic or capitalistic block</a:t>
            </a:r>
          </a:p>
          <a:p>
            <a:r>
              <a:rPr lang="en-US" dirty="0" smtClean="0"/>
              <a:t>Remained neutral in their conflicts</a:t>
            </a:r>
          </a:p>
          <a:p>
            <a:r>
              <a:rPr lang="en-US" dirty="0" smtClean="0"/>
              <a:t>However, Pakistan joined NAM in 1979</a:t>
            </a:r>
          </a:p>
          <a:p>
            <a:r>
              <a:rPr lang="en-US" dirty="0" smtClean="0"/>
              <a:t>Showed tilt towards US after independence because of security reasons and joined SEATO and CENTO</a:t>
            </a:r>
          </a:p>
          <a:p>
            <a:r>
              <a:rPr lang="en-US" dirty="0" smtClean="0"/>
              <a:t>Then quit both SEATO and CENTO (1972 and 1979)</a:t>
            </a:r>
            <a:endParaRPr lang="en-US" dirty="0"/>
          </a:p>
        </p:txBody>
      </p:sp>
      <p:sp>
        <p:nvSpPr>
          <p:cNvPr id="4" name="Footer Placeholder 3"/>
          <p:cNvSpPr>
            <a:spLocks noGrp="1"/>
          </p:cNvSpPr>
          <p:nvPr>
            <p:ph type="ftr" sz="quarter" idx="11"/>
          </p:nvPr>
        </p:nvSpPr>
        <p:spPr>
          <a:xfrm>
            <a:off x="2971800" y="6324600"/>
            <a:ext cx="5334000" cy="365125"/>
          </a:xfrm>
        </p:spPr>
        <p:txBody>
          <a:bodyPr/>
          <a:lstStyle/>
          <a:p>
            <a:r>
              <a:rPr lang="en-US" dirty="0"/>
              <a:t>http://en.wikipedia.org/wiki/16th_Summit_of_the_Non-Aligned_Movement</a:t>
            </a:r>
          </a:p>
        </p:txBody>
      </p:sp>
      <p:pic>
        <p:nvPicPr>
          <p:cNvPr id="5122"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629400" y="4038600"/>
            <a:ext cx="2095500" cy="2105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8344751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Guiding Principles of Pakistan's Foreign Policy cont.</a:t>
            </a:r>
          </a:p>
        </p:txBody>
      </p:sp>
      <p:sp>
        <p:nvSpPr>
          <p:cNvPr id="3" name="Content Placeholder 2"/>
          <p:cNvSpPr>
            <a:spLocks noGrp="1"/>
          </p:cNvSpPr>
          <p:nvPr>
            <p:ph idx="1"/>
          </p:nvPr>
        </p:nvSpPr>
        <p:spPr/>
        <p:txBody>
          <a:bodyPr/>
          <a:lstStyle/>
          <a:p>
            <a:pPr marL="0" indent="0">
              <a:buNone/>
            </a:pPr>
            <a:r>
              <a:rPr lang="en-US" dirty="0"/>
              <a:t>7. </a:t>
            </a:r>
            <a:r>
              <a:rPr lang="en-US" b="1" dirty="0"/>
              <a:t>Support for </a:t>
            </a:r>
            <a:r>
              <a:rPr lang="en-US" b="1" dirty="0" smtClean="0"/>
              <a:t>Self-Determination</a:t>
            </a:r>
          </a:p>
          <a:p>
            <a:r>
              <a:rPr lang="en-US" dirty="0" smtClean="0"/>
              <a:t>Pakistan itself was a British colony and got freedom in 1947</a:t>
            </a:r>
          </a:p>
          <a:p>
            <a:r>
              <a:rPr lang="en-US" dirty="0" smtClean="0"/>
              <a:t>Also support those who are struggling for their right of self rule and independence</a:t>
            </a:r>
          </a:p>
          <a:p>
            <a:r>
              <a:rPr lang="en-US" dirty="0" smtClean="0"/>
              <a:t>Raised the issue of Kashmir and people suffering and support their right for self-determination</a:t>
            </a:r>
          </a:p>
          <a:p>
            <a:r>
              <a:rPr lang="en-US" dirty="0" smtClean="0"/>
              <a:t>Also supports the rights of Palestine and their cause</a:t>
            </a:r>
          </a:p>
          <a:p>
            <a:pPr marL="0" indent="0">
              <a:buNone/>
            </a:pPr>
            <a:endParaRPr lang="en-US" dirty="0"/>
          </a:p>
        </p:txBody>
      </p:sp>
      <p:sp>
        <p:nvSpPr>
          <p:cNvPr id="4" name="Footer Placeholder 3"/>
          <p:cNvSpPr>
            <a:spLocks noGrp="1"/>
          </p:cNvSpPr>
          <p:nvPr>
            <p:ph type="ftr" sz="quarter" idx="11"/>
          </p:nvPr>
        </p:nvSpPr>
        <p:spPr>
          <a:xfrm>
            <a:off x="990600" y="6356350"/>
            <a:ext cx="5410200" cy="365125"/>
          </a:xfrm>
        </p:spPr>
        <p:txBody>
          <a:bodyPr/>
          <a:lstStyle/>
          <a:p>
            <a:r>
              <a:rPr lang="en-US" dirty="0"/>
              <a:t>http://www.saach.tv/2014/10/27/thousands-attend-london-rally-for-kashmir/</a:t>
            </a:r>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142014" y="3944203"/>
            <a:ext cx="4354286" cy="2438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834915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Guiding Principles of Pakistan's Foreign Policy cont.</a:t>
            </a:r>
          </a:p>
        </p:txBody>
      </p:sp>
      <p:sp>
        <p:nvSpPr>
          <p:cNvPr id="3" name="Content Placeholder 2"/>
          <p:cNvSpPr>
            <a:spLocks noGrp="1"/>
          </p:cNvSpPr>
          <p:nvPr>
            <p:ph idx="1"/>
          </p:nvPr>
        </p:nvSpPr>
        <p:spPr/>
        <p:txBody>
          <a:bodyPr>
            <a:normAutofit/>
          </a:bodyPr>
          <a:lstStyle/>
          <a:p>
            <a:pPr marL="0" indent="0">
              <a:buNone/>
            </a:pPr>
            <a:r>
              <a:rPr lang="en-US" dirty="0"/>
              <a:t>8. </a:t>
            </a:r>
            <a:r>
              <a:rPr lang="en-US" b="1" dirty="0"/>
              <a:t>Nuclear Non-Proliferation and </a:t>
            </a:r>
            <a:r>
              <a:rPr lang="en-US" b="1" dirty="0" smtClean="0"/>
              <a:t>Disarmament</a:t>
            </a:r>
          </a:p>
          <a:p>
            <a:r>
              <a:rPr lang="en-US" b="1" dirty="0"/>
              <a:t> </a:t>
            </a:r>
            <a:r>
              <a:rPr lang="en-US" dirty="0" smtClean="0"/>
              <a:t>Pakistan is a peace loving country</a:t>
            </a:r>
          </a:p>
          <a:p>
            <a:r>
              <a:rPr lang="en-US" dirty="0" smtClean="0"/>
              <a:t>Does not like arms race and nuclear non proliferation</a:t>
            </a:r>
          </a:p>
          <a:p>
            <a:r>
              <a:rPr lang="en-US" dirty="0" smtClean="0"/>
              <a:t>Favour and support disarmament efforts</a:t>
            </a:r>
          </a:p>
          <a:p>
            <a:r>
              <a:rPr lang="en-US" dirty="0" smtClean="0"/>
              <a:t>However, due to a belligerent neighbor India, it was dragged into arms race for its security</a:t>
            </a:r>
          </a:p>
          <a:p>
            <a:r>
              <a:rPr lang="en-US" dirty="0" smtClean="0"/>
              <a:t>After acquiring nuclear capability, Pakistan supports a minimum amount of deterrence level for its own security </a:t>
            </a:r>
          </a:p>
          <a:p>
            <a:r>
              <a:rPr lang="en-US" dirty="0" smtClean="0"/>
              <a:t>Pakistan is also against nuclear proliferation and maintains a strict command and control system so that the nuclear technology and expertise is not transferred to other non-nuclear states</a:t>
            </a:r>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2895591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Guiding Principles of Pakistan's Foreign Policy cont.</a:t>
            </a:r>
          </a:p>
        </p:txBody>
      </p:sp>
      <p:sp>
        <p:nvSpPr>
          <p:cNvPr id="3" name="Content Placeholder 2"/>
          <p:cNvSpPr>
            <a:spLocks noGrp="1"/>
          </p:cNvSpPr>
          <p:nvPr>
            <p:ph idx="1"/>
          </p:nvPr>
        </p:nvSpPr>
        <p:spPr/>
        <p:txBody>
          <a:bodyPr/>
          <a:lstStyle/>
          <a:p>
            <a:pPr marL="0" indent="0">
              <a:buNone/>
            </a:pPr>
            <a:r>
              <a:rPr lang="en-US" dirty="0"/>
              <a:t>9. </a:t>
            </a:r>
            <a:r>
              <a:rPr lang="en-US" b="1" dirty="0"/>
              <a:t>Member of International </a:t>
            </a:r>
            <a:r>
              <a:rPr lang="en-US" b="1" dirty="0" smtClean="0"/>
              <a:t>Organization</a:t>
            </a:r>
          </a:p>
          <a:p>
            <a:r>
              <a:rPr lang="en-US" b="1" dirty="0"/>
              <a:t> </a:t>
            </a:r>
            <a:r>
              <a:rPr lang="en-US" dirty="0" smtClean="0"/>
              <a:t>For promoting international peace, regional cooperation and economic stability, Pakistan has acquired the </a:t>
            </a:r>
            <a:r>
              <a:rPr lang="en-US" dirty="0"/>
              <a:t>member of </a:t>
            </a:r>
            <a:r>
              <a:rPr lang="en-US" dirty="0" smtClean="0"/>
              <a:t>different international organizations</a:t>
            </a:r>
          </a:p>
          <a:p>
            <a:r>
              <a:rPr lang="en-US" dirty="0" smtClean="0"/>
              <a:t>Also contributing to these organizations in different field</a:t>
            </a:r>
          </a:p>
          <a:p>
            <a:r>
              <a:rPr lang="en-US" dirty="0" smtClean="0"/>
              <a:t>E.g. the </a:t>
            </a:r>
            <a:r>
              <a:rPr lang="en-US" dirty="0"/>
              <a:t>British </a:t>
            </a:r>
            <a:r>
              <a:rPr lang="en-US" dirty="0" smtClean="0"/>
              <a:t>Commonwealth, UN, SEATO, CENTO, NAM, OIC, ECO, SAARC, </a:t>
            </a:r>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8900755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Summary</a:t>
            </a:r>
            <a:endParaRPr lang="en-US"/>
          </a:p>
        </p:txBody>
      </p:sp>
      <p:sp>
        <p:nvSpPr>
          <p:cNvPr id="3" name="Content Placeholder 2"/>
          <p:cNvSpPr>
            <a:spLocks noGrp="1"/>
          </p:cNvSpPr>
          <p:nvPr>
            <p:ph idx="1"/>
          </p:nvPr>
        </p:nvSpPr>
        <p:spPr/>
        <p:txBody>
          <a:bodyPr>
            <a:normAutofit/>
          </a:bodyPr>
          <a:lstStyle/>
          <a:p>
            <a:r>
              <a:rPr lang="en-US" b="1" dirty="0"/>
              <a:t>Foreign </a:t>
            </a:r>
            <a:r>
              <a:rPr lang="en-US" b="1" dirty="0" smtClean="0"/>
              <a:t>Policy</a:t>
            </a:r>
            <a:r>
              <a:rPr lang="en-US" dirty="0" smtClean="0"/>
              <a:t>: </a:t>
            </a:r>
            <a:r>
              <a:rPr lang="en-GB" dirty="0"/>
              <a:t>the systematic plan, intention, aspiration, and ideals of any country on how to deal with its neighbours </a:t>
            </a:r>
            <a:endParaRPr lang="en-US" dirty="0"/>
          </a:p>
          <a:p>
            <a:r>
              <a:rPr lang="en-US" b="1" dirty="0"/>
              <a:t>Guiding Principles of Pakistan Foreign </a:t>
            </a:r>
            <a:r>
              <a:rPr lang="en-US" b="1" dirty="0" smtClean="0"/>
              <a:t>Policy:</a:t>
            </a:r>
            <a:r>
              <a:rPr lang="en-US" dirty="0" smtClean="0"/>
              <a:t>  Freedom </a:t>
            </a:r>
            <a:r>
              <a:rPr lang="en-US" dirty="0"/>
              <a:t>and </a:t>
            </a:r>
            <a:r>
              <a:rPr lang="en-US" dirty="0" smtClean="0"/>
              <a:t>Sovereignty, Muslim Countries, U.N Charter, World Peace, Non-Alignment, Self-Determination, Disarmament </a:t>
            </a: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277068304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9263</TotalTime>
  <Words>852</Words>
  <Application>Microsoft Office PowerPoint</Application>
  <PresentationFormat>On-screen Show (4:3)</PresentationFormat>
  <Paragraphs>98</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Review of Deterrence and Limited War</vt:lpstr>
      <vt:lpstr>Foreign Policy of Pakistan and Its Role</vt:lpstr>
      <vt:lpstr>Foreign Policy of Pakistan and Its Challenges</vt:lpstr>
      <vt:lpstr>Foreign Policy Definition and Concept</vt:lpstr>
      <vt:lpstr>Foreign Policy cont.</vt:lpstr>
      <vt:lpstr>Jinnah on Pakistan Foreign Policy </vt:lpstr>
      <vt:lpstr>Guiding Principles of Pakistan's Foreign Policy</vt:lpstr>
      <vt:lpstr>Guiding Principles of Pakistan's Foreign Policy cont.</vt:lpstr>
      <vt:lpstr>Pakistan and Muslim World</vt:lpstr>
      <vt:lpstr>Guiding Principles of Pakistan's Foreign Policy cont.</vt:lpstr>
      <vt:lpstr>Guiding Principles of Pakistan's Foreign Policy cont.</vt:lpstr>
      <vt:lpstr>Guiding Principles of Pakistan's Foreign Policy cont.</vt:lpstr>
      <vt:lpstr>Guiding Principles of Pakistan's Foreign Policy cont.</vt:lpstr>
      <vt:lpstr>Guiding Principles of Pakistan's Foreign Policy cont.</vt:lpstr>
      <vt:lpstr>Guiding Principles of Pakistan's Foreign Policy cont.</vt:lpstr>
      <vt:lpstr>Summary</vt:lpstr>
    </vt:vector>
  </TitlesOfParts>
  <Company>GHAZALA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GHAZALA</dc:creator>
  <cp:lastModifiedBy>NTS</cp:lastModifiedBy>
  <cp:revision>307</cp:revision>
  <dcterms:created xsi:type="dcterms:W3CDTF">2012-02-27T05:45:45Z</dcterms:created>
  <dcterms:modified xsi:type="dcterms:W3CDTF">2014-12-16T05:30:28Z</dcterms:modified>
</cp:coreProperties>
</file>