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62" r:id="rId2"/>
    <p:sldId id="262" r:id="rId3"/>
    <p:sldId id="324" r:id="rId4"/>
    <p:sldId id="340" r:id="rId5"/>
    <p:sldId id="341" r:id="rId6"/>
    <p:sldId id="334" r:id="rId7"/>
    <p:sldId id="361" r:id="rId8"/>
    <p:sldId id="335" r:id="rId9"/>
    <p:sldId id="325" r:id="rId10"/>
    <p:sldId id="353" r:id="rId11"/>
    <p:sldId id="352" r:id="rId12"/>
    <p:sldId id="326" r:id="rId13"/>
    <p:sldId id="354" r:id="rId14"/>
    <p:sldId id="344" r:id="rId15"/>
    <p:sldId id="327" r:id="rId16"/>
    <p:sldId id="322" r:id="rId17"/>
    <p:sldId id="35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2" autoAdjust="0"/>
    <p:restoredTop sz="94622" autoAdjust="0"/>
  </p:normalViewPr>
  <p:slideViewPr>
    <p:cSldViewPr>
      <p:cViewPr>
        <p:scale>
          <a:sx n="70" d="100"/>
          <a:sy n="70" d="100"/>
        </p:scale>
        <p:origin x="-1296"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99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288D65-5B8A-45FF-B81B-3D66FD650148}" type="datetimeFigureOut">
              <a:rPr lang="en-US" smtClean="0"/>
              <a:t>12/15/2014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EE9A33-4E05-4F78-976F-8E97A05201B4}" type="slidenum">
              <a:rPr lang="en-US" smtClean="0"/>
              <a:t>‹#›</a:t>
            </a:fld>
            <a:endParaRPr lang="en-US"/>
          </a:p>
        </p:txBody>
      </p:sp>
    </p:spTree>
    <p:extLst>
      <p:ext uri="{BB962C8B-B14F-4D97-AF65-F5344CB8AC3E}">
        <p14:creationId xmlns:p14="http://schemas.microsoft.com/office/powerpoint/2010/main" val="2462898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91C787-0946-4DFE-8924-90D327E0B50D}" type="datetime1">
              <a:rPr lang="en-US" smtClean="0"/>
              <a:t>12/15/2014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lvl1pPr algn="l">
              <a:defRPr sz="2800" b="1" i="0" baseline="0">
                <a:latin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534400" cy="5181600"/>
          </a:xfrm>
        </p:spPr>
        <p:txBody>
          <a:bodyPr>
            <a:normAutofit/>
          </a:bodyPr>
          <a:lstStyle>
            <a:lvl1pPr>
              <a:defRPr sz="2200" baseline="0">
                <a:latin typeface="Arial" pitchFamily="34" charset="0"/>
              </a:defRPr>
            </a:lvl1pPr>
            <a:lvl2pPr>
              <a:defRPr sz="2200" baseline="0">
                <a:latin typeface="Arial" pitchFamily="34" charset="0"/>
              </a:defRPr>
            </a:lvl2pPr>
            <a:lvl3pPr>
              <a:defRPr sz="2200" baseline="0">
                <a:latin typeface="Arial" pitchFamily="34" charset="0"/>
              </a:defRPr>
            </a:lvl3pPr>
            <a:lvl4pPr>
              <a:defRPr sz="2200" baseline="0">
                <a:latin typeface="Arial" pitchFamily="34" charset="0"/>
              </a:defRPr>
            </a:lvl4pPr>
            <a:lvl5pPr>
              <a:defRPr sz="2200" baseline="0">
                <a:latin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2FFB55-3B08-4726-B2CE-2CA162AB6743}" type="datetime1">
              <a:rPr lang="en-US" smtClean="0"/>
              <a:t>12/15/2014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AD85B9-E6C1-46CD-BC43-77D2963D061B}" type="datetime1">
              <a:rPr lang="en-US" smtClean="0"/>
              <a:t>12/15/2014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50BE59-9F15-40DB-9568-D4787E893238}" type="datetime1">
              <a:rPr lang="en-US" smtClean="0"/>
              <a:t>12/15/2014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18ECDD-18CF-43AE-98D1-2C21DB837022}" type="datetime1">
              <a:rPr lang="en-US" smtClean="0"/>
              <a:t>12/15/2014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65749E-9354-4B2A-871B-386334CD1FCF}" type="datetime1">
              <a:rPr lang="en-US" smtClean="0"/>
              <a:t>12/15/2014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41FE3D-DE58-470D-9E96-6AEC54C86FFA}" type="datetime1">
              <a:rPr lang="en-US" smtClean="0"/>
              <a:t>12/15/2014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09F10F-B4B3-46C6-BB99-1C9C919241B5}" type="datetime1">
              <a:rPr lang="en-US" smtClean="0"/>
              <a:t>12/15/2014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C8C813-A749-4CF0-B834-A5998D192DCC}" type="datetime1">
              <a:rPr lang="en-US" smtClean="0"/>
              <a:t>12/15/2014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135424-565B-45A6-B898-21C0E97C9E2D}" type="datetime1">
              <a:rPr lang="en-US" smtClean="0"/>
              <a:t>12/15/2014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26BCDD-3B70-4159-8A2A-54B7446BBC85}" type="datetime1">
              <a:rPr lang="en-US" smtClean="0"/>
              <a:t>12/15/2014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DDE15-47CF-4352-B965-BD87E0F4E03E}" type="datetime1">
              <a:rPr lang="en-US" smtClean="0"/>
              <a:t>12/15/2014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mrdowling.com/706-conflict.html" TargetMode="External"/><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Previous Lecture-Deterrence</a:t>
            </a:r>
            <a:endParaRPr lang="en-US" dirty="0"/>
          </a:p>
        </p:txBody>
      </p:sp>
      <p:sp>
        <p:nvSpPr>
          <p:cNvPr id="3" name="Content Placeholder 2"/>
          <p:cNvSpPr>
            <a:spLocks noGrp="1"/>
          </p:cNvSpPr>
          <p:nvPr>
            <p:ph idx="1"/>
          </p:nvPr>
        </p:nvSpPr>
        <p:spPr/>
        <p:txBody>
          <a:bodyPr>
            <a:normAutofit/>
          </a:bodyPr>
          <a:lstStyle/>
          <a:p>
            <a:r>
              <a:rPr lang="en-US" dirty="0"/>
              <a:t>Deterrence concept and </a:t>
            </a:r>
            <a:r>
              <a:rPr lang="en-US" dirty="0" smtClean="0"/>
              <a:t>definition</a:t>
            </a:r>
          </a:p>
          <a:p>
            <a:r>
              <a:rPr lang="en-US" dirty="0" err="1" smtClean="0"/>
              <a:t>Forms:Military,diplomatic,Economic,Cultural</a:t>
            </a:r>
            <a:endParaRPr lang="en-US" dirty="0"/>
          </a:p>
          <a:p>
            <a:r>
              <a:rPr lang="en-US" dirty="0"/>
              <a:t>Enforcing Deterrence: Threat and Reward</a:t>
            </a:r>
          </a:p>
          <a:p>
            <a:r>
              <a:rPr lang="en-US" dirty="0"/>
              <a:t>Types of deterrence: Direct deterrence,</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8081102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smtClean="0"/>
              <a:t>Deterrence and Limited War Cont.</a:t>
            </a:r>
            <a:endParaRPr lang="en-US" dirty="0">
              <a:effectLst/>
            </a:endParaRPr>
          </a:p>
        </p:txBody>
      </p:sp>
      <p:sp>
        <p:nvSpPr>
          <p:cNvPr id="3" name="Subtitle 2"/>
          <p:cNvSpPr>
            <a:spLocks noGrp="1"/>
          </p:cNvSpPr>
          <p:nvPr>
            <p:ph type="subTitle" idx="1"/>
          </p:nvPr>
        </p:nvSpPr>
        <p:spPr/>
        <p:txBody>
          <a:bodyPr>
            <a:normAutofit/>
          </a:bodyPr>
          <a:lstStyle/>
          <a:p>
            <a:r>
              <a:rPr lang="en-US" dirty="0"/>
              <a:t>Dr. Fayyaz Ahmad </a:t>
            </a:r>
            <a:r>
              <a:rPr lang="en-US" dirty="0" err="1"/>
              <a:t>Faize</a:t>
            </a:r>
            <a:endParaRPr lang="en-US" dirty="0"/>
          </a:p>
          <a:p>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258910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Types </a:t>
            </a:r>
            <a:r>
              <a:rPr lang="en-US" dirty="0"/>
              <a:t>of </a:t>
            </a:r>
            <a:r>
              <a:rPr lang="en-US" dirty="0" smtClean="0"/>
              <a:t>deterrence</a:t>
            </a:r>
            <a:endParaRPr lang="en-US" dirty="0"/>
          </a:p>
        </p:txBody>
      </p:sp>
      <p:sp>
        <p:nvSpPr>
          <p:cNvPr id="3" name="Content Placeholder 2"/>
          <p:cNvSpPr>
            <a:spLocks noGrp="1"/>
          </p:cNvSpPr>
          <p:nvPr>
            <p:ph idx="1"/>
          </p:nvPr>
        </p:nvSpPr>
        <p:spPr/>
        <p:txBody>
          <a:bodyPr/>
          <a:lstStyle/>
          <a:p>
            <a:pPr marL="0" indent="0">
              <a:buNone/>
            </a:pPr>
            <a:r>
              <a:rPr lang="en-US" b="1" dirty="0" smtClean="0"/>
              <a:t>i</a:t>
            </a:r>
            <a:r>
              <a:rPr lang="en-US" dirty="0"/>
              <a:t>. </a:t>
            </a:r>
            <a:r>
              <a:rPr lang="en-US" b="1" u="sng" dirty="0" smtClean="0"/>
              <a:t>Direct </a:t>
            </a:r>
            <a:r>
              <a:rPr lang="en-US" b="1" u="sng" dirty="0"/>
              <a:t>deterrence</a:t>
            </a:r>
            <a:r>
              <a:rPr lang="en-US" dirty="0" smtClean="0"/>
              <a:t>: </a:t>
            </a:r>
            <a:r>
              <a:rPr lang="en-US" dirty="0"/>
              <a:t>The defender issues a deterrence threat that  prevents the </a:t>
            </a:r>
            <a:r>
              <a:rPr lang="en-US" dirty="0" smtClean="0"/>
              <a:t>challenger </a:t>
            </a:r>
            <a:r>
              <a:rPr lang="en-US" dirty="0"/>
              <a:t>from attacking her. During the Cold War, both the U.S. and the USSR engaged in direct deterrence with respect to each other and thus status quo was </a:t>
            </a:r>
            <a:r>
              <a:rPr lang="en-US" dirty="0" smtClean="0"/>
              <a:t>maintained; Pakistan Nuclear weapons against India</a:t>
            </a:r>
          </a:p>
          <a:p>
            <a:pPr marL="0" indent="0">
              <a:buNone/>
            </a:pPr>
            <a:endParaRPr lang="en-US" dirty="0"/>
          </a:p>
          <a:p>
            <a:pPr marL="0" indent="0">
              <a:buNone/>
            </a:pPr>
            <a:r>
              <a:rPr lang="en-US" b="1" dirty="0"/>
              <a:t>ii</a:t>
            </a:r>
            <a:r>
              <a:rPr lang="en-US" dirty="0"/>
              <a:t>. </a:t>
            </a:r>
            <a:r>
              <a:rPr lang="en-US" b="1" u="sng" dirty="0"/>
              <a:t>Extended deterrence</a:t>
            </a:r>
            <a:r>
              <a:rPr lang="en-US" dirty="0"/>
              <a:t>: This refers to occasions on which the defender extends his protection to a third party called </a:t>
            </a:r>
            <a:r>
              <a:rPr lang="en-US" dirty="0" smtClean="0"/>
              <a:t>protégé    (</a:t>
            </a:r>
            <a:r>
              <a:rPr lang="ar-AE" dirty="0"/>
              <a:t>زیر حفاظت و منظور منظر</a:t>
            </a:r>
            <a:r>
              <a:rPr lang="en-US" dirty="0" smtClean="0"/>
              <a:t>) and </a:t>
            </a:r>
            <a:r>
              <a:rPr lang="en-US" dirty="0"/>
              <a:t>warns the challenger that not to attack that state</a:t>
            </a:r>
            <a:r>
              <a:rPr lang="en-US" dirty="0" smtClean="0"/>
              <a:t>.</a:t>
            </a:r>
          </a:p>
          <a:p>
            <a:r>
              <a:rPr lang="en-US" dirty="0" smtClean="0"/>
              <a:t> </a:t>
            </a:r>
            <a:r>
              <a:rPr lang="en-US" dirty="0"/>
              <a:t>E.g. Taiwan is an American protégé to prevent China from absorbing the island. </a:t>
            </a:r>
            <a:endParaRPr lang="en-US" dirty="0" smtClean="0"/>
          </a:p>
          <a:p>
            <a:r>
              <a:rPr lang="en-US" dirty="0" smtClean="0"/>
              <a:t>Another </a:t>
            </a:r>
            <a:r>
              <a:rPr lang="en-US" dirty="0"/>
              <a:t>example is US backing South Korea against security threat from North Korea.</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833756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deterrence</a:t>
            </a:r>
          </a:p>
        </p:txBody>
      </p:sp>
      <p:sp>
        <p:nvSpPr>
          <p:cNvPr id="3" name="Content Placeholder 2"/>
          <p:cNvSpPr>
            <a:spLocks noGrp="1"/>
          </p:cNvSpPr>
          <p:nvPr>
            <p:ph idx="1"/>
          </p:nvPr>
        </p:nvSpPr>
        <p:spPr/>
        <p:txBody>
          <a:bodyPr>
            <a:normAutofit/>
          </a:bodyPr>
          <a:lstStyle/>
          <a:p>
            <a:pPr marL="0" indent="0">
              <a:buNone/>
            </a:pPr>
            <a:r>
              <a:rPr lang="en-US" b="1" dirty="0" smtClean="0"/>
              <a:t>iii. </a:t>
            </a:r>
            <a:r>
              <a:rPr lang="en-US" b="1" u="sng" dirty="0" smtClean="0"/>
              <a:t>Immediate deterrence:</a:t>
            </a:r>
            <a:r>
              <a:rPr lang="en-US" b="1" dirty="0" smtClean="0"/>
              <a:t>  </a:t>
            </a:r>
            <a:r>
              <a:rPr lang="en-US" dirty="0" smtClean="0"/>
              <a:t>Refers </a:t>
            </a:r>
            <a:r>
              <a:rPr lang="en-US" dirty="0"/>
              <a:t>to situations where the </a:t>
            </a:r>
            <a:r>
              <a:rPr lang="en-US" dirty="0" smtClean="0"/>
              <a:t>challenger </a:t>
            </a:r>
            <a:r>
              <a:rPr lang="en-US" dirty="0"/>
              <a:t>can mount an attack at any moment. </a:t>
            </a:r>
            <a:r>
              <a:rPr lang="en-US" dirty="0" smtClean="0"/>
              <a:t>While the other mounts a threat to deter the attack</a:t>
            </a:r>
          </a:p>
          <a:p>
            <a:r>
              <a:rPr lang="en-US" dirty="0" smtClean="0"/>
              <a:t>For </a:t>
            </a:r>
            <a:r>
              <a:rPr lang="en-US" dirty="0"/>
              <a:t>example, in 1950 the </a:t>
            </a:r>
            <a:r>
              <a:rPr lang="en-US" dirty="0" smtClean="0"/>
              <a:t>Chinese attempted </a:t>
            </a:r>
            <a:r>
              <a:rPr lang="en-US" dirty="0"/>
              <a:t>to deter the U.S. from pursuing a war of conquest into North </a:t>
            </a:r>
            <a:r>
              <a:rPr lang="en-US" dirty="0" smtClean="0"/>
              <a:t>Korea but </a:t>
            </a:r>
            <a:r>
              <a:rPr lang="en-US" dirty="0"/>
              <a:t>their warnings were ignored, and the Chinese swarmed across the </a:t>
            </a:r>
            <a:r>
              <a:rPr lang="en-US" dirty="0" err="1"/>
              <a:t>Yalu</a:t>
            </a:r>
            <a:r>
              <a:rPr lang="en-US" dirty="0"/>
              <a:t> </a:t>
            </a:r>
            <a:r>
              <a:rPr lang="en-US" dirty="0" smtClean="0"/>
              <a:t>River to </a:t>
            </a:r>
            <a:r>
              <a:rPr lang="en-US" dirty="0"/>
              <a:t>push back the American forces. </a:t>
            </a:r>
            <a:endParaRPr lang="en-US" dirty="0" smtClean="0"/>
          </a:p>
          <a:p>
            <a:r>
              <a:rPr lang="en-US" dirty="0" smtClean="0"/>
              <a:t>Another example </a:t>
            </a:r>
            <a:r>
              <a:rPr lang="en-US" dirty="0"/>
              <a:t>would be the </a:t>
            </a:r>
            <a:r>
              <a:rPr lang="en-US" dirty="0" smtClean="0"/>
              <a:t>1970 warning </a:t>
            </a:r>
            <a:r>
              <a:rPr lang="en-US" dirty="0"/>
              <a:t>by Israel against potential invasion of Jordan by Syria. </a:t>
            </a:r>
            <a:endParaRPr lang="en-US" dirty="0" smtClean="0"/>
          </a:p>
          <a:p>
            <a:r>
              <a:rPr lang="en-US" dirty="0" smtClean="0"/>
              <a:t>Every </a:t>
            </a:r>
            <a:r>
              <a:rPr lang="en-US" dirty="0"/>
              <a:t>crisis </a:t>
            </a:r>
            <a:r>
              <a:rPr lang="en-US" dirty="0" smtClean="0"/>
              <a:t>that ends </a:t>
            </a:r>
            <a:r>
              <a:rPr lang="en-US" dirty="0"/>
              <a:t>in the outbreak of war is a case of failed immediate </a:t>
            </a:r>
            <a:r>
              <a:rPr lang="en-US" dirty="0" smtClean="0"/>
              <a:t>deterrence.</a:t>
            </a:r>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383880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deterrence</a:t>
            </a:r>
          </a:p>
        </p:txBody>
      </p:sp>
      <p:sp>
        <p:nvSpPr>
          <p:cNvPr id="3" name="Content Placeholder 2"/>
          <p:cNvSpPr>
            <a:spLocks noGrp="1"/>
          </p:cNvSpPr>
          <p:nvPr>
            <p:ph idx="1"/>
          </p:nvPr>
        </p:nvSpPr>
        <p:spPr/>
        <p:txBody>
          <a:bodyPr>
            <a:normAutofit/>
          </a:bodyPr>
          <a:lstStyle/>
          <a:p>
            <a:pPr marL="514350" indent="-514350">
              <a:buAutoNum type="romanLcPeriod" startAt="4"/>
            </a:pPr>
            <a:r>
              <a:rPr lang="en-US" b="1" u="sng" dirty="0" smtClean="0"/>
              <a:t>General deterrence: </a:t>
            </a:r>
            <a:r>
              <a:rPr lang="en-US" b="1" dirty="0" smtClean="0"/>
              <a:t> </a:t>
            </a:r>
            <a:r>
              <a:rPr lang="en-US" dirty="0" smtClean="0"/>
              <a:t>Refers </a:t>
            </a:r>
            <a:r>
              <a:rPr lang="en-US" dirty="0"/>
              <a:t>to situations where </a:t>
            </a:r>
            <a:r>
              <a:rPr lang="en-US" dirty="0" smtClean="0"/>
              <a:t>there is </a:t>
            </a:r>
            <a:r>
              <a:rPr lang="en-US" dirty="0"/>
              <a:t>no clear and present danger of attack and yet </a:t>
            </a:r>
            <a:r>
              <a:rPr lang="en-US" dirty="0" smtClean="0"/>
              <a:t>a deterrence threat is given against use of force by any other states that any state that violate will be given an exemplary punishment.  </a:t>
            </a:r>
          </a:p>
          <a:p>
            <a:r>
              <a:rPr lang="en-US" dirty="0" smtClean="0"/>
              <a:t>For example American </a:t>
            </a:r>
            <a:r>
              <a:rPr lang="en-US" dirty="0"/>
              <a:t>treaty with Japan </a:t>
            </a:r>
            <a:r>
              <a:rPr lang="en-US" dirty="0" smtClean="0"/>
              <a:t>that secures </a:t>
            </a:r>
            <a:r>
              <a:rPr lang="en-US" dirty="0"/>
              <a:t>the island </a:t>
            </a:r>
            <a:r>
              <a:rPr lang="en-US" dirty="0" smtClean="0"/>
              <a:t>against </a:t>
            </a:r>
            <a:r>
              <a:rPr lang="en-US" dirty="0"/>
              <a:t>any potential aggressor even though no </a:t>
            </a:r>
            <a:r>
              <a:rPr lang="en-US" dirty="0" smtClean="0"/>
              <a:t>such threat </a:t>
            </a:r>
            <a:r>
              <a:rPr lang="en-US" dirty="0"/>
              <a:t>is apparent at </a:t>
            </a:r>
            <a:r>
              <a:rPr lang="en-US" dirty="0" smtClean="0"/>
              <a:t>present just like a strong punishment to any criminal provides a general deterrence to other persons as well not to commit such crime. </a:t>
            </a:r>
          </a:p>
          <a:p>
            <a:r>
              <a:rPr lang="en-US" dirty="0" smtClean="0"/>
              <a:t>General </a:t>
            </a:r>
            <a:r>
              <a:rPr lang="en-US" dirty="0"/>
              <a:t>deterrence </a:t>
            </a:r>
            <a:r>
              <a:rPr lang="en-US" dirty="0" smtClean="0"/>
              <a:t>was also provided by US to </a:t>
            </a:r>
            <a:r>
              <a:rPr lang="en-US" dirty="0"/>
              <a:t>Western Europe </a:t>
            </a:r>
            <a:r>
              <a:rPr lang="en-US" dirty="0" smtClean="0"/>
              <a:t>not only from </a:t>
            </a:r>
            <a:r>
              <a:rPr lang="en-US" dirty="0"/>
              <a:t>the potential </a:t>
            </a:r>
            <a:r>
              <a:rPr lang="en-US" dirty="0" smtClean="0"/>
              <a:t>attack of </a:t>
            </a:r>
            <a:r>
              <a:rPr lang="en-US" dirty="0"/>
              <a:t>the Red Army during </a:t>
            </a:r>
            <a:r>
              <a:rPr lang="en-US" dirty="0" smtClean="0"/>
              <a:t>the Cold War</a:t>
            </a:r>
            <a:r>
              <a:rPr lang="en-US" dirty="0"/>
              <a:t> </a:t>
            </a:r>
            <a:r>
              <a:rPr lang="en-US" dirty="0" smtClean="0"/>
              <a:t>but against any threat from any state.</a:t>
            </a:r>
            <a:endParaRPr lang="en-US" dirty="0"/>
          </a:p>
        </p:txBody>
      </p:sp>
      <p:sp>
        <p:nvSpPr>
          <p:cNvPr id="4" name="Footer Placeholder 3"/>
          <p:cNvSpPr>
            <a:spLocks noGrp="1"/>
          </p:cNvSpPr>
          <p:nvPr>
            <p:ph type="ftr" sz="quarter" idx="11"/>
          </p:nvPr>
        </p:nvSpPr>
        <p:spPr>
          <a:xfrm>
            <a:off x="990600" y="6356350"/>
            <a:ext cx="5029200" cy="365125"/>
          </a:xfrm>
        </p:spPr>
        <p:txBody>
          <a:bodyPr/>
          <a:lstStyle/>
          <a:p>
            <a:r>
              <a:rPr lang="en-US" dirty="0"/>
              <a:t>slantchev.ucsd.edu/courses/ps12/08-deterrence-and-compellence.pdf</a:t>
            </a:r>
          </a:p>
        </p:txBody>
      </p:sp>
    </p:spTree>
    <p:extLst>
      <p:ext uri="{BB962C8B-B14F-4D97-AF65-F5344CB8AC3E}">
        <p14:creationId xmlns:p14="http://schemas.microsoft.com/office/powerpoint/2010/main" val="34829194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Dangers </a:t>
            </a:r>
            <a:r>
              <a:rPr lang="en-US" dirty="0"/>
              <a:t>B</a:t>
            </a:r>
            <a:r>
              <a:rPr lang="en-US" dirty="0" smtClean="0"/>
              <a:t>ehind Defending Protégé</a:t>
            </a:r>
            <a:endParaRPr lang="en-US" dirty="0"/>
          </a:p>
        </p:txBody>
      </p:sp>
      <p:sp>
        <p:nvSpPr>
          <p:cNvPr id="3" name="Content Placeholder 2"/>
          <p:cNvSpPr>
            <a:spLocks noGrp="1"/>
          </p:cNvSpPr>
          <p:nvPr>
            <p:ph idx="1"/>
          </p:nvPr>
        </p:nvSpPr>
        <p:spPr>
          <a:xfrm>
            <a:off x="457200" y="1143000"/>
            <a:ext cx="8534400" cy="5181600"/>
          </a:xfrm>
        </p:spPr>
        <p:txBody>
          <a:bodyPr>
            <a:normAutofit/>
          </a:bodyPr>
          <a:lstStyle/>
          <a:p>
            <a:r>
              <a:rPr lang="en-US" dirty="0"/>
              <a:t>The Great Powers </a:t>
            </a:r>
            <a:r>
              <a:rPr lang="en-US" dirty="0" smtClean="0"/>
              <a:t>can </a:t>
            </a:r>
            <a:r>
              <a:rPr lang="en-US" dirty="0"/>
              <a:t>afford </a:t>
            </a:r>
            <a:r>
              <a:rPr lang="en-US" dirty="0" smtClean="0"/>
              <a:t>extended deterrence</a:t>
            </a:r>
          </a:p>
          <a:p>
            <a:r>
              <a:rPr lang="en-US" dirty="0" smtClean="0"/>
              <a:t>Many </a:t>
            </a:r>
            <a:r>
              <a:rPr lang="en-US" dirty="0"/>
              <a:t>wars have occurred when the protégé</a:t>
            </a:r>
            <a:r>
              <a:rPr lang="en-US" dirty="0" smtClean="0"/>
              <a:t> </a:t>
            </a:r>
            <a:r>
              <a:rPr lang="en-US" dirty="0"/>
              <a:t>drags its </a:t>
            </a:r>
            <a:r>
              <a:rPr lang="en-US" dirty="0" smtClean="0"/>
              <a:t>protector into </a:t>
            </a:r>
            <a:r>
              <a:rPr lang="en-US" dirty="0"/>
              <a:t>conflict </a:t>
            </a:r>
            <a:endParaRPr lang="en-US" dirty="0" smtClean="0"/>
          </a:p>
          <a:p>
            <a:r>
              <a:rPr lang="en-US" dirty="0" smtClean="0"/>
              <a:t>E.g. Before World War I, Russia  guaranteed </a:t>
            </a:r>
            <a:r>
              <a:rPr lang="en-US" dirty="0"/>
              <a:t>the security of Serbia and encouraged the </a:t>
            </a:r>
            <a:r>
              <a:rPr lang="en-US" dirty="0" smtClean="0"/>
              <a:t>government to </a:t>
            </a:r>
            <a:r>
              <a:rPr lang="en-US" dirty="0"/>
              <a:t>resist the ultimatum delivered by the </a:t>
            </a:r>
            <a:r>
              <a:rPr lang="en-US" dirty="0" smtClean="0"/>
              <a:t>Austria-Hungary. </a:t>
            </a:r>
          </a:p>
          <a:p>
            <a:r>
              <a:rPr lang="en-US" dirty="0" smtClean="0"/>
              <a:t>The Austrians were motivated </a:t>
            </a:r>
            <a:r>
              <a:rPr lang="en-US" dirty="0"/>
              <a:t>by the Germans </a:t>
            </a:r>
            <a:r>
              <a:rPr lang="en-US" dirty="0" smtClean="0"/>
              <a:t>(blank </a:t>
            </a:r>
            <a:r>
              <a:rPr lang="en-US" dirty="0" err="1" smtClean="0"/>
              <a:t>cheque</a:t>
            </a:r>
            <a:r>
              <a:rPr lang="en-US" dirty="0" smtClean="0"/>
              <a:t>) </a:t>
            </a:r>
          </a:p>
          <a:p>
            <a:r>
              <a:rPr lang="en-US" dirty="0" smtClean="0"/>
              <a:t>In </a:t>
            </a:r>
            <a:r>
              <a:rPr lang="en-US" dirty="0"/>
              <a:t>the end, the two </a:t>
            </a:r>
            <a:r>
              <a:rPr lang="en-US" dirty="0" smtClean="0"/>
              <a:t>defenders found </a:t>
            </a:r>
            <a:r>
              <a:rPr lang="en-US" dirty="0"/>
              <a:t>themselves at war with each other over a conflict between their protégé </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666786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WW-I Alliances</a:t>
            </a:r>
            <a:endParaRPr lang="en-US" dirty="0"/>
          </a:p>
        </p:txBody>
      </p:sp>
      <p:sp>
        <p:nvSpPr>
          <p:cNvPr id="4" name="Footer Placeholder 3"/>
          <p:cNvSpPr>
            <a:spLocks noGrp="1"/>
          </p:cNvSpPr>
          <p:nvPr>
            <p:ph type="ftr" sz="quarter" idx="11"/>
          </p:nvPr>
        </p:nvSpPr>
        <p:spPr>
          <a:xfrm>
            <a:off x="1447800" y="6356350"/>
            <a:ext cx="4572000" cy="365125"/>
          </a:xfrm>
        </p:spPr>
        <p:txBody>
          <a:bodyPr/>
          <a:lstStyle/>
          <a:p>
            <a:r>
              <a:rPr lang="en-US" dirty="0">
                <a:hlinkClick r:id="rId2"/>
              </a:rPr>
              <a:t>http://www.mrdowling.com/706-conflict.html</a:t>
            </a:r>
            <a:r>
              <a:rPr lang="en-US" dirty="0"/>
              <a:t>.</a:t>
            </a:r>
          </a:p>
        </p:txBody>
      </p:sp>
      <p:pic>
        <p:nvPicPr>
          <p:cNvPr id="7170" name="Picture 2"/>
          <p:cNvPicPr>
            <a:picLocks noGrp="1" noChangeAspect="1" noChangeArrowheads="1"/>
          </p:cNvPicPr>
          <p:nvPr>
            <p:ph idx="1"/>
          </p:nvPr>
        </p:nvPicPr>
        <p:blipFill>
          <a:blip r:embed="rId3">
            <a:extLst>
              <a:ext uri="{BEBA8EAE-BF5A-486C-A8C5-ECC9F3942E4B}">
                <a14:imgProps xmlns:a14="http://schemas.microsoft.com/office/drawing/2010/main">
                  <a14:imgLayer r:embed="rId4">
                    <a14:imgEffect>
                      <a14:sharpenSoften amount="5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914400" y="1066800"/>
            <a:ext cx="7211480" cy="5105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93474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Dangers Behind Defending </a:t>
            </a:r>
            <a:r>
              <a:rPr lang="en-US" dirty="0" smtClean="0"/>
              <a:t>Protégé cont.</a:t>
            </a:r>
            <a:endParaRPr lang="en-US" dirty="0"/>
          </a:p>
        </p:txBody>
      </p:sp>
      <p:sp>
        <p:nvSpPr>
          <p:cNvPr id="3" name="Content Placeholder 2"/>
          <p:cNvSpPr>
            <a:spLocks noGrp="1"/>
          </p:cNvSpPr>
          <p:nvPr>
            <p:ph idx="1"/>
          </p:nvPr>
        </p:nvSpPr>
        <p:spPr/>
        <p:txBody>
          <a:bodyPr>
            <a:normAutofit/>
          </a:bodyPr>
          <a:lstStyle/>
          <a:p>
            <a:r>
              <a:rPr lang="en-US" dirty="0"/>
              <a:t>Hence, such commitments are inherently riskier for the defenders.</a:t>
            </a:r>
          </a:p>
          <a:p>
            <a:r>
              <a:rPr lang="en-US" dirty="0" smtClean="0"/>
              <a:t>So US did not give sure deterrence commitment </a:t>
            </a:r>
            <a:r>
              <a:rPr lang="en-US" dirty="0"/>
              <a:t>to </a:t>
            </a:r>
            <a:r>
              <a:rPr lang="en-US" dirty="0" smtClean="0"/>
              <a:t>Taiwan</a:t>
            </a:r>
          </a:p>
          <a:p>
            <a:r>
              <a:rPr lang="en-US" dirty="0" smtClean="0"/>
              <a:t>The </a:t>
            </a:r>
            <a:r>
              <a:rPr lang="en-US" dirty="0"/>
              <a:t>problem is </a:t>
            </a:r>
            <a:r>
              <a:rPr lang="en-US" dirty="0" smtClean="0"/>
              <a:t>well-known</a:t>
            </a:r>
            <a:r>
              <a:rPr lang="en-US" dirty="0"/>
              <a:t>: </a:t>
            </a:r>
            <a:r>
              <a:rPr lang="en-US" dirty="0" smtClean="0"/>
              <a:t>If U.S</a:t>
            </a:r>
            <a:r>
              <a:rPr lang="en-US" dirty="0"/>
              <a:t>. promise unconditional defense of the island</a:t>
            </a:r>
            <a:r>
              <a:rPr lang="en-US" dirty="0" smtClean="0"/>
              <a:t>,</a:t>
            </a:r>
          </a:p>
          <a:p>
            <a:r>
              <a:rPr lang="en-US" dirty="0" smtClean="0"/>
              <a:t>it may well </a:t>
            </a:r>
            <a:r>
              <a:rPr lang="en-US" dirty="0"/>
              <a:t>choose to defy China and declare full independence, something that </a:t>
            </a:r>
            <a:r>
              <a:rPr lang="en-US" dirty="0" smtClean="0"/>
              <a:t>the Chinese </a:t>
            </a:r>
            <a:r>
              <a:rPr lang="en-US" dirty="0"/>
              <a:t>have repeatedly insisted would </a:t>
            </a:r>
            <a:r>
              <a:rPr lang="en-US" dirty="0" smtClean="0"/>
              <a:t>cause war</a:t>
            </a:r>
          </a:p>
          <a:p>
            <a:r>
              <a:rPr lang="en-US" dirty="0" smtClean="0"/>
              <a:t>Such a </a:t>
            </a:r>
            <a:r>
              <a:rPr lang="en-US" dirty="0"/>
              <a:t>commitment may encourage Taiwan to pursue a reckless policy that </a:t>
            </a:r>
            <a:r>
              <a:rPr lang="en-US" dirty="0" smtClean="0"/>
              <a:t>would endanger </a:t>
            </a:r>
            <a:r>
              <a:rPr lang="en-US" dirty="0"/>
              <a:t>the peace between U.S. and China</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12244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Limited </a:t>
            </a:r>
            <a:r>
              <a:rPr lang="en-US" dirty="0" smtClean="0"/>
              <a:t>War</a:t>
            </a:r>
            <a:endParaRPr lang="en-US" dirty="0"/>
          </a:p>
        </p:txBody>
      </p:sp>
      <p:sp>
        <p:nvSpPr>
          <p:cNvPr id="3" name="Content Placeholder 2"/>
          <p:cNvSpPr>
            <a:spLocks noGrp="1"/>
          </p:cNvSpPr>
          <p:nvPr>
            <p:ph idx="1"/>
          </p:nvPr>
        </p:nvSpPr>
        <p:spPr/>
        <p:txBody>
          <a:bodyPr>
            <a:normAutofit/>
          </a:bodyPr>
          <a:lstStyle/>
          <a:p>
            <a:r>
              <a:rPr lang="en-US" dirty="0" smtClean="0"/>
              <a:t>What is cold war?</a:t>
            </a:r>
          </a:p>
          <a:p>
            <a:r>
              <a:rPr lang="en-US" dirty="0" smtClean="0"/>
              <a:t>What is total war?</a:t>
            </a:r>
          </a:p>
          <a:p>
            <a:r>
              <a:rPr lang="en-US" dirty="0" smtClean="0"/>
              <a:t>Was World Wars limited or total war?</a:t>
            </a:r>
          </a:p>
          <a:p>
            <a:r>
              <a:rPr lang="en-US" dirty="0" smtClean="0"/>
              <a:t>What is limited war?</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3898527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Limited War</a:t>
            </a:r>
          </a:p>
        </p:txBody>
      </p:sp>
      <p:sp>
        <p:nvSpPr>
          <p:cNvPr id="3" name="Content Placeholder 2"/>
          <p:cNvSpPr>
            <a:spLocks noGrp="1"/>
          </p:cNvSpPr>
          <p:nvPr>
            <p:ph idx="1"/>
          </p:nvPr>
        </p:nvSpPr>
        <p:spPr/>
        <p:txBody>
          <a:bodyPr/>
          <a:lstStyle/>
          <a:p>
            <a:r>
              <a:rPr lang="en-US" dirty="0" smtClean="0"/>
              <a:t>Wars can not be totally eliminated</a:t>
            </a:r>
          </a:p>
          <a:p>
            <a:r>
              <a:rPr lang="en-US" dirty="0" smtClean="0"/>
              <a:t>However, it can be limited</a:t>
            </a:r>
          </a:p>
          <a:p>
            <a:r>
              <a:rPr lang="en-US" dirty="0" smtClean="0"/>
              <a:t>As </a:t>
            </a:r>
            <a:r>
              <a:rPr lang="en-US" dirty="0"/>
              <a:t>the term suggests, is the idea of limiting or constraining the way in which war is conducted</a:t>
            </a:r>
          </a:p>
          <a:p>
            <a:r>
              <a:rPr lang="en-US" dirty="0"/>
              <a:t>This restraint can involve:  </a:t>
            </a:r>
          </a:p>
          <a:p>
            <a:r>
              <a:rPr lang="en-US" dirty="0"/>
              <a:t>Confining the geographical area in which fighting takes place</a:t>
            </a:r>
          </a:p>
          <a:p>
            <a:r>
              <a:rPr lang="en-US" dirty="0"/>
              <a:t>Limiting the type of </a:t>
            </a:r>
            <a:r>
              <a:rPr lang="en-US" dirty="0" smtClean="0"/>
              <a:t>targets/area </a:t>
            </a:r>
            <a:r>
              <a:rPr lang="en-US" dirty="0"/>
              <a:t>that can be attacked</a:t>
            </a:r>
          </a:p>
          <a:p>
            <a:r>
              <a:rPr lang="en-US" dirty="0"/>
              <a:t>Limiting the weapons that can be used </a:t>
            </a:r>
          </a:p>
          <a:p>
            <a:r>
              <a:rPr lang="en-US" dirty="0"/>
              <a:t>Limiting the degree of </a:t>
            </a:r>
            <a:r>
              <a:rPr lang="en-US" dirty="0" smtClean="0"/>
              <a:t>mobilization/troops</a:t>
            </a:r>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732903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Limited </a:t>
            </a:r>
            <a:r>
              <a:rPr lang="en-US" dirty="0" smtClean="0"/>
              <a:t>War cont.</a:t>
            </a:r>
            <a:endParaRPr lang="en-US" dirty="0"/>
          </a:p>
        </p:txBody>
      </p:sp>
      <p:sp>
        <p:nvSpPr>
          <p:cNvPr id="3" name="Content Placeholder 2"/>
          <p:cNvSpPr>
            <a:spLocks noGrp="1"/>
          </p:cNvSpPr>
          <p:nvPr>
            <p:ph idx="1"/>
          </p:nvPr>
        </p:nvSpPr>
        <p:spPr/>
        <p:txBody>
          <a:bodyPr/>
          <a:lstStyle/>
          <a:p>
            <a:r>
              <a:rPr lang="en-US" dirty="0"/>
              <a:t>A war in which the weapons, the territory, or the objectives are restricted in some way, esp. in the use of nuclear weapons. </a:t>
            </a:r>
          </a:p>
          <a:p>
            <a:r>
              <a:rPr lang="en-US" dirty="0"/>
              <a:t>A war conducted with less resources and restricted in aim </a:t>
            </a:r>
          </a:p>
          <a:p>
            <a:r>
              <a:rPr lang="en-US" dirty="0"/>
              <a:t>A  conflict in which the warring  states do not expend or use all of their available resources, whether human, industrial, agricultural, military, natural, technological, or otherwise.</a:t>
            </a:r>
          </a:p>
          <a:p>
            <a:r>
              <a:rPr lang="en-US" dirty="0"/>
              <a:t>The reason may be to preserve the resources for other purposes. </a:t>
            </a:r>
            <a:endParaRPr lang="en-US" dirty="0" smtClean="0"/>
          </a:p>
          <a:p>
            <a:r>
              <a:rPr lang="en-US" dirty="0" smtClean="0"/>
              <a:t>Limited </a:t>
            </a:r>
            <a:r>
              <a:rPr lang="en-US" dirty="0"/>
              <a:t>war is an opposite of total war</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630172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Examples of limited </a:t>
            </a:r>
            <a:r>
              <a:rPr lang="en-US" dirty="0" smtClean="0"/>
              <a:t>war</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dirty="0"/>
              <a:t>The war between </a:t>
            </a:r>
            <a:r>
              <a:rPr lang="en-US" dirty="0" smtClean="0"/>
              <a:t>Israel and Egypt from </a:t>
            </a:r>
            <a:r>
              <a:rPr lang="en-US" dirty="0"/>
              <a:t>1967 to 1970 was limited war and was consisted of artillery shelling, aerial warfare, and small scale raids. </a:t>
            </a:r>
          </a:p>
          <a:p>
            <a:pPr marL="457200" indent="-457200">
              <a:buFont typeface="+mj-lt"/>
              <a:buAutoNum type="arabicPeriod"/>
            </a:pPr>
            <a:r>
              <a:rPr lang="en-US" dirty="0"/>
              <a:t>The </a:t>
            </a:r>
            <a:r>
              <a:rPr lang="en-US" dirty="0" err="1"/>
              <a:t>Kargil</a:t>
            </a:r>
            <a:r>
              <a:rPr lang="en-US" dirty="0"/>
              <a:t> war between India and </a:t>
            </a:r>
            <a:r>
              <a:rPr lang="en-US" dirty="0" smtClean="0"/>
              <a:t>Pakistan in 1999.</a:t>
            </a:r>
            <a:endParaRPr lang="en-US" dirty="0"/>
          </a:p>
          <a:p>
            <a:pPr marL="457200" indent="-457200">
              <a:buFont typeface="+mj-lt"/>
              <a:buAutoNum type="arabicPeriod"/>
            </a:pPr>
            <a:r>
              <a:rPr lang="en-US" dirty="0"/>
              <a:t>The </a:t>
            </a:r>
            <a:r>
              <a:rPr lang="en-US" dirty="0" smtClean="0"/>
              <a:t>Vietnam war </a:t>
            </a:r>
            <a:r>
              <a:rPr lang="en-US" dirty="0"/>
              <a:t>by </a:t>
            </a:r>
            <a:r>
              <a:rPr lang="en-US" dirty="0" smtClean="0"/>
              <a:t>the US to </a:t>
            </a:r>
            <a:r>
              <a:rPr lang="en-US" dirty="0"/>
              <a:t>stop the spread of </a:t>
            </a:r>
            <a:r>
              <a:rPr lang="en-US" dirty="0" smtClean="0"/>
              <a:t>communism without </a:t>
            </a:r>
            <a:r>
              <a:rPr lang="en-US" dirty="0"/>
              <a:t>provoking a wider confrontation with the </a:t>
            </a:r>
            <a:r>
              <a:rPr lang="en-US" dirty="0" smtClean="0"/>
              <a:t>SU </a:t>
            </a:r>
            <a:endParaRPr lang="en-US" dirty="0"/>
          </a:p>
          <a:p>
            <a:pPr marL="457200" indent="-457200">
              <a:buFont typeface="+mj-lt"/>
              <a:buAutoNum type="arabicPeriod"/>
            </a:pPr>
            <a:r>
              <a:rPr lang="en-US" dirty="0"/>
              <a:t>Israel bombardment on Philistine in Gaza, 2014 </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145315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Limited </a:t>
            </a:r>
            <a:r>
              <a:rPr lang="en-US" dirty="0" smtClean="0"/>
              <a:t>War cont.</a:t>
            </a:r>
            <a:endParaRPr lang="en-US" dirty="0"/>
          </a:p>
        </p:txBody>
      </p:sp>
      <p:sp>
        <p:nvSpPr>
          <p:cNvPr id="3" name="Content Placeholder 2"/>
          <p:cNvSpPr>
            <a:spLocks noGrp="1"/>
          </p:cNvSpPr>
          <p:nvPr>
            <p:ph idx="1"/>
          </p:nvPr>
        </p:nvSpPr>
        <p:spPr/>
        <p:txBody>
          <a:bodyPr/>
          <a:lstStyle/>
          <a:p>
            <a:r>
              <a:rPr lang="en-US" dirty="0" smtClean="0"/>
              <a:t>Limited war is fought </a:t>
            </a:r>
            <a:r>
              <a:rPr lang="en-US" dirty="0"/>
              <a:t>with a relatively low level of violence but a high level of politics and propaganda </a:t>
            </a:r>
            <a:r>
              <a:rPr lang="en-US" dirty="0" smtClean="0"/>
              <a:t>.</a:t>
            </a:r>
          </a:p>
          <a:p>
            <a:r>
              <a:rPr lang="en-US" dirty="0"/>
              <a:t>These limited wars endure because one, or sometimes both, parties to the conflict cannot inflict total defeat on their enemy, but at the same time, cannot bring themselves to make peace. These wars, therefore, go on and on and on at a low level of violence, with no end in sight</a:t>
            </a:r>
            <a:r>
              <a:rPr lang="en-US" dirty="0" smtClean="0"/>
              <a:t>.</a:t>
            </a:r>
          </a:p>
          <a:p>
            <a:r>
              <a:rPr lang="en-US" dirty="0" smtClean="0"/>
              <a:t>Today's </a:t>
            </a:r>
            <a:r>
              <a:rPr lang="en-US" dirty="0"/>
              <a:t>Taliban and </a:t>
            </a:r>
            <a:r>
              <a:rPr lang="en-US" dirty="0" smtClean="0"/>
              <a:t>Islamist groups in Iraq </a:t>
            </a:r>
            <a:r>
              <a:rPr lang="en-US" dirty="0"/>
              <a:t>are keeping their various wars going in the hope that their Western enemies will one day get tired and </a:t>
            </a:r>
            <a:r>
              <a:rPr lang="en-US" dirty="0" smtClean="0"/>
              <a:t>disappear</a:t>
            </a:r>
          </a:p>
          <a:p>
            <a:r>
              <a:rPr lang="en-US" dirty="0" smtClean="0"/>
              <a:t>Taliban attacks continue against US and Pak Army</a:t>
            </a:r>
          </a:p>
          <a:p>
            <a:r>
              <a:rPr lang="en-US" dirty="0" smtClean="0"/>
              <a:t>US drone attacks on Taliban leaders</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297049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Limited </a:t>
            </a:r>
            <a:r>
              <a:rPr lang="en-US" dirty="0" smtClean="0"/>
              <a:t>War cont.</a:t>
            </a:r>
            <a:endParaRPr lang="en-US" dirty="0"/>
          </a:p>
        </p:txBody>
      </p:sp>
      <p:sp>
        <p:nvSpPr>
          <p:cNvPr id="3" name="Content Placeholder 2"/>
          <p:cNvSpPr>
            <a:spLocks noGrp="1"/>
          </p:cNvSpPr>
          <p:nvPr>
            <p:ph idx="1"/>
          </p:nvPr>
        </p:nvSpPr>
        <p:spPr/>
        <p:txBody>
          <a:bodyPr/>
          <a:lstStyle/>
          <a:p>
            <a:r>
              <a:rPr lang="en-US" dirty="0"/>
              <a:t>After 1945, limited war became a necessity </a:t>
            </a:r>
            <a:r>
              <a:rPr lang="en-US" dirty="0" smtClean="0"/>
              <a:t>in order </a:t>
            </a:r>
            <a:r>
              <a:rPr lang="en-US" dirty="0"/>
              <a:t>to prevent nuclear </a:t>
            </a:r>
            <a:r>
              <a:rPr lang="en-US" dirty="0" smtClean="0"/>
              <a:t>war or total war </a:t>
            </a:r>
          </a:p>
          <a:p>
            <a:r>
              <a:rPr lang="en-US" dirty="0" smtClean="0"/>
              <a:t>Both USA </a:t>
            </a:r>
            <a:r>
              <a:rPr lang="en-US" dirty="0"/>
              <a:t>and </a:t>
            </a:r>
            <a:r>
              <a:rPr lang="en-US" dirty="0" smtClean="0"/>
              <a:t>USSR </a:t>
            </a:r>
            <a:r>
              <a:rPr lang="en-US" dirty="0"/>
              <a:t>had to impose restrictions </a:t>
            </a:r>
            <a:r>
              <a:rPr lang="en-US" dirty="0" smtClean="0"/>
              <a:t>on themselves </a:t>
            </a:r>
            <a:r>
              <a:rPr lang="en-US" dirty="0"/>
              <a:t>in order to prevent the </a:t>
            </a:r>
            <a:r>
              <a:rPr lang="en-US" dirty="0" smtClean="0"/>
              <a:t>danger </a:t>
            </a:r>
            <a:r>
              <a:rPr lang="en-US" dirty="0"/>
              <a:t>of a superpower confrontation </a:t>
            </a:r>
            <a:r>
              <a:rPr lang="en-US" dirty="0" smtClean="0"/>
              <a:t>involving nuclear weapons</a:t>
            </a:r>
          </a:p>
          <a:p>
            <a:r>
              <a:rPr lang="en-US" dirty="0" smtClean="0"/>
              <a:t>Thus </a:t>
            </a:r>
            <a:r>
              <a:rPr lang="en-US" dirty="0"/>
              <a:t>both the Korean War (1950–53) and the Vietnam War (1963–75</a:t>
            </a:r>
            <a:r>
              <a:rPr lang="en-US" dirty="0" smtClean="0"/>
              <a:t>) can </a:t>
            </a:r>
            <a:r>
              <a:rPr lang="en-US" dirty="0"/>
              <a:t>be classed as ‘limited’ wars because </a:t>
            </a:r>
            <a:r>
              <a:rPr lang="en-US" dirty="0" smtClean="0"/>
              <a:t>it did </a:t>
            </a:r>
            <a:r>
              <a:rPr lang="en-US" dirty="0"/>
              <a:t>not involve the USA using of all its </a:t>
            </a:r>
            <a:r>
              <a:rPr lang="en-US" dirty="0" smtClean="0"/>
              <a:t>military and </a:t>
            </a:r>
            <a:r>
              <a:rPr lang="en-US" dirty="0"/>
              <a:t>economic resources</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352906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 limited war</a:t>
            </a:r>
            <a:r>
              <a:rPr lang="en-US" dirty="0" smtClean="0"/>
              <a:t>?</a:t>
            </a:r>
            <a:endParaRPr lang="en-US" dirty="0"/>
          </a:p>
        </p:txBody>
      </p:sp>
      <p:sp>
        <p:nvSpPr>
          <p:cNvPr id="3" name="Content Placeholder 2"/>
          <p:cNvSpPr>
            <a:spLocks noGrp="1"/>
          </p:cNvSpPr>
          <p:nvPr>
            <p:ph idx="1"/>
          </p:nvPr>
        </p:nvSpPr>
        <p:spPr/>
        <p:txBody>
          <a:bodyPr/>
          <a:lstStyle/>
          <a:p>
            <a:r>
              <a:rPr lang="en-US" dirty="0" smtClean="0"/>
              <a:t>based </a:t>
            </a:r>
            <a:r>
              <a:rPr lang="en-US" dirty="0"/>
              <a:t>on </a:t>
            </a:r>
            <a:r>
              <a:rPr lang="en-US" b="1" u="sng" dirty="0"/>
              <a:t>humanitarian principles </a:t>
            </a:r>
            <a:r>
              <a:rPr lang="en-US" dirty="0"/>
              <a:t>that focused on limiting the nature of war to protect the civilian population. </a:t>
            </a:r>
            <a:endParaRPr lang="en-US" dirty="0" smtClean="0"/>
          </a:p>
          <a:p>
            <a:r>
              <a:rPr lang="en-US" dirty="0" smtClean="0"/>
              <a:t>Limited </a:t>
            </a:r>
            <a:r>
              <a:rPr lang="en-US" dirty="0"/>
              <a:t>War was advocated as a strategy to achieve security objectives, the humanitarian school was also arguing for the need to limit wars. </a:t>
            </a:r>
            <a:endParaRPr lang="en-US" dirty="0" smtClean="0"/>
          </a:p>
          <a:p>
            <a:r>
              <a:rPr lang="en-US" dirty="0" smtClean="0"/>
              <a:t>They </a:t>
            </a:r>
            <a:r>
              <a:rPr lang="en-US" dirty="0"/>
              <a:t>were realistic enough to understand that wars are not totally avoidable. </a:t>
            </a:r>
            <a:endParaRPr lang="en-US" dirty="0" smtClean="0"/>
          </a:p>
          <a:p>
            <a:r>
              <a:rPr lang="en-US" dirty="0" smtClean="0"/>
              <a:t>The ICRC </a:t>
            </a:r>
            <a:r>
              <a:rPr lang="en-US" dirty="0"/>
              <a:t>in 1956 advocated military operations to be limited only to ‘military resources, and leave the civilian population outside the sphere of armed attacks’. Thus the humanitarian school advocated that war should be limited only to a geographical area of military significance. </a:t>
            </a:r>
          </a:p>
          <a:p>
            <a:r>
              <a:rPr lang="en-US" b="1" u="sng" dirty="0" smtClean="0"/>
              <a:t>Saving resources </a:t>
            </a:r>
            <a:r>
              <a:rPr lang="en-US" dirty="0" smtClean="0"/>
              <a:t>financially, military and others</a:t>
            </a:r>
          </a:p>
          <a:p>
            <a:r>
              <a:rPr lang="en-US" dirty="0" smtClean="0"/>
              <a:t>Military tactics and gorilla warfare encouraged limited war</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689035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Summary</a:t>
            </a:r>
            <a:endParaRPr lang="en-US"/>
          </a:p>
        </p:txBody>
      </p:sp>
      <p:sp>
        <p:nvSpPr>
          <p:cNvPr id="3" name="Content Placeholder 2"/>
          <p:cNvSpPr>
            <a:spLocks noGrp="1"/>
          </p:cNvSpPr>
          <p:nvPr>
            <p:ph idx="1"/>
          </p:nvPr>
        </p:nvSpPr>
        <p:spPr/>
        <p:txBody>
          <a:bodyPr/>
          <a:lstStyle/>
          <a:p>
            <a:r>
              <a:rPr lang="en-US" dirty="0"/>
              <a:t>Deterrence concept and </a:t>
            </a:r>
            <a:r>
              <a:rPr lang="en-US" dirty="0" smtClean="0"/>
              <a:t>definition</a:t>
            </a:r>
          </a:p>
          <a:p>
            <a:r>
              <a:rPr lang="en-US" dirty="0" smtClean="0"/>
              <a:t>Enforcing Deterrence: Threat and Reward</a:t>
            </a:r>
          </a:p>
          <a:p>
            <a:r>
              <a:rPr lang="en-US" dirty="0" smtClean="0"/>
              <a:t>Types </a:t>
            </a:r>
            <a:r>
              <a:rPr lang="en-US" dirty="0"/>
              <a:t>of </a:t>
            </a:r>
            <a:r>
              <a:rPr lang="en-US" dirty="0" smtClean="0"/>
              <a:t>deterrence: Direct deterrence, Extended deterrence, Immediate deterrence</a:t>
            </a:r>
            <a:r>
              <a:rPr lang="en-US" dirty="0"/>
              <a:t> General </a:t>
            </a:r>
            <a:r>
              <a:rPr lang="en-US" dirty="0" smtClean="0"/>
              <a:t>deterrence</a:t>
            </a:r>
          </a:p>
          <a:p>
            <a:r>
              <a:rPr lang="en-US" dirty="0" smtClean="0"/>
              <a:t>Dangers </a:t>
            </a:r>
            <a:r>
              <a:rPr lang="en-US" dirty="0"/>
              <a:t>Behind Defending </a:t>
            </a:r>
            <a:r>
              <a:rPr lang="en-US" dirty="0" smtClean="0"/>
              <a:t>Protégé</a:t>
            </a:r>
          </a:p>
          <a:p>
            <a:r>
              <a:rPr lang="en-US" dirty="0" smtClean="0"/>
              <a:t>Limited War</a:t>
            </a:r>
          </a:p>
          <a:p>
            <a:r>
              <a:rPr lang="en-US" dirty="0" smtClean="0"/>
              <a:t>Examples </a:t>
            </a:r>
            <a:r>
              <a:rPr lang="en-US" dirty="0"/>
              <a:t>of limited </a:t>
            </a:r>
            <a:r>
              <a:rPr lang="en-US" dirty="0" smtClean="0"/>
              <a:t>war: </a:t>
            </a:r>
            <a:r>
              <a:rPr lang="en-US" dirty="0" err="1" smtClean="0"/>
              <a:t>Kargil</a:t>
            </a:r>
            <a:r>
              <a:rPr lang="en-US" dirty="0" smtClean="0"/>
              <a:t> war, Israel attacks in Gaza, Drone attacks, </a:t>
            </a:r>
          </a:p>
          <a:p>
            <a:r>
              <a:rPr lang="en-US" dirty="0" smtClean="0"/>
              <a:t>Why </a:t>
            </a:r>
            <a:r>
              <a:rPr lang="en-US" dirty="0"/>
              <a:t>limited war?</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706830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Questions</a:t>
            </a:r>
            <a:endParaRPr lang="en-US" dirty="0"/>
          </a:p>
        </p:txBody>
      </p:sp>
      <p:sp>
        <p:nvSpPr>
          <p:cNvPr id="3" name="Content Placeholder 2"/>
          <p:cNvSpPr>
            <a:spLocks noGrp="1"/>
          </p:cNvSpPr>
          <p:nvPr>
            <p:ph idx="1"/>
          </p:nvPr>
        </p:nvSpPr>
        <p:spPr/>
        <p:txBody>
          <a:bodyPr/>
          <a:lstStyle/>
          <a:p>
            <a:r>
              <a:rPr lang="en-US" dirty="0" smtClean="0"/>
              <a:t>Define Deterrence and forms of deterrent threats. </a:t>
            </a:r>
          </a:p>
          <a:p>
            <a:r>
              <a:rPr lang="en-US" dirty="0" smtClean="0"/>
              <a:t>Describe the types of deterrence and how it is enforced? </a:t>
            </a:r>
            <a:endParaRPr lang="en-US" dirty="0"/>
          </a:p>
          <a:p>
            <a:r>
              <a:rPr lang="en-US" dirty="0" smtClean="0"/>
              <a:t>What are the dangers behind defending Protégé?</a:t>
            </a:r>
          </a:p>
          <a:p>
            <a:r>
              <a:rPr lang="en-US" dirty="0" smtClean="0"/>
              <a:t>Define Limited War and give some examples.</a:t>
            </a:r>
          </a:p>
          <a:p>
            <a:r>
              <a:rPr lang="en-US" dirty="0" smtClean="0"/>
              <a:t>Why limited war has replaced total war </a:t>
            </a:r>
            <a:r>
              <a:rPr lang="en-US" smtClean="0"/>
              <a:t>at present?</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05875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8486</TotalTime>
  <Words>1249</Words>
  <Application>Microsoft Office PowerPoint</Application>
  <PresentationFormat>On-screen Show (4:3)</PresentationFormat>
  <Paragraphs>93</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Review of Previous Lecture-Deterrence</vt:lpstr>
      <vt:lpstr>Deterrence and Limited War Cont.</vt:lpstr>
      <vt:lpstr>Types of deterrence</vt:lpstr>
      <vt:lpstr>Types of deterrence</vt:lpstr>
      <vt:lpstr>Types of deterrence</vt:lpstr>
      <vt:lpstr>Dangers Behind Defending Protégé</vt:lpstr>
      <vt:lpstr>WW-I Alliances</vt:lpstr>
      <vt:lpstr>Dangers Behind Defending Protégé cont.</vt:lpstr>
      <vt:lpstr>Limited War</vt:lpstr>
      <vt:lpstr>Limited War</vt:lpstr>
      <vt:lpstr>Limited War cont.</vt:lpstr>
      <vt:lpstr>Examples of limited war</vt:lpstr>
      <vt:lpstr>Limited War cont.</vt:lpstr>
      <vt:lpstr>Limited War cont.</vt:lpstr>
      <vt:lpstr>Why limited war?</vt:lpstr>
      <vt:lpstr>Summary</vt:lpstr>
      <vt:lpstr>Review Questions</vt:lpstr>
    </vt:vector>
  </TitlesOfParts>
  <Company>GHAZALA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286</cp:revision>
  <dcterms:created xsi:type="dcterms:W3CDTF">2012-02-27T05:45:45Z</dcterms:created>
  <dcterms:modified xsi:type="dcterms:W3CDTF">2014-12-15T06:53:41Z</dcterms:modified>
</cp:coreProperties>
</file>