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87" r:id="rId2"/>
    <p:sldId id="259" r:id="rId3"/>
    <p:sldId id="302" r:id="rId4"/>
    <p:sldId id="301" r:id="rId5"/>
    <p:sldId id="288" r:id="rId6"/>
    <p:sldId id="289" r:id="rId7"/>
    <p:sldId id="290" r:id="rId8"/>
    <p:sldId id="291" r:id="rId9"/>
    <p:sldId id="292" r:id="rId10"/>
    <p:sldId id="293" r:id="rId11"/>
    <p:sldId id="303" r:id="rId12"/>
    <p:sldId id="294" r:id="rId13"/>
    <p:sldId id="295" r:id="rId14"/>
    <p:sldId id="296" r:id="rId15"/>
    <p:sldId id="297" r:id="rId16"/>
    <p:sldId id="304" r:id="rId17"/>
    <p:sldId id="30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0" d="100"/>
          <a:sy n="50" d="100"/>
        </p:scale>
        <p:origin x="-1267" y="-67"/>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88D65-5B8A-45FF-B81B-3D66FD650148}" type="datetimeFigureOut">
              <a:rPr lang="en-US" smtClean="0"/>
              <a:pPr/>
              <a:t>12/14/2014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EE9A33-4E05-4F78-976F-8E97A05201B4}" type="slidenum">
              <a:rPr lang="en-US" smtClean="0"/>
              <a:pPr/>
              <a:t>‹#›</a:t>
            </a:fld>
            <a:endParaRPr lang="en-US"/>
          </a:p>
        </p:txBody>
      </p:sp>
    </p:spTree>
    <p:extLst>
      <p:ext uri="{BB962C8B-B14F-4D97-AF65-F5344CB8AC3E}">
        <p14:creationId xmlns:p14="http://schemas.microsoft.com/office/powerpoint/2010/main" xmlns="" val="246289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391C787-0946-4DFE-8924-90D327E0B50D}" type="datetime1">
              <a:rPr lang="en-US" smtClean="0"/>
              <a:pPr/>
              <a:t>12/14/2014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lvl1pPr algn="l">
              <a:defRPr sz="2800" b="1" i="0" baseline="0">
                <a:latin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43000"/>
            <a:ext cx="8534400" cy="5181600"/>
          </a:xfrm>
        </p:spPr>
        <p:txBody>
          <a:bodyPr>
            <a:normAutofit/>
          </a:bodyPr>
          <a:lstStyle>
            <a:lvl1pPr>
              <a:defRPr sz="2200" baseline="0">
                <a:latin typeface="Arial" pitchFamily="34" charset="0"/>
              </a:defRPr>
            </a:lvl1pPr>
            <a:lvl2pPr>
              <a:defRPr sz="2200" baseline="0">
                <a:latin typeface="Arial" pitchFamily="34" charset="0"/>
              </a:defRPr>
            </a:lvl2pPr>
            <a:lvl3pPr>
              <a:defRPr sz="2200" baseline="0">
                <a:latin typeface="Arial" pitchFamily="34" charset="0"/>
              </a:defRPr>
            </a:lvl3pPr>
            <a:lvl4pPr>
              <a:defRPr sz="2200" baseline="0">
                <a:latin typeface="Arial" pitchFamily="34" charset="0"/>
              </a:defRPr>
            </a:lvl4pPr>
            <a:lvl5pPr>
              <a:defRPr sz="2200" baseline="0">
                <a:latin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2FFB55-3B08-4726-B2CE-2CA162AB6743}" type="datetime1">
              <a:rPr lang="en-US" smtClean="0"/>
              <a:pPr/>
              <a:t>12/14/2014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AD85B9-E6C1-46CD-BC43-77D2963D061B}" type="datetime1">
              <a:rPr lang="en-US" smtClean="0"/>
              <a:pPr/>
              <a:t>12/14/2014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50BE59-9F15-40DB-9568-D4787E893238}" type="datetime1">
              <a:rPr lang="en-US" smtClean="0"/>
              <a:pPr/>
              <a:t>12/14/2014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8ECDD-18CF-43AE-98D1-2C21DB837022}" type="datetime1">
              <a:rPr lang="en-US" smtClean="0"/>
              <a:pPr/>
              <a:t>12/14/2014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65749E-9354-4B2A-871B-386334CD1FCF}" type="datetime1">
              <a:rPr lang="en-US" smtClean="0"/>
              <a:pPr/>
              <a:t>12/14/2014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1FE3D-DE58-470D-9E96-6AEC54C86FFA}" type="datetime1">
              <a:rPr lang="en-US" smtClean="0"/>
              <a:pPr/>
              <a:t>12/14/2014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09F10F-B4B3-46C6-BB99-1C9C919241B5}" type="datetime1">
              <a:rPr lang="en-US" smtClean="0"/>
              <a:pPr/>
              <a:t>12/14/2014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C8C813-A749-4CF0-B834-A5998D192DCC}" type="datetime1">
              <a:rPr lang="en-US" smtClean="0"/>
              <a:pPr/>
              <a:t>12/14/2014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135424-565B-45A6-B898-21C0E97C9E2D}" type="datetime1">
              <a:rPr lang="en-US" smtClean="0"/>
              <a:pPr/>
              <a:t>12/14/2014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26BCDD-3B70-4159-8A2A-54B7446BBC85}" type="datetime1">
              <a:rPr lang="en-US" smtClean="0"/>
              <a:pPr/>
              <a:t>12/14/2014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DDE15-47CF-4352-B965-BD87E0F4E03E}" type="datetime1">
              <a:rPr lang="en-US" smtClean="0"/>
              <a:pPr/>
              <a:t>12/14/2014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2A1D3-94CF-4BE8-B9A0-75EFE4C74F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of Previous Lecture- </a:t>
            </a:r>
            <a:r>
              <a:rPr lang="en-US" dirty="0" smtClean="0"/>
              <a:t>Disarmament</a:t>
            </a:r>
            <a:endParaRPr lang="en-US" dirty="0"/>
          </a:p>
        </p:txBody>
      </p:sp>
      <p:sp>
        <p:nvSpPr>
          <p:cNvPr id="3" name="Content Placeholder 2"/>
          <p:cNvSpPr>
            <a:spLocks noGrp="1"/>
          </p:cNvSpPr>
          <p:nvPr>
            <p:ph idx="1"/>
          </p:nvPr>
        </p:nvSpPr>
        <p:spPr/>
        <p:txBody>
          <a:bodyPr>
            <a:normAutofit/>
          </a:bodyPr>
          <a:lstStyle/>
          <a:p>
            <a:r>
              <a:rPr lang="en-US" b="1" u="sng" dirty="0"/>
              <a:t>Disarmamen</a:t>
            </a:r>
            <a:r>
              <a:rPr lang="en-US" dirty="0"/>
              <a:t>t: systematic plan for reduction or abolition of armed forces, number of weapons, military bases and expenditures.</a:t>
            </a:r>
          </a:p>
          <a:p>
            <a:r>
              <a:rPr lang="en-US" dirty="0"/>
              <a:t>Difference between arms control and disarmament: </a:t>
            </a:r>
          </a:p>
          <a:p>
            <a:r>
              <a:rPr lang="en-US" b="1" u="sng" dirty="0"/>
              <a:t>Need for Disarmament</a:t>
            </a:r>
            <a:r>
              <a:rPr lang="en-US" dirty="0"/>
              <a:t>: bring peace, security, confidence building measure, saving of resources and socio-economic  development,</a:t>
            </a:r>
          </a:p>
          <a:p>
            <a:r>
              <a:rPr lang="en-US" b="1" u="sng" dirty="0"/>
              <a:t>Disarmament Efforts: </a:t>
            </a:r>
          </a:p>
          <a:p>
            <a:r>
              <a:rPr lang="en-US" dirty="0"/>
              <a:t>Conclusion</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5083414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Theories and Approaches to the Study of International Politics</a:t>
            </a:r>
            <a:endParaRPr lang="en-US" dirty="0">
              <a:effectLst/>
            </a:endParaRPr>
          </a:p>
        </p:txBody>
      </p:sp>
      <p:sp>
        <p:nvSpPr>
          <p:cNvPr id="3" name="Subtitle 2"/>
          <p:cNvSpPr>
            <a:spLocks noGrp="1"/>
          </p:cNvSpPr>
          <p:nvPr>
            <p:ph type="subTitle" idx="1"/>
          </p:nvPr>
        </p:nvSpPr>
        <p:spPr/>
        <p:txBody>
          <a:bodyPr>
            <a:normAutofit/>
          </a:bodyPr>
          <a:lstStyle/>
          <a:p>
            <a:r>
              <a:rPr lang="en-US" dirty="0"/>
              <a:t>Dr. Fayyaz Ahmad </a:t>
            </a:r>
            <a:r>
              <a:rPr lang="en-US" dirty="0" err="1"/>
              <a:t>Faize</a:t>
            </a: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936465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Theories and Approaches </a:t>
            </a:r>
            <a:endParaRPr lang="en-US" dirty="0"/>
          </a:p>
        </p:txBody>
      </p:sp>
      <p:sp>
        <p:nvSpPr>
          <p:cNvPr id="3" name="Content Placeholder 2"/>
          <p:cNvSpPr>
            <a:spLocks noGrp="1"/>
          </p:cNvSpPr>
          <p:nvPr>
            <p:ph idx="1"/>
          </p:nvPr>
        </p:nvSpPr>
        <p:spPr/>
        <p:txBody>
          <a:bodyPr/>
          <a:lstStyle/>
          <a:p>
            <a:r>
              <a:rPr lang="en-US" dirty="0" smtClean="0"/>
              <a:t>Approach</a:t>
            </a:r>
          </a:p>
          <a:p>
            <a:r>
              <a:rPr lang="en-US" dirty="0" smtClean="0"/>
              <a:t>Classical Approach</a:t>
            </a:r>
          </a:p>
          <a:p>
            <a:r>
              <a:rPr lang="en-US" dirty="0" smtClean="0"/>
              <a:t>Realism</a:t>
            </a:r>
          </a:p>
          <a:p>
            <a:r>
              <a:rPr lang="en-US" dirty="0" smtClean="0"/>
              <a:t>Idealism</a:t>
            </a:r>
          </a:p>
          <a:p>
            <a:r>
              <a:rPr lang="en-US" dirty="0" smtClean="0"/>
              <a:t>Scientific Approach</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617923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a:t>
            </a:r>
            <a:endParaRPr lang="en-US" dirty="0"/>
          </a:p>
        </p:txBody>
      </p:sp>
      <p:sp>
        <p:nvSpPr>
          <p:cNvPr id="3" name="Content Placeholder 2"/>
          <p:cNvSpPr>
            <a:spLocks noGrp="1"/>
          </p:cNvSpPr>
          <p:nvPr>
            <p:ph idx="1"/>
          </p:nvPr>
        </p:nvSpPr>
        <p:spPr/>
        <p:txBody>
          <a:bodyPr/>
          <a:lstStyle/>
          <a:p>
            <a:r>
              <a:rPr lang="en-US" dirty="0" smtClean="0"/>
              <a:t>Approach refers to selection of criteria for selecting, studying, explaining and understanding an issue or problem</a:t>
            </a:r>
          </a:p>
          <a:p>
            <a:r>
              <a:rPr lang="en-US" dirty="0" smtClean="0"/>
              <a:t>It relates to looking at the issue/problem from a particular angle and explaining the phenomena from the same angle</a:t>
            </a:r>
          </a:p>
          <a:p>
            <a:r>
              <a:rPr lang="en-US" dirty="0" smtClean="0"/>
              <a:t>However, different scholars have chosen different criteria and different angle for understanding and explaining a problem/issue, thus resulted in different approaches.</a:t>
            </a:r>
          </a:p>
          <a:p>
            <a:r>
              <a:rPr lang="en-US" dirty="0" smtClean="0"/>
              <a:t>Classical Approach</a:t>
            </a:r>
          </a:p>
          <a:p>
            <a:r>
              <a:rPr lang="en-US" dirty="0" smtClean="0"/>
              <a:t>Scientific Approach</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8996593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Classical Approach</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Also called traditional approach</a:t>
            </a:r>
          </a:p>
          <a:p>
            <a:r>
              <a:rPr lang="en-US" dirty="0" smtClean="0"/>
              <a:t>Concerned with descriptive analysis of IR</a:t>
            </a:r>
          </a:p>
          <a:p>
            <a:r>
              <a:rPr lang="en-US" dirty="0" smtClean="0"/>
              <a:t>Main objective is to report and analyze current international events, issues and problems and then to speculate on these</a:t>
            </a:r>
          </a:p>
          <a:p>
            <a:r>
              <a:rPr lang="en-US" dirty="0" smtClean="0"/>
              <a:t>The worth and value of a work is judged by the reputation of the scholar, the authenticity and reliability of the judgment, evidence for extensive research, the clarity and the eloquence of the facts</a:t>
            </a:r>
          </a:p>
          <a:p>
            <a:r>
              <a:rPr lang="en-US" dirty="0" smtClean="0"/>
              <a:t>emphasizes </a:t>
            </a:r>
            <a:r>
              <a:rPr lang="en-US" dirty="0"/>
              <a:t>the studying of such disciplines as diplomatic history, international law, and philosophy in </a:t>
            </a:r>
            <a:r>
              <a:rPr lang="en-US" dirty="0" smtClean="0"/>
              <a:t>order to </a:t>
            </a:r>
            <a:r>
              <a:rPr lang="en-US" dirty="0"/>
              <a:t>develop </a:t>
            </a:r>
            <a:r>
              <a:rPr lang="en-US" dirty="0" smtClean="0"/>
              <a:t>a better insights and understanding of the events, issues and problems</a:t>
            </a:r>
          </a:p>
          <a:p>
            <a:r>
              <a:rPr lang="en-US" dirty="0" smtClean="0"/>
              <a:t>Traditionalists are strongly distrustful of behaviorist </a:t>
            </a:r>
            <a:r>
              <a:rPr lang="en-US" dirty="0"/>
              <a:t>approaches that </a:t>
            </a:r>
            <a:r>
              <a:rPr lang="en-US" dirty="0" smtClean="0"/>
              <a:t>focuses on </a:t>
            </a:r>
            <a:r>
              <a:rPr lang="en-US" dirty="0"/>
              <a:t>strict scientific standards </a:t>
            </a:r>
            <a:r>
              <a:rPr lang="en-US" dirty="0" smtClean="0"/>
              <a:t>and methods such as formulating hypothesis, data collection and the </a:t>
            </a:r>
            <a:r>
              <a:rPr lang="en-US" dirty="0"/>
              <a:t>use of statistical </a:t>
            </a:r>
            <a:r>
              <a:rPr lang="en-US" dirty="0" smtClean="0"/>
              <a:t>analysis for concluding results</a:t>
            </a:r>
          </a:p>
          <a:p>
            <a:r>
              <a:rPr lang="en-US" dirty="0" smtClean="0"/>
              <a:t> two dominant schools of thought</a:t>
            </a:r>
          </a:p>
          <a:p>
            <a:r>
              <a:rPr lang="en-US" dirty="0" smtClean="0"/>
              <a:t>Realism and Idealism</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8118065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Scientific Approach</a:t>
            </a:r>
            <a:endParaRPr lang="en-US" dirty="0"/>
          </a:p>
        </p:txBody>
      </p:sp>
      <p:sp>
        <p:nvSpPr>
          <p:cNvPr id="3" name="Content Placeholder 2"/>
          <p:cNvSpPr>
            <a:spLocks noGrp="1"/>
          </p:cNvSpPr>
          <p:nvPr>
            <p:ph idx="1"/>
          </p:nvPr>
        </p:nvSpPr>
        <p:spPr/>
        <p:txBody>
          <a:bodyPr/>
          <a:lstStyle/>
          <a:p>
            <a:r>
              <a:rPr lang="en-US" dirty="0" smtClean="0"/>
              <a:t>Become popular in the 20</a:t>
            </a:r>
            <a:r>
              <a:rPr lang="en-US" baseline="30000" dirty="0" smtClean="0"/>
              <a:t>th</a:t>
            </a:r>
            <a:r>
              <a:rPr lang="en-US" dirty="0" smtClean="0"/>
              <a:t> century after WWI</a:t>
            </a:r>
          </a:p>
          <a:p>
            <a:r>
              <a:rPr lang="en-US" dirty="0" smtClean="0"/>
              <a:t>Assumes that IR involve people and thus can be understood, analyzed, explained and predicted just like other science discipline</a:t>
            </a:r>
          </a:p>
          <a:p>
            <a:r>
              <a:rPr lang="en-US" dirty="0" smtClean="0"/>
              <a:t>Applies scientific method in analyzing and explaining human behaviour</a:t>
            </a:r>
          </a:p>
          <a:p>
            <a:r>
              <a:rPr lang="en-US" dirty="0" smtClean="0"/>
              <a:t>Aims to develop theories and general principles to help in understanding international phenomena and predicting events.</a:t>
            </a:r>
          </a:p>
          <a:p>
            <a:r>
              <a:rPr lang="en-US" dirty="0" smtClean="0"/>
              <a:t>Concerned with the method than the substance/subject matter while the traditional approach takes the converse view</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7993617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Realist Approach</a:t>
            </a:r>
            <a:endParaRPr lang="en-US" dirty="0"/>
          </a:p>
        </p:txBody>
      </p:sp>
      <p:sp>
        <p:nvSpPr>
          <p:cNvPr id="3" name="Content Placeholder 2"/>
          <p:cNvSpPr>
            <a:spLocks noGrp="1"/>
          </p:cNvSpPr>
          <p:nvPr>
            <p:ph idx="1"/>
          </p:nvPr>
        </p:nvSpPr>
        <p:spPr/>
        <p:txBody>
          <a:bodyPr>
            <a:normAutofit/>
          </a:bodyPr>
          <a:lstStyle/>
          <a:p>
            <a:r>
              <a:rPr lang="en-US" dirty="0" smtClean="0"/>
              <a:t>A set of ideas that focuses on security and power factors</a:t>
            </a:r>
          </a:p>
          <a:p>
            <a:r>
              <a:rPr lang="en-US" dirty="0" smtClean="0"/>
              <a:t>Assumes that the international system is anarchical and based on fear, conflicts, insecurity and competing goals </a:t>
            </a:r>
          </a:p>
          <a:p>
            <a:r>
              <a:rPr lang="en-US" dirty="0" smtClean="0"/>
              <a:t>A state has to </a:t>
            </a:r>
            <a:r>
              <a:rPr lang="en-US" dirty="0"/>
              <a:t>protect itself from a potentially aggressive </a:t>
            </a:r>
            <a:r>
              <a:rPr lang="en-US" dirty="0" smtClean="0"/>
              <a:t>neighbour by seeking power</a:t>
            </a:r>
          </a:p>
          <a:p>
            <a:r>
              <a:rPr lang="en-US" dirty="0" smtClean="0"/>
              <a:t>Thus, there is a continuous contest between states for power and the struggle to increase their power</a:t>
            </a:r>
          </a:p>
          <a:p>
            <a:r>
              <a:rPr lang="en-US" dirty="0" smtClean="0"/>
              <a:t>The power is needed to further one’s national interests (sovereignty, territorial integrity, independence etc.)</a:t>
            </a:r>
          </a:p>
          <a:p>
            <a:r>
              <a:rPr lang="en-US" dirty="0" smtClean="0"/>
              <a:t>This struggle for power can neither be controlled nor given up</a:t>
            </a:r>
          </a:p>
          <a:p>
            <a:r>
              <a:rPr lang="en-US" dirty="0" smtClean="0"/>
              <a:t>To increase one’s power is the ultimate aim with all states</a:t>
            </a:r>
          </a:p>
          <a:p>
            <a:r>
              <a:rPr lang="en-US" dirty="0" smtClean="0"/>
              <a:t>Realism tries to describe politics rationally than morally</a:t>
            </a:r>
          </a:p>
          <a:p>
            <a:pPr marL="0" indent="0">
              <a:buNone/>
            </a:pPr>
            <a:endParaRPr lang="en-US" dirty="0" smtClean="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022835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Realists Approach cont.</a:t>
            </a:r>
            <a:endParaRPr lang="en-US" dirty="0"/>
          </a:p>
        </p:txBody>
      </p:sp>
      <p:sp>
        <p:nvSpPr>
          <p:cNvPr id="3" name="Content Placeholder 2"/>
          <p:cNvSpPr>
            <a:spLocks noGrp="1"/>
          </p:cNvSpPr>
          <p:nvPr>
            <p:ph idx="1"/>
          </p:nvPr>
        </p:nvSpPr>
        <p:spPr/>
        <p:txBody>
          <a:bodyPr>
            <a:normAutofit/>
          </a:bodyPr>
          <a:lstStyle/>
          <a:p>
            <a:r>
              <a:rPr lang="en-US" dirty="0"/>
              <a:t>Supported by Hobbes, Machiavelli, Morgenthau, </a:t>
            </a:r>
            <a:r>
              <a:rPr lang="en-US" dirty="0" smtClean="0"/>
              <a:t>Kissinger</a:t>
            </a:r>
          </a:p>
          <a:p>
            <a:r>
              <a:rPr lang="en-US" dirty="0" smtClean="0"/>
              <a:t>Peace in </a:t>
            </a:r>
            <a:r>
              <a:rPr lang="en-US" dirty="0"/>
              <a:t>the world can be maintained only by a balance of </a:t>
            </a:r>
            <a:r>
              <a:rPr lang="en-US" dirty="0" smtClean="0"/>
              <a:t>power between </a:t>
            </a:r>
            <a:r>
              <a:rPr lang="en-US" dirty="0"/>
              <a:t>the most powerful </a:t>
            </a:r>
            <a:r>
              <a:rPr lang="en-US" dirty="0" smtClean="0"/>
              <a:t>states</a:t>
            </a:r>
            <a:endParaRPr lang="en-US" dirty="0"/>
          </a:p>
          <a:p>
            <a:r>
              <a:rPr lang="en-US" dirty="0"/>
              <a:t>Morgenthau: ‘International politics like all politics is a struggle for power. Whatever, the ultimate aims of international politics, power is the ultimate aim’</a:t>
            </a:r>
          </a:p>
          <a:p>
            <a:r>
              <a:rPr lang="en-US" dirty="0"/>
              <a:t>Further Morgenthau emphasized That Politics  can not be understood in terms of religious or moral terms but in terms of power which helps in promoting national interests</a:t>
            </a:r>
          </a:p>
          <a:p>
            <a:r>
              <a:rPr lang="en-US" dirty="0"/>
              <a:t>Interests are not fixed but molded by environment.</a:t>
            </a:r>
          </a:p>
          <a:p>
            <a:r>
              <a:rPr lang="en-US" dirty="0" smtClean="0"/>
              <a:t>The observance of moral principles changes for individual and state. The state is not bound to follow the moral principles as set for individuals.</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370966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Criticism of Realism</a:t>
            </a:r>
            <a:endParaRPr lang="en-US" dirty="0"/>
          </a:p>
        </p:txBody>
      </p:sp>
      <p:sp>
        <p:nvSpPr>
          <p:cNvPr id="3" name="Content Placeholder 2"/>
          <p:cNvSpPr>
            <a:spLocks noGrp="1"/>
          </p:cNvSpPr>
          <p:nvPr>
            <p:ph idx="1"/>
          </p:nvPr>
        </p:nvSpPr>
        <p:spPr/>
        <p:txBody>
          <a:bodyPr/>
          <a:lstStyle/>
          <a:p>
            <a:r>
              <a:rPr lang="en-US" dirty="0" smtClean="0"/>
              <a:t>The theory focus on power and struggle for power but its difficult to define power which is a very complex term. </a:t>
            </a:r>
          </a:p>
          <a:p>
            <a:r>
              <a:rPr lang="en-US" dirty="0" smtClean="0"/>
              <a:t>Its difficult to measure power of a state objectively and accurately. Thus struggle for power becomes even more complex and difficult.</a:t>
            </a:r>
          </a:p>
          <a:p>
            <a:r>
              <a:rPr lang="en-US" dirty="0" smtClean="0"/>
              <a:t>The theory assumes that men and state’s action are motivated by seeking power. But this is not the situation on international level and had it been, there would have been an unending race for power and armaments. The states cooperate with each other and conduct peaceful relations with each other.</a:t>
            </a:r>
          </a:p>
          <a:p>
            <a:r>
              <a:rPr lang="en-US" dirty="0" smtClean="0"/>
              <a:t>State’s action are not solely governed by seeking power. The states also work for promotion of ideology, business activity, sports, promotion of culture and exchange etc.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8174192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Criticism of Realism</a:t>
            </a:r>
          </a:p>
        </p:txBody>
      </p:sp>
      <p:sp>
        <p:nvSpPr>
          <p:cNvPr id="3" name="Content Placeholder 2"/>
          <p:cNvSpPr>
            <a:spLocks noGrp="1"/>
          </p:cNvSpPr>
          <p:nvPr>
            <p:ph idx="1"/>
          </p:nvPr>
        </p:nvSpPr>
        <p:spPr/>
        <p:txBody>
          <a:bodyPr/>
          <a:lstStyle/>
          <a:p>
            <a:r>
              <a:rPr lang="en-US" dirty="0" smtClean="0"/>
              <a:t>The states also perform many activities and invest in them although there is no power derived from such activities e.g. international sport events, conferences and seminars, film festivals and awards etc.</a:t>
            </a:r>
          </a:p>
          <a:p>
            <a:r>
              <a:rPr lang="en-US" dirty="0" smtClean="0"/>
              <a:t>The </a:t>
            </a:r>
            <a:r>
              <a:rPr lang="en-US" dirty="0"/>
              <a:t>balance of power is </a:t>
            </a:r>
            <a:r>
              <a:rPr lang="en-US" dirty="0" smtClean="0"/>
              <a:t>not a reliable method for </a:t>
            </a:r>
            <a:r>
              <a:rPr lang="en-US" dirty="0"/>
              <a:t>maintaining peace</a:t>
            </a:r>
            <a:r>
              <a:rPr lang="en-US" dirty="0" smtClean="0"/>
              <a:t>. Unipolar world exist at present </a:t>
            </a:r>
            <a:r>
              <a:rPr lang="en-US" dirty="0"/>
              <a:t> </a:t>
            </a:r>
            <a:endParaRPr lang="en-US" dirty="0" smtClean="0"/>
          </a:p>
          <a:p>
            <a:r>
              <a:rPr lang="en-US" dirty="0" smtClean="0"/>
              <a:t>Military </a:t>
            </a:r>
            <a:r>
              <a:rPr lang="en-US" dirty="0"/>
              <a:t>power </a:t>
            </a:r>
            <a:r>
              <a:rPr lang="en-US" dirty="0" smtClean="0"/>
              <a:t>has a declining importance in todays world. The military spending is on decrease. Arms control and disarmament is followed by many states. </a:t>
            </a:r>
            <a:r>
              <a:rPr lang="en-US" dirty="0"/>
              <a:t> </a:t>
            </a:r>
            <a:endParaRPr lang="en-US" dirty="0" smtClean="0"/>
          </a:p>
          <a:p>
            <a:r>
              <a:rPr lang="en-US" dirty="0" smtClean="0"/>
              <a:t>Realism </a:t>
            </a:r>
            <a:r>
              <a:rPr lang="en-US" dirty="0"/>
              <a:t>is a conservative and </a:t>
            </a:r>
            <a:r>
              <a:rPr lang="en-US" dirty="0" smtClean="0"/>
              <a:t>against moral principles. It  terms human nature as wicked and flawed which is not right.</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4954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Idealist Approach</a:t>
            </a:r>
            <a:endParaRPr lang="en-GB" dirty="0"/>
          </a:p>
        </p:txBody>
      </p:sp>
      <p:sp>
        <p:nvSpPr>
          <p:cNvPr id="3" name="Content Placeholder 2"/>
          <p:cNvSpPr>
            <a:spLocks noGrp="1"/>
          </p:cNvSpPr>
          <p:nvPr>
            <p:ph idx="1"/>
          </p:nvPr>
        </p:nvSpPr>
        <p:spPr/>
        <p:txBody>
          <a:bodyPr>
            <a:normAutofit fontScale="92500"/>
          </a:bodyPr>
          <a:lstStyle/>
          <a:p>
            <a:r>
              <a:rPr lang="en-US" dirty="0"/>
              <a:t>Opposite of realist approach</a:t>
            </a:r>
          </a:p>
          <a:p>
            <a:r>
              <a:rPr lang="en-US" dirty="0"/>
              <a:t>Main supporters: Condorcet, Kant, Rousseau, Wilson</a:t>
            </a:r>
          </a:p>
          <a:p>
            <a:r>
              <a:rPr lang="en-US" dirty="0"/>
              <a:t>Regards realist approach as in a dying phase</a:t>
            </a:r>
          </a:p>
          <a:p>
            <a:r>
              <a:rPr lang="en-GB" dirty="0" smtClean="0"/>
              <a:t>Believes that </a:t>
            </a:r>
            <a:r>
              <a:rPr lang="en-GB" dirty="0"/>
              <a:t>states are like </a:t>
            </a:r>
            <a:r>
              <a:rPr lang="en-GB" dirty="0" smtClean="0"/>
              <a:t>individual. Human </a:t>
            </a:r>
            <a:r>
              <a:rPr lang="en-GB" dirty="0"/>
              <a:t>being is not always bad as the realist believes. They believe that goodness lies in </a:t>
            </a:r>
            <a:r>
              <a:rPr lang="en-GB" dirty="0" smtClean="0"/>
              <a:t>man. He lives in groups following some norms</a:t>
            </a:r>
            <a:r>
              <a:rPr lang="en-GB" dirty="0"/>
              <a:t>, rules and </a:t>
            </a:r>
            <a:r>
              <a:rPr lang="en-GB" dirty="0" smtClean="0"/>
              <a:t>regulations. </a:t>
            </a:r>
            <a:r>
              <a:rPr lang="en-GB" dirty="0"/>
              <a:t> </a:t>
            </a:r>
          </a:p>
          <a:p>
            <a:r>
              <a:rPr lang="en-GB" dirty="0" smtClean="0"/>
              <a:t>Similarly, states </a:t>
            </a:r>
            <a:r>
              <a:rPr lang="en-GB" dirty="0"/>
              <a:t>are not as bad, struggling to get power or troublesome as hold by the realist, rather failed state are the ones that portray bad behaviours. Autocratic states are always bad and </a:t>
            </a:r>
            <a:r>
              <a:rPr lang="en-GB" dirty="0" smtClean="0"/>
              <a:t>go for war</a:t>
            </a:r>
            <a:r>
              <a:rPr lang="en-GB" dirty="0"/>
              <a:t> </a:t>
            </a:r>
          </a:p>
          <a:p>
            <a:r>
              <a:rPr lang="en-GB" dirty="0" smtClean="0"/>
              <a:t>States follow certain values and rules based on mutual cooperation</a:t>
            </a:r>
            <a:r>
              <a:rPr lang="en-GB" dirty="0"/>
              <a:t> </a:t>
            </a:r>
            <a:r>
              <a:rPr lang="en-GB" dirty="0" smtClean="0"/>
              <a:t>and goals. This interaction </a:t>
            </a:r>
            <a:r>
              <a:rPr lang="en-GB" dirty="0"/>
              <a:t>among state </a:t>
            </a:r>
            <a:r>
              <a:rPr lang="en-GB" dirty="0" smtClean="0"/>
              <a:t>would </a:t>
            </a:r>
            <a:r>
              <a:rPr lang="en-GB" dirty="0"/>
              <a:t>result </a:t>
            </a:r>
            <a:r>
              <a:rPr lang="en-GB" dirty="0" smtClean="0"/>
              <a:t>in </a:t>
            </a:r>
            <a:r>
              <a:rPr lang="en-GB" dirty="0"/>
              <a:t>international </a:t>
            </a:r>
            <a:r>
              <a:rPr lang="en-GB" dirty="0" smtClean="0"/>
              <a:t>institution like </a:t>
            </a:r>
            <a:r>
              <a:rPr lang="en-GB" dirty="0"/>
              <a:t>(League of Nations, United Nation Organization and other regional organization such as </a:t>
            </a:r>
            <a:r>
              <a:rPr lang="en-GB" dirty="0" smtClean="0"/>
              <a:t>SAARC</a:t>
            </a:r>
            <a:r>
              <a:rPr lang="en-GB" dirty="0"/>
              <a:t>, EU, </a:t>
            </a:r>
            <a:r>
              <a:rPr lang="en-GB" dirty="0" smtClean="0"/>
              <a:t>ASEAN etc.)</a:t>
            </a:r>
            <a:endParaRPr lang="en-GB"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6938408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Idealist Approach</a:t>
            </a:r>
            <a:endParaRPr lang="en-US" dirty="0"/>
          </a:p>
        </p:txBody>
      </p:sp>
      <p:sp>
        <p:nvSpPr>
          <p:cNvPr id="3" name="Content Placeholder 2"/>
          <p:cNvSpPr>
            <a:spLocks noGrp="1"/>
          </p:cNvSpPr>
          <p:nvPr>
            <p:ph idx="1"/>
          </p:nvPr>
        </p:nvSpPr>
        <p:spPr/>
        <p:txBody>
          <a:bodyPr>
            <a:normAutofit/>
          </a:bodyPr>
          <a:lstStyle/>
          <a:p>
            <a:r>
              <a:rPr lang="en-US" dirty="0" smtClean="0"/>
              <a:t>It’s the future of international society</a:t>
            </a:r>
          </a:p>
          <a:p>
            <a:r>
              <a:rPr lang="en-US" dirty="0" smtClean="0"/>
              <a:t>Believes that the power politics, violence and immorality  will be reformed </a:t>
            </a:r>
          </a:p>
          <a:p>
            <a:r>
              <a:rPr lang="en-US" dirty="0" smtClean="0"/>
              <a:t>The world would become a safe and better place to live free from power struggle</a:t>
            </a:r>
          </a:p>
          <a:p>
            <a:r>
              <a:rPr lang="en-US" dirty="0" smtClean="0"/>
              <a:t>This would be achieve through education and international organizations, international law, science and reason</a:t>
            </a:r>
          </a:p>
          <a:p>
            <a:r>
              <a:rPr lang="en-US" dirty="0" smtClean="0"/>
              <a:t>Idealists visualize a world free from war, tyranny, immorality and conflict</a:t>
            </a:r>
          </a:p>
          <a:p>
            <a:r>
              <a:rPr lang="en-US" dirty="0" smtClean="0"/>
              <a:t>Personal and national interest would be replaced by interest of humanity and mankind</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1126608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Idealist Approach</a:t>
            </a:r>
            <a:endParaRPr lang="en-US" dirty="0"/>
          </a:p>
        </p:txBody>
      </p:sp>
      <p:sp>
        <p:nvSpPr>
          <p:cNvPr id="3" name="Content Placeholder 2"/>
          <p:cNvSpPr>
            <a:spLocks noGrp="1"/>
          </p:cNvSpPr>
          <p:nvPr>
            <p:ph idx="1"/>
          </p:nvPr>
        </p:nvSpPr>
        <p:spPr/>
        <p:txBody>
          <a:bodyPr/>
          <a:lstStyle/>
          <a:p>
            <a:r>
              <a:rPr lang="en-US" dirty="0" smtClean="0"/>
              <a:t>The idealist also perceives a world government to be finally achieve</a:t>
            </a:r>
          </a:p>
          <a:p>
            <a:r>
              <a:rPr lang="en-US" dirty="0" smtClean="0"/>
              <a:t>The idealist approach is more ideal and far from reality</a:t>
            </a:r>
          </a:p>
          <a:p>
            <a:r>
              <a:rPr lang="en-US" dirty="0" smtClean="0"/>
              <a:t>The realist approach is closer to actual truth</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4158918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smtClean="0"/>
              <a:t>Neither approach is satisfactory</a:t>
            </a:r>
          </a:p>
          <a:p>
            <a:r>
              <a:rPr lang="en-US" dirty="0" smtClean="0"/>
              <a:t>Can we blend the two?</a:t>
            </a:r>
          </a:p>
          <a:p>
            <a:r>
              <a:rPr lang="en-US" dirty="0" smtClean="0"/>
              <a:t>The pessimism of realist and optimism of idealist can be blend</a:t>
            </a:r>
          </a:p>
          <a:p>
            <a:r>
              <a:rPr lang="en-US" dirty="0" smtClean="0"/>
              <a:t>Carr, Prof. Wright also supported the blend</a:t>
            </a:r>
          </a:p>
          <a:p>
            <a:r>
              <a:rPr lang="en-US" dirty="0" smtClean="0"/>
              <a:t>This is called Eclecticism</a:t>
            </a:r>
          </a:p>
          <a:p>
            <a:pPr>
              <a:tabLst>
                <a:tab pos="2063750" algn="l"/>
              </a:tabLst>
            </a:pPr>
            <a:r>
              <a:rPr lang="en-US" dirty="0" smtClean="0"/>
              <a:t>Realism would aim at seeking power for meeting the present necessities while idealism would work to achieve human interest and peace in the long run.</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8623712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a:bodyPr>
          <a:lstStyle/>
          <a:p>
            <a:r>
              <a:rPr lang="en-US" b="1" u="sng" dirty="0"/>
              <a:t>Approach</a:t>
            </a:r>
            <a:r>
              <a:rPr lang="en-US" dirty="0"/>
              <a:t>: looking at the issue/problem from a particular angle and explaining the phenomena from the same angle</a:t>
            </a:r>
          </a:p>
          <a:p>
            <a:r>
              <a:rPr lang="en-US" b="1" u="sng" dirty="0" smtClean="0"/>
              <a:t>Classical </a:t>
            </a:r>
            <a:r>
              <a:rPr lang="en-US" b="1" u="sng" dirty="0"/>
              <a:t>Approach</a:t>
            </a:r>
            <a:r>
              <a:rPr lang="en-US" dirty="0"/>
              <a:t>: to report and analyze current international events, issues and problems and then to speculate on </a:t>
            </a:r>
            <a:r>
              <a:rPr lang="en-US" dirty="0" smtClean="0"/>
              <a:t>these</a:t>
            </a:r>
            <a:r>
              <a:rPr lang="en-US" dirty="0"/>
              <a:t> value of a work is judged by the reputation of the scholar, the authenticity and reliability of the judgment, evidence for extensive research, the clarity </a:t>
            </a:r>
          </a:p>
          <a:p>
            <a:r>
              <a:rPr lang="en-US" b="1" u="sng" dirty="0" smtClean="0"/>
              <a:t>Scientific </a:t>
            </a:r>
            <a:r>
              <a:rPr lang="en-US" b="1" u="sng" dirty="0"/>
              <a:t>Approach</a:t>
            </a:r>
            <a:r>
              <a:rPr lang="en-US" dirty="0" smtClean="0"/>
              <a:t>: IR </a:t>
            </a:r>
            <a:r>
              <a:rPr lang="en-US" dirty="0"/>
              <a:t>involve people and thus can be understood, analyzed, explained and predicted just like other science discipline</a:t>
            </a:r>
          </a:p>
          <a:p>
            <a:r>
              <a:rPr lang="en-US" dirty="0"/>
              <a:t>Aims to develop theories and general principles to help in understanding international phenomena and predicting </a:t>
            </a:r>
            <a:r>
              <a:rPr lang="en-US" dirty="0" smtClean="0"/>
              <a:t>events</a:t>
            </a:r>
          </a:p>
          <a:p>
            <a:r>
              <a:rPr lang="en-US" dirty="0" smtClean="0"/>
              <a:t>Concerned </a:t>
            </a:r>
            <a:r>
              <a:rPr lang="en-US" dirty="0"/>
              <a:t>with the method than the substance</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0383035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u="sng" dirty="0" smtClean="0"/>
              <a:t>Realism</a:t>
            </a:r>
            <a:r>
              <a:rPr lang="en-US" dirty="0" smtClean="0"/>
              <a:t>: anarchical world, State protect </a:t>
            </a:r>
            <a:r>
              <a:rPr lang="en-US" dirty="0"/>
              <a:t>itself </a:t>
            </a:r>
            <a:r>
              <a:rPr lang="en-US" dirty="0" smtClean="0"/>
              <a:t>, </a:t>
            </a:r>
            <a:r>
              <a:rPr lang="en-US" dirty="0"/>
              <a:t>by seeking </a:t>
            </a:r>
            <a:r>
              <a:rPr lang="en-US" dirty="0" smtClean="0"/>
              <a:t>power, </a:t>
            </a:r>
            <a:r>
              <a:rPr lang="en-US" dirty="0"/>
              <a:t>national </a:t>
            </a:r>
            <a:r>
              <a:rPr lang="en-US" dirty="0" smtClean="0"/>
              <a:t>interests only by power, moral principles are different for individual </a:t>
            </a:r>
            <a:r>
              <a:rPr lang="en-US" dirty="0"/>
              <a:t>and </a:t>
            </a:r>
            <a:r>
              <a:rPr lang="en-US" dirty="0" smtClean="0"/>
              <a:t>state</a:t>
            </a:r>
          </a:p>
          <a:p>
            <a:r>
              <a:rPr lang="en-US" b="1" u="sng" dirty="0" smtClean="0"/>
              <a:t>Criticism</a:t>
            </a:r>
            <a:r>
              <a:rPr lang="en-US" dirty="0" smtClean="0"/>
              <a:t>: difficult </a:t>
            </a:r>
            <a:r>
              <a:rPr lang="en-US" dirty="0"/>
              <a:t>to define </a:t>
            </a:r>
            <a:r>
              <a:rPr lang="en-US" dirty="0" smtClean="0"/>
              <a:t>power, </a:t>
            </a:r>
            <a:r>
              <a:rPr lang="en-US" dirty="0"/>
              <a:t>difficult to measure power of a </a:t>
            </a:r>
            <a:r>
              <a:rPr lang="en-US" dirty="0" smtClean="0"/>
              <a:t>state, </a:t>
            </a:r>
            <a:r>
              <a:rPr lang="en-US" dirty="0"/>
              <a:t>states </a:t>
            </a:r>
            <a:r>
              <a:rPr lang="en-US" dirty="0" smtClean="0"/>
              <a:t>cooperate, </a:t>
            </a:r>
            <a:r>
              <a:rPr lang="en-US" dirty="0"/>
              <a:t>State’s action are not solely governed by seeking </a:t>
            </a:r>
            <a:r>
              <a:rPr lang="en-US" dirty="0" smtClean="0"/>
              <a:t>power, Unipolar, </a:t>
            </a:r>
            <a:r>
              <a:rPr lang="en-US" dirty="0"/>
              <a:t>Arms control and </a:t>
            </a:r>
            <a:r>
              <a:rPr lang="en-US" dirty="0" smtClean="0"/>
              <a:t>disarmament, </a:t>
            </a:r>
            <a:r>
              <a:rPr lang="en-US" dirty="0"/>
              <a:t>against moral principles</a:t>
            </a:r>
            <a:r>
              <a:rPr lang="en-US" dirty="0" smtClean="0"/>
              <a:t> </a:t>
            </a:r>
            <a:endParaRPr lang="en-US" dirty="0"/>
          </a:p>
          <a:p>
            <a:r>
              <a:rPr lang="en-US" b="1" u="sng" dirty="0" smtClean="0"/>
              <a:t>Idealism</a:t>
            </a:r>
            <a:r>
              <a:rPr lang="en-US" dirty="0" smtClean="0"/>
              <a:t>: </a:t>
            </a:r>
            <a:r>
              <a:rPr lang="en-GB" dirty="0"/>
              <a:t>Human being is </a:t>
            </a:r>
            <a:r>
              <a:rPr lang="en-GB" dirty="0" smtClean="0"/>
              <a:t>not bad, mutual cooperation, </a:t>
            </a:r>
            <a:r>
              <a:rPr lang="en-US" dirty="0"/>
              <a:t>power </a:t>
            </a:r>
            <a:r>
              <a:rPr lang="en-US" dirty="0" smtClean="0"/>
              <a:t>politics and violence will </a:t>
            </a:r>
            <a:r>
              <a:rPr lang="en-US" dirty="0"/>
              <a:t>be </a:t>
            </a:r>
            <a:r>
              <a:rPr lang="en-US" dirty="0" smtClean="0"/>
              <a:t>reformed, </a:t>
            </a:r>
            <a:r>
              <a:rPr lang="en-US" dirty="0"/>
              <a:t>world would become a safe and better </a:t>
            </a:r>
            <a:r>
              <a:rPr lang="en-US" dirty="0" smtClean="0"/>
              <a:t>place, </a:t>
            </a:r>
            <a:r>
              <a:rPr lang="en-US" dirty="0"/>
              <a:t>through education and international organizations, international </a:t>
            </a:r>
            <a:r>
              <a:rPr lang="en-US" dirty="0" smtClean="0"/>
              <a:t>law and reason, will form world government, but far </a:t>
            </a:r>
            <a:r>
              <a:rPr lang="en-US" dirty="0"/>
              <a:t>from </a:t>
            </a:r>
            <a:r>
              <a:rPr lang="en-US" dirty="0" smtClean="0"/>
              <a:t>reality,</a:t>
            </a:r>
            <a:endParaRPr lang="en-US" dirty="0"/>
          </a:p>
          <a:p>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3426914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lstStyle/>
          <a:p>
            <a:r>
              <a:rPr lang="en-US" dirty="0" smtClean="0"/>
              <a:t>Discuss realism and the criticism that are raised against it.</a:t>
            </a:r>
          </a:p>
          <a:p>
            <a:r>
              <a:rPr lang="en-US" dirty="0" smtClean="0"/>
              <a:t>What is idealism and how it is different from realism?</a:t>
            </a:r>
          </a:p>
          <a:p>
            <a:r>
              <a:rPr lang="en-US" smtClean="0"/>
              <a:t>Distinguish between </a:t>
            </a:r>
            <a:r>
              <a:rPr lang="en-US" dirty="0" smtClean="0"/>
              <a:t>classical and scientific approach.</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7897169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3543</TotalTime>
  <Words>1323</Words>
  <Application>Microsoft Office PowerPoint</Application>
  <PresentationFormat>On-screen Show (4:3)</PresentationFormat>
  <Paragraphs>99</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Review of Previous Lecture- Disarmament</vt:lpstr>
      <vt:lpstr>Theories and Approaches to the Study of International Politics</vt:lpstr>
      <vt:lpstr>Theories and Approaches </vt:lpstr>
      <vt:lpstr>Approach</vt:lpstr>
      <vt:lpstr>Classical Approach</vt:lpstr>
      <vt:lpstr>Scientific Approach</vt:lpstr>
      <vt:lpstr>The Realist Approach</vt:lpstr>
      <vt:lpstr>Realists Approach cont.</vt:lpstr>
      <vt:lpstr>Criticism of Realism</vt:lpstr>
      <vt:lpstr>Criticism of Realism</vt:lpstr>
      <vt:lpstr>The Idealist Approach</vt:lpstr>
      <vt:lpstr>The Idealist Approach</vt:lpstr>
      <vt:lpstr>The Idealist Approach</vt:lpstr>
      <vt:lpstr>Conclusion</vt:lpstr>
      <vt:lpstr>Summary</vt:lpstr>
      <vt:lpstr>Slide 16</vt:lpstr>
      <vt:lpstr>Review Questions</vt:lpstr>
    </vt:vector>
  </TitlesOfParts>
  <Company>GHAZALA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GHAZALA</dc:creator>
  <cp:lastModifiedBy>stdc_lp</cp:lastModifiedBy>
  <cp:revision>119</cp:revision>
  <dcterms:created xsi:type="dcterms:W3CDTF">2012-02-27T05:45:45Z</dcterms:created>
  <dcterms:modified xsi:type="dcterms:W3CDTF">2014-12-14T21:32:54Z</dcterms:modified>
</cp:coreProperties>
</file>