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386" r:id="rId2"/>
    <p:sldId id="387" r:id="rId3"/>
    <p:sldId id="389" r:id="rId4"/>
    <p:sldId id="370" r:id="rId5"/>
    <p:sldId id="377" r:id="rId6"/>
    <p:sldId id="388" r:id="rId7"/>
    <p:sldId id="360" r:id="rId8"/>
    <p:sldId id="390" r:id="rId9"/>
    <p:sldId id="361" r:id="rId10"/>
    <p:sldId id="379" r:id="rId11"/>
    <p:sldId id="378" r:id="rId12"/>
    <p:sldId id="362" r:id="rId13"/>
    <p:sldId id="383" r:id="rId14"/>
    <p:sldId id="363" r:id="rId15"/>
    <p:sldId id="384" r:id="rId16"/>
    <p:sldId id="364" r:id="rId17"/>
    <p:sldId id="391" r:id="rId18"/>
    <p:sldId id="392" r:id="rId19"/>
    <p:sldId id="371" r:id="rId20"/>
    <p:sldId id="372" r:id="rId21"/>
    <p:sldId id="356"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525" autoAdjust="0"/>
    <p:restoredTop sz="94622" autoAdjust="0"/>
  </p:normalViewPr>
  <p:slideViewPr>
    <p:cSldViewPr>
      <p:cViewPr varScale="1">
        <p:scale>
          <a:sx n="70" d="100"/>
          <a:sy n="70" d="100"/>
        </p:scale>
        <p:origin x="-612" y="-9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299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B288D65-5B8A-45FF-B81B-3D66FD650148}" type="datetimeFigureOut">
              <a:rPr lang="en-US" smtClean="0"/>
              <a:t>12/14/2014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4EE9A33-4E05-4F78-976F-8E97A05201B4}" type="slidenum">
              <a:rPr lang="en-US" smtClean="0"/>
              <a:t>‹#›</a:t>
            </a:fld>
            <a:endParaRPr lang="en-US"/>
          </a:p>
        </p:txBody>
      </p:sp>
    </p:spTree>
    <p:extLst>
      <p:ext uri="{BB962C8B-B14F-4D97-AF65-F5344CB8AC3E}">
        <p14:creationId xmlns:p14="http://schemas.microsoft.com/office/powerpoint/2010/main" val="24628986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391C787-0946-4DFE-8924-90D327E0B50D}" type="datetime1">
              <a:rPr lang="en-US" smtClean="0"/>
              <a:t>12/14/2014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lvl1pPr algn="l">
              <a:defRPr sz="2800" b="1" i="0" baseline="0">
                <a:latin typeface="Arial"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534400" cy="5181600"/>
          </a:xfrm>
        </p:spPr>
        <p:txBody>
          <a:bodyPr>
            <a:normAutofit/>
          </a:bodyPr>
          <a:lstStyle>
            <a:lvl1pPr>
              <a:defRPr sz="2200" baseline="0">
                <a:latin typeface="Arial" pitchFamily="34" charset="0"/>
              </a:defRPr>
            </a:lvl1pPr>
            <a:lvl2pPr>
              <a:defRPr sz="2200" baseline="0">
                <a:latin typeface="Arial" pitchFamily="34" charset="0"/>
              </a:defRPr>
            </a:lvl2pPr>
            <a:lvl3pPr>
              <a:defRPr sz="2200" baseline="0">
                <a:latin typeface="Arial" pitchFamily="34" charset="0"/>
              </a:defRPr>
            </a:lvl3pPr>
            <a:lvl4pPr>
              <a:defRPr sz="2200" baseline="0">
                <a:latin typeface="Arial" pitchFamily="34" charset="0"/>
              </a:defRPr>
            </a:lvl4pPr>
            <a:lvl5pPr>
              <a:defRPr sz="2200" baseline="0">
                <a:latin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32FFB55-3B08-4726-B2CE-2CA162AB6743}" type="datetime1">
              <a:rPr lang="en-US" smtClean="0"/>
              <a:t>12/14/2014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AD85B9-E6C1-46CD-BC43-77D2963D061B}" type="datetime1">
              <a:rPr lang="en-US" smtClean="0"/>
              <a:t>12/14/2014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350BE59-9F15-40DB-9568-D4787E893238}" type="datetime1">
              <a:rPr lang="en-US" smtClean="0"/>
              <a:t>12/14/2014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018ECDD-18CF-43AE-98D1-2C21DB837022}" type="datetime1">
              <a:rPr lang="en-US" smtClean="0"/>
              <a:t>12/14/2014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165749E-9354-4B2A-871B-386334CD1FCF}" type="datetime1">
              <a:rPr lang="en-US" smtClean="0"/>
              <a:t>12/14/2014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41FE3D-DE58-470D-9E96-6AEC54C86FFA}" type="datetime1">
              <a:rPr lang="en-US" smtClean="0"/>
              <a:t>12/14/2014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09F10F-B4B3-46C6-BB99-1C9C919241B5}" type="datetime1">
              <a:rPr lang="en-US" smtClean="0"/>
              <a:t>12/14/2014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C8C813-A749-4CF0-B834-A5998D192DCC}" type="datetime1">
              <a:rPr lang="en-US" smtClean="0"/>
              <a:t>12/14/2014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135424-565B-45A6-B898-21C0E97C9E2D}" type="datetime1">
              <a:rPr lang="en-US" smtClean="0"/>
              <a:t>12/14/2014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26BCDD-3B70-4159-8A2A-54B7446BBC85}" type="datetime1">
              <a:rPr lang="en-US" smtClean="0"/>
              <a:t>12/14/2014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DDE15-47CF-4352-B965-BD87E0F4E03E}" type="datetime1">
              <a:rPr lang="en-US" smtClean="0"/>
              <a:t>12/14/2014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Review of Previous Lecture- Disarmament</a:t>
            </a:r>
            <a:endParaRPr lang="en-US" dirty="0"/>
          </a:p>
        </p:txBody>
      </p:sp>
      <p:sp>
        <p:nvSpPr>
          <p:cNvPr id="3" name="Content Placeholder 2"/>
          <p:cNvSpPr>
            <a:spLocks noGrp="1"/>
          </p:cNvSpPr>
          <p:nvPr>
            <p:ph idx="1"/>
          </p:nvPr>
        </p:nvSpPr>
        <p:spPr/>
        <p:txBody>
          <a:bodyPr>
            <a:normAutofit/>
          </a:bodyPr>
          <a:lstStyle/>
          <a:p>
            <a:r>
              <a:rPr lang="en-US" b="1" u="sng" dirty="0"/>
              <a:t>Arms </a:t>
            </a:r>
            <a:r>
              <a:rPr lang="en-US" b="1" u="sng" dirty="0" smtClean="0"/>
              <a:t>Control: </a:t>
            </a:r>
            <a:r>
              <a:rPr lang="en-US" sz="2000" dirty="0"/>
              <a:t>cooperative and multilateral approach to armament policy instead of a blind race through mutual consensus</a:t>
            </a:r>
          </a:p>
          <a:p>
            <a:r>
              <a:rPr lang="en-US" dirty="0" smtClean="0"/>
              <a:t>Can be unilateral</a:t>
            </a:r>
            <a:r>
              <a:rPr lang="en-US" dirty="0"/>
              <a:t>, bilateral or </a:t>
            </a:r>
            <a:r>
              <a:rPr lang="en-US" dirty="0" smtClean="0"/>
              <a:t>multilateral</a:t>
            </a:r>
          </a:p>
          <a:p>
            <a:r>
              <a:rPr lang="en-US" dirty="0" smtClean="0"/>
              <a:t>Include WMD </a:t>
            </a:r>
            <a:r>
              <a:rPr lang="en-US" dirty="0"/>
              <a:t>and </a:t>
            </a:r>
            <a:r>
              <a:rPr lang="en-US" dirty="0" smtClean="0"/>
              <a:t>conventional weapons but mostly WMD</a:t>
            </a:r>
          </a:p>
          <a:p>
            <a:r>
              <a:rPr lang="en-US" dirty="0" smtClean="0"/>
              <a:t>contributes to balance </a:t>
            </a:r>
            <a:r>
              <a:rPr lang="en-US" dirty="0"/>
              <a:t>of power</a:t>
            </a:r>
          </a:p>
          <a:p>
            <a:r>
              <a:rPr lang="en-US" b="1" u="sng" dirty="0"/>
              <a:t>Armament</a:t>
            </a:r>
            <a:r>
              <a:rPr lang="en-US" dirty="0"/>
              <a:t> is acquiring arms, increasing armed forces, </a:t>
            </a:r>
            <a:r>
              <a:rPr lang="en-US" dirty="0" smtClean="0"/>
              <a:t>  </a:t>
            </a:r>
            <a:r>
              <a:rPr lang="en-US" dirty="0"/>
              <a:t>military bases and spending</a:t>
            </a:r>
          </a:p>
          <a:p>
            <a:r>
              <a:rPr lang="en-US" dirty="0" smtClean="0"/>
              <a:t>Armaments continues since ancient </a:t>
            </a:r>
            <a:r>
              <a:rPr lang="en-US" dirty="0"/>
              <a:t>times, </a:t>
            </a:r>
            <a:endParaRPr lang="en-US" dirty="0" smtClean="0"/>
          </a:p>
          <a:p>
            <a:r>
              <a:rPr lang="en-US" b="1" u="sng" dirty="0" smtClean="0"/>
              <a:t>Effects </a:t>
            </a:r>
            <a:r>
              <a:rPr lang="en-US" b="1" u="sng" dirty="0"/>
              <a:t>of </a:t>
            </a:r>
            <a:r>
              <a:rPr lang="en-US" b="1" u="sng" dirty="0" smtClean="0"/>
              <a:t>Armaments:</a:t>
            </a:r>
            <a:r>
              <a:rPr lang="en-US" dirty="0" smtClean="0"/>
              <a:t> Wastage </a:t>
            </a:r>
            <a:r>
              <a:rPr lang="en-US" dirty="0"/>
              <a:t>of </a:t>
            </a:r>
            <a:r>
              <a:rPr lang="en-US" dirty="0" smtClean="0"/>
              <a:t>resources, social service, industry </a:t>
            </a:r>
            <a:r>
              <a:rPr lang="en-US" dirty="0"/>
              <a:t>and trade </a:t>
            </a:r>
            <a:r>
              <a:rPr lang="en-US" dirty="0" smtClean="0"/>
              <a:t>, Suspicion</a:t>
            </a:r>
            <a:r>
              <a:rPr lang="en-US" dirty="0"/>
              <a:t> </a:t>
            </a:r>
            <a:r>
              <a:rPr lang="en-US" dirty="0" smtClean="0"/>
              <a:t>and fear</a:t>
            </a:r>
          </a:p>
          <a:p>
            <a:r>
              <a:rPr lang="en-US" b="1" u="sng" dirty="0" smtClean="0"/>
              <a:t>Need </a:t>
            </a:r>
            <a:r>
              <a:rPr lang="en-US" b="1" u="sng" dirty="0"/>
              <a:t>for </a:t>
            </a:r>
            <a:r>
              <a:rPr lang="en-US" b="1" u="sng" dirty="0" smtClean="0"/>
              <a:t>disarmaments:</a:t>
            </a:r>
            <a:endParaRPr lang="en-US" u="sng" dirty="0"/>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2122258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GB" dirty="0" smtClean="0"/>
              <a:t>Conflicts &amp; Role </a:t>
            </a:r>
            <a:r>
              <a:rPr lang="en-GB" dirty="0"/>
              <a:t>of </a:t>
            </a:r>
            <a:r>
              <a:rPr lang="en-GB" dirty="0" smtClean="0"/>
              <a:t>Regional </a:t>
            </a:r>
            <a:r>
              <a:rPr lang="en-GB" dirty="0"/>
              <a:t>and </a:t>
            </a:r>
            <a:r>
              <a:rPr lang="en-GB" dirty="0" smtClean="0"/>
              <a:t>International Pacts cont.</a:t>
            </a:r>
            <a:endParaRPr lang="en-US" dirty="0">
              <a:effectLst/>
            </a:endParaRPr>
          </a:p>
        </p:txBody>
      </p:sp>
      <p:sp>
        <p:nvSpPr>
          <p:cNvPr id="3" name="Subtitle 2"/>
          <p:cNvSpPr>
            <a:spLocks noGrp="1"/>
          </p:cNvSpPr>
          <p:nvPr>
            <p:ph type="subTitle" idx="1"/>
          </p:nvPr>
        </p:nvSpPr>
        <p:spPr/>
        <p:txBody>
          <a:bodyPr>
            <a:normAutofit/>
          </a:bodyPr>
          <a:lstStyle/>
          <a:p>
            <a:r>
              <a:rPr lang="en-US" dirty="0"/>
              <a:t>Dr. Fayyaz Ahmad </a:t>
            </a:r>
            <a:r>
              <a:rPr lang="en-US" dirty="0" err="1"/>
              <a:t>Faize</a:t>
            </a:r>
            <a:endParaRPr lang="en-US" dirty="0"/>
          </a:p>
          <a:p>
            <a:endParaRPr lang="en-US" dirty="0"/>
          </a:p>
        </p:txBody>
      </p:sp>
      <p:sp>
        <p:nvSpPr>
          <p:cNvPr id="4" name="Footer Placeholder 3"/>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8573797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Disarmament </a:t>
            </a:r>
            <a:endParaRPr lang="en-US" dirty="0"/>
          </a:p>
        </p:txBody>
      </p:sp>
      <p:sp>
        <p:nvSpPr>
          <p:cNvPr id="3" name="Content Placeholder 2"/>
          <p:cNvSpPr>
            <a:spLocks noGrp="1"/>
          </p:cNvSpPr>
          <p:nvPr>
            <p:ph idx="1"/>
          </p:nvPr>
        </p:nvSpPr>
        <p:spPr/>
        <p:txBody>
          <a:bodyPr/>
          <a:lstStyle/>
          <a:p>
            <a:r>
              <a:rPr lang="en-US" dirty="0"/>
              <a:t>Albert </a:t>
            </a:r>
            <a:r>
              <a:rPr lang="en-US" dirty="0" smtClean="0"/>
              <a:t>Einstein:</a:t>
            </a:r>
            <a:r>
              <a:rPr lang="en-US" dirty="0"/>
              <a:t>  “I do not know with what weapons World War III will be fought, but World War IV will be fought with sticks and stones.”  </a:t>
            </a:r>
            <a:endParaRPr lang="en-US" dirty="0" smtClean="0"/>
          </a:p>
          <a:p>
            <a:r>
              <a:rPr lang="en-US" dirty="0"/>
              <a:t>"Every gun that is made, every warship launched, every rocket fired signifies, in the final sense, a theft from those who hunger and are not fed, those who are cold and are not clothed. </a:t>
            </a:r>
          </a:p>
          <a:p>
            <a:r>
              <a:rPr lang="en-US" dirty="0"/>
              <a:t>The cost of one modern heavy bomber is this: a modern brick school in more than 30 cities</a:t>
            </a:r>
            <a:r>
              <a:rPr lang="en-US" dirty="0" smtClean="0"/>
              <a:t>.“ </a:t>
            </a:r>
            <a:r>
              <a:rPr lang="en-US" sz="1400" i="1" dirty="0" smtClean="0"/>
              <a:t>[Former </a:t>
            </a:r>
            <a:r>
              <a:rPr lang="en-US" sz="1400" i="1" dirty="0"/>
              <a:t>U.S. President Dwight D. Eisenhower (1952-1960</a:t>
            </a:r>
            <a:r>
              <a:rPr lang="en-US" sz="1400" i="1" dirty="0" smtClean="0"/>
              <a:t>)]</a:t>
            </a:r>
            <a:endParaRPr lang="en-US" sz="1400" dirty="0"/>
          </a:p>
          <a:p>
            <a:r>
              <a:rPr lang="en-US" dirty="0"/>
              <a:t/>
            </a:r>
            <a:br>
              <a:rPr lang="en-US" dirty="0"/>
            </a:b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0765035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Disarmament</a:t>
            </a:r>
            <a:endParaRPr lang="en-US" dirty="0"/>
          </a:p>
        </p:txBody>
      </p:sp>
      <p:sp>
        <p:nvSpPr>
          <p:cNvPr id="3" name="Content Placeholder 2"/>
          <p:cNvSpPr>
            <a:spLocks noGrp="1"/>
          </p:cNvSpPr>
          <p:nvPr>
            <p:ph idx="1"/>
          </p:nvPr>
        </p:nvSpPr>
        <p:spPr/>
        <p:txBody>
          <a:bodyPr/>
          <a:lstStyle/>
          <a:p>
            <a:r>
              <a:rPr lang="en-US" dirty="0" smtClean="0"/>
              <a:t>A systematic plan for reduction or abolition of armed forces, number of weapons, military bases and expenditures.</a:t>
            </a:r>
          </a:p>
          <a:p>
            <a:r>
              <a:rPr lang="en-US" b="1" dirty="0"/>
              <a:t>Disarmament</a:t>
            </a:r>
            <a:r>
              <a:rPr lang="en-US" dirty="0"/>
              <a:t> is the act of reducing, limiting, or abolishing </a:t>
            </a:r>
            <a:r>
              <a:rPr lang="en-US" dirty="0" smtClean="0"/>
              <a:t>weapons and defence spending</a:t>
            </a:r>
            <a:endParaRPr lang="en-US" dirty="0"/>
          </a:p>
          <a:p>
            <a:endParaRPr lang="en-US" dirty="0"/>
          </a:p>
        </p:txBody>
      </p:sp>
      <p:sp>
        <p:nvSpPr>
          <p:cNvPr id="4" name="Footer Placeholder 3"/>
          <p:cNvSpPr>
            <a:spLocks noGrp="1"/>
          </p:cNvSpPr>
          <p:nvPr>
            <p:ph type="ftr" sz="quarter" idx="11"/>
          </p:nvPr>
        </p:nvSpPr>
        <p:spPr/>
        <p:txBody>
          <a:bodyPr/>
          <a:lstStyle/>
          <a:p>
            <a:endParaRPr lang="en-US"/>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2224" t="16990" r="15949" b="11274"/>
          <a:stretch/>
        </p:blipFill>
        <p:spPr bwMode="auto">
          <a:xfrm>
            <a:off x="3352800" y="2667000"/>
            <a:ext cx="4824484" cy="36145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874680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Difference b/a Arms Control and Disarmament</a:t>
            </a:r>
            <a:endParaRPr lang="en-US" dirty="0"/>
          </a:p>
        </p:txBody>
      </p:sp>
      <p:sp>
        <p:nvSpPr>
          <p:cNvPr id="3" name="Content Placeholder 2"/>
          <p:cNvSpPr>
            <a:spLocks noGrp="1"/>
          </p:cNvSpPr>
          <p:nvPr>
            <p:ph idx="1"/>
          </p:nvPr>
        </p:nvSpPr>
        <p:spPr>
          <a:xfrm>
            <a:off x="457200" y="1143000"/>
            <a:ext cx="6096000" cy="5181600"/>
          </a:xfrm>
        </p:spPr>
        <p:txBody>
          <a:bodyPr/>
          <a:lstStyle/>
          <a:p>
            <a:r>
              <a:rPr lang="en-US" dirty="0" smtClean="0"/>
              <a:t>Arms control may allow for increase in arms, disarmament seeks reduction in arms</a:t>
            </a:r>
          </a:p>
          <a:p>
            <a:r>
              <a:rPr lang="en-US" dirty="0" smtClean="0"/>
              <a:t>Arms control tries to stabilize </a:t>
            </a:r>
            <a:r>
              <a:rPr lang="en-US" dirty="0"/>
              <a:t>the status </a:t>
            </a:r>
            <a:r>
              <a:rPr lang="en-US" dirty="0" smtClean="0"/>
              <a:t>quo, disarmament seeks to disturb the status quo</a:t>
            </a:r>
          </a:p>
          <a:p>
            <a:r>
              <a:rPr lang="en-US" dirty="0" smtClean="0"/>
              <a:t>Arms control </a:t>
            </a:r>
            <a:r>
              <a:rPr lang="en-US" dirty="0"/>
              <a:t>is </a:t>
            </a:r>
            <a:r>
              <a:rPr lang="en-US" dirty="0" smtClean="0"/>
              <a:t>conservative enterprise</a:t>
            </a:r>
            <a:r>
              <a:rPr lang="en-US" dirty="0"/>
              <a:t> </a:t>
            </a:r>
            <a:r>
              <a:rPr lang="en-US" dirty="0" smtClean="0"/>
              <a:t>while Disarmament is </a:t>
            </a:r>
            <a:r>
              <a:rPr lang="en-US" dirty="0"/>
              <a:t>a radical </a:t>
            </a:r>
            <a:r>
              <a:rPr lang="en-US" dirty="0" smtClean="0"/>
              <a:t>one</a:t>
            </a:r>
          </a:p>
        </p:txBody>
      </p:sp>
      <p:sp>
        <p:nvSpPr>
          <p:cNvPr id="4" name="Footer Placeholder 3"/>
          <p:cNvSpPr>
            <a:spLocks noGrp="1"/>
          </p:cNvSpPr>
          <p:nvPr>
            <p:ph type="ftr" sz="quarter" idx="11"/>
          </p:nvPr>
        </p:nvSpPr>
        <p:spPr>
          <a:xfrm>
            <a:off x="685800" y="6356350"/>
            <a:ext cx="5334000" cy="365125"/>
          </a:xfrm>
        </p:spPr>
        <p:txBody>
          <a:bodyPr/>
          <a:lstStyle/>
          <a:p>
            <a:r>
              <a:rPr lang="en-US" dirty="0"/>
              <a:t>http://www.un.org/disarmament/HomePage/treaty/treaties.shtml</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0" y="1143000"/>
            <a:ext cx="2133600" cy="51948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233536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Needs for Disarmament</a:t>
            </a:r>
            <a:endParaRPr lang="en-US" dirty="0"/>
          </a:p>
        </p:txBody>
      </p:sp>
      <p:sp>
        <p:nvSpPr>
          <p:cNvPr id="3" name="Content Placeholder 2"/>
          <p:cNvSpPr>
            <a:spLocks noGrp="1"/>
          </p:cNvSpPr>
          <p:nvPr>
            <p:ph idx="1"/>
          </p:nvPr>
        </p:nvSpPr>
        <p:spPr/>
        <p:txBody>
          <a:bodyPr/>
          <a:lstStyle/>
          <a:p>
            <a:r>
              <a:rPr lang="en-US" dirty="0" smtClean="0"/>
              <a:t>If armaments </a:t>
            </a:r>
            <a:r>
              <a:rPr lang="en-US" dirty="0"/>
              <a:t>leads to fear and war, then  disarmaments would </a:t>
            </a:r>
            <a:r>
              <a:rPr lang="en-US" b="1" u="sng" dirty="0"/>
              <a:t>lead to </a:t>
            </a:r>
            <a:r>
              <a:rPr lang="en-US" b="1" u="sng" dirty="0" smtClean="0"/>
              <a:t>peace and easing of tension</a:t>
            </a:r>
            <a:endParaRPr lang="en-US" b="1" u="sng" dirty="0"/>
          </a:p>
          <a:p>
            <a:r>
              <a:rPr lang="en-US" dirty="0" smtClean="0"/>
              <a:t>Leads to </a:t>
            </a:r>
            <a:r>
              <a:rPr lang="en-US" b="1" u="sng" dirty="0" smtClean="0"/>
              <a:t>better </a:t>
            </a:r>
            <a:r>
              <a:rPr lang="en-US" b="1" u="sng" dirty="0"/>
              <a:t>understanding</a:t>
            </a:r>
            <a:r>
              <a:rPr lang="en-US" b="1" dirty="0"/>
              <a:t> </a:t>
            </a:r>
            <a:r>
              <a:rPr lang="en-US" dirty="0"/>
              <a:t>of a state’s </a:t>
            </a:r>
            <a:r>
              <a:rPr lang="en-US" dirty="0" smtClean="0"/>
              <a:t>intentions and </a:t>
            </a:r>
            <a:r>
              <a:rPr lang="en-US" b="1" u="sng" dirty="0" smtClean="0"/>
              <a:t>confidence building</a:t>
            </a:r>
          </a:p>
          <a:p>
            <a:r>
              <a:rPr lang="en-US" b="1" u="sng" dirty="0" smtClean="0"/>
              <a:t>Saving of </a:t>
            </a:r>
            <a:r>
              <a:rPr lang="en-US" b="1" u="sng" dirty="0" err="1" smtClean="0"/>
              <a:t>resouces</a:t>
            </a:r>
            <a:r>
              <a:rPr lang="en-US" b="1" u="sng" dirty="0" smtClean="0"/>
              <a:t> and socio-economic development</a:t>
            </a:r>
          </a:p>
          <a:p>
            <a:r>
              <a:rPr lang="en-US" dirty="0"/>
              <a:t>However, mutual agreement is needed for disarmament </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9063876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Disarmament Efforts</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1</a:t>
            </a:r>
            <a:r>
              <a:rPr lang="en-US" dirty="0" smtClean="0"/>
              <a:t>. Can be traced back to Peace of Westphalia, 1648</a:t>
            </a:r>
          </a:p>
          <a:p>
            <a:r>
              <a:rPr lang="en-US" dirty="0" smtClean="0"/>
              <a:t>Agreed that all existing fortification be abolished and no new fortification will be made</a:t>
            </a:r>
          </a:p>
          <a:p>
            <a:pPr marL="0" indent="0">
              <a:buNone/>
            </a:pPr>
            <a:r>
              <a:rPr lang="en-US" dirty="0" smtClean="0"/>
              <a:t>2. First systematic proposal given by Czar of Russia in 1816 but was not accepted by other European powers</a:t>
            </a:r>
          </a:p>
          <a:p>
            <a:pPr marL="0" indent="0">
              <a:buNone/>
            </a:pPr>
            <a:r>
              <a:rPr lang="en-US" dirty="0" smtClean="0"/>
              <a:t>3. Proposal of France for reducing arms but in vain</a:t>
            </a:r>
          </a:p>
          <a:p>
            <a:pPr marL="0" indent="0">
              <a:buNone/>
            </a:pPr>
            <a:r>
              <a:rPr lang="en-US" dirty="0" smtClean="0"/>
              <a:t>4. Tsar of Russia on 1898 for reducing arms but not much success</a:t>
            </a:r>
          </a:p>
          <a:p>
            <a:pPr marL="0" indent="0">
              <a:buNone/>
            </a:pPr>
            <a:r>
              <a:rPr lang="en-US" dirty="0" smtClean="0"/>
              <a:t>5. President Wilson stressed on disarmament after WW-I that it be reduced to ‘lowest point consistent with domestic safety’</a:t>
            </a:r>
          </a:p>
          <a:p>
            <a:pPr marL="0" indent="0">
              <a:buNone/>
            </a:pP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2692628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Disarmament Efforts cont.</a:t>
            </a:r>
          </a:p>
        </p:txBody>
      </p:sp>
      <p:sp>
        <p:nvSpPr>
          <p:cNvPr id="3" name="Content Placeholder 2"/>
          <p:cNvSpPr>
            <a:spLocks noGrp="1"/>
          </p:cNvSpPr>
          <p:nvPr>
            <p:ph idx="1"/>
          </p:nvPr>
        </p:nvSpPr>
        <p:spPr/>
        <p:txBody>
          <a:bodyPr/>
          <a:lstStyle/>
          <a:p>
            <a:pPr marL="0" indent="0">
              <a:buNone/>
            </a:pPr>
            <a:r>
              <a:rPr lang="en-US" dirty="0"/>
              <a:t>6. League of Nations also emphasized on general disarmaments- membership only if willing to accept arms regulation by League</a:t>
            </a:r>
          </a:p>
          <a:p>
            <a:pPr marL="0" indent="0">
              <a:buNone/>
            </a:pPr>
            <a:r>
              <a:rPr lang="en-US" dirty="0"/>
              <a:t>7. However, League failed to pursue effectively disarmament efforts due to rivalry between major powers and armament </a:t>
            </a:r>
            <a:r>
              <a:rPr lang="en-US" dirty="0" smtClean="0"/>
              <a:t>continued.</a:t>
            </a:r>
          </a:p>
          <a:p>
            <a:pPr marL="0" indent="0">
              <a:buNone/>
            </a:pPr>
            <a:r>
              <a:rPr lang="en-US" dirty="0"/>
              <a:t>8. UN charter also laid emphasis on regulation of arms</a:t>
            </a:r>
            <a:r>
              <a:rPr lang="en-US" dirty="0" smtClean="0"/>
              <a:t>.</a:t>
            </a:r>
            <a:r>
              <a:rPr lang="en-US" dirty="0" smtClean="0"/>
              <a:t> </a:t>
            </a:r>
            <a:r>
              <a:rPr lang="en-US" dirty="0"/>
              <a:t>UNO has a separate office for disarmament. It is called The United Nations Office for Disarmament Affairs (UNODA) which implements the decisions of the General Assembly on disarmament matters</a:t>
            </a:r>
          </a:p>
          <a:p>
            <a:pPr marL="0" indent="0">
              <a:buNone/>
            </a:pPr>
            <a:r>
              <a:rPr lang="en-US" dirty="0" smtClean="0"/>
              <a:t>9</a:t>
            </a:r>
            <a:r>
              <a:rPr lang="en-US" dirty="0"/>
              <a:t>. Atomic energy Commission (1946): for preventing the acquiring of nuclear weapons for destruction and ensuring its peaceful use and to identify safeguards by way of inspections of nuclear sites.</a:t>
            </a:r>
          </a:p>
          <a:p>
            <a:pPr marL="0" indent="0">
              <a:buNone/>
            </a:pPr>
            <a:endParaRPr lang="en-US" dirty="0"/>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000011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Disarmament </a:t>
            </a:r>
            <a:r>
              <a:rPr lang="en-US" dirty="0" smtClean="0"/>
              <a:t>Efforts cont.</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However, it did not achieve anything concrete as other permanent members of security council did not test their nuclear bomb.</a:t>
            </a:r>
          </a:p>
          <a:p>
            <a:pPr marL="0" indent="0">
              <a:buNone/>
            </a:pPr>
            <a:r>
              <a:rPr lang="en-US" dirty="0" smtClean="0"/>
              <a:t>10. Atom for Peace Plan (1953): President Eisenhower of US proposed to use atomic energy for peaceful purpose through establishing an international pool of fissionable material which could </a:t>
            </a:r>
            <a:r>
              <a:rPr lang="en-US" dirty="0" smtClean="0"/>
              <a:t>be </a:t>
            </a:r>
            <a:r>
              <a:rPr lang="en-US" dirty="0" smtClean="0"/>
              <a:t>provided to other states only for </a:t>
            </a:r>
            <a:r>
              <a:rPr lang="en-US" dirty="0"/>
              <a:t>peaceful purposes. </a:t>
            </a:r>
            <a:r>
              <a:rPr lang="en-US" dirty="0" smtClean="0"/>
              <a:t> However, SU opposed  the plan </a:t>
            </a:r>
            <a:r>
              <a:rPr lang="en-US" dirty="0"/>
              <a:t>arguing </a:t>
            </a:r>
            <a:r>
              <a:rPr lang="en-US" dirty="0" smtClean="0"/>
              <a:t>that first </a:t>
            </a:r>
            <a:r>
              <a:rPr lang="en-US" dirty="0"/>
              <a:t>an agreement on prohibiting nuclear </a:t>
            </a:r>
            <a:r>
              <a:rPr lang="en-US" dirty="0" smtClean="0"/>
              <a:t>weapons is more important.</a:t>
            </a:r>
          </a:p>
          <a:p>
            <a:pPr marL="0" indent="0">
              <a:buNone/>
            </a:pPr>
            <a:r>
              <a:rPr lang="en-US" dirty="0" smtClean="0"/>
              <a:t>11. Nuclear Test Ban (1958-61): US, UK and SU involved in series of talk to arrive at agreement to suspend all types of nuclear test in earth atmosphere, outer space, in ocean and underground.</a:t>
            </a:r>
          </a:p>
          <a:p>
            <a:pPr marL="0" indent="0">
              <a:buNone/>
            </a:pPr>
            <a:r>
              <a:rPr lang="en-US" dirty="0" smtClean="0"/>
              <a:t>However, the 100 Megaton Bomb explosion by SU in 1961 spoiled all the efforts and US announced to do similar test as well.</a:t>
            </a: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2696591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sp>
        <p:nvSpPr>
          <p:cNvPr id="4" name="Footer Placeholder 3"/>
          <p:cNvSpPr>
            <a:spLocks noGrp="1"/>
          </p:cNvSpPr>
          <p:nvPr>
            <p:ph type="ftr" sz="quarter" idx="11"/>
          </p:nvPr>
        </p:nvSpPr>
        <p:spPr>
          <a:xfrm>
            <a:off x="838200" y="6356350"/>
            <a:ext cx="5181600" cy="365125"/>
          </a:xfrm>
        </p:spPr>
        <p:txBody>
          <a:bodyPr/>
          <a:lstStyle/>
          <a:p>
            <a:r>
              <a:rPr lang="en-US" dirty="0"/>
              <a:t>http://reportingkenya.net/reports/kenyan-disarmament-off-target/</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142999"/>
            <a:ext cx="8191500" cy="51469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117062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Nuclear Explosion </a:t>
            </a:r>
            <a:r>
              <a:rPr lang="en-US" dirty="0"/>
              <a:t>1953 at the Nevada Test </a:t>
            </a:r>
          </a:p>
        </p:txBody>
      </p:sp>
      <p:sp>
        <p:nvSpPr>
          <p:cNvPr id="4" name="Footer Placeholder 3"/>
          <p:cNvSpPr>
            <a:spLocks noGrp="1"/>
          </p:cNvSpPr>
          <p:nvPr>
            <p:ph type="ftr" sz="quarter" idx="11"/>
          </p:nvPr>
        </p:nvSpPr>
        <p:spPr/>
        <p:txBody>
          <a:bodyPr/>
          <a:lstStyle/>
          <a:p>
            <a:endParaRPr lang="en-US" dirty="0"/>
          </a:p>
        </p:txBody>
      </p:sp>
      <p:pic>
        <p:nvPicPr>
          <p:cNvPr id="3078" name="Picture 6"/>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3400" y="1143000"/>
            <a:ext cx="7937348"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482518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Disarmament </a:t>
            </a:r>
            <a:r>
              <a:rPr lang="en-US" dirty="0" smtClean="0"/>
              <a:t>Efforts cont.</a:t>
            </a:r>
            <a:endParaRPr lang="en-US" dirty="0"/>
          </a:p>
        </p:txBody>
      </p:sp>
      <p:sp>
        <p:nvSpPr>
          <p:cNvPr id="3" name="Content Placeholder 2"/>
          <p:cNvSpPr>
            <a:spLocks noGrp="1"/>
          </p:cNvSpPr>
          <p:nvPr>
            <p:ph idx="1"/>
          </p:nvPr>
        </p:nvSpPr>
        <p:spPr/>
        <p:txBody>
          <a:bodyPr/>
          <a:lstStyle/>
          <a:p>
            <a:pPr marL="0" indent="0">
              <a:buNone/>
            </a:pPr>
            <a:r>
              <a:rPr lang="en-US" dirty="0" smtClean="0"/>
              <a:t>12. Antarctic Treaty (1959): Antarctica was declared as a military free zone. No military base, test or deployment of forces, disposal of nuclear waste in Antarctica. </a:t>
            </a:r>
          </a:p>
          <a:p>
            <a:pPr marL="0" indent="0">
              <a:buNone/>
            </a:pPr>
            <a:r>
              <a:rPr lang="en-US" dirty="0" smtClean="0"/>
              <a:t>13. Limited Test Ban Treaty (1963): concluded in Moscow</a:t>
            </a:r>
          </a:p>
          <a:p>
            <a:pPr marL="0" indent="0">
              <a:buNone/>
            </a:pPr>
            <a:r>
              <a:rPr lang="en-US" dirty="0" smtClean="0"/>
              <a:t>prohibited nuclear test and explosion in atmosphere, outer space, under water. Underground test was not prohibited. </a:t>
            </a:r>
          </a:p>
          <a:p>
            <a:pPr marL="0" indent="0">
              <a:buNone/>
            </a:pPr>
            <a:r>
              <a:rPr lang="en-US" dirty="0" smtClean="0"/>
              <a:t>It was signed by US, UK and SU, but France and China refused as they did not test their nuclear weapon. 1964, China test her first bomb. Efforts failed.</a:t>
            </a:r>
          </a:p>
          <a:p>
            <a:pPr marL="0" indent="0">
              <a:buNone/>
            </a:pPr>
            <a:r>
              <a:rPr lang="en-US" dirty="0" smtClean="0"/>
              <a:t>14. Non-Proliferation Treaty (1968): prohibited the transfer of nuclear weapons to other states, nuclear states shall not help other state acquire nuclear weapons, the non-nuclear states signing the treaty will not acquire these weapons, allowed the use of nuclear energy for research and peaceful purpose- enforced 1970</a:t>
            </a:r>
          </a:p>
          <a:p>
            <a:pPr marL="0" indent="0">
              <a:buNone/>
            </a:pPr>
            <a:endParaRPr lang="en-US" dirty="0" smtClean="0"/>
          </a:p>
          <a:p>
            <a:pPr marL="0" indent="0">
              <a:buNone/>
            </a:pPr>
            <a:endParaRPr lang="en-US" dirty="0" smtClean="0"/>
          </a:p>
          <a:p>
            <a:pPr marL="0" indent="0">
              <a:buNone/>
            </a:pP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653978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Nuclear states</a:t>
            </a:r>
            <a:endParaRPr lang="en-US" dirty="0"/>
          </a:p>
        </p:txBody>
      </p:sp>
      <p:sp>
        <p:nvSpPr>
          <p:cNvPr id="3" name="Content Placeholder 2"/>
          <p:cNvSpPr>
            <a:spLocks noGrp="1"/>
          </p:cNvSpPr>
          <p:nvPr>
            <p:ph idx="1"/>
          </p:nvPr>
        </p:nvSpPr>
        <p:spPr/>
        <p:txBody>
          <a:bodyPr/>
          <a:lstStyle/>
          <a:p>
            <a:pPr marL="0" indent="0">
              <a:buNone/>
            </a:pPr>
            <a:endParaRPr lang="en-US" dirty="0"/>
          </a:p>
        </p:txBody>
      </p:sp>
      <p:sp>
        <p:nvSpPr>
          <p:cNvPr id="4" name="Footer Placeholder 3"/>
          <p:cNvSpPr>
            <a:spLocks noGrp="1"/>
          </p:cNvSpPr>
          <p:nvPr>
            <p:ph type="ftr" sz="quarter" idx="11"/>
          </p:nvPr>
        </p:nvSpPr>
        <p:spPr>
          <a:xfrm>
            <a:off x="914400" y="6356350"/>
            <a:ext cx="5105400" cy="365125"/>
          </a:xfrm>
        </p:spPr>
        <p:txBody>
          <a:bodyPr/>
          <a:lstStyle/>
          <a:p>
            <a:r>
              <a:rPr lang="en-US" dirty="0"/>
              <a:t>http://www.pircenter.org/en/projects/14-ways-towards-nuclear-disarmament</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981713"/>
            <a:ext cx="4233009" cy="2916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799" y="1234838"/>
            <a:ext cx="4009871" cy="3337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92756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Disarmament </a:t>
            </a:r>
            <a:r>
              <a:rPr lang="en-US" dirty="0" smtClean="0"/>
              <a:t>Efforts cont. </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15. Strategic Arms Limitation Treaty (1972): Both super powers agreed to reduce their arms and sophisticated weapons comprising of ICBM and </a:t>
            </a:r>
            <a:r>
              <a:rPr lang="en-US" dirty="0"/>
              <a:t>submarine-launched ballistic missiles (SLBMs)</a:t>
            </a:r>
            <a:r>
              <a:rPr lang="en-US" dirty="0" smtClean="0"/>
              <a:t>. The number of ICBM for SU was fixed at 1618 and for US 1054.</a:t>
            </a:r>
          </a:p>
          <a:p>
            <a:pPr marL="0" indent="0">
              <a:buNone/>
            </a:pPr>
            <a:r>
              <a:rPr lang="en-US" dirty="0" smtClean="0"/>
              <a:t>16. SALT II (1979): After expiry of SALT I in 1977, SALT II signed to further decrease strategic offensive weapons and ICBMs. Before US senate could ratify it, SU intervention in Afghanistan disturbed the atmosphere. However, US continued with following the limits proposed by the treaty.</a:t>
            </a:r>
          </a:p>
          <a:p>
            <a:r>
              <a:rPr lang="en-US" dirty="0"/>
              <a:t>The Missile Technology Control Regime, 1987 – An informal agreement between </a:t>
            </a:r>
            <a:r>
              <a:rPr lang="en-US" dirty="0" smtClean="0"/>
              <a:t>34 states </a:t>
            </a:r>
            <a:r>
              <a:rPr lang="en-US" dirty="0"/>
              <a:t>to prevent the proliferation of missile </a:t>
            </a:r>
            <a:r>
              <a:rPr lang="en-US" dirty="0" smtClean="0"/>
              <a:t>technology. It </a:t>
            </a:r>
            <a:r>
              <a:rPr lang="en-US" dirty="0"/>
              <a:t>was supplemented in </a:t>
            </a:r>
            <a:r>
              <a:rPr lang="en-US" dirty="0" smtClean="0"/>
              <a:t>2002 by </a:t>
            </a:r>
            <a:r>
              <a:rPr lang="en-US" dirty="0"/>
              <a:t>the International Code of Conduct against Missile Proliferation (ICOC) and its </a:t>
            </a:r>
            <a:r>
              <a:rPr lang="en-US" dirty="0" smtClean="0"/>
              <a:t>membership of </a:t>
            </a:r>
            <a:r>
              <a:rPr lang="en-US" dirty="0"/>
              <a:t>119 states</a:t>
            </a:r>
            <a:r>
              <a:rPr lang="en-US" dirty="0" smtClean="0"/>
              <a:t>.</a:t>
            </a:r>
          </a:p>
          <a:p>
            <a:pPr marL="0" indent="0">
              <a:buNone/>
            </a:pPr>
            <a:endParaRPr lang="en-US" dirty="0" smtClean="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9043801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a:t>Jimmy Carter and Leonid Brezhnev signing SALT II treaty, June 18, 1979, in Vienna.</a:t>
            </a:r>
          </a:p>
        </p:txBody>
      </p:sp>
      <p:sp>
        <p:nvSpPr>
          <p:cNvPr id="3" name="Content Placeholder 2"/>
          <p:cNvSpPr>
            <a:spLocks noGrp="1"/>
          </p:cNvSpPr>
          <p:nvPr>
            <p:ph idx="1"/>
          </p:nvPr>
        </p:nvSpPr>
        <p:spPr/>
        <p:txBody>
          <a:bodyPr/>
          <a:lstStyle/>
          <a:p>
            <a:endParaRPr lang="en-US" dirty="0"/>
          </a:p>
        </p:txBody>
      </p:sp>
      <p:sp>
        <p:nvSpPr>
          <p:cNvPr id="4" name="Footer Placeholder 3"/>
          <p:cNvSpPr>
            <a:spLocks noGrp="1"/>
          </p:cNvSpPr>
          <p:nvPr>
            <p:ph type="ftr" sz="quarter" idx="11"/>
          </p:nvPr>
        </p:nvSpPr>
        <p:spPr>
          <a:xfrm>
            <a:off x="762000" y="6356350"/>
            <a:ext cx="5257800" cy="365125"/>
          </a:xfrm>
        </p:spPr>
        <p:txBody>
          <a:bodyPr/>
          <a:lstStyle/>
          <a:p>
            <a:r>
              <a:rPr lang="en-US" dirty="0"/>
              <a:t>http://en.wikipedia.org/wiki/Strategic_Arms_Limitation_Talks</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0185" y="1219199"/>
            <a:ext cx="8294146" cy="51840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903955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Disarmament </a:t>
            </a:r>
            <a:r>
              <a:rPr lang="en-US" dirty="0" smtClean="0"/>
              <a:t>Efforts cont.</a:t>
            </a:r>
            <a:endParaRPr lang="en-US" dirty="0"/>
          </a:p>
        </p:txBody>
      </p:sp>
      <p:sp>
        <p:nvSpPr>
          <p:cNvPr id="3" name="Content Placeholder 2"/>
          <p:cNvSpPr>
            <a:spLocks noGrp="1"/>
          </p:cNvSpPr>
          <p:nvPr>
            <p:ph idx="1"/>
          </p:nvPr>
        </p:nvSpPr>
        <p:spPr/>
        <p:txBody>
          <a:bodyPr>
            <a:normAutofit/>
          </a:bodyPr>
          <a:lstStyle/>
          <a:p>
            <a:r>
              <a:rPr lang="en-US" dirty="0"/>
              <a:t>INF (Intermediate Range Nuclear forces Treaty): ban long and Shorter Range Missiles. Signed in 1987 between US &amp; USSR eliminating ground launched Ballistic and Cruise Missiles with the range between 500 and 5,500 km. More than 2,500 missiles with the nuclear warheads were destroyed in 3 years time. </a:t>
            </a:r>
          </a:p>
          <a:p>
            <a:pPr marL="0" indent="0">
              <a:buNone/>
            </a:pPr>
            <a:r>
              <a:rPr lang="en-US" dirty="0" smtClean="0"/>
              <a:t>17</a:t>
            </a:r>
            <a:r>
              <a:rPr lang="en-US" dirty="0"/>
              <a:t>. Strategic Arms Reduction Treaty (1991): proposed reduction in nuclear weapons to 6000 and ICBMs to 1600. It resulted in 80% reduction of strategic nuclear weapons</a:t>
            </a:r>
          </a:p>
          <a:p>
            <a:pPr marL="0" indent="0">
              <a:buNone/>
            </a:pPr>
            <a:r>
              <a:rPr lang="en-US" dirty="0" smtClean="0"/>
              <a:t>18. START-II (1993):  </a:t>
            </a:r>
            <a:r>
              <a:rPr lang="en-US" dirty="0"/>
              <a:t>kept the condition of 3,000 to 3,500 nuclear warheads for US and RUSSIA </a:t>
            </a:r>
            <a:r>
              <a:rPr lang="en-US" dirty="0" smtClean="0"/>
              <a:t>by </a:t>
            </a:r>
            <a:r>
              <a:rPr lang="en-US" dirty="0"/>
              <a:t>year 2003</a:t>
            </a:r>
            <a:endParaRPr lang="en-US" dirty="0" smtClean="0"/>
          </a:p>
          <a:p>
            <a:pPr marL="0" indent="0">
              <a:buNone/>
            </a:pPr>
            <a:r>
              <a:rPr lang="en-US" dirty="0" smtClean="0"/>
              <a:t>19. Comprehensive Nuclear Test Ban Treaty (CTBT): adopted in 1996. Bans all types of nuclear explosion for all purpose. India and Pakistan did not sign so not enforced yet.</a:t>
            </a:r>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1545247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dirty="0"/>
              <a:t>20. The SORT Treaty (Strategic Offensive Reductions Treaty, also known as the Moscow Treaty): adopted in 2002, to limit the US and Russia to 1700–2200 deployed strategic nuclear weapons each by 2012. However, it still allows unlimited numbers of nuclear weapons to be held as non-deployed.</a:t>
            </a:r>
          </a:p>
          <a:p>
            <a:pPr marL="0" indent="0">
              <a:buNone/>
            </a:pPr>
            <a:r>
              <a:rPr lang="en-US" dirty="0" smtClean="0"/>
              <a:t>21. New </a:t>
            </a:r>
            <a:r>
              <a:rPr lang="en-US" dirty="0"/>
              <a:t>START Treaty—signed 2010, into force in 2011: replaces SORT treaty, reduces deployed nuclear warheads by about half, will remain into force until at least </a:t>
            </a:r>
            <a:r>
              <a:rPr lang="en-US" dirty="0" smtClean="0"/>
              <a:t>2021</a:t>
            </a:r>
          </a:p>
          <a:p>
            <a:r>
              <a:rPr lang="en-US" dirty="0"/>
              <a:t>South </a:t>
            </a:r>
            <a:r>
              <a:rPr lang="en-US" dirty="0" smtClean="0"/>
              <a:t>Africa is the only country that developed nuclear weapons during </a:t>
            </a:r>
            <a:r>
              <a:rPr lang="en-US" dirty="0"/>
              <a:t>the 1980s, </a:t>
            </a:r>
            <a:r>
              <a:rPr lang="en-US" dirty="0" smtClean="0"/>
              <a:t>and dismantled all of them 1990s</a:t>
            </a:r>
            <a:r>
              <a:rPr lang="en-US" dirty="0"/>
              <a:t>.</a:t>
            </a:r>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7654902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1800" b="0" dirty="0"/>
              <a:t>President Barack Obama and Russian President Dmitry Medvedev signed the </a:t>
            </a:r>
            <a:r>
              <a:rPr lang="en-US" sz="1800" b="0" dirty="0" smtClean="0"/>
              <a:t>New START </a:t>
            </a:r>
            <a:r>
              <a:rPr lang="en-US" sz="1800" b="0" dirty="0"/>
              <a:t>treaty on nuclear weapons today.</a:t>
            </a:r>
          </a:p>
        </p:txBody>
      </p:sp>
      <p:sp>
        <p:nvSpPr>
          <p:cNvPr id="3" name="Content Placeholder 2"/>
          <p:cNvSpPr>
            <a:spLocks noGrp="1"/>
          </p:cNvSpPr>
          <p:nvPr>
            <p:ph idx="1"/>
          </p:nvPr>
        </p:nvSpPr>
        <p:spPr/>
        <p:txBody>
          <a:bodyPr/>
          <a:lstStyle/>
          <a:p>
            <a:endParaRPr lang="en-US" dirty="0"/>
          </a:p>
        </p:txBody>
      </p:sp>
      <p:sp>
        <p:nvSpPr>
          <p:cNvPr id="4" name="Footer Placeholder 3"/>
          <p:cNvSpPr>
            <a:spLocks noGrp="1"/>
          </p:cNvSpPr>
          <p:nvPr>
            <p:ph type="ftr" sz="quarter" idx="11"/>
          </p:nvPr>
        </p:nvSpPr>
        <p:spPr>
          <a:xfrm>
            <a:off x="685800" y="6356350"/>
            <a:ext cx="6324600" cy="365125"/>
          </a:xfrm>
        </p:spPr>
        <p:txBody>
          <a:bodyPr/>
          <a:lstStyle/>
          <a:p>
            <a:r>
              <a:rPr lang="en-US" dirty="0"/>
              <a:t>http://www.csmonitor.com/World/Europe/2010/0408/Obama-Medvedev-sign-START-treaty-on-nuclear-weapons-but-Russia-is-uneasy</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990600"/>
            <a:ext cx="7924800" cy="528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081984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normAutofit/>
          </a:bodyPr>
          <a:lstStyle/>
          <a:p>
            <a:r>
              <a:rPr lang="en-US" dirty="0" smtClean="0"/>
              <a:t> Security </a:t>
            </a:r>
            <a:r>
              <a:rPr lang="en-US" dirty="0"/>
              <a:t>cannot be achieved through the continued reliance on weapons, but only through international cooperation in developing and maintaining effective, binding, and verifiable multilateral agreements such as embodied in the peaceful regimes of Disarmament and Arms Control</a:t>
            </a:r>
            <a:r>
              <a:rPr lang="en-US" dirty="0" smtClean="0"/>
              <a:t>.</a:t>
            </a:r>
          </a:p>
          <a:p>
            <a:r>
              <a:rPr lang="en-US" dirty="0"/>
              <a:t> </a:t>
            </a:r>
            <a:r>
              <a:rPr lang="en-US" dirty="0" smtClean="0"/>
              <a:t>Disarmament </a:t>
            </a:r>
            <a:r>
              <a:rPr lang="en-US" dirty="0"/>
              <a:t>and Arms Control must be given highest priority across the globe. </a:t>
            </a:r>
          </a:p>
          <a:p>
            <a:r>
              <a:rPr lang="en-US" dirty="0" smtClean="0"/>
              <a:t>Disarmament resulted in confidence building measures between the two hostile blocks and lead to reduction in the number of strategic nuclear weapons.</a:t>
            </a:r>
          </a:p>
          <a:p>
            <a:r>
              <a:rPr lang="en-US" dirty="0" smtClean="0"/>
              <a:t>Prevented the wastage of resources and diversion of these resources for humanitarian purposes and national development</a:t>
            </a:r>
          </a:p>
          <a:p>
            <a:r>
              <a:rPr lang="en-US" dirty="0" smtClean="0"/>
              <a:t>Promoted peace and reduced tension and fear atmosphere and brought stability in the region</a:t>
            </a: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9966854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b="1" u="sng" dirty="0"/>
              <a:t>Disarmamen</a:t>
            </a:r>
            <a:r>
              <a:rPr lang="en-US" dirty="0"/>
              <a:t>t: </a:t>
            </a:r>
            <a:r>
              <a:rPr lang="en-US" dirty="0" smtClean="0"/>
              <a:t>systematic </a:t>
            </a:r>
            <a:r>
              <a:rPr lang="en-US" dirty="0"/>
              <a:t>plan for reduction or abolition of armed forces, number of weapons, military bases and expenditures.</a:t>
            </a:r>
          </a:p>
          <a:p>
            <a:r>
              <a:rPr lang="en-US" dirty="0" smtClean="0"/>
              <a:t>Difference </a:t>
            </a:r>
            <a:r>
              <a:rPr lang="en-US" dirty="0"/>
              <a:t>between arms control and disarmament: </a:t>
            </a:r>
            <a:endParaRPr lang="en-US" dirty="0" smtClean="0"/>
          </a:p>
          <a:p>
            <a:r>
              <a:rPr lang="en-US" b="1" u="sng" dirty="0" smtClean="0"/>
              <a:t>Need </a:t>
            </a:r>
            <a:r>
              <a:rPr lang="en-US" b="1" u="sng" dirty="0"/>
              <a:t>for </a:t>
            </a:r>
            <a:r>
              <a:rPr lang="en-US" b="1" u="sng" dirty="0" smtClean="0"/>
              <a:t>Disarmament</a:t>
            </a:r>
            <a:r>
              <a:rPr lang="en-US" dirty="0" smtClean="0"/>
              <a:t>: bring peace, security, confidence building measure, saving of resources and socio-economic  development,</a:t>
            </a:r>
            <a:endParaRPr lang="en-US" dirty="0"/>
          </a:p>
          <a:p>
            <a:r>
              <a:rPr lang="en-US" b="1" u="sng" dirty="0"/>
              <a:t>Disarmament </a:t>
            </a:r>
            <a:r>
              <a:rPr lang="en-US" b="1" u="sng" dirty="0" smtClean="0"/>
              <a:t>Efforts: </a:t>
            </a:r>
            <a:endParaRPr lang="en-US" b="1" u="sng" dirty="0"/>
          </a:p>
          <a:p>
            <a:r>
              <a:rPr lang="en-US" dirty="0" smtClean="0"/>
              <a:t>Conclusion</a:t>
            </a: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338469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Questions</a:t>
            </a:r>
            <a:endParaRPr lang="en-US" dirty="0"/>
          </a:p>
        </p:txBody>
      </p:sp>
      <p:sp>
        <p:nvSpPr>
          <p:cNvPr id="3" name="Content Placeholder 2"/>
          <p:cNvSpPr>
            <a:spLocks noGrp="1"/>
          </p:cNvSpPr>
          <p:nvPr>
            <p:ph idx="1"/>
          </p:nvPr>
        </p:nvSpPr>
        <p:spPr/>
        <p:txBody>
          <a:bodyPr/>
          <a:lstStyle/>
          <a:p>
            <a:pPr marL="0" indent="0">
              <a:buNone/>
            </a:pPr>
            <a:r>
              <a:rPr lang="en-US" dirty="0" smtClean="0"/>
              <a:t>Q1. What are the effects of armaments?</a:t>
            </a:r>
          </a:p>
          <a:p>
            <a:pPr marL="0" indent="0">
              <a:buNone/>
            </a:pPr>
            <a:r>
              <a:rPr lang="en-US" dirty="0" smtClean="0"/>
              <a:t>Q2. Distinguish between arms Control and disarmament.</a:t>
            </a:r>
          </a:p>
          <a:p>
            <a:pPr marL="0" indent="0">
              <a:buNone/>
            </a:pPr>
            <a:r>
              <a:rPr lang="en-US" dirty="0" smtClean="0"/>
              <a:t>Q3. Why Disarmament is needed?</a:t>
            </a:r>
          </a:p>
          <a:p>
            <a:pPr marL="0" indent="0">
              <a:buNone/>
            </a:pPr>
            <a:r>
              <a:rPr lang="en-US" dirty="0" smtClean="0"/>
              <a:t>Q4. Trace some disarmament efforts that contributed to lessening of tension.</a:t>
            </a: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305875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8675</TotalTime>
  <Words>1431</Words>
  <Application>Microsoft Office PowerPoint</Application>
  <PresentationFormat>On-screen Show (4:3)</PresentationFormat>
  <Paragraphs>91</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Review of Previous Lecture- Disarmament</vt:lpstr>
      <vt:lpstr>Conflicts &amp; Role of Regional and International Pacts cont.</vt:lpstr>
      <vt:lpstr>Disarmament </vt:lpstr>
      <vt:lpstr>Disarmament</vt:lpstr>
      <vt:lpstr>Difference b/a Arms Control and Disarmament</vt:lpstr>
      <vt:lpstr>Needs for Disarmament</vt:lpstr>
      <vt:lpstr>Some Disarmament Efforts</vt:lpstr>
      <vt:lpstr>Some Disarmament Efforts cont.</vt:lpstr>
      <vt:lpstr>Some Disarmament Efforts cont.</vt:lpstr>
      <vt:lpstr>PowerPoint Presentation</vt:lpstr>
      <vt:lpstr>Nuclear Explosion 1953 at the Nevada Test </vt:lpstr>
      <vt:lpstr>Some Disarmament Efforts cont.</vt:lpstr>
      <vt:lpstr>Nuclear states</vt:lpstr>
      <vt:lpstr>Some Disarmament Efforts cont. </vt:lpstr>
      <vt:lpstr>Jimmy Carter and Leonid Brezhnev signing SALT II treaty, June 18, 1979, in Vienna.</vt:lpstr>
      <vt:lpstr>Some Disarmament Efforts cont.</vt:lpstr>
      <vt:lpstr>PowerPoint Presentation</vt:lpstr>
      <vt:lpstr>President Barack Obama and Russian President Dmitry Medvedev signed the New START treaty on nuclear weapons today.</vt:lpstr>
      <vt:lpstr>Conclusion</vt:lpstr>
      <vt:lpstr>Summary</vt:lpstr>
      <vt:lpstr>Review Questions</vt:lpstr>
    </vt:vector>
  </TitlesOfParts>
  <Company>GHAZALA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Fayy Ahmad</cp:lastModifiedBy>
  <cp:revision>312</cp:revision>
  <dcterms:created xsi:type="dcterms:W3CDTF">2012-02-27T05:45:45Z</dcterms:created>
  <dcterms:modified xsi:type="dcterms:W3CDTF">2014-12-14T04:28:22Z</dcterms:modified>
</cp:coreProperties>
</file>